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859" r:id="rId2"/>
    <p:sldMasterId id="2147483744" r:id="rId3"/>
    <p:sldMasterId id="2147483780" r:id="rId4"/>
    <p:sldMasterId id="2147483838" r:id="rId5"/>
    <p:sldMasterId id="2147483713" r:id="rId6"/>
    <p:sldMasterId id="2147483674" r:id="rId7"/>
    <p:sldMasterId id="2147483897" r:id="rId8"/>
    <p:sldMasterId id="2147483960" r:id="rId9"/>
  </p:sldMasterIdLst>
  <p:notesMasterIdLst>
    <p:notesMasterId r:id="rId125"/>
  </p:notesMasterIdLst>
  <p:handoutMasterIdLst>
    <p:handoutMasterId r:id="rId126"/>
  </p:handoutMasterIdLst>
  <p:sldIdLst>
    <p:sldId id="273" r:id="rId10"/>
    <p:sldId id="276" r:id="rId11"/>
    <p:sldId id="275" r:id="rId12"/>
    <p:sldId id="378" r:id="rId13"/>
    <p:sldId id="545" r:id="rId14"/>
    <p:sldId id="546" r:id="rId15"/>
    <p:sldId id="384" r:id="rId16"/>
    <p:sldId id="547" r:id="rId17"/>
    <p:sldId id="548" r:id="rId18"/>
    <p:sldId id="549" r:id="rId19"/>
    <p:sldId id="550" r:id="rId20"/>
    <p:sldId id="551" r:id="rId21"/>
    <p:sldId id="552" r:id="rId22"/>
    <p:sldId id="348" r:id="rId23"/>
    <p:sldId id="390" r:id="rId24"/>
    <p:sldId id="553" r:id="rId25"/>
    <p:sldId id="554" r:id="rId26"/>
    <p:sldId id="555" r:id="rId27"/>
    <p:sldId id="556" r:id="rId28"/>
    <p:sldId id="557" r:id="rId29"/>
    <p:sldId id="559" r:id="rId30"/>
    <p:sldId id="558" r:id="rId31"/>
    <p:sldId id="560" r:id="rId32"/>
    <p:sldId id="561" r:id="rId33"/>
    <p:sldId id="562" r:id="rId34"/>
    <p:sldId id="563" r:id="rId35"/>
    <p:sldId id="607" r:id="rId36"/>
    <p:sldId id="667" r:id="rId37"/>
    <p:sldId id="567" r:id="rId38"/>
    <p:sldId id="568" r:id="rId39"/>
    <p:sldId id="566" r:id="rId40"/>
    <p:sldId id="570" r:id="rId41"/>
    <p:sldId id="571" r:id="rId42"/>
    <p:sldId id="572" r:id="rId43"/>
    <p:sldId id="573" r:id="rId44"/>
    <p:sldId id="574" r:id="rId45"/>
    <p:sldId id="575" r:id="rId46"/>
    <p:sldId id="576" r:id="rId47"/>
    <p:sldId id="577" r:id="rId48"/>
    <p:sldId id="578" r:id="rId49"/>
    <p:sldId id="579" r:id="rId50"/>
    <p:sldId id="580" r:id="rId51"/>
    <p:sldId id="581" r:id="rId52"/>
    <p:sldId id="582" r:id="rId53"/>
    <p:sldId id="583" r:id="rId54"/>
    <p:sldId id="584" r:id="rId55"/>
    <p:sldId id="585" r:id="rId56"/>
    <p:sldId id="586" r:id="rId57"/>
    <p:sldId id="587" r:id="rId58"/>
    <p:sldId id="588" r:id="rId59"/>
    <p:sldId id="589" r:id="rId60"/>
    <p:sldId id="662" r:id="rId61"/>
    <p:sldId id="663" r:id="rId62"/>
    <p:sldId id="592" r:id="rId63"/>
    <p:sldId id="593" r:id="rId64"/>
    <p:sldId id="594" r:id="rId65"/>
    <p:sldId id="595" r:id="rId66"/>
    <p:sldId id="598" r:id="rId67"/>
    <p:sldId id="596" r:id="rId68"/>
    <p:sldId id="597" r:id="rId69"/>
    <p:sldId id="439" r:id="rId70"/>
    <p:sldId id="658" r:id="rId71"/>
    <p:sldId id="659" r:id="rId72"/>
    <p:sldId id="660" r:id="rId73"/>
    <p:sldId id="599" r:id="rId74"/>
    <p:sldId id="600" r:id="rId75"/>
    <p:sldId id="601" r:id="rId76"/>
    <p:sldId id="603" r:id="rId77"/>
    <p:sldId id="604" r:id="rId78"/>
    <p:sldId id="605" r:id="rId79"/>
    <p:sldId id="606" r:id="rId80"/>
    <p:sldId id="608" r:id="rId81"/>
    <p:sldId id="610" r:id="rId82"/>
    <p:sldId id="612" r:id="rId83"/>
    <p:sldId id="611" r:id="rId84"/>
    <p:sldId id="613" r:id="rId85"/>
    <p:sldId id="614" r:id="rId86"/>
    <p:sldId id="615" r:id="rId87"/>
    <p:sldId id="616" r:id="rId88"/>
    <p:sldId id="618" r:id="rId89"/>
    <p:sldId id="619" r:id="rId90"/>
    <p:sldId id="620" r:id="rId91"/>
    <p:sldId id="609" r:id="rId92"/>
    <p:sldId id="664" r:id="rId93"/>
    <p:sldId id="665" r:id="rId94"/>
    <p:sldId id="666" r:id="rId95"/>
    <p:sldId id="621" r:id="rId96"/>
    <p:sldId id="623" r:id="rId97"/>
    <p:sldId id="624" r:id="rId98"/>
    <p:sldId id="602" r:id="rId99"/>
    <p:sldId id="668" r:id="rId100"/>
    <p:sldId id="625" r:id="rId101"/>
    <p:sldId id="627" r:id="rId102"/>
    <p:sldId id="628" r:id="rId103"/>
    <p:sldId id="629" r:id="rId104"/>
    <p:sldId id="630" r:id="rId105"/>
    <p:sldId id="632" r:id="rId106"/>
    <p:sldId id="633" r:id="rId107"/>
    <p:sldId id="675" r:id="rId108"/>
    <p:sldId id="676" r:id="rId109"/>
    <p:sldId id="677" r:id="rId110"/>
    <p:sldId id="670" r:id="rId111"/>
    <p:sldId id="671" r:id="rId112"/>
    <p:sldId id="672" r:id="rId113"/>
    <p:sldId id="673" r:id="rId114"/>
    <p:sldId id="682" r:id="rId115"/>
    <p:sldId id="674" r:id="rId116"/>
    <p:sldId id="678" r:id="rId117"/>
    <p:sldId id="679" r:id="rId118"/>
    <p:sldId id="681" r:id="rId119"/>
    <p:sldId id="643" r:id="rId120"/>
    <p:sldId id="644" r:id="rId121"/>
    <p:sldId id="645" r:id="rId122"/>
    <p:sldId id="646" r:id="rId123"/>
    <p:sldId id="647" r:id="rId1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08">
          <p15:clr>
            <a:srgbClr val="A4A3A4"/>
          </p15:clr>
        </p15:guide>
        <p15:guide id="2" orient="horz" pos="3600">
          <p15:clr>
            <a:srgbClr val="A4A3A4"/>
          </p15:clr>
        </p15:guide>
        <p15:guide id="3" orient="horz" pos="912" userDrawn="1">
          <p15:clr>
            <a:srgbClr val="A4A3A4"/>
          </p15:clr>
        </p15:guide>
        <p15:guide id="4" orient="horz" pos="3360">
          <p15:clr>
            <a:srgbClr val="A4A3A4"/>
          </p15:clr>
        </p15:guide>
        <p15:guide id="5" pos="5616">
          <p15:clr>
            <a:srgbClr val="A4A3A4"/>
          </p15:clr>
        </p15:guide>
        <p15:guide id="6" pos="432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0000"/>
    <a:srgbClr val="214E91"/>
    <a:srgbClr val="085367"/>
    <a:srgbClr val="6A6A6A"/>
    <a:srgbClr val="E66618"/>
    <a:srgbClr val="307077"/>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91" autoAdjust="0"/>
    <p:restoredTop sz="83183" autoAdjust="0"/>
  </p:normalViewPr>
  <p:slideViewPr>
    <p:cSldViewPr>
      <p:cViewPr varScale="1">
        <p:scale>
          <a:sx n="74" d="100"/>
          <a:sy n="74" d="100"/>
        </p:scale>
        <p:origin x="952" y="176"/>
      </p:cViewPr>
      <p:guideLst>
        <p:guide orient="horz" pos="3408"/>
        <p:guide orient="horz" pos="3600"/>
        <p:guide orient="horz" pos="912"/>
        <p:guide orient="horz" pos="3360"/>
        <p:guide pos="5616"/>
        <p:guide pos="4320"/>
      </p:guideLst>
    </p:cSldViewPr>
  </p:slideViewPr>
  <p:outlineViewPr>
    <p:cViewPr>
      <p:scale>
        <a:sx n="33" d="100"/>
        <a:sy n="33" d="100"/>
      </p:scale>
      <p:origin x="48"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3" d="100"/>
          <a:sy n="83" d="100"/>
        </p:scale>
        <p:origin x="-199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28"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slide" Target="slides/slide115.xml"/><Relationship Id="rId129" Type="http://schemas.openxmlformats.org/officeDocument/2006/relationships/theme" Target="theme/theme1.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tableStyles" Target="tableStyles.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presProps" Target="presProps.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724CCBF-31CF-4FCA-A5B4-50142834420A}" type="datetimeFigureOut">
              <a:rPr lang="en-US" smtClean="0"/>
              <a:t>11/6/19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6895618-5249-4F12-80E4-2F3A0FD18481}" type="slidenum">
              <a:rPr lang="en-US" smtClean="0"/>
              <a:t>‹#›</a:t>
            </a:fld>
            <a:endParaRPr lang="en-US"/>
          </a:p>
        </p:txBody>
      </p:sp>
    </p:spTree>
    <p:extLst>
      <p:ext uri="{BB962C8B-B14F-4D97-AF65-F5344CB8AC3E}">
        <p14:creationId xmlns:p14="http://schemas.microsoft.com/office/powerpoint/2010/main" val="4721105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84B720-C9F6-4BFC-BC5C-B1B8D70204DA}" type="datetimeFigureOut">
              <a:rPr lang="en-US" smtClean="0"/>
              <a:t>11/6/19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003D02-7E89-4EBF-B123-9C334E1BFEF7}" type="slidenum">
              <a:rPr lang="en-US" smtClean="0"/>
              <a:t>‹#›</a:t>
            </a:fld>
            <a:endParaRPr lang="en-US"/>
          </a:p>
        </p:txBody>
      </p:sp>
    </p:spTree>
    <p:extLst>
      <p:ext uri="{BB962C8B-B14F-4D97-AF65-F5344CB8AC3E}">
        <p14:creationId xmlns:p14="http://schemas.microsoft.com/office/powerpoint/2010/main" val="618904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Conectina</a:t>
            </a:r>
            <a:r>
              <a:rPr lang="en-US" dirty="0"/>
              <a:t> = </a:t>
            </a:r>
            <a:r>
              <a:rPr lang="en-US" dirty="0" err="1"/>
              <a:t>Titina</a:t>
            </a:r>
            <a:r>
              <a:rPr lang="en-US" dirty="0"/>
              <a:t> </a:t>
            </a:r>
          </a:p>
        </p:txBody>
      </p:sp>
      <p:sp>
        <p:nvSpPr>
          <p:cNvPr id="4" name="Slide Number Placeholder 3"/>
          <p:cNvSpPr>
            <a:spLocks noGrp="1"/>
          </p:cNvSpPr>
          <p:nvPr>
            <p:ph type="sldNum" sz="quarter" idx="5"/>
          </p:nvPr>
        </p:nvSpPr>
        <p:spPr/>
        <p:txBody>
          <a:bodyPr/>
          <a:lstStyle/>
          <a:p>
            <a:fld id="{5D003D02-7E89-4EBF-B123-9C334E1BFEF7}" type="slidenum">
              <a:rPr lang="en-US" smtClean="0"/>
              <a:t>23</a:t>
            </a:fld>
            <a:endParaRPr lang="en-US"/>
          </a:p>
        </p:txBody>
      </p:sp>
    </p:spTree>
    <p:extLst>
      <p:ext uri="{BB962C8B-B14F-4D97-AF65-F5344CB8AC3E}">
        <p14:creationId xmlns:p14="http://schemas.microsoft.com/office/powerpoint/2010/main" val="2631967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DDB0881D-DEFA-5541-902E-569D4A7B7BF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0052B70-419A-1947-988D-45A0F824A83E}" type="slidenum">
              <a:rPr lang="en-US" altLang="en-US" sz="1200">
                <a:solidFill>
                  <a:srgbClr val="000000"/>
                </a:solidFill>
                <a:latin typeface="Times" pitchFamily="2" charset="0"/>
              </a:rPr>
              <a:pPr/>
              <a:t>64</a:t>
            </a:fld>
            <a:endParaRPr lang="en-US" altLang="en-US" sz="1200">
              <a:solidFill>
                <a:srgbClr val="000000"/>
              </a:solidFill>
              <a:latin typeface="Times" pitchFamily="2" charset="0"/>
            </a:endParaRPr>
          </a:p>
        </p:txBody>
      </p:sp>
      <p:sp>
        <p:nvSpPr>
          <p:cNvPr id="46082" name="Rectangle 2">
            <a:extLst>
              <a:ext uri="{FF2B5EF4-FFF2-40B4-BE49-F238E27FC236}">
                <a16:creationId xmlns:a16="http://schemas.microsoft.com/office/drawing/2014/main" id="{D51845DE-BC34-F842-BE48-DBF9F465491A}"/>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E95F2784-6EC6-384B-9EFC-8DDD94F9956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195143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83</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Tree>
    <p:extLst>
      <p:ext uri="{BB962C8B-B14F-4D97-AF65-F5344CB8AC3E}">
        <p14:creationId xmlns:p14="http://schemas.microsoft.com/office/powerpoint/2010/main" val="579669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84</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Tree>
    <p:extLst>
      <p:ext uri="{BB962C8B-B14F-4D97-AF65-F5344CB8AC3E}">
        <p14:creationId xmlns:p14="http://schemas.microsoft.com/office/powerpoint/2010/main" val="178249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85</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Tree>
    <p:extLst>
      <p:ext uri="{BB962C8B-B14F-4D97-AF65-F5344CB8AC3E}">
        <p14:creationId xmlns:p14="http://schemas.microsoft.com/office/powerpoint/2010/main" val="3198308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86</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Tree>
    <p:extLst>
      <p:ext uri="{BB962C8B-B14F-4D97-AF65-F5344CB8AC3E}">
        <p14:creationId xmlns:p14="http://schemas.microsoft.com/office/powerpoint/2010/main" val="3106221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90</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Tree>
    <p:extLst>
      <p:ext uri="{BB962C8B-B14F-4D97-AF65-F5344CB8AC3E}">
        <p14:creationId xmlns:p14="http://schemas.microsoft.com/office/powerpoint/2010/main" val="3766492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8818897F-FF53-6B42-8167-3339E6E8C2E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804D758-4B5F-9044-BEE5-C36A221AC9DF}" type="slidenum">
              <a:rPr lang="en-US" altLang="en-US" sz="1200">
                <a:solidFill>
                  <a:srgbClr val="000000"/>
                </a:solidFill>
                <a:latin typeface="Times" pitchFamily="2" charset="0"/>
              </a:rPr>
              <a:pPr/>
              <a:t>91</a:t>
            </a:fld>
            <a:endParaRPr lang="en-US" altLang="en-US" sz="1200">
              <a:solidFill>
                <a:srgbClr val="000000"/>
              </a:solidFill>
              <a:latin typeface="Times" pitchFamily="2" charset="0"/>
            </a:endParaRPr>
          </a:p>
        </p:txBody>
      </p:sp>
      <p:sp>
        <p:nvSpPr>
          <p:cNvPr id="72706" name="Rectangle 2">
            <a:extLst>
              <a:ext uri="{FF2B5EF4-FFF2-40B4-BE49-F238E27FC236}">
                <a16:creationId xmlns:a16="http://schemas.microsoft.com/office/drawing/2014/main" id="{0529B12F-37B1-2F4C-8FF4-3FB97F241D21}"/>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4A7C4836-66E9-FE42-AC0D-AFCA87E92B3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730908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C5DBDD77-43A0-8449-847A-EF758310AD3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C80C061-06A6-4149-9FE7-8C6216E8B482}" type="slidenum">
              <a:rPr lang="en-US" altLang="en-US" sz="1200">
                <a:solidFill>
                  <a:srgbClr val="000000"/>
                </a:solidFill>
                <a:latin typeface="Times" pitchFamily="2" charset="0"/>
              </a:rPr>
              <a:pPr/>
              <a:t>99</a:t>
            </a:fld>
            <a:endParaRPr lang="en-US" altLang="en-US" sz="1200">
              <a:solidFill>
                <a:srgbClr val="000000"/>
              </a:solidFill>
              <a:latin typeface="Times" pitchFamily="2" charset="0"/>
            </a:endParaRPr>
          </a:p>
        </p:txBody>
      </p:sp>
      <p:sp>
        <p:nvSpPr>
          <p:cNvPr id="87042" name="Rectangle 2">
            <a:extLst>
              <a:ext uri="{FF2B5EF4-FFF2-40B4-BE49-F238E27FC236}">
                <a16:creationId xmlns:a16="http://schemas.microsoft.com/office/drawing/2014/main" id="{95FE92B6-C91B-ED40-B100-74FA5D92E054}"/>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BFA1E292-9AE3-5842-A3A3-A277B42EB0B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43612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D13B418F-D26E-2149-B2BE-2CD877E3FF1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597D63C-61FC-734F-BA14-1DDA9030C16D}" type="slidenum">
              <a:rPr lang="en-US" altLang="en-US" sz="1200">
                <a:solidFill>
                  <a:srgbClr val="000000"/>
                </a:solidFill>
                <a:latin typeface="Times" pitchFamily="2" charset="0"/>
              </a:rPr>
              <a:pPr/>
              <a:t>100</a:t>
            </a:fld>
            <a:endParaRPr lang="en-US" altLang="en-US" sz="1200">
              <a:solidFill>
                <a:srgbClr val="000000"/>
              </a:solidFill>
              <a:latin typeface="Times" pitchFamily="2" charset="0"/>
            </a:endParaRPr>
          </a:p>
        </p:txBody>
      </p:sp>
      <p:sp>
        <p:nvSpPr>
          <p:cNvPr id="89090" name="Rectangle 2">
            <a:extLst>
              <a:ext uri="{FF2B5EF4-FFF2-40B4-BE49-F238E27FC236}">
                <a16:creationId xmlns:a16="http://schemas.microsoft.com/office/drawing/2014/main" id="{49C2949E-4ED9-CC41-8B28-320F1E4F03B0}"/>
              </a:ext>
            </a:extLst>
          </p:cNvPr>
          <p:cNvSpPr>
            <a:spLocks noGrp="1" noRot="1" noChangeAspect="1" noChangeArrowheads="1" noTextEdit="1"/>
          </p:cNvSpPr>
          <p:nvPr>
            <p:ph type="sldImg"/>
          </p:nvPr>
        </p:nvSpPr>
        <p:spPr>
          <a:ln/>
        </p:spPr>
      </p:sp>
      <p:sp>
        <p:nvSpPr>
          <p:cNvPr id="89091" name="Rectangle 3">
            <a:extLst>
              <a:ext uri="{FF2B5EF4-FFF2-40B4-BE49-F238E27FC236}">
                <a16:creationId xmlns:a16="http://schemas.microsoft.com/office/drawing/2014/main" id="{8B35AA33-0CCB-8A4A-B255-229A91AB0F4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248772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920A6723-5E63-0841-9F0B-F76D9BC2E3B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5286366-C3B8-A04F-9924-C772179C7D61}" type="slidenum">
              <a:rPr lang="en-US" altLang="en-US" sz="1200">
                <a:solidFill>
                  <a:srgbClr val="000000"/>
                </a:solidFill>
                <a:latin typeface="Times" pitchFamily="2" charset="0"/>
              </a:rPr>
              <a:pPr/>
              <a:t>101</a:t>
            </a:fld>
            <a:endParaRPr lang="en-US" altLang="en-US" sz="1200">
              <a:solidFill>
                <a:srgbClr val="000000"/>
              </a:solidFill>
              <a:latin typeface="Times" pitchFamily="2" charset="0"/>
            </a:endParaRPr>
          </a:p>
        </p:txBody>
      </p:sp>
      <p:sp>
        <p:nvSpPr>
          <p:cNvPr id="91138" name="Rectangle 2">
            <a:extLst>
              <a:ext uri="{FF2B5EF4-FFF2-40B4-BE49-F238E27FC236}">
                <a16:creationId xmlns:a16="http://schemas.microsoft.com/office/drawing/2014/main" id="{9ADB4762-75FF-8E43-AC04-35C9E74BE26C}"/>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79F3A5AE-B9E3-134C-8E9B-1A2F6CA04E4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814274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27</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Tree>
    <p:extLst>
      <p:ext uri="{BB962C8B-B14F-4D97-AF65-F5344CB8AC3E}">
        <p14:creationId xmlns:p14="http://schemas.microsoft.com/office/powerpoint/2010/main" val="491845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42C218C3-66E3-EE46-9FEB-AD921D1FC3A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3A0BCF3-AC92-B64D-84E1-D31A27CDC257}" type="slidenum">
              <a:rPr lang="en-US" altLang="en-US" sz="1200">
                <a:solidFill>
                  <a:srgbClr val="000000"/>
                </a:solidFill>
                <a:latin typeface="Times" pitchFamily="2" charset="0"/>
              </a:rPr>
              <a:pPr/>
              <a:t>110</a:t>
            </a:fld>
            <a:endParaRPr lang="en-US" altLang="en-US" sz="1200">
              <a:solidFill>
                <a:srgbClr val="000000"/>
              </a:solidFill>
              <a:latin typeface="Times" pitchFamily="2" charset="0"/>
            </a:endParaRPr>
          </a:p>
        </p:txBody>
      </p:sp>
      <p:sp>
        <p:nvSpPr>
          <p:cNvPr id="121858" name="Rectangle 2">
            <a:extLst>
              <a:ext uri="{FF2B5EF4-FFF2-40B4-BE49-F238E27FC236}">
                <a16:creationId xmlns:a16="http://schemas.microsoft.com/office/drawing/2014/main" id="{7E875FD0-2044-1548-B93D-88C574056184}"/>
              </a:ext>
            </a:extLst>
          </p:cNvPr>
          <p:cNvSpPr>
            <a:spLocks noGrp="1" noRot="1" noChangeAspect="1" noChangeArrowheads="1" noTextEdit="1"/>
          </p:cNvSpPr>
          <p:nvPr>
            <p:ph type="sldImg"/>
          </p:nvPr>
        </p:nvSpPr>
        <p:spPr>
          <a:ln/>
        </p:spPr>
      </p:sp>
      <p:sp>
        <p:nvSpPr>
          <p:cNvPr id="121859" name="Rectangle 3">
            <a:extLst>
              <a:ext uri="{FF2B5EF4-FFF2-40B4-BE49-F238E27FC236}">
                <a16:creationId xmlns:a16="http://schemas.microsoft.com/office/drawing/2014/main" id="{F424EF7E-9E81-AB46-AD0D-5EFBB8BE305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613678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28</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Tree>
    <p:extLst>
      <p:ext uri="{BB962C8B-B14F-4D97-AF65-F5344CB8AC3E}">
        <p14:creationId xmlns:p14="http://schemas.microsoft.com/office/powerpoint/2010/main" val="693554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52</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Tree>
    <p:extLst>
      <p:ext uri="{BB962C8B-B14F-4D97-AF65-F5344CB8AC3E}">
        <p14:creationId xmlns:p14="http://schemas.microsoft.com/office/powerpoint/2010/main" val="4027593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53</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a:cs typeface="Times New Roman"/>
            </a:endParaRPr>
          </a:p>
        </p:txBody>
      </p:sp>
    </p:spTree>
    <p:extLst>
      <p:ext uri="{BB962C8B-B14F-4D97-AF65-F5344CB8AC3E}">
        <p14:creationId xmlns:p14="http://schemas.microsoft.com/office/powerpoint/2010/main" val="3510274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5D003D02-7E89-4EBF-B123-9C334E1BFEF7}" type="slidenum">
              <a:rPr lang="en-US" smtClean="0"/>
              <a:t>60</a:t>
            </a:fld>
            <a:endParaRPr lang="en-US"/>
          </a:p>
        </p:txBody>
      </p:sp>
    </p:spTree>
    <p:extLst>
      <p:ext uri="{BB962C8B-B14F-4D97-AF65-F5344CB8AC3E}">
        <p14:creationId xmlns:p14="http://schemas.microsoft.com/office/powerpoint/2010/main" val="3761546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27EBA2FB-377B-1840-BF10-981298AC1E9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0763C60-436F-AE41-A892-77B89AA9620D}" type="slidenum">
              <a:rPr lang="en-US" altLang="en-US" sz="1200"/>
              <a:pPr/>
              <a:t>61</a:t>
            </a:fld>
            <a:endParaRPr lang="en-US" altLang="en-US" sz="1200"/>
          </a:p>
        </p:txBody>
      </p:sp>
      <p:sp>
        <p:nvSpPr>
          <p:cNvPr id="39938" name="Rectangle 2">
            <a:extLst>
              <a:ext uri="{FF2B5EF4-FFF2-40B4-BE49-F238E27FC236}">
                <a16:creationId xmlns:a16="http://schemas.microsoft.com/office/drawing/2014/main" id="{36C1FDA2-24CB-8F43-8D2F-9DDC2D528B80}"/>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297AA5CF-C906-1E4D-9CCB-E68BC05DC59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3517528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4A7DA3A9-6A37-7A46-A003-90DB258E508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2C647FE-E604-4041-B394-171E0A83FFB1}" type="slidenum">
              <a:rPr lang="en-US" altLang="en-US" sz="1200">
                <a:solidFill>
                  <a:srgbClr val="000000"/>
                </a:solidFill>
                <a:latin typeface="Times" pitchFamily="2" charset="0"/>
              </a:rPr>
              <a:pPr/>
              <a:t>62</a:t>
            </a:fld>
            <a:endParaRPr lang="en-US" altLang="en-US" sz="1200">
              <a:solidFill>
                <a:srgbClr val="000000"/>
              </a:solidFill>
              <a:latin typeface="Times" pitchFamily="2" charset="0"/>
            </a:endParaRPr>
          </a:p>
        </p:txBody>
      </p:sp>
      <p:sp>
        <p:nvSpPr>
          <p:cNvPr id="41986" name="Rectangle 2">
            <a:extLst>
              <a:ext uri="{FF2B5EF4-FFF2-40B4-BE49-F238E27FC236}">
                <a16:creationId xmlns:a16="http://schemas.microsoft.com/office/drawing/2014/main" id="{F67F5612-CA22-5548-A3E7-8DE1464FE13F}"/>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4AE5BBC4-7822-E342-93C4-524D2B9ACC8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2365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06625854-2E4D-5D4F-B617-5D587AECC46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666B08F-803C-A44E-A47B-2A9E64C130C4}" type="slidenum">
              <a:rPr lang="en-US" altLang="en-US" sz="1200">
                <a:solidFill>
                  <a:srgbClr val="000000"/>
                </a:solidFill>
                <a:latin typeface="Times" pitchFamily="2" charset="0"/>
              </a:rPr>
              <a:pPr/>
              <a:t>63</a:t>
            </a:fld>
            <a:endParaRPr lang="en-US" altLang="en-US" sz="1200">
              <a:solidFill>
                <a:srgbClr val="000000"/>
              </a:solidFill>
              <a:latin typeface="Times" pitchFamily="2" charset="0"/>
            </a:endParaRPr>
          </a:p>
        </p:txBody>
      </p:sp>
      <p:sp>
        <p:nvSpPr>
          <p:cNvPr id="44034" name="Rectangle 2">
            <a:extLst>
              <a:ext uri="{FF2B5EF4-FFF2-40B4-BE49-F238E27FC236}">
                <a16:creationId xmlns:a16="http://schemas.microsoft.com/office/drawing/2014/main" id="{DCD7A5CC-C04B-7544-AF70-EB8FFC5B9326}"/>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18B55BCB-B850-B04E-9AD6-80A033FE229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563733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dTagline-Gray BG, Title &amp; Subtitle Left">
    <p:spTree>
      <p:nvGrpSpPr>
        <p:cNvPr id="1" name=""/>
        <p:cNvGrpSpPr/>
        <p:nvPr/>
      </p:nvGrpSpPr>
      <p:grpSpPr>
        <a:xfrm>
          <a:off x="0" y="0"/>
          <a:ext cx="0" cy="0"/>
          <a:chOff x="0" y="0"/>
          <a:chExt cx="0" cy="0"/>
        </a:xfrm>
      </p:grpSpPr>
      <p:sp>
        <p:nvSpPr>
          <p:cNvPr id="8" name="Title Background"/>
          <p:cNvSpPr/>
          <p:nvPr userDrawn="1"/>
        </p:nvSpPr>
        <p:spPr>
          <a:xfrm>
            <a:off x="0" y="32766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49530" y="3429000"/>
            <a:ext cx="5615940" cy="609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a:t>Click to edit Master title style</a:t>
            </a:r>
            <a:endParaRPr lang="en-US" dirty="0"/>
          </a:p>
        </p:txBody>
      </p:sp>
      <p:sp>
        <p:nvSpPr>
          <p:cNvPr id="7" name="Text Placeholder 1"/>
          <p:cNvSpPr>
            <a:spLocks noGrp="1"/>
          </p:cNvSpPr>
          <p:nvPr>
            <p:ph type="body" sz="quarter" idx="10"/>
          </p:nvPr>
        </p:nvSpPr>
        <p:spPr>
          <a:xfrm>
            <a:off x="49530" y="4114800"/>
            <a:ext cx="5615940" cy="685800"/>
          </a:xfrm>
          <a:prstGeom prst="rect">
            <a:avLst/>
          </a:prstGeom>
        </p:spPr>
        <p:txBody>
          <a:bodyPr/>
          <a:lstStyle>
            <a:lvl1pPr marL="0" indent="0" algn="r">
              <a:buNone/>
              <a:defRPr sz="2000" b="0">
                <a:solidFill>
                  <a:schemeClr val="bg1"/>
                </a:solidFill>
                <a:latin typeface="ArumSans Bold"/>
              </a:defRPr>
            </a:lvl1pPr>
            <a:lvl2pPr marL="457200" indent="0" algn="r">
              <a:buNone/>
              <a:defRPr sz="2000" b="0">
                <a:solidFill>
                  <a:schemeClr val="bg1"/>
                </a:solidFill>
                <a:latin typeface="ArumSans Bold"/>
              </a:defRPr>
            </a:lvl2pPr>
            <a:lvl3pPr marL="914400" indent="0" algn="r">
              <a:buNone/>
              <a:defRPr sz="2000" b="0">
                <a:solidFill>
                  <a:schemeClr val="bg1"/>
                </a:solidFill>
                <a:latin typeface="ArumSans Bold"/>
              </a:defRPr>
            </a:lvl3pPr>
            <a:lvl4pPr marL="1371600" indent="0" algn="r">
              <a:buNone/>
              <a:defRPr sz="2000" b="0">
                <a:solidFill>
                  <a:schemeClr val="bg1"/>
                </a:solidFill>
                <a:latin typeface="ArumSans Bold"/>
              </a:defRPr>
            </a:lvl4pPr>
            <a:lvl5pPr marL="1828800" indent="0" algn="r">
              <a:buNone/>
              <a:defRPr sz="2000" b="0">
                <a:solidFill>
                  <a:schemeClr val="bg1"/>
                </a:solidFill>
                <a:latin typeface="ArumSans Bold"/>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hoto Credit"/>
          <p:cNvSpPr>
            <a:spLocks noGrp="1"/>
          </p:cNvSpPr>
          <p:nvPr>
            <p:ph type="body" sz="quarter" idx="11" hasCustomPrompt="1"/>
          </p:nvPr>
        </p:nvSpPr>
        <p:spPr>
          <a:xfrm>
            <a:off x="6477000" y="6422066"/>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115602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hiteTagline-Gray BG, Title Only Left">
    <p:spTree>
      <p:nvGrpSpPr>
        <p:cNvPr id="1" name=""/>
        <p:cNvGrpSpPr/>
        <p:nvPr/>
      </p:nvGrpSpPr>
      <p:grpSpPr>
        <a:xfrm>
          <a:off x="0" y="0"/>
          <a:ext cx="0" cy="0"/>
          <a:chOff x="0" y="0"/>
          <a:chExt cx="0" cy="0"/>
        </a:xfrm>
      </p:grpSpPr>
      <p:sp>
        <p:nvSpPr>
          <p:cNvPr id="8" name="Title background"/>
          <p:cNvSpPr/>
          <p:nvPr userDrawn="1"/>
        </p:nvSpPr>
        <p:spPr>
          <a:xfrm>
            <a:off x="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49530" y="3581400"/>
            <a:ext cx="5615940" cy="1371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7" name="Photo Credit"/>
          <p:cNvSpPr>
            <a:spLocks noGrp="1"/>
          </p:cNvSpPr>
          <p:nvPr>
            <p:ph type="body" sz="quarter" idx="11" hasCustomPrompt="1"/>
          </p:nvPr>
        </p:nvSpPr>
        <p:spPr>
          <a:xfrm>
            <a:off x="5486400" y="64770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1069168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Tagline-Gray BG, Title Only Right">
    <p:spTree>
      <p:nvGrpSpPr>
        <p:cNvPr id="1" name=""/>
        <p:cNvGrpSpPr/>
        <p:nvPr/>
      </p:nvGrpSpPr>
      <p:grpSpPr>
        <a:xfrm>
          <a:off x="0" y="0"/>
          <a:ext cx="0" cy="0"/>
          <a:chOff x="0" y="0"/>
          <a:chExt cx="0" cy="0"/>
        </a:xfrm>
      </p:grpSpPr>
      <p:sp>
        <p:nvSpPr>
          <p:cNvPr id="8" name="Title Background"/>
          <p:cNvSpPr/>
          <p:nvPr userDrawn="1"/>
        </p:nvSpPr>
        <p:spPr>
          <a:xfrm>
            <a:off x="342900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3436620" y="3581400"/>
            <a:ext cx="5699760" cy="1371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6" name="Photo Credit"/>
          <p:cNvSpPr>
            <a:spLocks noGrp="1"/>
          </p:cNvSpPr>
          <p:nvPr>
            <p:ph type="body" sz="quarter" idx="11" hasCustomPrompt="1"/>
          </p:nvPr>
        </p:nvSpPr>
        <p:spPr>
          <a:xfrm>
            <a:off x="5486400" y="64770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407617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iteTagline-SimpleTitle&amp;Subtitle">
    <p:spTree>
      <p:nvGrpSpPr>
        <p:cNvPr id="1" name=""/>
        <p:cNvGrpSpPr/>
        <p:nvPr/>
      </p:nvGrpSpPr>
      <p:grpSpPr>
        <a:xfrm>
          <a:off x="0" y="0"/>
          <a:ext cx="0" cy="0"/>
          <a:chOff x="0" y="0"/>
          <a:chExt cx="0" cy="0"/>
        </a:xfrm>
      </p:grpSpPr>
      <p:sp>
        <p:nvSpPr>
          <p:cNvPr id="2" name="Slide Title"/>
          <p:cNvSpPr>
            <a:spLocks noGrp="1"/>
          </p:cNvSpPr>
          <p:nvPr>
            <p:ph type="ctrTitle"/>
          </p:nvPr>
        </p:nvSpPr>
        <p:spPr>
          <a:xfrm>
            <a:off x="0" y="2130426"/>
            <a:ext cx="9144000" cy="1470025"/>
          </a:xfrm>
          <a:prstGeom prst="rect">
            <a:avLst/>
          </a:prstGeom>
        </p:spPr>
        <p:txBody>
          <a:bodyPr/>
          <a:lstStyle>
            <a:lvl1pPr>
              <a:defRPr sz="4800">
                <a:solidFill>
                  <a:schemeClr val="bg2"/>
                </a:solidFill>
                <a:latin typeface="+mj-lt"/>
              </a:defRPr>
            </a:lvl1pPr>
          </a:lstStyle>
          <a:p>
            <a:r>
              <a:rPr lang="en-US" dirty="0"/>
              <a:t>Click to edit Master title style</a:t>
            </a:r>
          </a:p>
        </p:txBody>
      </p:sp>
      <p:sp>
        <p:nvSpPr>
          <p:cNvPr id="3" name="Subtitle 1"/>
          <p:cNvSpPr>
            <a:spLocks noGrp="1"/>
          </p:cNvSpPr>
          <p:nvPr>
            <p:ph type="subTitle" idx="1"/>
          </p:nvPr>
        </p:nvSpPr>
        <p:spPr>
          <a:xfrm>
            <a:off x="1371600" y="3886200"/>
            <a:ext cx="6400800" cy="1752600"/>
          </a:xfrm>
          <a:prstGeom prst="rect">
            <a:avLst/>
          </a:prstGeom>
        </p:spPr>
        <p:txBody>
          <a:bodyPr/>
          <a:lstStyle>
            <a:lvl1pPr marL="0" indent="0" algn="ctr">
              <a:buNone/>
              <a:defRPr>
                <a:solidFill>
                  <a:srgbClr val="6A6A6A"/>
                </a:solidFill>
                <a:latin typeface="ArumSans 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Photo Credit"/>
          <p:cNvSpPr>
            <a:spLocks noGrp="1"/>
          </p:cNvSpPr>
          <p:nvPr>
            <p:ph type="body" sz="quarter" idx="11" hasCustomPrompt="1"/>
          </p:nvPr>
        </p:nvSpPr>
        <p:spPr>
          <a:xfrm>
            <a:off x="5486400" y="64770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4235527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hiteTagline-Text above Title">
    <p:spTree>
      <p:nvGrpSpPr>
        <p:cNvPr id="1" name=""/>
        <p:cNvGrpSpPr/>
        <p:nvPr/>
      </p:nvGrpSpPr>
      <p:grpSpPr>
        <a:xfrm>
          <a:off x="0" y="0"/>
          <a:ext cx="0" cy="0"/>
          <a:chOff x="0" y="0"/>
          <a:chExt cx="0" cy="0"/>
        </a:xfrm>
      </p:grpSpPr>
      <p:sp>
        <p:nvSpPr>
          <p:cNvPr id="2" name="Slide Title"/>
          <p:cNvSpPr>
            <a:spLocks noGrp="1"/>
          </p:cNvSpPr>
          <p:nvPr>
            <p:ph type="title"/>
          </p:nvPr>
        </p:nvSpPr>
        <p:spPr>
          <a:xfrm>
            <a:off x="685800" y="4406900"/>
            <a:ext cx="7772400" cy="1362075"/>
          </a:xfrm>
          <a:prstGeom prst="rect">
            <a:avLst/>
          </a:prstGeom>
        </p:spPr>
        <p:txBody>
          <a:bodyPr anchor="t"/>
          <a:lstStyle>
            <a:lvl1pPr algn="l">
              <a:defRPr sz="3600" b="1" cap="all">
                <a:solidFill>
                  <a:schemeClr val="bg2"/>
                </a:solidFill>
                <a:latin typeface="+mj-lt"/>
              </a:defRPr>
            </a:lvl1pPr>
          </a:lstStyle>
          <a:p>
            <a:r>
              <a:rPr lang="en-US" dirty="0"/>
              <a:t>Click to edit Master title style</a:t>
            </a:r>
          </a:p>
        </p:txBody>
      </p:sp>
      <p:sp>
        <p:nvSpPr>
          <p:cNvPr id="3" name="Text Placeholder 1"/>
          <p:cNvSpPr>
            <a:spLocks noGrp="1"/>
          </p:cNvSpPr>
          <p:nvPr>
            <p:ph type="body" idx="1"/>
          </p:nvPr>
        </p:nvSpPr>
        <p:spPr>
          <a:xfrm>
            <a:off x="685800" y="2906714"/>
            <a:ext cx="7772400" cy="1500187"/>
          </a:xfrm>
          <a:prstGeom prst="rect">
            <a:avLst/>
          </a:prstGeom>
        </p:spPr>
        <p:txBody>
          <a:bodyPr anchor="b"/>
          <a:lstStyle>
            <a:lvl1pPr marL="0" indent="0">
              <a:buNone/>
              <a:defRPr sz="2000">
                <a:solidFill>
                  <a:srgbClr val="6A6A6A"/>
                </a:solidFill>
                <a:latin typeface="ArumSans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Photo Credit"/>
          <p:cNvSpPr>
            <a:spLocks noGrp="1"/>
          </p:cNvSpPr>
          <p:nvPr>
            <p:ph type="body" sz="quarter" idx="11" hasCustomPrompt="1"/>
          </p:nvPr>
        </p:nvSpPr>
        <p:spPr>
          <a:xfrm>
            <a:off x="5486400" y="64770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2229479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hiteTagline-Title above text">
    <p:spTree>
      <p:nvGrpSpPr>
        <p:cNvPr id="1" name=""/>
        <p:cNvGrpSpPr/>
        <p:nvPr/>
      </p:nvGrpSpPr>
      <p:grpSpPr>
        <a:xfrm>
          <a:off x="0" y="0"/>
          <a:ext cx="0" cy="0"/>
          <a:chOff x="0" y="0"/>
          <a:chExt cx="0" cy="0"/>
        </a:xfrm>
      </p:grpSpPr>
      <p:sp>
        <p:nvSpPr>
          <p:cNvPr id="2" name="Slide Title"/>
          <p:cNvSpPr>
            <a:spLocks noGrp="1"/>
          </p:cNvSpPr>
          <p:nvPr>
            <p:ph type="title"/>
          </p:nvPr>
        </p:nvSpPr>
        <p:spPr>
          <a:xfrm>
            <a:off x="685800" y="2775099"/>
            <a:ext cx="7772400" cy="1362075"/>
          </a:xfrm>
          <a:prstGeom prst="rect">
            <a:avLst/>
          </a:prstGeom>
        </p:spPr>
        <p:txBody>
          <a:bodyPr anchor="b" anchorCtr="0"/>
          <a:lstStyle>
            <a:lvl1pPr algn="l">
              <a:spcBef>
                <a:spcPts val="480"/>
              </a:spcBef>
              <a:defRPr sz="3600" b="1" cap="all">
                <a:solidFill>
                  <a:schemeClr val="bg2"/>
                </a:solidFill>
                <a:latin typeface="+mj-lt"/>
              </a:defRPr>
            </a:lvl1pPr>
          </a:lstStyle>
          <a:p>
            <a:r>
              <a:rPr lang="en-US" dirty="0"/>
              <a:t>Click to edit Master title style</a:t>
            </a:r>
          </a:p>
        </p:txBody>
      </p:sp>
      <p:sp>
        <p:nvSpPr>
          <p:cNvPr id="3" name="Text Placeholder 1"/>
          <p:cNvSpPr>
            <a:spLocks noGrp="1"/>
          </p:cNvSpPr>
          <p:nvPr>
            <p:ph type="body" idx="1"/>
          </p:nvPr>
        </p:nvSpPr>
        <p:spPr>
          <a:xfrm>
            <a:off x="685800" y="4138613"/>
            <a:ext cx="7772400" cy="1500187"/>
          </a:xfrm>
          <a:prstGeom prst="rect">
            <a:avLst/>
          </a:prstGeom>
        </p:spPr>
        <p:txBody>
          <a:bodyPr anchor="t" anchorCtr="0"/>
          <a:lstStyle>
            <a:lvl1pPr marL="0" indent="0">
              <a:spcBef>
                <a:spcPts val="0"/>
              </a:spcBef>
              <a:buNone/>
              <a:defRPr sz="2000">
                <a:solidFill>
                  <a:srgbClr val="6A6A6A"/>
                </a:solidFill>
                <a:latin typeface="ArumSans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Photo Credit"/>
          <p:cNvSpPr>
            <a:spLocks noGrp="1"/>
          </p:cNvSpPr>
          <p:nvPr>
            <p:ph type="body" sz="quarter" idx="11" hasCustomPrompt="1"/>
          </p:nvPr>
        </p:nvSpPr>
        <p:spPr>
          <a:xfrm>
            <a:off x="5486400" y="64770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3695569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oBar-Title and Content">
    <p:spTree>
      <p:nvGrpSpPr>
        <p:cNvPr id="1" name=""/>
        <p:cNvGrpSpPr/>
        <p:nvPr/>
      </p:nvGrpSpPr>
      <p:grpSpPr>
        <a:xfrm>
          <a:off x="0" y="0"/>
          <a:ext cx="0" cy="0"/>
          <a:chOff x="0" y="0"/>
          <a:chExt cx="0" cy="0"/>
        </a:xfrm>
      </p:grpSpPr>
      <p:sp>
        <p:nvSpPr>
          <p:cNvPr id="6" name="Slide Title"/>
          <p:cNvSpPr>
            <a:spLocks noGrp="1"/>
          </p:cNvSpPr>
          <p:nvPr>
            <p:ph type="title"/>
          </p:nvPr>
        </p:nvSpPr>
        <p:spPr>
          <a:xfrm>
            <a:off x="0" y="228600"/>
            <a:ext cx="9144000"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Content Placeholder 1"/>
          <p:cNvSpPr>
            <a:spLocks noGrp="1"/>
          </p:cNvSpPr>
          <p:nvPr>
            <p:ph idx="1"/>
          </p:nvPr>
        </p:nvSpPr>
        <p:spPr>
          <a:xfrm>
            <a:off x="457200" y="990600"/>
            <a:ext cx="8229600" cy="5562600"/>
          </a:xfrm>
          <a:prstGeom prst="rect">
            <a:avLst/>
          </a:prstGeom>
        </p:spPr>
        <p:txBody>
          <a:bodyPr/>
          <a:lstStyle>
            <a:lvl1pPr marL="0" indent="0">
              <a:spcAft>
                <a:spcPts val="800"/>
              </a:spcAft>
              <a:buFont typeface="Arial" panose="020B0604020202020204" pitchFamily="34" charset="0"/>
              <a:buNone/>
              <a:defRPr sz="2400"/>
            </a:lvl1pPr>
            <a:lvl2pPr marL="742950" indent="-285750">
              <a:spcAft>
                <a:spcPts val="800"/>
              </a:spcAft>
              <a:buFont typeface="Arial" panose="020B0604020202020204" pitchFamily="34" charset="0"/>
              <a:buChar char="•"/>
              <a:defRPr sz="2000"/>
            </a:lvl2pPr>
            <a:lvl3pPr marL="1143000" indent="-228600">
              <a:spcAft>
                <a:spcPts val="800"/>
              </a:spcAft>
              <a:buFont typeface="Arial" panose="020B0604020202020204" pitchFamily="34" charset="0"/>
              <a:buChar char="•"/>
              <a:defRPr sz="1800"/>
            </a:lvl3pPr>
            <a:lvl4pPr marL="1600200" indent="-228600">
              <a:spcAft>
                <a:spcPts val="800"/>
              </a:spcAft>
              <a:buFont typeface="Arial" panose="020B0604020202020204" pitchFamily="34" charset="0"/>
              <a:buChar char="•"/>
              <a:defRPr sz="1600"/>
            </a:lvl4pPr>
            <a:lvl5pPr marL="2057400" indent="-22860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Jump Link"/>
          <p:cNvSpPr>
            <a:spLocks noGrp="1"/>
          </p:cNvSpPr>
          <p:nvPr>
            <p:ph type="body" sz="quarter" idx="17" hasCustomPrompt="1"/>
          </p:nvPr>
        </p:nvSpPr>
        <p:spPr>
          <a:xfrm>
            <a:off x="3465912" y="660565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9"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380104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oBar-Six Content Placeholders">
    <p:spTree>
      <p:nvGrpSpPr>
        <p:cNvPr id="1" name=""/>
        <p:cNvGrpSpPr/>
        <p:nvPr/>
      </p:nvGrpSpPr>
      <p:grpSpPr>
        <a:xfrm>
          <a:off x="0" y="0"/>
          <a:ext cx="0" cy="0"/>
          <a:chOff x="0" y="0"/>
          <a:chExt cx="0" cy="0"/>
        </a:xfrm>
      </p:grpSpPr>
      <p:sp>
        <p:nvSpPr>
          <p:cNvPr id="2" name="Slide Title"/>
          <p:cNvSpPr>
            <a:spLocks noGrp="1"/>
          </p:cNvSpPr>
          <p:nvPr>
            <p:ph type="title"/>
          </p:nvPr>
        </p:nvSpPr>
        <p:spPr>
          <a:xfrm>
            <a:off x="0" y="228600"/>
            <a:ext cx="9144000" cy="639762"/>
          </a:xfrm>
          <a:prstGeom prst="rect">
            <a:avLst/>
          </a:prstGeom>
        </p:spPr>
        <p:txBody>
          <a:bodyPr/>
          <a:lstStyle>
            <a:lvl1pPr>
              <a:defRPr lang="en-US" sz="3600" dirty="0">
                <a:solidFill>
                  <a:schemeClr val="bg2"/>
                </a:solidFill>
              </a:defRPr>
            </a:lvl1pPr>
          </a:lstStyle>
          <a:p>
            <a:pPr lvl="0"/>
            <a:r>
              <a:rPr lang="en-US" dirty="0"/>
              <a:t>Click to edit Master title style</a:t>
            </a:r>
          </a:p>
        </p:txBody>
      </p:sp>
      <p:sp>
        <p:nvSpPr>
          <p:cNvPr id="8" name="Content Placeholder 1"/>
          <p:cNvSpPr>
            <a:spLocks noGrp="1"/>
          </p:cNvSpPr>
          <p:nvPr>
            <p:ph sz="quarter" idx="12"/>
          </p:nvPr>
        </p:nvSpPr>
        <p:spPr>
          <a:xfrm>
            <a:off x="533400" y="1066800"/>
            <a:ext cx="8153400" cy="83820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3"/>
          </p:nvPr>
        </p:nvSpPr>
        <p:spPr>
          <a:xfrm>
            <a:off x="533400" y="2011680"/>
            <a:ext cx="8153400" cy="76200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quarter" idx="14"/>
          </p:nvPr>
        </p:nvSpPr>
        <p:spPr>
          <a:xfrm>
            <a:off x="533400" y="2880360"/>
            <a:ext cx="8153400" cy="68580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4"/>
          <p:cNvSpPr>
            <a:spLocks noGrp="1"/>
          </p:cNvSpPr>
          <p:nvPr>
            <p:ph sz="quarter" idx="15"/>
          </p:nvPr>
        </p:nvSpPr>
        <p:spPr>
          <a:xfrm>
            <a:off x="533400" y="3672840"/>
            <a:ext cx="8153400" cy="83820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5"/>
          <p:cNvSpPr>
            <a:spLocks noGrp="1"/>
          </p:cNvSpPr>
          <p:nvPr>
            <p:ph sz="quarter" idx="10"/>
          </p:nvPr>
        </p:nvSpPr>
        <p:spPr>
          <a:xfrm>
            <a:off x="533400" y="4617720"/>
            <a:ext cx="8153400" cy="91440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6"/>
          <p:cNvSpPr>
            <a:spLocks noGrp="1"/>
          </p:cNvSpPr>
          <p:nvPr>
            <p:ph sz="quarter" idx="11"/>
          </p:nvPr>
        </p:nvSpPr>
        <p:spPr>
          <a:xfrm>
            <a:off x="533400" y="5638800"/>
            <a:ext cx="8153400" cy="76200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Jump Link"/>
          <p:cNvSpPr>
            <a:spLocks noGrp="1"/>
          </p:cNvSpPr>
          <p:nvPr>
            <p:ph type="body" sz="quarter" idx="17" hasCustomPrompt="1"/>
          </p:nvPr>
        </p:nvSpPr>
        <p:spPr>
          <a:xfrm>
            <a:off x="3465912" y="652945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11" name="Photo Credit"/>
          <p:cNvSpPr>
            <a:spLocks noGrp="1"/>
          </p:cNvSpPr>
          <p:nvPr>
            <p:ph type="body" sz="quarter" idx="16"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25620235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oBar-12 Content Placeholders">
    <p:spTree>
      <p:nvGrpSpPr>
        <p:cNvPr id="1" name=""/>
        <p:cNvGrpSpPr/>
        <p:nvPr/>
      </p:nvGrpSpPr>
      <p:grpSpPr>
        <a:xfrm>
          <a:off x="0" y="0"/>
          <a:ext cx="0" cy="0"/>
          <a:chOff x="0" y="0"/>
          <a:chExt cx="0" cy="0"/>
        </a:xfrm>
      </p:grpSpPr>
      <p:sp>
        <p:nvSpPr>
          <p:cNvPr id="2" name="Slide Title"/>
          <p:cNvSpPr>
            <a:spLocks noGrp="1"/>
          </p:cNvSpPr>
          <p:nvPr>
            <p:ph type="title"/>
          </p:nvPr>
        </p:nvSpPr>
        <p:spPr>
          <a:xfrm>
            <a:off x="0" y="228600"/>
            <a:ext cx="9144000" cy="639762"/>
          </a:xfrm>
          <a:prstGeom prst="rect">
            <a:avLst/>
          </a:prstGeom>
        </p:spPr>
        <p:txBody>
          <a:bodyPr/>
          <a:lstStyle>
            <a:lvl1pPr>
              <a:defRPr lang="en-US" sz="3600" dirty="0">
                <a:solidFill>
                  <a:schemeClr val="bg2"/>
                </a:solidFill>
              </a:defRPr>
            </a:lvl1pPr>
          </a:lstStyle>
          <a:p>
            <a:pPr lvl="0"/>
            <a:r>
              <a:rPr lang="en-US" dirty="0"/>
              <a:t>Click to edit Master title style</a:t>
            </a:r>
          </a:p>
        </p:txBody>
      </p:sp>
      <p:sp>
        <p:nvSpPr>
          <p:cNvPr id="8" name="Content Placeholder 1"/>
          <p:cNvSpPr>
            <a:spLocks noGrp="1"/>
          </p:cNvSpPr>
          <p:nvPr>
            <p:ph sz="quarter" idx="12"/>
          </p:nvPr>
        </p:nvSpPr>
        <p:spPr>
          <a:xfrm>
            <a:off x="159416" y="1066800"/>
            <a:ext cx="4114800" cy="82296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3"/>
          </p:nvPr>
        </p:nvSpPr>
        <p:spPr>
          <a:xfrm>
            <a:off x="159416" y="1981200"/>
            <a:ext cx="4114800" cy="82296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quarter" idx="14"/>
          </p:nvPr>
        </p:nvSpPr>
        <p:spPr>
          <a:xfrm>
            <a:off x="159416" y="2895600"/>
            <a:ext cx="4114800" cy="82296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4"/>
          <p:cNvSpPr>
            <a:spLocks noGrp="1"/>
          </p:cNvSpPr>
          <p:nvPr>
            <p:ph sz="quarter" idx="15"/>
          </p:nvPr>
        </p:nvSpPr>
        <p:spPr>
          <a:xfrm>
            <a:off x="159416" y="3810000"/>
            <a:ext cx="4114800" cy="82296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5"/>
          <p:cNvSpPr>
            <a:spLocks noGrp="1"/>
          </p:cNvSpPr>
          <p:nvPr>
            <p:ph sz="quarter" idx="10"/>
          </p:nvPr>
        </p:nvSpPr>
        <p:spPr>
          <a:xfrm>
            <a:off x="159416" y="4724400"/>
            <a:ext cx="4114800" cy="82296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6"/>
          <p:cNvSpPr>
            <a:spLocks noGrp="1"/>
          </p:cNvSpPr>
          <p:nvPr>
            <p:ph sz="quarter" idx="11"/>
          </p:nvPr>
        </p:nvSpPr>
        <p:spPr>
          <a:xfrm>
            <a:off x="159416" y="5638800"/>
            <a:ext cx="4114800" cy="82296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7"/>
          <p:cNvSpPr>
            <a:spLocks noGrp="1"/>
          </p:cNvSpPr>
          <p:nvPr>
            <p:ph sz="quarter" idx="18"/>
          </p:nvPr>
        </p:nvSpPr>
        <p:spPr>
          <a:xfrm>
            <a:off x="4800600" y="1066800"/>
            <a:ext cx="4114800" cy="822960"/>
          </a:xfrm>
          <a:prstGeom prst="rect">
            <a:avLst/>
          </a:prstGeom>
        </p:spPr>
        <p:txBody>
          <a:bodyPr/>
          <a:lstStyle>
            <a:lvl1pPr>
              <a:defRPr lang="en-US" sz="2400" smtClean="0"/>
            </a:lvl1pPr>
            <a:lvl2pPr>
              <a:defRPr lang="en-US" sz="2000" smtClean="0"/>
            </a:lvl2pPr>
            <a:lvl3pPr>
              <a:defRPr lang="en-US" sz="1800" smtClean="0"/>
            </a:lvl3pPr>
            <a:lvl4pPr>
              <a:defRPr lang="en-US" sz="1600" smtClean="0"/>
            </a:lvl4pPr>
            <a:lvl5pPr>
              <a:defRPr lang="en-US" sz="1600"/>
            </a:lvl5pPr>
          </a:lstStyle>
          <a:p>
            <a:pPr marL="0" lvl="0" indent="0">
              <a:spcAft>
                <a:spcPts val="800"/>
              </a:spcAft>
              <a:buFont typeface="Arial" panose="020B0604020202020204" pitchFamily="34" charset="0"/>
              <a:buNone/>
            </a:pPr>
            <a:r>
              <a:rPr lang="en-US" dirty="0"/>
              <a:t>Click to edit Master text styles</a:t>
            </a:r>
          </a:p>
          <a:p>
            <a:pPr marL="800100" lvl="1" indent="-342900">
              <a:spcAft>
                <a:spcPts val="800"/>
              </a:spcAft>
              <a:buFont typeface="Arial" panose="020B0604020202020204" pitchFamily="34" charset="0"/>
              <a:buChar char="•"/>
            </a:pPr>
            <a:r>
              <a:rPr lang="en-US" dirty="0"/>
              <a:t>Second level</a:t>
            </a:r>
          </a:p>
          <a:p>
            <a:pPr marL="1200150" lvl="2" indent="-285750">
              <a:spcAft>
                <a:spcPts val="800"/>
              </a:spcAft>
              <a:buFont typeface="Arial" panose="020B0604020202020204" pitchFamily="34" charset="0"/>
            </a:pPr>
            <a:r>
              <a:rPr lang="en-US" dirty="0"/>
              <a:t>Third level</a:t>
            </a:r>
          </a:p>
          <a:p>
            <a:pPr marL="1657350" lvl="3" indent="-285750">
              <a:spcAft>
                <a:spcPts val="800"/>
              </a:spcAft>
              <a:buFont typeface="Arial" panose="020B0604020202020204" pitchFamily="34" charset="0"/>
              <a:buChar char="•"/>
            </a:pPr>
            <a:r>
              <a:rPr lang="en-US" dirty="0"/>
              <a:t>Fourth level</a:t>
            </a:r>
          </a:p>
          <a:p>
            <a:pPr marL="2114550" lvl="4" indent="-285750">
              <a:spcAft>
                <a:spcPts val="800"/>
              </a:spcAft>
              <a:buFont typeface="Arial" panose="020B0604020202020204" pitchFamily="34" charset="0"/>
              <a:buChar char="•"/>
            </a:pPr>
            <a:r>
              <a:rPr lang="en-US" dirty="0"/>
              <a:t>Fifth level</a:t>
            </a:r>
          </a:p>
        </p:txBody>
      </p:sp>
      <p:sp>
        <p:nvSpPr>
          <p:cNvPr id="19" name="Content Placeholder 8"/>
          <p:cNvSpPr>
            <a:spLocks noGrp="1"/>
          </p:cNvSpPr>
          <p:nvPr>
            <p:ph sz="quarter" idx="19"/>
          </p:nvPr>
        </p:nvSpPr>
        <p:spPr>
          <a:xfrm>
            <a:off x="4800600" y="1981200"/>
            <a:ext cx="4114800" cy="822960"/>
          </a:xfrm>
          <a:prstGeom prst="rect">
            <a:avLst/>
          </a:prstGeom>
        </p:spPr>
        <p:txBody>
          <a:bodyPr/>
          <a:lstStyle>
            <a:lvl1pPr>
              <a:defRPr lang="en-US" sz="2400" smtClean="0"/>
            </a:lvl1pPr>
            <a:lvl2pPr>
              <a:defRPr lang="en-US" sz="2000" smtClean="0"/>
            </a:lvl2pPr>
            <a:lvl3pPr>
              <a:defRPr lang="en-US" sz="1800" smtClean="0"/>
            </a:lvl3pPr>
            <a:lvl4pPr>
              <a:defRPr lang="en-US" sz="1600" smtClean="0"/>
            </a:lvl4pPr>
            <a:lvl5pPr>
              <a:defRPr lang="en-US" sz="1600"/>
            </a:lvl5pPr>
          </a:lstStyle>
          <a:p>
            <a:pPr marL="0" lvl="0" indent="0">
              <a:spcAft>
                <a:spcPts val="800"/>
              </a:spcAft>
              <a:buFont typeface="Arial" panose="020B0604020202020204" pitchFamily="34" charset="0"/>
              <a:buNone/>
            </a:pPr>
            <a:r>
              <a:rPr lang="en-US"/>
              <a:t>Click to edit Master text styles</a:t>
            </a:r>
          </a:p>
          <a:p>
            <a:pPr marL="800100" lvl="1" indent="-342900">
              <a:spcAft>
                <a:spcPts val="800"/>
              </a:spcAft>
              <a:buFont typeface="Arial" panose="020B0604020202020204" pitchFamily="34" charset="0"/>
              <a:buChar char="•"/>
            </a:pPr>
            <a:r>
              <a:rPr lang="en-US"/>
              <a:t>Second level</a:t>
            </a:r>
          </a:p>
          <a:p>
            <a:pPr marL="1200150" lvl="2" indent="-285750">
              <a:spcAft>
                <a:spcPts val="800"/>
              </a:spcAft>
              <a:buFont typeface="Arial" panose="020B0604020202020204" pitchFamily="34" charset="0"/>
            </a:pPr>
            <a:r>
              <a:rPr lang="en-US"/>
              <a:t>Third level</a:t>
            </a:r>
          </a:p>
          <a:p>
            <a:pPr marL="1657350" lvl="3" indent="-285750">
              <a:spcAft>
                <a:spcPts val="800"/>
              </a:spcAft>
              <a:buFont typeface="Arial" panose="020B0604020202020204" pitchFamily="34" charset="0"/>
              <a:buChar char="•"/>
            </a:pPr>
            <a:r>
              <a:rPr lang="en-US"/>
              <a:t>Fourth level</a:t>
            </a:r>
          </a:p>
          <a:p>
            <a:pPr marL="2114550" lvl="4" indent="-285750">
              <a:spcAft>
                <a:spcPts val="800"/>
              </a:spcAft>
              <a:buFont typeface="Arial" panose="020B0604020202020204" pitchFamily="34" charset="0"/>
              <a:buChar char="•"/>
            </a:pPr>
            <a:r>
              <a:rPr lang="en-US"/>
              <a:t>Fifth level</a:t>
            </a:r>
          </a:p>
        </p:txBody>
      </p:sp>
      <p:sp>
        <p:nvSpPr>
          <p:cNvPr id="21" name="Content Placeholder 9"/>
          <p:cNvSpPr>
            <a:spLocks noGrp="1"/>
          </p:cNvSpPr>
          <p:nvPr>
            <p:ph sz="quarter" idx="20"/>
          </p:nvPr>
        </p:nvSpPr>
        <p:spPr>
          <a:xfrm>
            <a:off x="4800600" y="2895600"/>
            <a:ext cx="4114800" cy="822960"/>
          </a:xfrm>
          <a:prstGeom prst="rect">
            <a:avLst/>
          </a:prstGeom>
        </p:spPr>
        <p:txBody>
          <a:bodyPr/>
          <a:lstStyle>
            <a:lvl1pPr>
              <a:defRPr lang="en-US" sz="2400" smtClean="0"/>
            </a:lvl1pPr>
            <a:lvl2pPr>
              <a:defRPr lang="en-US" sz="2000" smtClean="0"/>
            </a:lvl2pPr>
            <a:lvl3pPr>
              <a:defRPr lang="en-US" sz="1800" smtClean="0"/>
            </a:lvl3pPr>
            <a:lvl4pPr>
              <a:defRPr lang="en-US" sz="1600" smtClean="0"/>
            </a:lvl4pPr>
            <a:lvl5pPr>
              <a:defRPr lang="en-US" sz="1600"/>
            </a:lvl5pPr>
          </a:lstStyle>
          <a:p>
            <a:pPr marL="0" lvl="0" indent="0">
              <a:spcAft>
                <a:spcPts val="800"/>
              </a:spcAft>
              <a:buFont typeface="Arial" panose="020B0604020202020204" pitchFamily="34" charset="0"/>
              <a:buNone/>
            </a:pPr>
            <a:r>
              <a:rPr lang="en-US"/>
              <a:t>Click to edit Master text styles</a:t>
            </a:r>
          </a:p>
          <a:p>
            <a:pPr marL="800100" lvl="1" indent="-342900">
              <a:spcAft>
                <a:spcPts val="800"/>
              </a:spcAft>
              <a:buFont typeface="Arial" panose="020B0604020202020204" pitchFamily="34" charset="0"/>
              <a:buChar char="•"/>
            </a:pPr>
            <a:r>
              <a:rPr lang="en-US"/>
              <a:t>Second level</a:t>
            </a:r>
          </a:p>
          <a:p>
            <a:pPr marL="1200150" lvl="2" indent="-285750">
              <a:spcAft>
                <a:spcPts val="800"/>
              </a:spcAft>
              <a:buFont typeface="Arial" panose="020B0604020202020204" pitchFamily="34" charset="0"/>
            </a:pPr>
            <a:r>
              <a:rPr lang="en-US"/>
              <a:t>Third level</a:t>
            </a:r>
          </a:p>
          <a:p>
            <a:pPr marL="1657350" lvl="3" indent="-285750">
              <a:spcAft>
                <a:spcPts val="800"/>
              </a:spcAft>
              <a:buFont typeface="Arial" panose="020B0604020202020204" pitchFamily="34" charset="0"/>
              <a:buChar char="•"/>
            </a:pPr>
            <a:r>
              <a:rPr lang="en-US"/>
              <a:t>Fourth level</a:t>
            </a:r>
          </a:p>
          <a:p>
            <a:pPr marL="2114550" lvl="4" indent="-285750">
              <a:spcAft>
                <a:spcPts val="800"/>
              </a:spcAft>
              <a:buFont typeface="Arial" panose="020B0604020202020204" pitchFamily="34" charset="0"/>
              <a:buChar char="•"/>
            </a:pPr>
            <a:r>
              <a:rPr lang="en-US"/>
              <a:t>Fifth level</a:t>
            </a:r>
          </a:p>
        </p:txBody>
      </p:sp>
      <p:sp>
        <p:nvSpPr>
          <p:cNvPr id="23" name="Content Placeholder 10"/>
          <p:cNvSpPr>
            <a:spLocks noGrp="1"/>
          </p:cNvSpPr>
          <p:nvPr>
            <p:ph sz="quarter" idx="21"/>
          </p:nvPr>
        </p:nvSpPr>
        <p:spPr>
          <a:xfrm>
            <a:off x="4800600" y="3810000"/>
            <a:ext cx="4114800" cy="822960"/>
          </a:xfrm>
          <a:prstGeom prst="rect">
            <a:avLst/>
          </a:prstGeom>
        </p:spPr>
        <p:txBody>
          <a:bodyPr/>
          <a:lstStyle>
            <a:lvl1pPr>
              <a:defRPr lang="en-US" sz="2400" smtClean="0"/>
            </a:lvl1pPr>
            <a:lvl2pPr>
              <a:defRPr lang="en-US" sz="2000" smtClean="0"/>
            </a:lvl2pPr>
            <a:lvl3pPr>
              <a:defRPr lang="en-US" sz="1800" smtClean="0"/>
            </a:lvl3pPr>
            <a:lvl4pPr>
              <a:defRPr lang="en-US" sz="1600" smtClean="0"/>
            </a:lvl4pPr>
            <a:lvl5pPr>
              <a:defRPr lang="en-US" sz="1600"/>
            </a:lvl5pPr>
          </a:lstStyle>
          <a:p>
            <a:pPr marL="0" lvl="0" indent="0">
              <a:spcAft>
                <a:spcPts val="800"/>
              </a:spcAft>
              <a:buFont typeface="Arial" panose="020B0604020202020204" pitchFamily="34" charset="0"/>
              <a:buNone/>
            </a:pPr>
            <a:r>
              <a:rPr lang="en-US"/>
              <a:t>Click to edit Master text styles</a:t>
            </a:r>
          </a:p>
          <a:p>
            <a:pPr marL="800100" lvl="1" indent="-342900">
              <a:spcAft>
                <a:spcPts val="800"/>
              </a:spcAft>
              <a:buFont typeface="Arial" panose="020B0604020202020204" pitchFamily="34" charset="0"/>
              <a:buChar char="•"/>
            </a:pPr>
            <a:r>
              <a:rPr lang="en-US"/>
              <a:t>Second level</a:t>
            </a:r>
          </a:p>
          <a:p>
            <a:pPr marL="1200150" lvl="2" indent="-285750">
              <a:spcAft>
                <a:spcPts val="800"/>
              </a:spcAft>
              <a:buFont typeface="Arial" panose="020B0604020202020204" pitchFamily="34" charset="0"/>
            </a:pPr>
            <a:r>
              <a:rPr lang="en-US"/>
              <a:t>Third level</a:t>
            </a:r>
          </a:p>
          <a:p>
            <a:pPr marL="1657350" lvl="3" indent="-285750">
              <a:spcAft>
                <a:spcPts val="800"/>
              </a:spcAft>
              <a:buFont typeface="Arial" panose="020B0604020202020204" pitchFamily="34" charset="0"/>
              <a:buChar char="•"/>
            </a:pPr>
            <a:r>
              <a:rPr lang="en-US"/>
              <a:t>Fourth level</a:t>
            </a:r>
          </a:p>
          <a:p>
            <a:pPr marL="2114550" lvl="4" indent="-285750">
              <a:spcAft>
                <a:spcPts val="800"/>
              </a:spcAft>
              <a:buFont typeface="Arial" panose="020B0604020202020204" pitchFamily="34" charset="0"/>
              <a:buChar char="•"/>
            </a:pPr>
            <a:r>
              <a:rPr lang="en-US"/>
              <a:t>Fifth level</a:t>
            </a:r>
          </a:p>
        </p:txBody>
      </p:sp>
      <p:sp>
        <p:nvSpPr>
          <p:cNvPr id="25" name="Content Placeholder 11"/>
          <p:cNvSpPr>
            <a:spLocks noGrp="1"/>
          </p:cNvSpPr>
          <p:nvPr>
            <p:ph sz="quarter" idx="22"/>
          </p:nvPr>
        </p:nvSpPr>
        <p:spPr>
          <a:xfrm>
            <a:off x="4800600" y="4724400"/>
            <a:ext cx="4114800" cy="822960"/>
          </a:xfrm>
          <a:prstGeom prst="rect">
            <a:avLst/>
          </a:prstGeom>
        </p:spPr>
        <p:txBody>
          <a:bodyPr/>
          <a:lstStyle>
            <a:lvl1pPr>
              <a:defRPr lang="en-US" sz="2400" smtClean="0"/>
            </a:lvl1pPr>
            <a:lvl2pPr>
              <a:defRPr lang="en-US" sz="2000" smtClean="0"/>
            </a:lvl2pPr>
            <a:lvl3pPr>
              <a:defRPr lang="en-US" sz="1800" smtClean="0"/>
            </a:lvl3pPr>
            <a:lvl4pPr>
              <a:defRPr lang="en-US" sz="1600" smtClean="0"/>
            </a:lvl4pPr>
            <a:lvl5pPr>
              <a:defRPr lang="en-US" sz="1600"/>
            </a:lvl5pPr>
          </a:lstStyle>
          <a:p>
            <a:pPr marL="0" lvl="0" indent="0">
              <a:spcAft>
                <a:spcPts val="800"/>
              </a:spcAft>
              <a:buFont typeface="Arial" panose="020B0604020202020204" pitchFamily="34" charset="0"/>
              <a:buNone/>
            </a:pPr>
            <a:r>
              <a:rPr lang="en-US"/>
              <a:t>Click to edit Master text styles</a:t>
            </a:r>
          </a:p>
          <a:p>
            <a:pPr marL="800100" lvl="1" indent="-342900">
              <a:spcAft>
                <a:spcPts val="800"/>
              </a:spcAft>
              <a:buFont typeface="Arial" panose="020B0604020202020204" pitchFamily="34" charset="0"/>
              <a:buChar char="•"/>
            </a:pPr>
            <a:r>
              <a:rPr lang="en-US"/>
              <a:t>Second level</a:t>
            </a:r>
          </a:p>
          <a:p>
            <a:pPr marL="1200150" lvl="2" indent="-285750">
              <a:spcAft>
                <a:spcPts val="800"/>
              </a:spcAft>
              <a:buFont typeface="Arial" panose="020B0604020202020204" pitchFamily="34" charset="0"/>
            </a:pPr>
            <a:r>
              <a:rPr lang="en-US"/>
              <a:t>Third level</a:t>
            </a:r>
          </a:p>
          <a:p>
            <a:pPr marL="1657350" lvl="3" indent="-285750">
              <a:spcAft>
                <a:spcPts val="800"/>
              </a:spcAft>
              <a:buFont typeface="Arial" panose="020B0604020202020204" pitchFamily="34" charset="0"/>
              <a:buChar char="•"/>
            </a:pPr>
            <a:r>
              <a:rPr lang="en-US"/>
              <a:t>Fourth level</a:t>
            </a:r>
          </a:p>
          <a:p>
            <a:pPr marL="2114550" lvl="4" indent="-285750">
              <a:spcAft>
                <a:spcPts val="800"/>
              </a:spcAft>
              <a:buFont typeface="Arial" panose="020B0604020202020204" pitchFamily="34" charset="0"/>
              <a:buChar char="•"/>
            </a:pPr>
            <a:r>
              <a:rPr lang="en-US"/>
              <a:t>Fifth level</a:t>
            </a:r>
          </a:p>
        </p:txBody>
      </p:sp>
      <p:sp>
        <p:nvSpPr>
          <p:cNvPr id="27" name="Content Placeholder 12"/>
          <p:cNvSpPr>
            <a:spLocks noGrp="1"/>
          </p:cNvSpPr>
          <p:nvPr>
            <p:ph sz="quarter" idx="23"/>
          </p:nvPr>
        </p:nvSpPr>
        <p:spPr>
          <a:xfrm>
            <a:off x="4800600" y="5638800"/>
            <a:ext cx="4114800" cy="822960"/>
          </a:xfrm>
          <a:prstGeom prst="rect">
            <a:avLst/>
          </a:prstGeom>
        </p:spPr>
        <p:txBody>
          <a:bodyPr/>
          <a:lstStyle>
            <a:lvl1pPr>
              <a:defRPr lang="en-US" sz="2400" smtClean="0"/>
            </a:lvl1pPr>
            <a:lvl2pPr>
              <a:defRPr lang="en-US" sz="2000" smtClean="0"/>
            </a:lvl2pPr>
            <a:lvl3pPr>
              <a:defRPr lang="en-US" sz="1800" smtClean="0"/>
            </a:lvl3pPr>
            <a:lvl4pPr>
              <a:defRPr lang="en-US" sz="1600" smtClean="0"/>
            </a:lvl4pPr>
            <a:lvl5pPr>
              <a:defRPr lang="en-US" sz="1600"/>
            </a:lvl5pPr>
          </a:lstStyle>
          <a:p>
            <a:pPr marL="0" lvl="0" indent="0">
              <a:spcAft>
                <a:spcPts val="800"/>
              </a:spcAft>
              <a:buFont typeface="Arial" panose="020B0604020202020204" pitchFamily="34" charset="0"/>
              <a:buNone/>
            </a:pPr>
            <a:r>
              <a:rPr lang="en-US"/>
              <a:t>Click to edit Master text styles</a:t>
            </a:r>
          </a:p>
          <a:p>
            <a:pPr marL="800100" lvl="1" indent="-342900">
              <a:spcAft>
                <a:spcPts val="800"/>
              </a:spcAft>
              <a:buFont typeface="Arial" panose="020B0604020202020204" pitchFamily="34" charset="0"/>
              <a:buChar char="•"/>
            </a:pPr>
            <a:r>
              <a:rPr lang="en-US"/>
              <a:t>Second level</a:t>
            </a:r>
          </a:p>
          <a:p>
            <a:pPr marL="1200150" lvl="2" indent="-285750">
              <a:spcAft>
                <a:spcPts val="800"/>
              </a:spcAft>
              <a:buFont typeface="Arial" panose="020B0604020202020204" pitchFamily="34" charset="0"/>
            </a:pPr>
            <a:r>
              <a:rPr lang="en-US"/>
              <a:t>Third level</a:t>
            </a:r>
          </a:p>
          <a:p>
            <a:pPr marL="1657350" lvl="3" indent="-285750">
              <a:spcAft>
                <a:spcPts val="800"/>
              </a:spcAft>
              <a:buFont typeface="Arial" panose="020B0604020202020204" pitchFamily="34" charset="0"/>
              <a:buChar char="•"/>
            </a:pPr>
            <a:r>
              <a:rPr lang="en-US"/>
              <a:t>Fourth level</a:t>
            </a:r>
          </a:p>
          <a:p>
            <a:pPr marL="2114550" lvl="4" indent="-285750">
              <a:spcAft>
                <a:spcPts val="800"/>
              </a:spcAft>
              <a:buFont typeface="Arial" panose="020B0604020202020204" pitchFamily="34" charset="0"/>
              <a:buChar char="•"/>
            </a:pPr>
            <a:r>
              <a:rPr lang="en-US"/>
              <a:t>Fifth level</a:t>
            </a:r>
          </a:p>
        </p:txBody>
      </p:sp>
      <p:sp>
        <p:nvSpPr>
          <p:cNvPr id="13" name="Jump Link"/>
          <p:cNvSpPr>
            <a:spLocks noGrp="1"/>
          </p:cNvSpPr>
          <p:nvPr>
            <p:ph type="body" sz="quarter" idx="17" hasCustomPrompt="1"/>
          </p:nvPr>
        </p:nvSpPr>
        <p:spPr>
          <a:xfrm>
            <a:off x="3467512" y="652945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11" name="Photo Credit"/>
          <p:cNvSpPr>
            <a:spLocks noGrp="1"/>
          </p:cNvSpPr>
          <p:nvPr>
            <p:ph type="body" sz="quarter" idx="16"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980540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oBar-Two Content">
    <p:spTree>
      <p:nvGrpSpPr>
        <p:cNvPr id="1" name=""/>
        <p:cNvGrpSpPr/>
        <p:nvPr/>
      </p:nvGrpSpPr>
      <p:grpSpPr>
        <a:xfrm>
          <a:off x="0" y="0"/>
          <a:ext cx="0" cy="0"/>
          <a:chOff x="0" y="0"/>
          <a:chExt cx="0" cy="0"/>
        </a:xfrm>
      </p:grpSpPr>
      <p:sp>
        <p:nvSpPr>
          <p:cNvPr id="7" name="Slide Title"/>
          <p:cNvSpPr>
            <a:spLocks noGrp="1"/>
          </p:cNvSpPr>
          <p:nvPr>
            <p:ph type="title"/>
          </p:nvPr>
        </p:nvSpPr>
        <p:spPr>
          <a:xfrm>
            <a:off x="-1" y="228600"/>
            <a:ext cx="9144001"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Content Placeholder 1"/>
          <p:cNvSpPr>
            <a:spLocks noGrp="1"/>
          </p:cNvSpPr>
          <p:nvPr>
            <p:ph sz="half" idx="1"/>
          </p:nvPr>
        </p:nvSpPr>
        <p:spPr>
          <a:xfrm>
            <a:off x="457200" y="914400"/>
            <a:ext cx="4038600" cy="561594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sz="half" idx="2"/>
          </p:nvPr>
        </p:nvSpPr>
        <p:spPr>
          <a:xfrm>
            <a:off x="4648200" y="914400"/>
            <a:ext cx="4038600" cy="561594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Jump Link"/>
          <p:cNvSpPr>
            <a:spLocks noGrp="1"/>
          </p:cNvSpPr>
          <p:nvPr>
            <p:ph type="body" sz="quarter" idx="17" hasCustomPrompt="1"/>
          </p:nvPr>
        </p:nvSpPr>
        <p:spPr>
          <a:xfrm>
            <a:off x="3465912" y="655320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10"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2118797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oBar-Two-Up 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Header 1"/>
          <p:cNvSpPr>
            <a:spLocks noGrp="1"/>
          </p:cNvSpPr>
          <p:nvPr>
            <p:ph type="body" idx="1"/>
          </p:nvPr>
        </p:nvSpPr>
        <p:spPr>
          <a:xfrm>
            <a:off x="455612" y="960438"/>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1"/>
          <p:cNvSpPr>
            <a:spLocks noGrp="1"/>
          </p:cNvSpPr>
          <p:nvPr>
            <p:ph sz="half" idx="2"/>
          </p:nvPr>
        </p:nvSpPr>
        <p:spPr>
          <a:xfrm>
            <a:off x="457201" y="1600200"/>
            <a:ext cx="4040188" cy="4912202"/>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Header 2"/>
          <p:cNvSpPr>
            <a:spLocks noGrp="1"/>
          </p:cNvSpPr>
          <p:nvPr>
            <p:ph type="body" sz="quarter" idx="3"/>
          </p:nvPr>
        </p:nvSpPr>
        <p:spPr>
          <a:xfrm>
            <a:off x="4645026" y="960438"/>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2"/>
          <p:cNvSpPr>
            <a:spLocks noGrp="1"/>
          </p:cNvSpPr>
          <p:nvPr>
            <p:ph sz="quarter" idx="4"/>
          </p:nvPr>
        </p:nvSpPr>
        <p:spPr>
          <a:xfrm>
            <a:off x="4645026" y="1600200"/>
            <a:ext cx="4041775" cy="4912202"/>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Jump Link"/>
          <p:cNvSpPr>
            <a:spLocks noGrp="1"/>
          </p:cNvSpPr>
          <p:nvPr>
            <p:ph type="body" sz="quarter" idx="17" hasCustomPrompt="1"/>
          </p:nvPr>
        </p:nvSpPr>
        <p:spPr>
          <a:xfrm>
            <a:off x="3465912" y="655320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12"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874073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dTagline-Gray BG, Title &amp; Subtitle Right">
    <p:spTree>
      <p:nvGrpSpPr>
        <p:cNvPr id="1" name=""/>
        <p:cNvGrpSpPr/>
        <p:nvPr/>
      </p:nvGrpSpPr>
      <p:grpSpPr>
        <a:xfrm>
          <a:off x="0" y="0"/>
          <a:ext cx="0" cy="0"/>
          <a:chOff x="0" y="0"/>
          <a:chExt cx="0" cy="0"/>
        </a:xfrm>
      </p:grpSpPr>
      <p:sp>
        <p:nvSpPr>
          <p:cNvPr id="8" name="Title Background"/>
          <p:cNvSpPr/>
          <p:nvPr userDrawn="1"/>
        </p:nvSpPr>
        <p:spPr>
          <a:xfrm>
            <a:off x="342900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3436620" y="3581400"/>
            <a:ext cx="5699760" cy="609600"/>
          </a:xfrm>
          <a:prstGeom prst="rect">
            <a:avLst/>
          </a:prstGeom>
          <a:effectLst>
            <a:outerShdw blurRad="50800" dist="38100" dir="5400000" algn="t" rotWithShape="0">
              <a:prstClr val="black">
                <a:alpha val="40000"/>
              </a:prstClr>
            </a:outerShdw>
          </a:effectLst>
        </p:spPr>
        <p:txBody>
          <a:bodyPr/>
          <a:lstStyle>
            <a:lvl1pPr algn="r">
              <a:defRPr sz="3600">
                <a:solidFill>
                  <a:schemeClr val="bg1"/>
                </a:solidFill>
              </a:defRPr>
            </a:lvl1pPr>
          </a:lstStyle>
          <a:p>
            <a:r>
              <a:rPr lang="en-US"/>
              <a:t>Click to edit Master title style</a:t>
            </a:r>
            <a:endParaRPr lang="en-US" dirty="0"/>
          </a:p>
        </p:txBody>
      </p:sp>
      <p:sp>
        <p:nvSpPr>
          <p:cNvPr id="7" name="Text Placeholder 1"/>
          <p:cNvSpPr>
            <a:spLocks noGrp="1"/>
          </p:cNvSpPr>
          <p:nvPr>
            <p:ph type="body" sz="quarter" idx="10"/>
          </p:nvPr>
        </p:nvSpPr>
        <p:spPr>
          <a:xfrm>
            <a:off x="3436620" y="4260273"/>
            <a:ext cx="5699760" cy="692727"/>
          </a:xfrm>
          <a:prstGeom prst="rect">
            <a:avLst/>
          </a:prstGeom>
        </p:spPr>
        <p:txBody>
          <a:bodyPr/>
          <a:lstStyle>
            <a:lvl1pPr marL="0" indent="0" algn="r">
              <a:buNone/>
              <a:defRPr sz="2000" b="0">
                <a:solidFill>
                  <a:schemeClr val="bg1"/>
                </a:solidFill>
                <a:latin typeface="ArumSans Bold"/>
              </a:defRPr>
            </a:lvl1pPr>
            <a:lvl2pPr marL="457200" indent="0" algn="r">
              <a:buNone/>
              <a:defRPr sz="2000" b="0">
                <a:solidFill>
                  <a:schemeClr val="bg1"/>
                </a:solidFill>
                <a:latin typeface="ArumSans Bold"/>
              </a:defRPr>
            </a:lvl2pPr>
            <a:lvl3pPr marL="914400" indent="0" algn="r">
              <a:buNone/>
              <a:defRPr sz="2000" b="0">
                <a:solidFill>
                  <a:schemeClr val="bg1"/>
                </a:solidFill>
                <a:latin typeface="ArumSans Bold"/>
              </a:defRPr>
            </a:lvl3pPr>
            <a:lvl4pPr marL="1371600" indent="0" algn="r">
              <a:buNone/>
              <a:defRPr sz="2000" b="0">
                <a:solidFill>
                  <a:schemeClr val="bg1"/>
                </a:solidFill>
                <a:latin typeface="ArumSans Bold"/>
              </a:defRPr>
            </a:lvl4pPr>
            <a:lvl5pPr marL="1828800" indent="0" algn="r">
              <a:buNone/>
              <a:defRPr sz="2000" b="0">
                <a:solidFill>
                  <a:schemeClr val="bg1"/>
                </a:solidFill>
                <a:latin typeface="ArumSans Bold"/>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hoto Credit"/>
          <p:cNvSpPr>
            <a:spLocks noGrp="1"/>
          </p:cNvSpPr>
          <p:nvPr>
            <p:ph type="body" sz="quarter" idx="11" hasCustomPrompt="1"/>
          </p:nvPr>
        </p:nvSpPr>
        <p:spPr>
          <a:xfrm>
            <a:off x="6477000" y="6422066"/>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4806866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oBar-4-up_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Header 1"/>
          <p:cNvSpPr>
            <a:spLocks noGrp="1"/>
          </p:cNvSpPr>
          <p:nvPr>
            <p:ph type="body" idx="1"/>
          </p:nvPr>
        </p:nvSpPr>
        <p:spPr>
          <a:xfrm>
            <a:off x="457201" y="960438"/>
            <a:ext cx="4040188"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1"/>
          <p:cNvSpPr>
            <a:spLocks noGrp="1"/>
          </p:cNvSpPr>
          <p:nvPr>
            <p:ph sz="half" idx="2"/>
          </p:nvPr>
        </p:nvSpPr>
        <p:spPr>
          <a:xfrm>
            <a:off x="457201" y="1600200"/>
            <a:ext cx="4040188" cy="1752600"/>
          </a:xfrm>
          <a:prstGeom prst="rect">
            <a:avLst/>
          </a:prstGeom>
        </p:spPr>
        <p:txBody>
          <a:bodyPr/>
          <a:lstStyle>
            <a:lvl1pPr marL="0" indent="0">
              <a:spcAft>
                <a:spcPts val="800"/>
              </a:spcAft>
              <a:buFont typeface="Arial" panose="020B0604020202020204" pitchFamily="34" charset="0"/>
              <a:buNone/>
              <a:defRPr sz="2000"/>
            </a:lvl1pPr>
            <a:lvl2pPr marL="742950" indent="-285750">
              <a:spcAft>
                <a:spcPts val="800"/>
              </a:spcAft>
              <a:buFont typeface="Arial" panose="020B0604020202020204" pitchFamily="34" charset="0"/>
              <a:buChar char="•"/>
              <a:defRPr sz="1800"/>
            </a:lvl2pPr>
            <a:lvl3pPr marL="1200150" indent="-285750">
              <a:spcAft>
                <a:spcPts val="800"/>
              </a:spcAft>
              <a:buFont typeface="Arial" panose="020B0604020202020204" pitchFamily="34" charset="0"/>
              <a:buChar char="•"/>
              <a:defRPr sz="1600"/>
            </a:lvl3pPr>
            <a:lvl4pPr marL="1657350" indent="-285750">
              <a:spcAft>
                <a:spcPts val="800"/>
              </a:spcAft>
              <a:buFont typeface="Arial" panose="020B0604020202020204" pitchFamily="34" charset="0"/>
              <a:buChar char="•"/>
              <a:defRPr sz="1400"/>
            </a:lvl4pPr>
            <a:lvl5pPr marL="2114550" indent="-285750">
              <a:spcAft>
                <a:spcPts val="800"/>
              </a:spcAft>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Header 2"/>
          <p:cNvSpPr>
            <a:spLocks noGrp="1"/>
          </p:cNvSpPr>
          <p:nvPr>
            <p:ph type="body" sz="quarter" idx="3"/>
          </p:nvPr>
        </p:nvSpPr>
        <p:spPr>
          <a:xfrm>
            <a:off x="4645026" y="960438"/>
            <a:ext cx="4041775"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2"/>
          <p:cNvSpPr>
            <a:spLocks noGrp="1"/>
          </p:cNvSpPr>
          <p:nvPr>
            <p:ph sz="quarter" idx="4"/>
          </p:nvPr>
        </p:nvSpPr>
        <p:spPr>
          <a:xfrm>
            <a:off x="4645026" y="1600200"/>
            <a:ext cx="4041775" cy="1752600"/>
          </a:xfrm>
          <a:prstGeom prst="rect">
            <a:avLst/>
          </a:prstGeom>
        </p:spPr>
        <p:txBody>
          <a:bodyPr/>
          <a:lstStyle>
            <a:lvl1pPr marL="0" indent="0">
              <a:spcAft>
                <a:spcPts val="800"/>
              </a:spcAft>
              <a:buFont typeface="Arial" panose="020B0604020202020204" pitchFamily="34" charset="0"/>
              <a:buNone/>
              <a:defRPr sz="2000"/>
            </a:lvl1pPr>
            <a:lvl2pPr marL="742950" indent="-285750">
              <a:spcAft>
                <a:spcPts val="800"/>
              </a:spcAft>
              <a:buFont typeface="Arial" panose="020B0604020202020204" pitchFamily="34" charset="0"/>
              <a:buChar char="•"/>
              <a:defRPr sz="1800"/>
            </a:lvl2pPr>
            <a:lvl3pPr marL="1200150" indent="-285750">
              <a:spcAft>
                <a:spcPts val="800"/>
              </a:spcAft>
              <a:buFont typeface="Arial" panose="020B0604020202020204" pitchFamily="34" charset="0"/>
              <a:buChar char="•"/>
              <a:defRPr sz="1600"/>
            </a:lvl3pPr>
            <a:lvl4pPr marL="1657350" indent="-285750">
              <a:spcAft>
                <a:spcPts val="800"/>
              </a:spcAft>
              <a:buFont typeface="Arial" panose="020B0604020202020204" pitchFamily="34" charset="0"/>
              <a:buChar char="•"/>
              <a:defRPr sz="1400"/>
            </a:lvl4pPr>
            <a:lvl5pPr marL="2114550" indent="-285750">
              <a:spcAft>
                <a:spcPts val="800"/>
              </a:spcAft>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Header 3"/>
          <p:cNvSpPr>
            <a:spLocks noGrp="1"/>
          </p:cNvSpPr>
          <p:nvPr>
            <p:ph type="body" sz="quarter" idx="12"/>
          </p:nvPr>
        </p:nvSpPr>
        <p:spPr>
          <a:xfrm>
            <a:off x="457200" y="3581400"/>
            <a:ext cx="4038600" cy="609600"/>
          </a:xfrm>
          <a:prstGeom prst="rect">
            <a:avLst/>
          </a:prstGeom>
        </p:spPr>
        <p:txBody>
          <a:bodyPr anchor="b"/>
          <a:lstStyle>
            <a:lvl1pPr>
              <a:defRPr lang="en-US" sz="2000" b="1" kern="1200" dirty="0">
                <a:solidFill>
                  <a:schemeClr val="tx1"/>
                </a:solidFill>
                <a:latin typeface="+mn-lt"/>
                <a:ea typeface="+mn-ea"/>
                <a:cs typeface="+mn-cs"/>
              </a:defRPr>
            </a:lvl1pPr>
          </a:lstStyle>
          <a:p>
            <a:pPr marL="0" lvl="0" indent="0" algn="l" defTabSz="457200" rtl="0" eaLnBrk="1" latinLnBrk="0" hangingPunct="1">
              <a:spcBef>
                <a:spcPct val="20000"/>
              </a:spcBef>
              <a:buFont typeface="Arial"/>
              <a:buNone/>
            </a:pPr>
            <a:r>
              <a:rPr lang="en-US" dirty="0"/>
              <a:t>Click to edit Master text styles</a:t>
            </a:r>
          </a:p>
        </p:txBody>
      </p:sp>
      <p:sp>
        <p:nvSpPr>
          <p:cNvPr id="14" name="Content Placeholder 3"/>
          <p:cNvSpPr>
            <a:spLocks noGrp="1"/>
          </p:cNvSpPr>
          <p:nvPr>
            <p:ph sz="half" idx="14"/>
          </p:nvPr>
        </p:nvSpPr>
        <p:spPr>
          <a:xfrm>
            <a:off x="457200" y="4191000"/>
            <a:ext cx="4040188" cy="1752600"/>
          </a:xfrm>
          <a:prstGeom prst="rect">
            <a:avLst/>
          </a:prstGeom>
        </p:spPr>
        <p:txBody>
          <a:bodyPr/>
          <a:lstStyle>
            <a:lvl1pPr marL="0" indent="0">
              <a:spcAft>
                <a:spcPts val="800"/>
              </a:spcAft>
              <a:buFont typeface="Arial" panose="020B0604020202020204" pitchFamily="34" charset="0"/>
              <a:buNone/>
              <a:defRPr sz="2000"/>
            </a:lvl1pPr>
            <a:lvl2pPr marL="742950" indent="-285750">
              <a:spcAft>
                <a:spcPts val="800"/>
              </a:spcAft>
              <a:buFont typeface="Arial" panose="020B0604020202020204" pitchFamily="34" charset="0"/>
              <a:buChar char="•"/>
              <a:defRPr sz="1800"/>
            </a:lvl2pPr>
            <a:lvl3pPr marL="1200150" indent="-285750">
              <a:spcAft>
                <a:spcPts val="800"/>
              </a:spcAft>
              <a:buFont typeface="Arial" panose="020B0604020202020204" pitchFamily="34" charset="0"/>
              <a:buChar char="•"/>
              <a:defRPr sz="1600"/>
            </a:lvl3pPr>
            <a:lvl4pPr marL="1657350" indent="-285750">
              <a:spcAft>
                <a:spcPts val="800"/>
              </a:spcAft>
              <a:buFont typeface="Arial" panose="020B0604020202020204" pitchFamily="34" charset="0"/>
              <a:buChar char="•"/>
              <a:defRPr sz="1400"/>
            </a:lvl4pPr>
            <a:lvl5pPr marL="2114550" indent="-285750">
              <a:spcAft>
                <a:spcPts val="800"/>
              </a:spcAft>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Header 4"/>
          <p:cNvSpPr>
            <a:spLocks noGrp="1"/>
          </p:cNvSpPr>
          <p:nvPr>
            <p:ph type="body" sz="quarter" idx="13"/>
          </p:nvPr>
        </p:nvSpPr>
        <p:spPr>
          <a:xfrm>
            <a:off x="4648200" y="3581400"/>
            <a:ext cx="4038600" cy="609600"/>
          </a:xfrm>
          <a:prstGeom prst="rect">
            <a:avLst/>
          </a:prstGeom>
        </p:spPr>
        <p:txBody>
          <a:bodyPr anchor="b"/>
          <a:lstStyle>
            <a:lvl1pPr>
              <a:defRPr lang="en-US" sz="2000" b="1" kern="1200" dirty="0">
                <a:solidFill>
                  <a:schemeClr val="tx1"/>
                </a:solidFill>
                <a:latin typeface="+mn-lt"/>
                <a:ea typeface="+mn-ea"/>
                <a:cs typeface="+mn-cs"/>
              </a:defRPr>
            </a:lvl1pPr>
          </a:lstStyle>
          <a:p>
            <a:pPr marL="0" lvl="0" indent="0" algn="l" defTabSz="457200" rtl="0" eaLnBrk="1" latinLnBrk="0" hangingPunct="1">
              <a:spcBef>
                <a:spcPct val="20000"/>
              </a:spcBef>
              <a:buFont typeface="Arial"/>
              <a:buNone/>
            </a:pPr>
            <a:r>
              <a:rPr lang="en-US" dirty="0"/>
              <a:t>Click to edit Master text styles</a:t>
            </a:r>
          </a:p>
        </p:txBody>
      </p:sp>
      <p:sp>
        <p:nvSpPr>
          <p:cNvPr id="15" name="Content Placeholder 4"/>
          <p:cNvSpPr>
            <a:spLocks noGrp="1"/>
          </p:cNvSpPr>
          <p:nvPr>
            <p:ph sz="quarter" idx="15"/>
          </p:nvPr>
        </p:nvSpPr>
        <p:spPr>
          <a:xfrm>
            <a:off x="4645025" y="4191000"/>
            <a:ext cx="4041775" cy="1752600"/>
          </a:xfrm>
          <a:prstGeom prst="rect">
            <a:avLst/>
          </a:prstGeom>
        </p:spPr>
        <p:txBody>
          <a:bodyPr/>
          <a:lstStyle>
            <a:lvl1pPr marL="0" indent="0">
              <a:spcAft>
                <a:spcPts val="800"/>
              </a:spcAft>
              <a:buFont typeface="Arial" panose="020B0604020202020204" pitchFamily="34" charset="0"/>
              <a:buNone/>
              <a:defRPr sz="2000"/>
            </a:lvl1pPr>
            <a:lvl2pPr marL="742950" indent="-285750">
              <a:spcAft>
                <a:spcPts val="800"/>
              </a:spcAft>
              <a:buFont typeface="Arial" panose="020B0604020202020204" pitchFamily="34" charset="0"/>
              <a:buChar char="•"/>
              <a:defRPr sz="1800"/>
            </a:lvl2pPr>
            <a:lvl3pPr marL="1200150" indent="-285750">
              <a:spcAft>
                <a:spcPts val="800"/>
              </a:spcAft>
              <a:buFont typeface="Arial" panose="020B0604020202020204" pitchFamily="34" charset="0"/>
              <a:buChar char="•"/>
              <a:defRPr sz="1600"/>
            </a:lvl3pPr>
            <a:lvl4pPr marL="1657350" indent="-285750">
              <a:spcAft>
                <a:spcPts val="800"/>
              </a:spcAft>
              <a:buFont typeface="Arial" panose="020B0604020202020204" pitchFamily="34" charset="0"/>
              <a:buChar char="•"/>
              <a:defRPr sz="1400"/>
            </a:lvl4pPr>
            <a:lvl5pPr marL="2114550" indent="-285750">
              <a:spcAft>
                <a:spcPts val="800"/>
              </a:spcAft>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Jump Link"/>
          <p:cNvSpPr>
            <a:spLocks noGrp="1"/>
          </p:cNvSpPr>
          <p:nvPr>
            <p:ph type="body" sz="quarter" idx="17" hasCustomPrompt="1"/>
          </p:nvPr>
        </p:nvSpPr>
        <p:spPr>
          <a:xfrm>
            <a:off x="3465912" y="601980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16"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1587377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oBar-Content with Left Side-Caption">
    <p:spTree>
      <p:nvGrpSpPr>
        <p:cNvPr id="1" name=""/>
        <p:cNvGrpSpPr/>
        <p:nvPr/>
      </p:nvGrpSpPr>
      <p:grpSpPr>
        <a:xfrm>
          <a:off x="0" y="0"/>
          <a:ext cx="0" cy="0"/>
          <a:chOff x="0" y="0"/>
          <a:chExt cx="0" cy="0"/>
        </a:xfrm>
      </p:grpSpPr>
      <p:sp>
        <p:nvSpPr>
          <p:cNvPr id="2" name="Slide Title"/>
          <p:cNvSpPr>
            <a:spLocks noGrp="1"/>
          </p:cNvSpPr>
          <p:nvPr>
            <p:ph type="title"/>
          </p:nvPr>
        </p:nvSpPr>
        <p:spPr>
          <a:xfrm>
            <a:off x="457201" y="304800"/>
            <a:ext cx="3008313" cy="838200"/>
          </a:xfrm>
          <a:prstGeom prst="rect">
            <a:avLst/>
          </a:prstGeom>
        </p:spPr>
        <p:txBody>
          <a:bodyPr anchor="b"/>
          <a:lstStyle>
            <a:lvl1pPr algn="l">
              <a:defRPr sz="1800" b="1">
                <a:solidFill>
                  <a:schemeClr val="bg2"/>
                </a:solidFill>
                <a:latin typeface="+mj-lt"/>
              </a:defRPr>
            </a:lvl1pPr>
          </a:lstStyle>
          <a:p>
            <a:r>
              <a:rPr lang="en-US" dirty="0"/>
              <a:t>Click to edit Master title style</a:t>
            </a:r>
          </a:p>
        </p:txBody>
      </p:sp>
      <p:sp>
        <p:nvSpPr>
          <p:cNvPr id="4" name="Text Placeholder 1"/>
          <p:cNvSpPr>
            <a:spLocks noGrp="1"/>
          </p:cNvSpPr>
          <p:nvPr>
            <p:ph type="body" sz="half" idx="2"/>
          </p:nvPr>
        </p:nvSpPr>
        <p:spPr>
          <a:xfrm>
            <a:off x="457201" y="1143000"/>
            <a:ext cx="3008313" cy="5334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Content Placeholder 1"/>
          <p:cNvSpPr>
            <a:spLocks noGrp="1"/>
          </p:cNvSpPr>
          <p:nvPr>
            <p:ph idx="1"/>
          </p:nvPr>
        </p:nvSpPr>
        <p:spPr>
          <a:xfrm>
            <a:off x="3575050" y="304800"/>
            <a:ext cx="5111751" cy="6179819"/>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Jump Link"/>
          <p:cNvSpPr>
            <a:spLocks noGrp="1"/>
          </p:cNvSpPr>
          <p:nvPr>
            <p:ph type="body" sz="quarter" idx="13" hasCustomPrompt="1"/>
          </p:nvPr>
        </p:nvSpPr>
        <p:spPr>
          <a:xfrm>
            <a:off x="4999894" y="6488875"/>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8"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2975049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oBar-Content with Right Side-Caption">
    <p:spTree>
      <p:nvGrpSpPr>
        <p:cNvPr id="1" name=""/>
        <p:cNvGrpSpPr/>
        <p:nvPr/>
      </p:nvGrpSpPr>
      <p:grpSpPr>
        <a:xfrm>
          <a:off x="0" y="0"/>
          <a:ext cx="0" cy="0"/>
          <a:chOff x="0" y="0"/>
          <a:chExt cx="0" cy="0"/>
        </a:xfrm>
      </p:grpSpPr>
      <p:sp>
        <p:nvSpPr>
          <p:cNvPr id="2" name="Slide Title"/>
          <p:cNvSpPr>
            <a:spLocks noGrp="1"/>
          </p:cNvSpPr>
          <p:nvPr>
            <p:ph type="title"/>
          </p:nvPr>
        </p:nvSpPr>
        <p:spPr>
          <a:xfrm>
            <a:off x="5678487" y="304800"/>
            <a:ext cx="3008313" cy="838200"/>
          </a:xfrm>
          <a:prstGeom prst="rect">
            <a:avLst/>
          </a:prstGeom>
        </p:spPr>
        <p:txBody>
          <a:bodyPr anchor="b"/>
          <a:lstStyle>
            <a:lvl1pPr algn="l">
              <a:defRPr sz="1800" b="1">
                <a:solidFill>
                  <a:schemeClr val="bg2"/>
                </a:solidFill>
                <a:latin typeface="+mj-lt"/>
              </a:defRPr>
            </a:lvl1pPr>
          </a:lstStyle>
          <a:p>
            <a:r>
              <a:rPr lang="en-US" dirty="0"/>
              <a:t>Click to edit Master title style</a:t>
            </a:r>
          </a:p>
        </p:txBody>
      </p:sp>
      <p:sp>
        <p:nvSpPr>
          <p:cNvPr id="4" name="Text Placeholder 1"/>
          <p:cNvSpPr>
            <a:spLocks noGrp="1"/>
          </p:cNvSpPr>
          <p:nvPr>
            <p:ph type="body" sz="half" idx="2"/>
          </p:nvPr>
        </p:nvSpPr>
        <p:spPr>
          <a:xfrm>
            <a:off x="5678487" y="1143000"/>
            <a:ext cx="3008313" cy="5334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Content Placeholder 1"/>
          <p:cNvSpPr>
            <a:spLocks noGrp="1"/>
          </p:cNvSpPr>
          <p:nvPr>
            <p:ph idx="1"/>
          </p:nvPr>
        </p:nvSpPr>
        <p:spPr>
          <a:xfrm>
            <a:off x="457200" y="304800"/>
            <a:ext cx="5111751" cy="6179819"/>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Jump Link"/>
          <p:cNvSpPr>
            <a:spLocks noGrp="1"/>
          </p:cNvSpPr>
          <p:nvPr>
            <p:ph type="body" sz="quarter" idx="12" hasCustomPrompt="1"/>
          </p:nvPr>
        </p:nvSpPr>
        <p:spPr>
          <a:xfrm>
            <a:off x="1908587" y="6488875"/>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9"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14910042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oBar-Picture with Caption">
    <p:spTree>
      <p:nvGrpSpPr>
        <p:cNvPr id="1" name=""/>
        <p:cNvGrpSpPr/>
        <p:nvPr/>
      </p:nvGrpSpPr>
      <p:grpSpPr>
        <a:xfrm>
          <a:off x="0" y="0"/>
          <a:ext cx="0" cy="0"/>
          <a:chOff x="0" y="0"/>
          <a:chExt cx="0" cy="0"/>
        </a:xfrm>
      </p:grpSpPr>
      <p:sp>
        <p:nvSpPr>
          <p:cNvPr id="2" name="Slide Title"/>
          <p:cNvSpPr>
            <a:spLocks noGrp="1"/>
          </p:cNvSpPr>
          <p:nvPr>
            <p:ph type="title"/>
          </p:nvPr>
        </p:nvSpPr>
        <p:spPr>
          <a:xfrm>
            <a:off x="1828800" y="5253037"/>
            <a:ext cx="5486400" cy="566738"/>
          </a:xfrm>
          <a:prstGeom prst="rect">
            <a:avLst/>
          </a:prstGeom>
        </p:spPr>
        <p:txBody>
          <a:bodyPr anchor="b"/>
          <a:lstStyle>
            <a:lvl1pPr algn="l">
              <a:defRPr sz="2400" b="1">
                <a:solidFill>
                  <a:schemeClr val="bg2"/>
                </a:solidFill>
                <a:latin typeface="+mj-lt"/>
              </a:defRPr>
            </a:lvl1pPr>
          </a:lstStyle>
          <a:p>
            <a:r>
              <a:rPr lang="en-US" dirty="0"/>
              <a:t>Click to edit Master title style</a:t>
            </a:r>
          </a:p>
        </p:txBody>
      </p:sp>
      <p:sp>
        <p:nvSpPr>
          <p:cNvPr id="4" name="Text Placeholder 1"/>
          <p:cNvSpPr>
            <a:spLocks noGrp="1"/>
          </p:cNvSpPr>
          <p:nvPr>
            <p:ph type="body" sz="half" idx="2"/>
          </p:nvPr>
        </p:nvSpPr>
        <p:spPr>
          <a:xfrm>
            <a:off x="1828800" y="5895975"/>
            <a:ext cx="5486400" cy="609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1"/>
          <p:cNvSpPr>
            <a:spLocks noGrp="1"/>
          </p:cNvSpPr>
          <p:nvPr>
            <p:ph type="pic" idx="1"/>
          </p:nvPr>
        </p:nvSpPr>
        <p:spPr>
          <a:xfrm>
            <a:off x="1028700" y="128650"/>
            <a:ext cx="7086600" cy="494462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Jump Link"/>
          <p:cNvSpPr>
            <a:spLocks noGrp="1"/>
          </p:cNvSpPr>
          <p:nvPr>
            <p:ph type="body" sz="quarter" idx="12" hasCustomPrompt="1"/>
          </p:nvPr>
        </p:nvSpPr>
        <p:spPr>
          <a:xfrm>
            <a:off x="3357063" y="5105400"/>
            <a:ext cx="2429874"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9"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1326611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oBar-Title and Video">
    <p:spTree>
      <p:nvGrpSpPr>
        <p:cNvPr id="1" name=""/>
        <p:cNvGrpSpPr/>
        <p:nvPr/>
      </p:nvGrpSpPr>
      <p:grpSpPr>
        <a:xfrm>
          <a:off x="0" y="0"/>
          <a:ext cx="0" cy="0"/>
          <a:chOff x="0" y="0"/>
          <a:chExt cx="0" cy="0"/>
        </a:xfrm>
      </p:grpSpPr>
      <p:sp>
        <p:nvSpPr>
          <p:cNvPr id="2" name="Slide Title"/>
          <p:cNvSpPr>
            <a:spLocks noGrp="1"/>
          </p:cNvSpPr>
          <p:nvPr>
            <p:ph type="title"/>
          </p:nvPr>
        </p:nvSpPr>
        <p:spPr>
          <a:xfrm>
            <a:off x="-2251" y="228600"/>
            <a:ext cx="9172252" cy="609600"/>
          </a:xfrm>
          <a:prstGeom prst="rect">
            <a:avLst/>
          </a:prstGeom>
        </p:spPr>
        <p:txBody>
          <a:bodyPr/>
          <a:lstStyle>
            <a:lvl1pPr>
              <a:defRPr sz="3600">
                <a:solidFill>
                  <a:schemeClr val="bg2"/>
                </a:solidFill>
              </a:defRPr>
            </a:lvl1pPr>
          </a:lstStyle>
          <a:p>
            <a:r>
              <a:rPr lang="en-US" dirty="0"/>
              <a:t>Click to edit Master title style</a:t>
            </a:r>
          </a:p>
        </p:txBody>
      </p:sp>
      <p:sp>
        <p:nvSpPr>
          <p:cNvPr id="6" name="Media Placeholder 1"/>
          <p:cNvSpPr>
            <a:spLocks noGrp="1"/>
          </p:cNvSpPr>
          <p:nvPr>
            <p:ph type="media" sz="quarter" idx="11"/>
          </p:nvPr>
        </p:nvSpPr>
        <p:spPr>
          <a:xfrm>
            <a:off x="0" y="1066799"/>
            <a:ext cx="9144000" cy="5315957"/>
          </a:xfrm>
          <a:prstGeom prst="rect">
            <a:avLst/>
          </a:prstGeom>
        </p:spPr>
        <p:txBody>
          <a:bodyPr/>
          <a:lstStyle>
            <a:lvl1pPr marL="0" indent="0">
              <a:buNone/>
              <a:defRPr/>
            </a:lvl1pPr>
          </a:lstStyle>
          <a:p>
            <a:endParaRPr lang="en-US" dirty="0"/>
          </a:p>
        </p:txBody>
      </p:sp>
      <p:sp>
        <p:nvSpPr>
          <p:cNvPr id="5" name="Video Credit"/>
          <p:cNvSpPr>
            <a:spLocks noGrp="1"/>
          </p:cNvSpPr>
          <p:nvPr>
            <p:ph type="body" sz="quarter" idx="12"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Video Credit Here</a:t>
            </a:r>
          </a:p>
        </p:txBody>
      </p:sp>
    </p:spTree>
    <p:extLst>
      <p:ext uri="{BB962C8B-B14F-4D97-AF65-F5344CB8AC3E}">
        <p14:creationId xmlns:p14="http://schemas.microsoft.com/office/powerpoint/2010/main" val="198741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528">
          <p15:clr>
            <a:srgbClr val="FBAE40"/>
          </p15:clr>
        </p15:guide>
        <p15:guide id="3" pos="513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edBar-Title and Content">
    <p:spTree>
      <p:nvGrpSpPr>
        <p:cNvPr id="1" name=""/>
        <p:cNvGrpSpPr/>
        <p:nvPr/>
      </p:nvGrpSpPr>
      <p:grpSpPr>
        <a:xfrm>
          <a:off x="0" y="0"/>
          <a:ext cx="0" cy="0"/>
          <a:chOff x="0" y="0"/>
          <a:chExt cx="0" cy="0"/>
        </a:xfrm>
      </p:grpSpPr>
      <p:sp>
        <p:nvSpPr>
          <p:cNvPr id="6" name="Slide Title"/>
          <p:cNvSpPr>
            <a:spLocks noGrp="1"/>
          </p:cNvSpPr>
          <p:nvPr>
            <p:ph type="title"/>
          </p:nvPr>
        </p:nvSpPr>
        <p:spPr>
          <a:xfrm>
            <a:off x="0" y="0"/>
            <a:ext cx="9144000" cy="1188720"/>
          </a:xfrm>
          <a:prstGeom prst="rect">
            <a:avLst/>
          </a:prstGeom>
        </p:spPr>
        <p:txBody>
          <a:bodyPr anchor="ctr"/>
          <a:lstStyle>
            <a:lvl1pPr>
              <a:defRPr sz="4000" b="1">
                <a:solidFill>
                  <a:srgbClr val="214E91"/>
                </a:solidFill>
                <a:latin typeface="+mj-lt"/>
                <a:cs typeface="Arial" panose="020B0604020202020204" pitchFamily="34" charset="0"/>
              </a:defRPr>
            </a:lvl1pPr>
          </a:lstStyle>
          <a:p>
            <a:r>
              <a:rPr lang="en-US" dirty="0"/>
              <a:t>Click to edit Master title style</a:t>
            </a:r>
          </a:p>
        </p:txBody>
      </p:sp>
      <p:sp>
        <p:nvSpPr>
          <p:cNvPr id="3" name="Content Placeholder 1"/>
          <p:cNvSpPr>
            <a:spLocks noGrp="1"/>
          </p:cNvSpPr>
          <p:nvPr>
            <p:ph idx="1"/>
          </p:nvPr>
        </p:nvSpPr>
        <p:spPr>
          <a:xfrm>
            <a:off x="457200" y="1295400"/>
            <a:ext cx="8229600" cy="525780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Jump Link"/>
          <p:cNvSpPr>
            <a:spLocks noGrp="1"/>
          </p:cNvSpPr>
          <p:nvPr>
            <p:ph type="body" sz="quarter" idx="12" hasCustomPrompt="1"/>
          </p:nvPr>
        </p:nvSpPr>
        <p:spPr>
          <a:xfrm>
            <a:off x="3467512" y="655320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9"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8626553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RedBar-Title and Content">
    <p:spTree>
      <p:nvGrpSpPr>
        <p:cNvPr id="1" name=""/>
        <p:cNvGrpSpPr/>
        <p:nvPr/>
      </p:nvGrpSpPr>
      <p:grpSpPr>
        <a:xfrm>
          <a:off x="0" y="0"/>
          <a:ext cx="0" cy="0"/>
          <a:chOff x="0" y="0"/>
          <a:chExt cx="0" cy="0"/>
        </a:xfrm>
      </p:grpSpPr>
      <p:sp>
        <p:nvSpPr>
          <p:cNvPr id="6" name="Slide Title"/>
          <p:cNvSpPr>
            <a:spLocks noGrp="1"/>
          </p:cNvSpPr>
          <p:nvPr>
            <p:ph type="title"/>
          </p:nvPr>
        </p:nvSpPr>
        <p:spPr>
          <a:xfrm>
            <a:off x="0" y="0"/>
            <a:ext cx="9144000" cy="1188720"/>
          </a:xfrm>
          <a:prstGeom prst="rect">
            <a:avLst/>
          </a:prstGeom>
        </p:spPr>
        <p:txBody>
          <a:bodyPr anchor="ctr"/>
          <a:lstStyle>
            <a:lvl1pPr>
              <a:defRPr sz="4000" b="1">
                <a:solidFill>
                  <a:srgbClr val="214E91"/>
                </a:solidFill>
                <a:latin typeface="+mj-lt"/>
                <a:cs typeface="Arial" panose="020B0604020202020204" pitchFamily="34" charset="0"/>
              </a:defRPr>
            </a:lvl1pPr>
          </a:lstStyle>
          <a:p>
            <a:r>
              <a:rPr lang="en-US" dirty="0"/>
              <a:t>Click to edit Master title style</a:t>
            </a:r>
          </a:p>
        </p:txBody>
      </p:sp>
      <p:sp>
        <p:nvSpPr>
          <p:cNvPr id="3" name="Content Placeholder 1"/>
          <p:cNvSpPr>
            <a:spLocks noGrp="1"/>
          </p:cNvSpPr>
          <p:nvPr>
            <p:ph idx="1"/>
          </p:nvPr>
        </p:nvSpPr>
        <p:spPr>
          <a:xfrm>
            <a:off x="457200" y="1295400"/>
            <a:ext cx="8229600" cy="236220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
          <p:cNvSpPr>
            <a:spLocks noGrp="1"/>
          </p:cNvSpPr>
          <p:nvPr>
            <p:ph idx="13"/>
          </p:nvPr>
        </p:nvSpPr>
        <p:spPr>
          <a:xfrm>
            <a:off x="457200" y="3810000"/>
            <a:ext cx="8229600" cy="236220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Jump Link"/>
          <p:cNvSpPr>
            <a:spLocks noGrp="1"/>
          </p:cNvSpPr>
          <p:nvPr>
            <p:ph type="body" sz="quarter" idx="14" hasCustomPrompt="1"/>
          </p:nvPr>
        </p:nvSpPr>
        <p:spPr>
          <a:xfrm>
            <a:off x="3465576" y="6553200"/>
            <a:ext cx="2212848" cy="100584"/>
          </a:xfrm>
          <a:prstGeom prst="rect">
            <a:avLst/>
          </a:prstGeom>
        </p:spPr>
        <p:txBody>
          <a:bodyPr lIns="0" tIns="0" rIns="0" bIns="0"/>
          <a:lstStyle>
            <a:lvl1pPr marL="0" indent="0" algn="ctr">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Add “Access the text alternative for slide images.”</a:t>
            </a:r>
          </a:p>
        </p:txBody>
      </p:sp>
      <p:sp>
        <p:nvSpPr>
          <p:cNvPr id="13" name="Photo Credit"/>
          <p:cNvSpPr>
            <a:spLocks noGrp="1"/>
          </p:cNvSpPr>
          <p:nvPr>
            <p:ph type="body" sz="quarter" idx="15" hasCustomPrompt="1"/>
          </p:nvPr>
        </p:nvSpPr>
        <p:spPr>
          <a:xfrm>
            <a:off x="6473952" y="6705599"/>
            <a:ext cx="2670048" cy="155448"/>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2704760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RedBar-Title and Content">
    <p:spTree>
      <p:nvGrpSpPr>
        <p:cNvPr id="1" name=""/>
        <p:cNvGrpSpPr/>
        <p:nvPr/>
      </p:nvGrpSpPr>
      <p:grpSpPr>
        <a:xfrm>
          <a:off x="0" y="0"/>
          <a:ext cx="0" cy="0"/>
          <a:chOff x="0" y="0"/>
          <a:chExt cx="0" cy="0"/>
        </a:xfrm>
      </p:grpSpPr>
      <p:sp>
        <p:nvSpPr>
          <p:cNvPr id="6" name="Slide Title"/>
          <p:cNvSpPr>
            <a:spLocks noGrp="1"/>
          </p:cNvSpPr>
          <p:nvPr>
            <p:ph type="title"/>
          </p:nvPr>
        </p:nvSpPr>
        <p:spPr>
          <a:xfrm>
            <a:off x="0" y="0"/>
            <a:ext cx="9144000" cy="1188720"/>
          </a:xfrm>
          <a:prstGeom prst="rect">
            <a:avLst/>
          </a:prstGeom>
        </p:spPr>
        <p:txBody>
          <a:bodyPr anchor="ctr"/>
          <a:lstStyle>
            <a:lvl1pPr>
              <a:defRPr sz="4000" b="1">
                <a:solidFill>
                  <a:srgbClr val="214E91"/>
                </a:solidFill>
                <a:latin typeface="+mj-lt"/>
                <a:cs typeface="Arial" panose="020B0604020202020204" pitchFamily="34" charset="0"/>
              </a:defRPr>
            </a:lvl1pPr>
          </a:lstStyle>
          <a:p>
            <a:r>
              <a:rPr lang="en-US" dirty="0"/>
              <a:t>Click to edit Master title style</a:t>
            </a:r>
          </a:p>
        </p:txBody>
      </p:sp>
      <p:sp>
        <p:nvSpPr>
          <p:cNvPr id="3" name="Content Placeholder 1"/>
          <p:cNvSpPr>
            <a:spLocks noGrp="1"/>
          </p:cNvSpPr>
          <p:nvPr>
            <p:ph idx="1"/>
          </p:nvPr>
        </p:nvSpPr>
        <p:spPr>
          <a:xfrm>
            <a:off x="457200" y="1295400"/>
            <a:ext cx="8229600" cy="152400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
          <p:cNvSpPr>
            <a:spLocks noGrp="1"/>
          </p:cNvSpPr>
          <p:nvPr>
            <p:ph idx="13"/>
          </p:nvPr>
        </p:nvSpPr>
        <p:spPr>
          <a:xfrm>
            <a:off x="457200" y="3048000"/>
            <a:ext cx="8229600" cy="160020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
          <p:cNvSpPr>
            <a:spLocks noGrp="1"/>
          </p:cNvSpPr>
          <p:nvPr>
            <p:ph idx="14"/>
          </p:nvPr>
        </p:nvSpPr>
        <p:spPr>
          <a:xfrm>
            <a:off x="457200" y="4800600"/>
            <a:ext cx="8229600" cy="160020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Jump Link"/>
          <p:cNvSpPr>
            <a:spLocks noGrp="1"/>
          </p:cNvSpPr>
          <p:nvPr>
            <p:ph type="body" sz="quarter" idx="15" hasCustomPrompt="1"/>
          </p:nvPr>
        </p:nvSpPr>
        <p:spPr>
          <a:xfrm>
            <a:off x="3465576" y="6553200"/>
            <a:ext cx="2212848" cy="100584"/>
          </a:xfrm>
          <a:prstGeom prst="rect">
            <a:avLst/>
          </a:prstGeom>
        </p:spPr>
        <p:txBody>
          <a:bodyPr lIns="0" tIns="0" rIns="0" bIns="0"/>
          <a:lstStyle>
            <a:lvl1pPr marL="0" indent="0" algn="ctr">
              <a:buNone/>
              <a:defRPr sz="800"/>
            </a:lvl1pPr>
            <a:lvl2pPr>
              <a:defRPr sz="800"/>
            </a:lvl2pPr>
            <a:lvl3pPr>
              <a:defRPr sz="800"/>
            </a:lvl3pPr>
            <a:lvl4pPr>
              <a:defRPr sz="800"/>
            </a:lvl4pPr>
            <a:lvl5pPr>
              <a:defRPr sz="800"/>
            </a:lvl5pPr>
          </a:lstStyle>
          <a:p>
            <a:pPr lvl="0"/>
            <a:r>
              <a:rPr lang="en-US" dirty="0"/>
              <a:t>Add “Access the text alternative for slide images.”</a:t>
            </a:r>
          </a:p>
        </p:txBody>
      </p:sp>
      <p:sp>
        <p:nvSpPr>
          <p:cNvPr id="14" name="Photo Credit"/>
          <p:cNvSpPr>
            <a:spLocks noGrp="1"/>
          </p:cNvSpPr>
          <p:nvPr>
            <p:ph type="body" sz="quarter" idx="16" hasCustomPrompt="1"/>
          </p:nvPr>
        </p:nvSpPr>
        <p:spPr>
          <a:xfrm>
            <a:off x="6473952" y="6705600"/>
            <a:ext cx="2670048" cy="155448"/>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defRPr>
            </a:lvl1pPr>
            <a:lvl2pPr>
              <a:defRPr sz="800"/>
            </a:lvl2pPr>
            <a:lvl3pPr>
              <a:defRPr sz="800"/>
            </a:lvl3pPr>
            <a:lvl4pPr>
              <a:defRPr sz="800"/>
            </a:lvl4pPr>
            <a:lvl5pPr>
              <a:defRPr sz="800"/>
            </a:lvl5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1028062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RedBar-Title and Content">
    <p:spTree>
      <p:nvGrpSpPr>
        <p:cNvPr id="1" name=""/>
        <p:cNvGrpSpPr/>
        <p:nvPr/>
      </p:nvGrpSpPr>
      <p:grpSpPr>
        <a:xfrm>
          <a:off x="0" y="0"/>
          <a:ext cx="0" cy="0"/>
          <a:chOff x="0" y="0"/>
          <a:chExt cx="0" cy="0"/>
        </a:xfrm>
      </p:grpSpPr>
      <p:sp>
        <p:nvSpPr>
          <p:cNvPr id="6" name="Slide Title"/>
          <p:cNvSpPr>
            <a:spLocks noGrp="1"/>
          </p:cNvSpPr>
          <p:nvPr>
            <p:ph type="title"/>
          </p:nvPr>
        </p:nvSpPr>
        <p:spPr>
          <a:xfrm>
            <a:off x="0" y="0"/>
            <a:ext cx="9144000" cy="1188720"/>
          </a:xfrm>
          <a:prstGeom prst="rect">
            <a:avLst/>
          </a:prstGeom>
        </p:spPr>
        <p:txBody>
          <a:bodyPr anchor="ctr"/>
          <a:lstStyle>
            <a:lvl1pPr>
              <a:defRPr sz="4000" b="1">
                <a:solidFill>
                  <a:srgbClr val="214E91"/>
                </a:solidFill>
                <a:latin typeface="+mj-lt"/>
                <a:cs typeface="Arial" panose="020B0604020202020204" pitchFamily="34" charset="0"/>
              </a:defRPr>
            </a:lvl1pPr>
          </a:lstStyle>
          <a:p>
            <a:r>
              <a:rPr lang="en-US" dirty="0"/>
              <a:t>Click to edit Master title style</a:t>
            </a:r>
          </a:p>
        </p:txBody>
      </p:sp>
      <p:sp>
        <p:nvSpPr>
          <p:cNvPr id="3" name="Content Placeholder 1"/>
          <p:cNvSpPr>
            <a:spLocks noGrp="1"/>
          </p:cNvSpPr>
          <p:nvPr>
            <p:ph idx="1"/>
          </p:nvPr>
        </p:nvSpPr>
        <p:spPr>
          <a:xfrm>
            <a:off x="457200" y="1295400"/>
            <a:ext cx="8229600" cy="106680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
          <p:cNvSpPr>
            <a:spLocks noGrp="1"/>
          </p:cNvSpPr>
          <p:nvPr>
            <p:ph idx="13"/>
          </p:nvPr>
        </p:nvSpPr>
        <p:spPr>
          <a:xfrm>
            <a:off x="457200" y="2514600"/>
            <a:ext cx="8229600" cy="106680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
          <p:cNvSpPr>
            <a:spLocks noGrp="1"/>
          </p:cNvSpPr>
          <p:nvPr>
            <p:ph idx="14"/>
          </p:nvPr>
        </p:nvSpPr>
        <p:spPr>
          <a:xfrm>
            <a:off x="457200" y="3810000"/>
            <a:ext cx="8229600" cy="106680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
          <p:cNvSpPr>
            <a:spLocks noGrp="1"/>
          </p:cNvSpPr>
          <p:nvPr>
            <p:ph idx="15"/>
          </p:nvPr>
        </p:nvSpPr>
        <p:spPr>
          <a:xfrm>
            <a:off x="457200" y="5029200"/>
            <a:ext cx="8229600" cy="106680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Jump Link"/>
          <p:cNvSpPr>
            <a:spLocks noGrp="1"/>
          </p:cNvSpPr>
          <p:nvPr>
            <p:ph type="body" sz="quarter" idx="16" hasCustomPrompt="1"/>
          </p:nvPr>
        </p:nvSpPr>
        <p:spPr>
          <a:xfrm>
            <a:off x="3465576" y="6553200"/>
            <a:ext cx="2212848" cy="100584"/>
          </a:xfrm>
          <a:prstGeom prst="rect">
            <a:avLst/>
          </a:prstGeom>
        </p:spPr>
        <p:txBody>
          <a:bodyPr lIns="0" tIns="0" rIns="0" bIns="0"/>
          <a:lstStyle>
            <a:lvl1pPr marL="0" indent="0" algn="ctr">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Add “Access the text alternative for slide images.”</a:t>
            </a:r>
          </a:p>
        </p:txBody>
      </p:sp>
      <p:sp>
        <p:nvSpPr>
          <p:cNvPr id="14" name="Photo Credit"/>
          <p:cNvSpPr>
            <a:spLocks noGrp="1"/>
          </p:cNvSpPr>
          <p:nvPr>
            <p:ph type="body" sz="quarter" idx="17" hasCustomPrompt="1"/>
          </p:nvPr>
        </p:nvSpPr>
        <p:spPr>
          <a:xfrm>
            <a:off x="6473952" y="6705600"/>
            <a:ext cx="2670048" cy="155448"/>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2588451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RedBar-Title and Content">
    <p:spTree>
      <p:nvGrpSpPr>
        <p:cNvPr id="1" name=""/>
        <p:cNvGrpSpPr/>
        <p:nvPr/>
      </p:nvGrpSpPr>
      <p:grpSpPr>
        <a:xfrm>
          <a:off x="0" y="0"/>
          <a:ext cx="0" cy="0"/>
          <a:chOff x="0" y="0"/>
          <a:chExt cx="0" cy="0"/>
        </a:xfrm>
      </p:grpSpPr>
      <p:sp>
        <p:nvSpPr>
          <p:cNvPr id="6" name="Slide Title"/>
          <p:cNvSpPr>
            <a:spLocks noGrp="1"/>
          </p:cNvSpPr>
          <p:nvPr>
            <p:ph type="title"/>
          </p:nvPr>
        </p:nvSpPr>
        <p:spPr>
          <a:xfrm>
            <a:off x="0" y="0"/>
            <a:ext cx="9144000" cy="1188720"/>
          </a:xfrm>
          <a:prstGeom prst="rect">
            <a:avLst/>
          </a:prstGeom>
        </p:spPr>
        <p:txBody>
          <a:bodyPr anchor="ctr"/>
          <a:lstStyle>
            <a:lvl1pPr>
              <a:defRPr sz="4000" b="1">
                <a:solidFill>
                  <a:srgbClr val="214E91"/>
                </a:solidFill>
                <a:latin typeface="+mj-lt"/>
                <a:cs typeface="Arial" panose="020B0604020202020204" pitchFamily="34" charset="0"/>
              </a:defRPr>
            </a:lvl1pPr>
          </a:lstStyle>
          <a:p>
            <a:r>
              <a:rPr lang="en-US" dirty="0"/>
              <a:t>Click to edit Master title style</a:t>
            </a:r>
          </a:p>
        </p:txBody>
      </p:sp>
      <p:sp>
        <p:nvSpPr>
          <p:cNvPr id="3" name="Content Placeholder 1"/>
          <p:cNvSpPr>
            <a:spLocks noGrp="1"/>
          </p:cNvSpPr>
          <p:nvPr>
            <p:ph idx="1"/>
          </p:nvPr>
        </p:nvSpPr>
        <p:spPr>
          <a:xfrm>
            <a:off x="457200" y="1295400"/>
            <a:ext cx="822960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
          <p:cNvSpPr>
            <a:spLocks noGrp="1"/>
          </p:cNvSpPr>
          <p:nvPr>
            <p:ph idx="13"/>
          </p:nvPr>
        </p:nvSpPr>
        <p:spPr>
          <a:xfrm>
            <a:off x="457200" y="2179320"/>
            <a:ext cx="822960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
          <p:cNvSpPr>
            <a:spLocks noGrp="1"/>
          </p:cNvSpPr>
          <p:nvPr>
            <p:ph idx="14"/>
          </p:nvPr>
        </p:nvSpPr>
        <p:spPr>
          <a:xfrm>
            <a:off x="457200" y="3063240"/>
            <a:ext cx="822960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
          <p:cNvSpPr>
            <a:spLocks noGrp="1"/>
          </p:cNvSpPr>
          <p:nvPr>
            <p:ph idx="15"/>
          </p:nvPr>
        </p:nvSpPr>
        <p:spPr>
          <a:xfrm>
            <a:off x="457200" y="3947160"/>
            <a:ext cx="822960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
          <p:cNvSpPr>
            <a:spLocks noGrp="1"/>
          </p:cNvSpPr>
          <p:nvPr>
            <p:ph idx="16"/>
          </p:nvPr>
        </p:nvSpPr>
        <p:spPr>
          <a:xfrm>
            <a:off x="457200" y="4831080"/>
            <a:ext cx="822960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
          <p:cNvSpPr>
            <a:spLocks noGrp="1"/>
          </p:cNvSpPr>
          <p:nvPr>
            <p:ph idx="17"/>
          </p:nvPr>
        </p:nvSpPr>
        <p:spPr>
          <a:xfrm>
            <a:off x="457200" y="5715000"/>
            <a:ext cx="822960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Jump Link"/>
          <p:cNvSpPr>
            <a:spLocks noGrp="1"/>
          </p:cNvSpPr>
          <p:nvPr>
            <p:ph type="body" sz="quarter" idx="18" hasCustomPrompt="1"/>
          </p:nvPr>
        </p:nvSpPr>
        <p:spPr>
          <a:xfrm>
            <a:off x="3465576" y="6553200"/>
            <a:ext cx="2212848" cy="100584"/>
          </a:xfrm>
          <a:prstGeom prst="rect">
            <a:avLst/>
          </a:prstGeom>
        </p:spPr>
        <p:txBody>
          <a:bodyPr lIns="0" tIns="0" rIns="0" bIns="0"/>
          <a:lstStyle>
            <a:lvl1pPr marL="0" indent="0" algn="ctr">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Add “Access the text alternative for slide images.”</a:t>
            </a:r>
          </a:p>
        </p:txBody>
      </p:sp>
      <p:sp>
        <p:nvSpPr>
          <p:cNvPr id="16" name="Photo Credit"/>
          <p:cNvSpPr>
            <a:spLocks noGrp="1"/>
          </p:cNvSpPr>
          <p:nvPr>
            <p:ph type="body" sz="quarter" idx="19" hasCustomPrompt="1"/>
          </p:nvPr>
        </p:nvSpPr>
        <p:spPr>
          <a:xfrm>
            <a:off x="6473952" y="6705600"/>
            <a:ext cx="2670048" cy="155448"/>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510726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dTagline-Gray BG, Title-Only Left">
    <p:spTree>
      <p:nvGrpSpPr>
        <p:cNvPr id="1" name=""/>
        <p:cNvGrpSpPr/>
        <p:nvPr/>
      </p:nvGrpSpPr>
      <p:grpSpPr>
        <a:xfrm>
          <a:off x="0" y="0"/>
          <a:ext cx="0" cy="0"/>
          <a:chOff x="0" y="0"/>
          <a:chExt cx="0" cy="0"/>
        </a:xfrm>
      </p:grpSpPr>
      <p:sp>
        <p:nvSpPr>
          <p:cNvPr id="8" name="Title Background"/>
          <p:cNvSpPr/>
          <p:nvPr userDrawn="1"/>
        </p:nvSpPr>
        <p:spPr>
          <a:xfrm>
            <a:off x="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49530" y="3581400"/>
            <a:ext cx="5615940" cy="1371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a:t>Click to edit Master title style</a:t>
            </a:r>
            <a:endParaRPr lang="en-US" dirty="0"/>
          </a:p>
        </p:txBody>
      </p:sp>
      <p:sp>
        <p:nvSpPr>
          <p:cNvPr id="6" name="Photo Credit"/>
          <p:cNvSpPr>
            <a:spLocks noGrp="1"/>
          </p:cNvSpPr>
          <p:nvPr>
            <p:ph type="body" sz="quarter" idx="11" hasCustomPrompt="1"/>
          </p:nvPr>
        </p:nvSpPr>
        <p:spPr>
          <a:xfrm>
            <a:off x="6477000" y="6422066"/>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336828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RedBar-Title and Content">
    <p:spTree>
      <p:nvGrpSpPr>
        <p:cNvPr id="1" name=""/>
        <p:cNvGrpSpPr/>
        <p:nvPr/>
      </p:nvGrpSpPr>
      <p:grpSpPr>
        <a:xfrm>
          <a:off x="0" y="0"/>
          <a:ext cx="0" cy="0"/>
          <a:chOff x="0" y="0"/>
          <a:chExt cx="0" cy="0"/>
        </a:xfrm>
      </p:grpSpPr>
      <p:sp>
        <p:nvSpPr>
          <p:cNvPr id="6" name="Slide Title"/>
          <p:cNvSpPr>
            <a:spLocks noGrp="1"/>
          </p:cNvSpPr>
          <p:nvPr>
            <p:ph type="title"/>
          </p:nvPr>
        </p:nvSpPr>
        <p:spPr>
          <a:xfrm>
            <a:off x="0" y="0"/>
            <a:ext cx="9144000" cy="1188720"/>
          </a:xfrm>
          <a:prstGeom prst="rect">
            <a:avLst/>
          </a:prstGeom>
        </p:spPr>
        <p:txBody>
          <a:bodyPr anchor="ctr"/>
          <a:lstStyle>
            <a:lvl1pPr>
              <a:defRPr sz="4000" b="1">
                <a:solidFill>
                  <a:srgbClr val="214E91"/>
                </a:solidFill>
                <a:latin typeface="+mj-lt"/>
                <a:cs typeface="Arial" panose="020B0604020202020204" pitchFamily="34" charset="0"/>
              </a:defRPr>
            </a:lvl1pPr>
          </a:lstStyle>
          <a:p>
            <a:r>
              <a:rPr lang="en-US" dirty="0"/>
              <a:t>Click to edit Master title style</a:t>
            </a:r>
          </a:p>
        </p:txBody>
      </p:sp>
      <p:sp>
        <p:nvSpPr>
          <p:cNvPr id="3" name="Content Placeholder 1"/>
          <p:cNvSpPr>
            <a:spLocks noGrp="1"/>
          </p:cNvSpPr>
          <p:nvPr>
            <p:ph idx="1"/>
          </p:nvPr>
        </p:nvSpPr>
        <p:spPr>
          <a:xfrm>
            <a:off x="457200" y="1295400"/>
            <a:ext cx="402336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
          <p:cNvSpPr>
            <a:spLocks noGrp="1"/>
          </p:cNvSpPr>
          <p:nvPr>
            <p:ph idx="13"/>
          </p:nvPr>
        </p:nvSpPr>
        <p:spPr>
          <a:xfrm>
            <a:off x="4663440" y="1295400"/>
            <a:ext cx="402336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
          <p:cNvSpPr>
            <a:spLocks noGrp="1"/>
          </p:cNvSpPr>
          <p:nvPr>
            <p:ph idx="14"/>
          </p:nvPr>
        </p:nvSpPr>
        <p:spPr>
          <a:xfrm>
            <a:off x="457200" y="2148840"/>
            <a:ext cx="402336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
          <p:cNvSpPr>
            <a:spLocks noGrp="1"/>
          </p:cNvSpPr>
          <p:nvPr>
            <p:ph idx="15"/>
          </p:nvPr>
        </p:nvSpPr>
        <p:spPr>
          <a:xfrm>
            <a:off x="4663440" y="2148840"/>
            <a:ext cx="402336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
          <p:cNvSpPr>
            <a:spLocks noGrp="1"/>
          </p:cNvSpPr>
          <p:nvPr>
            <p:ph idx="16"/>
          </p:nvPr>
        </p:nvSpPr>
        <p:spPr>
          <a:xfrm>
            <a:off x="457200" y="3002280"/>
            <a:ext cx="402336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
          <p:cNvSpPr>
            <a:spLocks noGrp="1"/>
          </p:cNvSpPr>
          <p:nvPr>
            <p:ph idx="17"/>
          </p:nvPr>
        </p:nvSpPr>
        <p:spPr>
          <a:xfrm>
            <a:off x="4663440" y="3002280"/>
            <a:ext cx="402336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Jump Link"/>
          <p:cNvSpPr>
            <a:spLocks noGrp="1"/>
          </p:cNvSpPr>
          <p:nvPr>
            <p:ph type="body" sz="quarter" idx="18" hasCustomPrompt="1"/>
          </p:nvPr>
        </p:nvSpPr>
        <p:spPr>
          <a:xfrm>
            <a:off x="3465576" y="6553200"/>
            <a:ext cx="2212848" cy="100584"/>
          </a:xfrm>
          <a:prstGeom prst="rect">
            <a:avLst/>
          </a:prstGeom>
        </p:spPr>
        <p:txBody>
          <a:bodyPr lIns="0" tIns="0" rIns="0" bIns="0"/>
          <a:lstStyle>
            <a:lvl1pPr marL="0" indent="0" algn="ctr">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Add “Access the text alternative for slide images.”</a:t>
            </a:r>
          </a:p>
        </p:txBody>
      </p:sp>
      <p:sp>
        <p:nvSpPr>
          <p:cNvPr id="14" name="Content Placeholder 1"/>
          <p:cNvSpPr>
            <a:spLocks noGrp="1"/>
          </p:cNvSpPr>
          <p:nvPr>
            <p:ph idx="20"/>
          </p:nvPr>
        </p:nvSpPr>
        <p:spPr>
          <a:xfrm>
            <a:off x="457200" y="3855720"/>
            <a:ext cx="402336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
          <p:cNvSpPr>
            <a:spLocks noGrp="1"/>
          </p:cNvSpPr>
          <p:nvPr>
            <p:ph idx="21"/>
          </p:nvPr>
        </p:nvSpPr>
        <p:spPr>
          <a:xfrm>
            <a:off x="4663440" y="3855720"/>
            <a:ext cx="402336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1"/>
          <p:cNvSpPr>
            <a:spLocks noGrp="1"/>
          </p:cNvSpPr>
          <p:nvPr>
            <p:ph idx="22"/>
          </p:nvPr>
        </p:nvSpPr>
        <p:spPr>
          <a:xfrm>
            <a:off x="457200" y="4709160"/>
            <a:ext cx="402336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
          <p:cNvSpPr>
            <a:spLocks noGrp="1"/>
          </p:cNvSpPr>
          <p:nvPr>
            <p:ph idx="23"/>
          </p:nvPr>
        </p:nvSpPr>
        <p:spPr>
          <a:xfrm>
            <a:off x="4663440" y="4709160"/>
            <a:ext cx="402336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
          <p:cNvSpPr>
            <a:spLocks noGrp="1"/>
          </p:cNvSpPr>
          <p:nvPr>
            <p:ph idx="24"/>
          </p:nvPr>
        </p:nvSpPr>
        <p:spPr>
          <a:xfrm>
            <a:off x="457200" y="5562600"/>
            <a:ext cx="402336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
          <p:cNvSpPr>
            <a:spLocks noGrp="1"/>
          </p:cNvSpPr>
          <p:nvPr>
            <p:ph idx="25"/>
          </p:nvPr>
        </p:nvSpPr>
        <p:spPr>
          <a:xfrm>
            <a:off x="4663440" y="5562600"/>
            <a:ext cx="402336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hoto Credit"/>
          <p:cNvSpPr>
            <a:spLocks noGrp="1"/>
          </p:cNvSpPr>
          <p:nvPr>
            <p:ph type="body" sz="quarter" idx="26" hasCustomPrompt="1"/>
          </p:nvPr>
        </p:nvSpPr>
        <p:spPr>
          <a:xfrm>
            <a:off x="6473952" y="6705600"/>
            <a:ext cx="2670048" cy="155448"/>
          </a:xfrm>
          <a:prstGeom prst="rect">
            <a:avLst/>
          </a:prstGeom>
        </p:spPr>
        <p:txBody>
          <a:bodyPr lIns="0" tIns="0" rIns="45720" bIns="0"/>
          <a:lstStyle>
            <a:lvl1pPr marL="0" indent="0" algn="r">
              <a:buNone/>
              <a:defRPr sz="800">
                <a:solidFill>
                  <a:schemeClr val="bg1"/>
                </a:solidFill>
              </a:defRPr>
            </a:lvl1pPr>
          </a:lstStyle>
          <a:p>
            <a:pPr lvl="0"/>
            <a:r>
              <a:rPr lang="en-US" dirty="0"/>
              <a:t>Insert Photo Credit Here</a:t>
            </a:r>
          </a:p>
        </p:txBody>
      </p:sp>
    </p:spTree>
    <p:extLst>
      <p:ext uri="{BB962C8B-B14F-4D97-AF65-F5344CB8AC3E}">
        <p14:creationId xmlns:p14="http://schemas.microsoft.com/office/powerpoint/2010/main" val="4381643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edBar-Two Content">
    <p:spTree>
      <p:nvGrpSpPr>
        <p:cNvPr id="1" name=""/>
        <p:cNvGrpSpPr/>
        <p:nvPr/>
      </p:nvGrpSpPr>
      <p:grpSpPr>
        <a:xfrm>
          <a:off x="0" y="0"/>
          <a:ext cx="0" cy="0"/>
          <a:chOff x="0" y="0"/>
          <a:chExt cx="0" cy="0"/>
        </a:xfrm>
      </p:grpSpPr>
      <p:sp>
        <p:nvSpPr>
          <p:cNvPr id="7" name="Slide Title"/>
          <p:cNvSpPr>
            <a:spLocks noGrp="1"/>
          </p:cNvSpPr>
          <p:nvPr>
            <p:ph type="title"/>
          </p:nvPr>
        </p:nvSpPr>
        <p:spPr>
          <a:xfrm>
            <a:off x="-1" y="228600"/>
            <a:ext cx="9144001"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Content Placeholder 1"/>
          <p:cNvSpPr>
            <a:spLocks noGrp="1"/>
          </p:cNvSpPr>
          <p:nvPr>
            <p:ph sz="half" idx="1"/>
          </p:nvPr>
        </p:nvSpPr>
        <p:spPr>
          <a:xfrm>
            <a:off x="457200" y="914400"/>
            <a:ext cx="4038600" cy="561594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sz="half" idx="2"/>
          </p:nvPr>
        </p:nvSpPr>
        <p:spPr>
          <a:xfrm>
            <a:off x="4648200" y="914400"/>
            <a:ext cx="4038600" cy="561594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Jump Link"/>
          <p:cNvSpPr>
            <a:spLocks noGrp="1"/>
          </p:cNvSpPr>
          <p:nvPr>
            <p:ph type="body" sz="quarter" idx="12" hasCustomPrompt="1"/>
          </p:nvPr>
        </p:nvSpPr>
        <p:spPr>
          <a:xfrm>
            <a:off x="3357063" y="6529450"/>
            <a:ext cx="2429874"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10"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3194019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edBar-Two-Up 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Header 1"/>
          <p:cNvSpPr>
            <a:spLocks noGrp="1"/>
          </p:cNvSpPr>
          <p:nvPr>
            <p:ph type="body" idx="1"/>
          </p:nvPr>
        </p:nvSpPr>
        <p:spPr>
          <a:xfrm>
            <a:off x="457201" y="960438"/>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1"/>
          <p:cNvSpPr>
            <a:spLocks noGrp="1"/>
          </p:cNvSpPr>
          <p:nvPr>
            <p:ph sz="half" idx="2"/>
          </p:nvPr>
        </p:nvSpPr>
        <p:spPr>
          <a:xfrm>
            <a:off x="457201" y="1600200"/>
            <a:ext cx="4040188" cy="4912202"/>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Header 2"/>
          <p:cNvSpPr>
            <a:spLocks noGrp="1"/>
          </p:cNvSpPr>
          <p:nvPr>
            <p:ph type="body" sz="quarter" idx="3"/>
          </p:nvPr>
        </p:nvSpPr>
        <p:spPr>
          <a:xfrm>
            <a:off x="4645026" y="960438"/>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2"/>
          <p:cNvSpPr>
            <a:spLocks noGrp="1"/>
          </p:cNvSpPr>
          <p:nvPr>
            <p:ph sz="quarter" idx="4"/>
          </p:nvPr>
        </p:nvSpPr>
        <p:spPr>
          <a:xfrm>
            <a:off x="4645026" y="1600200"/>
            <a:ext cx="4041775" cy="4912202"/>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Jump Link"/>
          <p:cNvSpPr>
            <a:spLocks noGrp="1"/>
          </p:cNvSpPr>
          <p:nvPr>
            <p:ph type="body" sz="quarter" idx="12" hasCustomPrompt="1"/>
          </p:nvPr>
        </p:nvSpPr>
        <p:spPr>
          <a:xfrm>
            <a:off x="3273243" y="6529450"/>
            <a:ext cx="2429874"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12"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17505567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edBar-4-up_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Header 1"/>
          <p:cNvSpPr>
            <a:spLocks noGrp="1"/>
          </p:cNvSpPr>
          <p:nvPr>
            <p:ph type="body" idx="1"/>
          </p:nvPr>
        </p:nvSpPr>
        <p:spPr>
          <a:xfrm>
            <a:off x="457201" y="960438"/>
            <a:ext cx="4040188"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1"/>
          <p:cNvSpPr>
            <a:spLocks noGrp="1"/>
          </p:cNvSpPr>
          <p:nvPr>
            <p:ph sz="half" idx="2"/>
          </p:nvPr>
        </p:nvSpPr>
        <p:spPr>
          <a:xfrm>
            <a:off x="457201" y="1600200"/>
            <a:ext cx="4040188" cy="1752600"/>
          </a:xfrm>
          <a:prstGeom prst="rect">
            <a:avLst/>
          </a:prstGeom>
        </p:spPr>
        <p:txBody>
          <a:bodyPr/>
          <a:lstStyle>
            <a:lvl1pPr marL="0" indent="0">
              <a:spcAft>
                <a:spcPts val="800"/>
              </a:spcAft>
              <a:buFont typeface="Arial" panose="020B0604020202020204" pitchFamily="34" charset="0"/>
              <a:buNone/>
              <a:defRPr sz="2000"/>
            </a:lvl1pPr>
            <a:lvl2pPr marL="742950" indent="-285750">
              <a:spcAft>
                <a:spcPts val="800"/>
              </a:spcAft>
              <a:buFont typeface="Arial" panose="020B0604020202020204" pitchFamily="34" charset="0"/>
              <a:buChar char="•"/>
              <a:defRPr sz="1800"/>
            </a:lvl2pPr>
            <a:lvl3pPr marL="1200150" indent="-285750">
              <a:spcAft>
                <a:spcPts val="800"/>
              </a:spcAft>
              <a:buFont typeface="Arial" panose="020B0604020202020204" pitchFamily="34" charset="0"/>
              <a:buChar char="•"/>
              <a:defRPr sz="1600"/>
            </a:lvl3pPr>
            <a:lvl4pPr marL="1657350" indent="-285750">
              <a:spcAft>
                <a:spcPts val="800"/>
              </a:spcAft>
              <a:buFont typeface="Arial" panose="020B0604020202020204" pitchFamily="34" charset="0"/>
              <a:buChar char="•"/>
              <a:defRPr sz="1400"/>
            </a:lvl4pPr>
            <a:lvl5pPr marL="2114550" indent="-285750">
              <a:spcAft>
                <a:spcPts val="800"/>
              </a:spcAft>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Header 2"/>
          <p:cNvSpPr>
            <a:spLocks noGrp="1"/>
          </p:cNvSpPr>
          <p:nvPr>
            <p:ph type="body" sz="quarter" idx="3"/>
          </p:nvPr>
        </p:nvSpPr>
        <p:spPr>
          <a:xfrm>
            <a:off x="4645026" y="960438"/>
            <a:ext cx="4041775"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2"/>
          <p:cNvSpPr>
            <a:spLocks noGrp="1"/>
          </p:cNvSpPr>
          <p:nvPr>
            <p:ph sz="quarter" idx="4"/>
          </p:nvPr>
        </p:nvSpPr>
        <p:spPr>
          <a:xfrm>
            <a:off x="4645026" y="1600200"/>
            <a:ext cx="4041775" cy="1752600"/>
          </a:xfrm>
          <a:prstGeom prst="rect">
            <a:avLst/>
          </a:prstGeom>
        </p:spPr>
        <p:txBody>
          <a:bodyPr/>
          <a:lstStyle>
            <a:lvl1pPr marL="0" indent="0">
              <a:spcAft>
                <a:spcPts val="800"/>
              </a:spcAft>
              <a:buFont typeface="Arial" panose="020B0604020202020204" pitchFamily="34" charset="0"/>
              <a:buNone/>
              <a:defRPr sz="2000"/>
            </a:lvl1pPr>
            <a:lvl2pPr marL="742950" indent="-285750">
              <a:spcAft>
                <a:spcPts val="800"/>
              </a:spcAft>
              <a:buFont typeface="Arial" panose="020B0604020202020204" pitchFamily="34" charset="0"/>
              <a:buChar char="•"/>
              <a:defRPr sz="1800"/>
            </a:lvl2pPr>
            <a:lvl3pPr marL="1200150" indent="-285750">
              <a:spcAft>
                <a:spcPts val="800"/>
              </a:spcAft>
              <a:buFont typeface="Arial" panose="020B0604020202020204" pitchFamily="34" charset="0"/>
              <a:buChar char="•"/>
              <a:defRPr sz="1600"/>
            </a:lvl3pPr>
            <a:lvl4pPr marL="1657350" indent="-285750">
              <a:spcAft>
                <a:spcPts val="800"/>
              </a:spcAft>
              <a:buFont typeface="Arial" panose="020B0604020202020204" pitchFamily="34" charset="0"/>
              <a:buChar char="•"/>
              <a:defRPr sz="1400"/>
            </a:lvl4pPr>
            <a:lvl5pPr marL="2114550" indent="-285750">
              <a:spcAft>
                <a:spcPts val="800"/>
              </a:spcAft>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Header 3"/>
          <p:cNvSpPr>
            <a:spLocks noGrp="1"/>
          </p:cNvSpPr>
          <p:nvPr>
            <p:ph type="body" sz="quarter" idx="12"/>
          </p:nvPr>
        </p:nvSpPr>
        <p:spPr>
          <a:xfrm>
            <a:off x="457200" y="3581400"/>
            <a:ext cx="4038600" cy="609600"/>
          </a:xfrm>
          <a:prstGeom prst="rect">
            <a:avLst/>
          </a:prstGeom>
        </p:spPr>
        <p:txBody>
          <a:bodyPr anchor="b"/>
          <a:lstStyle>
            <a:lvl1pPr>
              <a:defRPr lang="en-US" sz="2000" b="1" kern="1200" dirty="0">
                <a:solidFill>
                  <a:schemeClr val="tx1"/>
                </a:solidFill>
                <a:latin typeface="+mn-lt"/>
                <a:ea typeface="+mn-ea"/>
                <a:cs typeface="+mn-cs"/>
              </a:defRPr>
            </a:lvl1pPr>
          </a:lstStyle>
          <a:p>
            <a:pPr marL="0" lvl="0" indent="0" algn="l" defTabSz="457200" rtl="0" eaLnBrk="1" latinLnBrk="0" hangingPunct="1">
              <a:spcBef>
                <a:spcPct val="20000"/>
              </a:spcBef>
              <a:buFont typeface="Arial"/>
              <a:buNone/>
            </a:pPr>
            <a:r>
              <a:rPr lang="en-US" dirty="0"/>
              <a:t>Click to edit Master text styles</a:t>
            </a:r>
          </a:p>
        </p:txBody>
      </p:sp>
      <p:sp>
        <p:nvSpPr>
          <p:cNvPr id="14" name="Content Placeholder 3"/>
          <p:cNvSpPr>
            <a:spLocks noGrp="1"/>
          </p:cNvSpPr>
          <p:nvPr>
            <p:ph sz="half" idx="14"/>
          </p:nvPr>
        </p:nvSpPr>
        <p:spPr>
          <a:xfrm>
            <a:off x="457200" y="4191000"/>
            <a:ext cx="4040188" cy="1752600"/>
          </a:xfrm>
          <a:prstGeom prst="rect">
            <a:avLst/>
          </a:prstGeom>
        </p:spPr>
        <p:txBody>
          <a:bodyPr/>
          <a:lstStyle>
            <a:lvl1pPr marL="0" indent="0">
              <a:spcAft>
                <a:spcPts val="800"/>
              </a:spcAft>
              <a:buFont typeface="Arial" panose="020B0604020202020204" pitchFamily="34" charset="0"/>
              <a:buNone/>
              <a:defRPr sz="2000"/>
            </a:lvl1pPr>
            <a:lvl2pPr marL="742950" indent="-285750">
              <a:spcAft>
                <a:spcPts val="800"/>
              </a:spcAft>
              <a:buFont typeface="Arial" panose="020B0604020202020204" pitchFamily="34" charset="0"/>
              <a:buChar char="•"/>
              <a:defRPr sz="1800"/>
            </a:lvl2pPr>
            <a:lvl3pPr marL="1200150" indent="-285750">
              <a:spcAft>
                <a:spcPts val="800"/>
              </a:spcAft>
              <a:buFont typeface="Arial" panose="020B0604020202020204" pitchFamily="34" charset="0"/>
              <a:buChar char="•"/>
              <a:defRPr sz="1600"/>
            </a:lvl3pPr>
            <a:lvl4pPr marL="1657350" indent="-285750">
              <a:spcAft>
                <a:spcPts val="800"/>
              </a:spcAft>
              <a:buFont typeface="Arial" panose="020B0604020202020204" pitchFamily="34" charset="0"/>
              <a:buChar char="•"/>
              <a:defRPr sz="1400"/>
            </a:lvl4pPr>
            <a:lvl5pPr marL="2114550" indent="-285750">
              <a:spcAft>
                <a:spcPts val="800"/>
              </a:spcAft>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Header 4"/>
          <p:cNvSpPr>
            <a:spLocks noGrp="1"/>
          </p:cNvSpPr>
          <p:nvPr>
            <p:ph type="body" sz="quarter" idx="13"/>
          </p:nvPr>
        </p:nvSpPr>
        <p:spPr>
          <a:xfrm>
            <a:off x="4648200" y="3581400"/>
            <a:ext cx="4038600" cy="609600"/>
          </a:xfrm>
          <a:prstGeom prst="rect">
            <a:avLst/>
          </a:prstGeom>
        </p:spPr>
        <p:txBody>
          <a:bodyPr anchor="b"/>
          <a:lstStyle>
            <a:lvl1pPr>
              <a:defRPr lang="en-US" sz="2000" b="1" kern="1200" dirty="0">
                <a:solidFill>
                  <a:schemeClr val="tx1"/>
                </a:solidFill>
                <a:latin typeface="+mn-lt"/>
                <a:ea typeface="+mn-ea"/>
                <a:cs typeface="+mn-cs"/>
              </a:defRPr>
            </a:lvl1pPr>
          </a:lstStyle>
          <a:p>
            <a:pPr marL="0" lvl="0" indent="0" algn="l" defTabSz="457200" rtl="0" eaLnBrk="1" latinLnBrk="0" hangingPunct="1">
              <a:spcBef>
                <a:spcPct val="20000"/>
              </a:spcBef>
              <a:buFont typeface="Arial"/>
              <a:buNone/>
            </a:pPr>
            <a:r>
              <a:rPr lang="en-US" dirty="0"/>
              <a:t>Click to edit Master text styles</a:t>
            </a:r>
          </a:p>
        </p:txBody>
      </p:sp>
      <p:sp>
        <p:nvSpPr>
          <p:cNvPr id="15" name="Content Placeholder 4"/>
          <p:cNvSpPr>
            <a:spLocks noGrp="1"/>
          </p:cNvSpPr>
          <p:nvPr>
            <p:ph sz="quarter" idx="15"/>
          </p:nvPr>
        </p:nvSpPr>
        <p:spPr>
          <a:xfrm>
            <a:off x="4645025" y="4191000"/>
            <a:ext cx="4041775" cy="1752600"/>
          </a:xfrm>
          <a:prstGeom prst="rect">
            <a:avLst/>
          </a:prstGeom>
        </p:spPr>
        <p:txBody>
          <a:bodyPr/>
          <a:lstStyle>
            <a:lvl1pPr marL="0" indent="0">
              <a:spcAft>
                <a:spcPts val="800"/>
              </a:spcAft>
              <a:buFont typeface="Arial" panose="020B0604020202020204" pitchFamily="34" charset="0"/>
              <a:buNone/>
              <a:defRPr sz="2000"/>
            </a:lvl1pPr>
            <a:lvl2pPr marL="742950" indent="-285750">
              <a:spcAft>
                <a:spcPts val="800"/>
              </a:spcAft>
              <a:buFont typeface="Arial" panose="020B0604020202020204" pitchFamily="34" charset="0"/>
              <a:buChar char="•"/>
              <a:defRPr sz="1800"/>
            </a:lvl2pPr>
            <a:lvl3pPr marL="1200150" indent="-285750">
              <a:spcAft>
                <a:spcPts val="800"/>
              </a:spcAft>
              <a:buFont typeface="Arial" panose="020B0604020202020204" pitchFamily="34" charset="0"/>
              <a:buChar char="•"/>
              <a:defRPr sz="1600"/>
            </a:lvl3pPr>
            <a:lvl4pPr marL="1657350" indent="-285750">
              <a:spcAft>
                <a:spcPts val="800"/>
              </a:spcAft>
              <a:buFont typeface="Arial" panose="020B0604020202020204" pitchFamily="34" charset="0"/>
              <a:buChar char="•"/>
              <a:defRPr sz="1400"/>
            </a:lvl4pPr>
            <a:lvl5pPr marL="2114550" indent="-285750">
              <a:spcAft>
                <a:spcPts val="800"/>
              </a:spcAft>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Jump Link"/>
          <p:cNvSpPr>
            <a:spLocks noGrp="1"/>
          </p:cNvSpPr>
          <p:nvPr>
            <p:ph type="body" sz="quarter" idx="16" hasCustomPrompt="1"/>
          </p:nvPr>
        </p:nvSpPr>
        <p:spPr>
          <a:xfrm>
            <a:off x="3357063" y="5996050"/>
            <a:ext cx="2429874"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16"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40207924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edBar-Content with Left Side-Caption">
    <p:spTree>
      <p:nvGrpSpPr>
        <p:cNvPr id="1" name=""/>
        <p:cNvGrpSpPr/>
        <p:nvPr/>
      </p:nvGrpSpPr>
      <p:grpSpPr>
        <a:xfrm>
          <a:off x="0" y="0"/>
          <a:ext cx="0" cy="0"/>
          <a:chOff x="0" y="0"/>
          <a:chExt cx="0" cy="0"/>
        </a:xfrm>
      </p:grpSpPr>
      <p:sp>
        <p:nvSpPr>
          <p:cNvPr id="2" name="Slide Title"/>
          <p:cNvSpPr>
            <a:spLocks noGrp="1"/>
          </p:cNvSpPr>
          <p:nvPr>
            <p:ph type="title"/>
          </p:nvPr>
        </p:nvSpPr>
        <p:spPr>
          <a:xfrm>
            <a:off x="457201" y="304800"/>
            <a:ext cx="3008313" cy="838200"/>
          </a:xfrm>
          <a:prstGeom prst="rect">
            <a:avLst/>
          </a:prstGeom>
        </p:spPr>
        <p:txBody>
          <a:bodyPr anchor="b"/>
          <a:lstStyle>
            <a:lvl1pPr algn="l">
              <a:defRPr sz="1800" b="1">
                <a:solidFill>
                  <a:schemeClr val="bg2"/>
                </a:solidFill>
                <a:latin typeface="+mj-lt"/>
              </a:defRPr>
            </a:lvl1pPr>
          </a:lstStyle>
          <a:p>
            <a:r>
              <a:rPr lang="en-US" dirty="0"/>
              <a:t>Click to edit Master title style</a:t>
            </a:r>
          </a:p>
        </p:txBody>
      </p:sp>
      <p:sp>
        <p:nvSpPr>
          <p:cNvPr id="4" name="Text Placeholder 1"/>
          <p:cNvSpPr>
            <a:spLocks noGrp="1"/>
          </p:cNvSpPr>
          <p:nvPr>
            <p:ph type="body" sz="half" idx="2"/>
          </p:nvPr>
        </p:nvSpPr>
        <p:spPr>
          <a:xfrm>
            <a:off x="457201" y="1143000"/>
            <a:ext cx="3008313" cy="5334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Content Placeholder 1"/>
          <p:cNvSpPr>
            <a:spLocks noGrp="1"/>
          </p:cNvSpPr>
          <p:nvPr>
            <p:ph idx="1"/>
          </p:nvPr>
        </p:nvSpPr>
        <p:spPr>
          <a:xfrm>
            <a:off x="3575050" y="304800"/>
            <a:ext cx="5111751" cy="6179819"/>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Jump Link"/>
          <p:cNvSpPr>
            <a:spLocks noGrp="1"/>
          </p:cNvSpPr>
          <p:nvPr>
            <p:ph type="body" sz="quarter" idx="12" hasCustomPrompt="1"/>
          </p:nvPr>
        </p:nvSpPr>
        <p:spPr>
          <a:xfrm>
            <a:off x="5026437" y="652945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8"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14853900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edBar-Content with Right Side-Caption">
    <p:spTree>
      <p:nvGrpSpPr>
        <p:cNvPr id="1" name=""/>
        <p:cNvGrpSpPr/>
        <p:nvPr/>
      </p:nvGrpSpPr>
      <p:grpSpPr>
        <a:xfrm>
          <a:off x="0" y="0"/>
          <a:ext cx="0" cy="0"/>
          <a:chOff x="0" y="0"/>
          <a:chExt cx="0" cy="0"/>
        </a:xfrm>
      </p:grpSpPr>
      <p:sp>
        <p:nvSpPr>
          <p:cNvPr id="2" name="Slide Title"/>
          <p:cNvSpPr>
            <a:spLocks noGrp="1"/>
          </p:cNvSpPr>
          <p:nvPr>
            <p:ph type="title"/>
          </p:nvPr>
        </p:nvSpPr>
        <p:spPr>
          <a:xfrm>
            <a:off x="5678487" y="304800"/>
            <a:ext cx="3008313" cy="838200"/>
          </a:xfrm>
          <a:prstGeom prst="rect">
            <a:avLst/>
          </a:prstGeom>
        </p:spPr>
        <p:txBody>
          <a:bodyPr anchor="b"/>
          <a:lstStyle>
            <a:lvl1pPr algn="l">
              <a:defRPr sz="1800" b="1">
                <a:solidFill>
                  <a:schemeClr val="bg2"/>
                </a:solidFill>
                <a:latin typeface="+mj-lt"/>
              </a:defRPr>
            </a:lvl1pPr>
          </a:lstStyle>
          <a:p>
            <a:r>
              <a:rPr lang="en-US" dirty="0"/>
              <a:t>Click to edit Master title style</a:t>
            </a:r>
          </a:p>
        </p:txBody>
      </p:sp>
      <p:sp>
        <p:nvSpPr>
          <p:cNvPr id="4" name="Text Placeholder 1"/>
          <p:cNvSpPr>
            <a:spLocks noGrp="1"/>
          </p:cNvSpPr>
          <p:nvPr>
            <p:ph type="body" sz="half" idx="2"/>
          </p:nvPr>
        </p:nvSpPr>
        <p:spPr>
          <a:xfrm>
            <a:off x="5678487" y="1143000"/>
            <a:ext cx="3008313" cy="5334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Content Placeholder 1"/>
          <p:cNvSpPr>
            <a:spLocks noGrp="1"/>
          </p:cNvSpPr>
          <p:nvPr>
            <p:ph idx="1"/>
          </p:nvPr>
        </p:nvSpPr>
        <p:spPr>
          <a:xfrm>
            <a:off x="457200" y="304800"/>
            <a:ext cx="5111751" cy="6179819"/>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Jump Link"/>
          <p:cNvSpPr>
            <a:spLocks noGrp="1"/>
          </p:cNvSpPr>
          <p:nvPr>
            <p:ph type="body" sz="quarter" idx="12" hasCustomPrompt="1"/>
          </p:nvPr>
        </p:nvSpPr>
        <p:spPr>
          <a:xfrm>
            <a:off x="1908587" y="652945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9"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9164351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edBar-Picture with Caption">
    <p:spTree>
      <p:nvGrpSpPr>
        <p:cNvPr id="1" name=""/>
        <p:cNvGrpSpPr/>
        <p:nvPr/>
      </p:nvGrpSpPr>
      <p:grpSpPr>
        <a:xfrm>
          <a:off x="0" y="0"/>
          <a:ext cx="0" cy="0"/>
          <a:chOff x="0" y="0"/>
          <a:chExt cx="0" cy="0"/>
        </a:xfrm>
      </p:grpSpPr>
      <p:sp>
        <p:nvSpPr>
          <p:cNvPr id="2" name="Slide Title"/>
          <p:cNvSpPr>
            <a:spLocks noGrp="1"/>
          </p:cNvSpPr>
          <p:nvPr>
            <p:ph type="title"/>
          </p:nvPr>
        </p:nvSpPr>
        <p:spPr>
          <a:xfrm>
            <a:off x="1828800" y="5253037"/>
            <a:ext cx="5486400" cy="566738"/>
          </a:xfrm>
          <a:prstGeom prst="rect">
            <a:avLst/>
          </a:prstGeom>
        </p:spPr>
        <p:txBody>
          <a:bodyPr anchor="b"/>
          <a:lstStyle>
            <a:lvl1pPr algn="l">
              <a:defRPr sz="2400" b="1">
                <a:solidFill>
                  <a:schemeClr val="bg2"/>
                </a:solidFill>
                <a:latin typeface="+mj-lt"/>
              </a:defRPr>
            </a:lvl1pPr>
          </a:lstStyle>
          <a:p>
            <a:r>
              <a:rPr lang="en-US" dirty="0"/>
              <a:t>Click to edit Master title style</a:t>
            </a:r>
          </a:p>
        </p:txBody>
      </p:sp>
      <p:sp>
        <p:nvSpPr>
          <p:cNvPr id="4" name="Text Placeholder 1"/>
          <p:cNvSpPr>
            <a:spLocks noGrp="1"/>
          </p:cNvSpPr>
          <p:nvPr>
            <p:ph type="body" sz="half" idx="2"/>
          </p:nvPr>
        </p:nvSpPr>
        <p:spPr>
          <a:xfrm>
            <a:off x="1828800" y="5895975"/>
            <a:ext cx="5486400" cy="609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1"/>
          <p:cNvSpPr>
            <a:spLocks noGrp="1"/>
          </p:cNvSpPr>
          <p:nvPr>
            <p:ph type="pic" idx="1"/>
          </p:nvPr>
        </p:nvSpPr>
        <p:spPr>
          <a:xfrm>
            <a:off x="1028700" y="128650"/>
            <a:ext cx="7086600" cy="494462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Jump Link"/>
          <p:cNvSpPr>
            <a:spLocks noGrp="1"/>
          </p:cNvSpPr>
          <p:nvPr>
            <p:ph type="body" sz="quarter" idx="16" hasCustomPrompt="1"/>
          </p:nvPr>
        </p:nvSpPr>
        <p:spPr>
          <a:xfrm>
            <a:off x="3467512" y="508165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9"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1579501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edBar-Title and Video">
    <p:spTree>
      <p:nvGrpSpPr>
        <p:cNvPr id="1" name=""/>
        <p:cNvGrpSpPr/>
        <p:nvPr/>
      </p:nvGrpSpPr>
      <p:grpSpPr>
        <a:xfrm>
          <a:off x="0" y="0"/>
          <a:ext cx="0" cy="0"/>
          <a:chOff x="0" y="0"/>
          <a:chExt cx="0" cy="0"/>
        </a:xfrm>
      </p:grpSpPr>
      <p:sp>
        <p:nvSpPr>
          <p:cNvPr id="2" name="Slide Title"/>
          <p:cNvSpPr>
            <a:spLocks noGrp="1"/>
          </p:cNvSpPr>
          <p:nvPr>
            <p:ph type="title"/>
          </p:nvPr>
        </p:nvSpPr>
        <p:spPr>
          <a:xfrm>
            <a:off x="-2251" y="228600"/>
            <a:ext cx="9172252" cy="609600"/>
          </a:xfrm>
          <a:prstGeom prst="rect">
            <a:avLst/>
          </a:prstGeom>
        </p:spPr>
        <p:txBody>
          <a:bodyPr/>
          <a:lstStyle>
            <a:lvl1pPr>
              <a:defRPr sz="3600">
                <a:solidFill>
                  <a:schemeClr val="bg2"/>
                </a:solidFill>
              </a:defRPr>
            </a:lvl1pPr>
          </a:lstStyle>
          <a:p>
            <a:r>
              <a:rPr lang="en-US" dirty="0"/>
              <a:t>Click to edit Master title style</a:t>
            </a:r>
          </a:p>
        </p:txBody>
      </p:sp>
      <p:sp>
        <p:nvSpPr>
          <p:cNvPr id="6" name="Media Placeholder 5"/>
          <p:cNvSpPr>
            <a:spLocks noGrp="1"/>
          </p:cNvSpPr>
          <p:nvPr>
            <p:ph type="media" sz="quarter" idx="11"/>
          </p:nvPr>
        </p:nvSpPr>
        <p:spPr>
          <a:xfrm>
            <a:off x="0" y="1066799"/>
            <a:ext cx="9144000" cy="5315957"/>
          </a:xfrm>
          <a:prstGeom prst="rect">
            <a:avLst/>
          </a:prstGeom>
        </p:spPr>
        <p:txBody>
          <a:bodyPr/>
          <a:lstStyle>
            <a:lvl1pPr marL="0" indent="0">
              <a:buNone/>
              <a:defRPr/>
            </a:lvl1pPr>
          </a:lstStyle>
          <a:p>
            <a:endParaRPr lang="en-US"/>
          </a:p>
        </p:txBody>
      </p:sp>
      <p:sp>
        <p:nvSpPr>
          <p:cNvPr id="5" name="Video Credit"/>
          <p:cNvSpPr>
            <a:spLocks noGrp="1"/>
          </p:cNvSpPr>
          <p:nvPr>
            <p:ph type="body" sz="quarter" idx="12"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Video Credit Here</a:t>
            </a:r>
          </a:p>
        </p:txBody>
      </p:sp>
    </p:spTree>
    <p:extLst>
      <p:ext uri="{BB962C8B-B14F-4D97-AF65-F5344CB8AC3E}">
        <p14:creationId xmlns:p14="http://schemas.microsoft.com/office/powerpoint/2010/main" val="246929799"/>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guide id="3" pos="513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C28D77F-C29C-2342-94B6-5FD0AE511B5B}"/>
              </a:ext>
            </a:extLst>
          </p:cNvPr>
          <p:cNvCxnSpPr>
            <a:cxnSpLocks noChangeShapeType="1"/>
          </p:cNvCxnSpPr>
          <p:nvPr/>
        </p:nvCxnSpPr>
        <p:spPr bwMode="auto">
          <a:xfrm>
            <a:off x="0" y="34925"/>
            <a:ext cx="9144000" cy="0"/>
          </a:xfrm>
          <a:prstGeom prst="line">
            <a:avLst/>
          </a:prstGeom>
          <a:noFill/>
          <a:ln w="88900">
            <a:solidFill>
              <a:srgbClr val="06A4A0"/>
            </a:solidFill>
            <a:miter lim="800000"/>
            <a:headEnd/>
            <a:tailEnd/>
          </a:ln>
          <a:effectLst>
            <a:outerShdw blurRad="50800" dist="38100" dir="5400000" algn="t" rotWithShape="0">
              <a:srgbClr val="808080">
                <a:alpha val="39999"/>
              </a:srgbClr>
            </a:outerShdw>
          </a:effectLst>
          <a:extLst>
            <a:ext uri="{909E8E84-426E-40DD-AFC4-6F175D3DCCD1}">
              <a14:hiddenFill xmlns:a14="http://schemas.microsoft.com/office/drawing/2010/main">
                <a:noFill/>
              </a14:hiddenFill>
            </a:ext>
          </a:extLst>
        </p:spPr>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22743D96-3D84-3E4A-A64A-191ABFAD3700}"/>
              </a:ext>
            </a:extLst>
          </p:cNvPr>
          <p:cNvSpPr>
            <a:spLocks noGrp="1"/>
          </p:cNvSpPr>
          <p:nvPr>
            <p:ph type="ftr" sz="quarter" idx="10"/>
          </p:nvPr>
        </p:nvSpPr>
        <p:spPr>
          <a:xfrm>
            <a:off x="0" y="6586538"/>
            <a:ext cx="3086100" cy="266700"/>
          </a:xfrm>
        </p:spPr>
        <p:txBody>
          <a:bodyPr/>
          <a:lstStyle>
            <a:lvl1pPr>
              <a:defRPr/>
            </a:lvl1pPr>
          </a:lstStyle>
          <a:p>
            <a:r>
              <a:rPr lang="en-US" altLang="en-US"/>
              <a:t>© 2015 Pearson Education, Inc.</a:t>
            </a:r>
          </a:p>
        </p:txBody>
      </p:sp>
    </p:spTree>
    <p:extLst>
      <p:ext uri="{BB962C8B-B14F-4D97-AF65-F5344CB8AC3E}">
        <p14:creationId xmlns:p14="http://schemas.microsoft.com/office/powerpoint/2010/main" val="22441748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77505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dTagline-Gray BG, Title-Only Right">
    <p:spTree>
      <p:nvGrpSpPr>
        <p:cNvPr id="1" name=""/>
        <p:cNvGrpSpPr/>
        <p:nvPr/>
      </p:nvGrpSpPr>
      <p:grpSpPr>
        <a:xfrm>
          <a:off x="0" y="0"/>
          <a:ext cx="0" cy="0"/>
          <a:chOff x="0" y="0"/>
          <a:chExt cx="0" cy="0"/>
        </a:xfrm>
      </p:grpSpPr>
      <p:sp>
        <p:nvSpPr>
          <p:cNvPr id="8" name="Title Background"/>
          <p:cNvSpPr/>
          <p:nvPr userDrawn="1"/>
        </p:nvSpPr>
        <p:spPr>
          <a:xfrm>
            <a:off x="342900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3436620" y="3581400"/>
            <a:ext cx="5699760" cy="1371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a:t>Click to edit Master title style</a:t>
            </a:r>
            <a:endParaRPr lang="en-US" dirty="0"/>
          </a:p>
        </p:txBody>
      </p:sp>
      <p:sp>
        <p:nvSpPr>
          <p:cNvPr id="6" name="Photo Credit"/>
          <p:cNvSpPr>
            <a:spLocks noGrp="1"/>
          </p:cNvSpPr>
          <p:nvPr>
            <p:ph type="body" sz="quarter" idx="11" hasCustomPrompt="1"/>
          </p:nvPr>
        </p:nvSpPr>
        <p:spPr>
          <a:xfrm>
            <a:off x="6477000" y="6422066"/>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28335032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o Tagline-Gray BG, Title &amp; Subtitle Left">
    <p:spTree>
      <p:nvGrpSpPr>
        <p:cNvPr id="1" name=""/>
        <p:cNvGrpSpPr/>
        <p:nvPr/>
      </p:nvGrpSpPr>
      <p:grpSpPr>
        <a:xfrm>
          <a:off x="0" y="0"/>
          <a:ext cx="0" cy="0"/>
          <a:chOff x="0" y="0"/>
          <a:chExt cx="0" cy="0"/>
        </a:xfrm>
      </p:grpSpPr>
      <p:sp>
        <p:nvSpPr>
          <p:cNvPr id="8" name="Title Background"/>
          <p:cNvSpPr/>
          <p:nvPr userDrawn="1"/>
        </p:nvSpPr>
        <p:spPr>
          <a:xfrm>
            <a:off x="0" y="32766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228600" y="3429000"/>
            <a:ext cx="5105400" cy="609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7" name="Text Placeholder 1"/>
          <p:cNvSpPr>
            <a:spLocks noGrp="1"/>
          </p:cNvSpPr>
          <p:nvPr>
            <p:ph type="body" sz="quarter" idx="10"/>
          </p:nvPr>
        </p:nvSpPr>
        <p:spPr>
          <a:xfrm>
            <a:off x="228600" y="4114800"/>
            <a:ext cx="5105400" cy="685800"/>
          </a:xfrm>
          <a:prstGeom prst="rect">
            <a:avLst/>
          </a:prstGeom>
        </p:spPr>
        <p:txBody>
          <a:bodyPr/>
          <a:lstStyle>
            <a:lvl1pPr marL="0" indent="0">
              <a:buNone/>
              <a:defRPr sz="2000" b="0">
                <a:solidFill>
                  <a:schemeClr val="bg1"/>
                </a:solidFill>
                <a:latin typeface="ArumSans Bold"/>
              </a:defRPr>
            </a:lvl1pPr>
            <a:lvl2pPr marL="457200" indent="0">
              <a:buNone/>
              <a:defRPr sz="2000" b="0">
                <a:solidFill>
                  <a:schemeClr val="bg1"/>
                </a:solidFill>
                <a:latin typeface="ArumSans Bold"/>
              </a:defRPr>
            </a:lvl2pPr>
            <a:lvl3pPr marL="914400" indent="0">
              <a:buNone/>
              <a:defRPr sz="2000" b="0">
                <a:solidFill>
                  <a:schemeClr val="bg1"/>
                </a:solidFill>
                <a:latin typeface="ArumSans Bold"/>
              </a:defRPr>
            </a:lvl3pPr>
            <a:lvl4pPr marL="1371600" indent="0">
              <a:buNone/>
              <a:defRPr sz="2000" b="0">
                <a:solidFill>
                  <a:schemeClr val="bg1"/>
                </a:solidFill>
                <a:latin typeface="ArumSans Bold"/>
              </a:defRPr>
            </a:lvl4pPr>
            <a:lvl5pPr marL="1828800" indent="0">
              <a:buNone/>
              <a:defRPr sz="2000" b="0">
                <a:solidFill>
                  <a:schemeClr val="bg1"/>
                </a:solidFill>
                <a:latin typeface="ArumSans Bol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latin typeface="+mn-lt"/>
              </a:defRPr>
            </a:lvl1pPr>
            <a:lvl5pPr>
              <a:defRPr/>
            </a:lvl5pPr>
          </a:lstStyle>
          <a:p>
            <a:pPr lvl="0"/>
            <a:r>
              <a:rPr lang="en-US" dirty="0"/>
              <a:t>Insert Photo Credit Here</a:t>
            </a:r>
          </a:p>
        </p:txBody>
      </p:sp>
    </p:spTree>
    <p:extLst>
      <p:ext uri="{BB962C8B-B14F-4D97-AF65-F5344CB8AC3E}">
        <p14:creationId xmlns:p14="http://schemas.microsoft.com/office/powerpoint/2010/main" val="4004973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o Tagline-Gray BG, Title &amp; Subtitle Right">
    <p:spTree>
      <p:nvGrpSpPr>
        <p:cNvPr id="1" name=""/>
        <p:cNvGrpSpPr/>
        <p:nvPr/>
      </p:nvGrpSpPr>
      <p:grpSpPr>
        <a:xfrm>
          <a:off x="0" y="0"/>
          <a:ext cx="0" cy="0"/>
          <a:chOff x="0" y="0"/>
          <a:chExt cx="0" cy="0"/>
        </a:xfrm>
      </p:grpSpPr>
      <p:sp>
        <p:nvSpPr>
          <p:cNvPr id="8" name="Title Background"/>
          <p:cNvSpPr/>
          <p:nvPr userDrawn="1"/>
        </p:nvSpPr>
        <p:spPr>
          <a:xfrm>
            <a:off x="342900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3733800" y="3581400"/>
            <a:ext cx="5181600" cy="609600"/>
          </a:xfrm>
          <a:prstGeom prst="rect">
            <a:avLst/>
          </a:prstGeom>
          <a:effectLst>
            <a:outerShdw blurRad="50800" dist="38100" dir="5400000" algn="t" rotWithShape="0">
              <a:prstClr val="black">
                <a:alpha val="40000"/>
              </a:prstClr>
            </a:outerShdw>
          </a:effectLst>
        </p:spPr>
        <p:txBody>
          <a:bodyPr/>
          <a:lstStyle>
            <a:lvl1pPr algn="r">
              <a:defRPr sz="3600">
                <a:solidFill>
                  <a:schemeClr val="bg1"/>
                </a:solidFill>
              </a:defRPr>
            </a:lvl1pPr>
          </a:lstStyle>
          <a:p>
            <a:r>
              <a:rPr lang="en-US" dirty="0"/>
              <a:t>Click to edit Master title style</a:t>
            </a:r>
          </a:p>
        </p:txBody>
      </p:sp>
      <p:sp>
        <p:nvSpPr>
          <p:cNvPr id="7" name="Text Placeholder 1"/>
          <p:cNvSpPr>
            <a:spLocks noGrp="1"/>
          </p:cNvSpPr>
          <p:nvPr>
            <p:ph type="body" sz="quarter" idx="10"/>
          </p:nvPr>
        </p:nvSpPr>
        <p:spPr>
          <a:xfrm>
            <a:off x="3733800" y="4260273"/>
            <a:ext cx="5181600" cy="692727"/>
          </a:xfrm>
          <a:prstGeom prst="rect">
            <a:avLst/>
          </a:prstGeom>
        </p:spPr>
        <p:txBody>
          <a:bodyPr/>
          <a:lstStyle>
            <a:lvl1pPr marL="0" indent="0" algn="r">
              <a:buNone/>
              <a:defRPr sz="2000" b="0">
                <a:solidFill>
                  <a:schemeClr val="bg1"/>
                </a:solidFill>
                <a:latin typeface="ArumSans Bold"/>
              </a:defRPr>
            </a:lvl1pPr>
            <a:lvl2pPr marL="457200" indent="0" algn="r">
              <a:buNone/>
              <a:defRPr sz="2000" b="0">
                <a:solidFill>
                  <a:schemeClr val="bg1"/>
                </a:solidFill>
                <a:latin typeface="ArumSans Bold"/>
              </a:defRPr>
            </a:lvl2pPr>
            <a:lvl3pPr marL="914400" indent="0" algn="r">
              <a:buNone/>
              <a:defRPr sz="2000" b="0">
                <a:solidFill>
                  <a:schemeClr val="bg1"/>
                </a:solidFill>
                <a:latin typeface="ArumSans Bold"/>
              </a:defRPr>
            </a:lvl3pPr>
            <a:lvl4pPr marL="1371600" indent="0" algn="r">
              <a:buNone/>
              <a:defRPr sz="2000" b="0">
                <a:solidFill>
                  <a:schemeClr val="bg1"/>
                </a:solidFill>
                <a:latin typeface="ArumSans Bold"/>
              </a:defRPr>
            </a:lvl4pPr>
            <a:lvl5pPr marL="1828800" indent="0" algn="r">
              <a:buNone/>
              <a:defRPr sz="2000" b="0">
                <a:solidFill>
                  <a:schemeClr val="bg1"/>
                </a:solidFill>
                <a:latin typeface="ArumSans Bol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latin typeface="+mn-lt"/>
              </a:defRPr>
            </a:lvl1pPr>
            <a:lvl5pPr>
              <a:defRPr/>
            </a:lvl5pPr>
          </a:lstStyle>
          <a:p>
            <a:pPr lvl="0"/>
            <a:r>
              <a:rPr lang="en-US" dirty="0"/>
              <a:t>Insert Photo Credit Here</a:t>
            </a:r>
          </a:p>
        </p:txBody>
      </p:sp>
    </p:spTree>
    <p:extLst>
      <p:ext uri="{BB962C8B-B14F-4D97-AF65-F5344CB8AC3E}">
        <p14:creationId xmlns:p14="http://schemas.microsoft.com/office/powerpoint/2010/main" val="23848148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o Tagline-Gray BG, Title Only Left">
    <p:spTree>
      <p:nvGrpSpPr>
        <p:cNvPr id="1" name=""/>
        <p:cNvGrpSpPr/>
        <p:nvPr/>
      </p:nvGrpSpPr>
      <p:grpSpPr>
        <a:xfrm>
          <a:off x="0" y="0"/>
          <a:ext cx="0" cy="0"/>
          <a:chOff x="0" y="0"/>
          <a:chExt cx="0" cy="0"/>
        </a:xfrm>
      </p:grpSpPr>
      <p:sp>
        <p:nvSpPr>
          <p:cNvPr id="8" name="Title background"/>
          <p:cNvSpPr/>
          <p:nvPr userDrawn="1"/>
        </p:nvSpPr>
        <p:spPr>
          <a:xfrm>
            <a:off x="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228600" y="3581400"/>
            <a:ext cx="5105400" cy="1371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6"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latin typeface="+mn-lt"/>
              </a:defRPr>
            </a:lvl1pPr>
            <a:lvl5pPr>
              <a:defRPr/>
            </a:lvl5pPr>
          </a:lstStyle>
          <a:p>
            <a:pPr lvl="0"/>
            <a:r>
              <a:rPr lang="en-US" dirty="0"/>
              <a:t>Insert Photo Credit Here</a:t>
            </a:r>
          </a:p>
        </p:txBody>
      </p:sp>
    </p:spTree>
    <p:extLst>
      <p:ext uri="{BB962C8B-B14F-4D97-AF65-F5344CB8AC3E}">
        <p14:creationId xmlns:p14="http://schemas.microsoft.com/office/powerpoint/2010/main" val="10691689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No Tagline-Gray BG, Title Only Right">
    <p:spTree>
      <p:nvGrpSpPr>
        <p:cNvPr id="1" name=""/>
        <p:cNvGrpSpPr/>
        <p:nvPr/>
      </p:nvGrpSpPr>
      <p:grpSpPr>
        <a:xfrm>
          <a:off x="0" y="0"/>
          <a:ext cx="0" cy="0"/>
          <a:chOff x="0" y="0"/>
          <a:chExt cx="0" cy="0"/>
        </a:xfrm>
      </p:grpSpPr>
      <p:sp>
        <p:nvSpPr>
          <p:cNvPr id="8" name="Title Background"/>
          <p:cNvSpPr/>
          <p:nvPr userDrawn="1"/>
        </p:nvSpPr>
        <p:spPr>
          <a:xfrm>
            <a:off x="342900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3733800" y="3581400"/>
            <a:ext cx="5181600" cy="1371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6"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latin typeface="+mn-lt"/>
              </a:defRPr>
            </a:lvl1pPr>
            <a:lvl5pPr>
              <a:defRPr/>
            </a:lvl5pPr>
          </a:lstStyle>
          <a:p>
            <a:pPr lvl="0"/>
            <a:r>
              <a:rPr lang="en-US" dirty="0"/>
              <a:t>Insert Photo Credit Here</a:t>
            </a:r>
          </a:p>
        </p:txBody>
      </p:sp>
    </p:spTree>
    <p:extLst>
      <p:ext uri="{BB962C8B-B14F-4D97-AF65-F5344CB8AC3E}">
        <p14:creationId xmlns:p14="http://schemas.microsoft.com/office/powerpoint/2010/main" val="4076172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oTagline-SimpleTitle&amp;Subtitle">
    <p:spTree>
      <p:nvGrpSpPr>
        <p:cNvPr id="1" name=""/>
        <p:cNvGrpSpPr/>
        <p:nvPr/>
      </p:nvGrpSpPr>
      <p:grpSpPr>
        <a:xfrm>
          <a:off x="0" y="0"/>
          <a:ext cx="0" cy="0"/>
          <a:chOff x="0" y="0"/>
          <a:chExt cx="0" cy="0"/>
        </a:xfrm>
      </p:grpSpPr>
      <p:sp>
        <p:nvSpPr>
          <p:cNvPr id="2" name="Slide Title"/>
          <p:cNvSpPr>
            <a:spLocks noGrp="1"/>
          </p:cNvSpPr>
          <p:nvPr>
            <p:ph type="ctrTitle"/>
          </p:nvPr>
        </p:nvSpPr>
        <p:spPr>
          <a:xfrm>
            <a:off x="0" y="2130426"/>
            <a:ext cx="9144000" cy="1470025"/>
          </a:xfrm>
          <a:prstGeom prst="rect">
            <a:avLst/>
          </a:prstGeom>
        </p:spPr>
        <p:txBody>
          <a:bodyPr/>
          <a:lstStyle>
            <a:lvl1pPr>
              <a:defRPr sz="4800">
                <a:solidFill>
                  <a:schemeClr val="bg2"/>
                </a:solidFill>
                <a:latin typeface="+mj-lt"/>
              </a:defRPr>
            </a:lvl1pPr>
          </a:lstStyle>
          <a:p>
            <a:r>
              <a:rPr lang="en-US" dirty="0"/>
              <a:t>Click to edit Master title style</a:t>
            </a:r>
          </a:p>
        </p:txBody>
      </p:sp>
      <p:sp>
        <p:nvSpPr>
          <p:cNvPr id="3" name="Subtitle 1"/>
          <p:cNvSpPr>
            <a:spLocks noGrp="1"/>
          </p:cNvSpPr>
          <p:nvPr>
            <p:ph type="subTitle" idx="1"/>
          </p:nvPr>
        </p:nvSpPr>
        <p:spPr>
          <a:xfrm>
            <a:off x="1371600" y="3886200"/>
            <a:ext cx="6400800" cy="1752600"/>
          </a:xfrm>
          <a:prstGeom prst="rect">
            <a:avLst/>
          </a:prstGeom>
        </p:spPr>
        <p:txBody>
          <a:bodyPr/>
          <a:lstStyle>
            <a:lvl1pPr marL="0" indent="0" algn="ctr">
              <a:buNone/>
              <a:defRPr>
                <a:solidFill>
                  <a:srgbClr val="6A6A6A"/>
                </a:solidFill>
                <a:latin typeface="ArumSans 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latin typeface="+mn-lt"/>
              </a:defRPr>
            </a:lvl1pPr>
            <a:lvl5pPr>
              <a:defRPr/>
            </a:lvl5pPr>
          </a:lstStyle>
          <a:p>
            <a:pPr lvl="0"/>
            <a:r>
              <a:rPr lang="en-US" dirty="0"/>
              <a:t>Insert Photo Credit Here</a:t>
            </a:r>
          </a:p>
        </p:txBody>
      </p:sp>
    </p:spTree>
    <p:extLst>
      <p:ext uri="{BB962C8B-B14F-4D97-AF65-F5344CB8AC3E}">
        <p14:creationId xmlns:p14="http://schemas.microsoft.com/office/powerpoint/2010/main" val="42355271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oTagline-Text above Title">
    <p:spTree>
      <p:nvGrpSpPr>
        <p:cNvPr id="1" name=""/>
        <p:cNvGrpSpPr/>
        <p:nvPr/>
      </p:nvGrpSpPr>
      <p:grpSpPr>
        <a:xfrm>
          <a:off x="0" y="0"/>
          <a:ext cx="0" cy="0"/>
          <a:chOff x="0" y="0"/>
          <a:chExt cx="0" cy="0"/>
        </a:xfrm>
      </p:grpSpPr>
      <p:sp>
        <p:nvSpPr>
          <p:cNvPr id="2" name="Slide Title"/>
          <p:cNvSpPr>
            <a:spLocks noGrp="1"/>
          </p:cNvSpPr>
          <p:nvPr>
            <p:ph type="title"/>
          </p:nvPr>
        </p:nvSpPr>
        <p:spPr>
          <a:xfrm>
            <a:off x="685800" y="4406900"/>
            <a:ext cx="7772400" cy="1362075"/>
          </a:xfrm>
          <a:prstGeom prst="rect">
            <a:avLst/>
          </a:prstGeom>
        </p:spPr>
        <p:txBody>
          <a:bodyPr anchor="t"/>
          <a:lstStyle>
            <a:lvl1pPr algn="l">
              <a:defRPr sz="3600" b="1" cap="all">
                <a:solidFill>
                  <a:schemeClr val="bg2"/>
                </a:solidFill>
                <a:latin typeface="+mj-lt"/>
              </a:defRPr>
            </a:lvl1pPr>
          </a:lstStyle>
          <a:p>
            <a:r>
              <a:rPr lang="en-US" dirty="0"/>
              <a:t>Click to edit Master title style</a:t>
            </a:r>
          </a:p>
        </p:txBody>
      </p:sp>
      <p:sp>
        <p:nvSpPr>
          <p:cNvPr id="3" name="Text Placeholder 1"/>
          <p:cNvSpPr>
            <a:spLocks noGrp="1"/>
          </p:cNvSpPr>
          <p:nvPr>
            <p:ph type="body" idx="1"/>
          </p:nvPr>
        </p:nvSpPr>
        <p:spPr>
          <a:xfrm>
            <a:off x="685800" y="2906714"/>
            <a:ext cx="7772400" cy="1500187"/>
          </a:xfrm>
          <a:prstGeom prst="rect">
            <a:avLst/>
          </a:prstGeom>
        </p:spPr>
        <p:txBody>
          <a:bodyPr anchor="b"/>
          <a:lstStyle>
            <a:lvl1pPr marL="0" indent="0">
              <a:buNone/>
              <a:defRPr sz="2000">
                <a:solidFill>
                  <a:srgbClr val="6A6A6A"/>
                </a:solidFill>
                <a:latin typeface="ArumSans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7"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latin typeface="+mn-lt"/>
              </a:defRPr>
            </a:lvl1pPr>
            <a:lvl5pPr>
              <a:defRPr/>
            </a:lvl5pPr>
          </a:lstStyle>
          <a:p>
            <a:pPr lvl="0"/>
            <a:r>
              <a:rPr lang="en-US" dirty="0"/>
              <a:t>Insert Photo Credit Here</a:t>
            </a:r>
          </a:p>
        </p:txBody>
      </p:sp>
    </p:spTree>
    <p:extLst>
      <p:ext uri="{BB962C8B-B14F-4D97-AF65-F5344CB8AC3E}">
        <p14:creationId xmlns:p14="http://schemas.microsoft.com/office/powerpoint/2010/main" val="22294791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NoTagline-Title above text">
    <p:spTree>
      <p:nvGrpSpPr>
        <p:cNvPr id="1" name=""/>
        <p:cNvGrpSpPr/>
        <p:nvPr/>
      </p:nvGrpSpPr>
      <p:grpSpPr>
        <a:xfrm>
          <a:off x="0" y="0"/>
          <a:ext cx="0" cy="0"/>
          <a:chOff x="0" y="0"/>
          <a:chExt cx="0" cy="0"/>
        </a:xfrm>
      </p:grpSpPr>
      <p:sp>
        <p:nvSpPr>
          <p:cNvPr id="2" name="Slide Title"/>
          <p:cNvSpPr>
            <a:spLocks noGrp="1"/>
          </p:cNvSpPr>
          <p:nvPr>
            <p:ph type="title"/>
          </p:nvPr>
        </p:nvSpPr>
        <p:spPr>
          <a:xfrm>
            <a:off x="685800" y="2775099"/>
            <a:ext cx="7772400" cy="1362075"/>
          </a:xfrm>
          <a:prstGeom prst="rect">
            <a:avLst/>
          </a:prstGeom>
        </p:spPr>
        <p:txBody>
          <a:bodyPr anchor="b" anchorCtr="0"/>
          <a:lstStyle>
            <a:lvl1pPr algn="l">
              <a:spcBef>
                <a:spcPts val="480"/>
              </a:spcBef>
              <a:defRPr sz="3600" b="1" cap="all">
                <a:solidFill>
                  <a:schemeClr val="bg2"/>
                </a:solidFill>
                <a:latin typeface="+mj-lt"/>
              </a:defRPr>
            </a:lvl1pPr>
          </a:lstStyle>
          <a:p>
            <a:r>
              <a:rPr lang="en-US" dirty="0"/>
              <a:t>Click to edit Master title style</a:t>
            </a:r>
          </a:p>
        </p:txBody>
      </p:sp>
      <p:sp>
        <p:nvSpPr>
          <p:cNvPr id="3" name="Text Placeholder 1"/>
          <p:cNvSpPr>
            <a:spLocks noGrp="1"/>
          </p:cNvSpPr>
          <p:nvPr>
            <p:ph type="body" idx="1"/>
          </p:nvPr>
        </p:nvSpPr>
        <p:spPr>
          <a:xfrm>
            <a:off x="685800" y="4138613"/>
            <a:ext cx="7772400" cy="1500187"/>
          </a:xfrm>
          <a:prstGeom prst="rect">
            <a:avLst/>
          </a:prstGeom>
        </p:spPr>
        <p:txBody>
          <a:bodyPr anchor="t" anchorCtr="0"/>
          <a:lstStyle>
            <a:lvl1pPr marL="0" indent="0">
              <a:spcBef>
                <a:spcPts val="0"/>
              </a:spcBef>
              <a:buNone/>
              <a:defRPr sz="2000">
                <a:solidFill>
                  <a:srgbClr val="6A6A6A"/>
                </a:solidFill>
                <a:latin typeface="ArumSans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3"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latin typeface="+mn-lt"/>
              </a:defRPr>
            </a:lvl1pPr>
            <a:lvl5pPr>
              <a:defRPr/>
            </a:lvl5pPr>
          </a:lstStyle>
          <a:p>
            <a:pPr lvl="0"/>
            <a:r>
              <a:rPr lang="en-US" dirty="0"/>
              <a:t>Insert Photo Credit Here</a:t>
            </a:r>
          </a:p>
        </p:txBody>
      </p:sp>
    </p:spTree>
    <p:extLst>
      <p:ext uri="{BB962C8B-B14F-4D97-AF65-F5344CB8AC3E}">
        <p14:creationId xmlns:p14="http://schemas.microsoft.com/office/powerpoint/2010/main" val="36955695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mallRedBar-Gray BG, Title &amp; Subtitle Left1_Title &amp; Subtitle Left">
    <p:spTree>
      <p:nvGrpSpPr>
        <p:cNvPr id="1" name=""/>
        <p:cNvGrpSpPr/>
        <p:nvPr/>
      </p:nvGrpSpPr>
      <p:grpSpPr>
        <a:xfrm>
          <a:off x="0" y="0"/>
          <a:ext cx="0" cy="0"/>
          <a:chOff x="0" y="0"/>
          <a:chExt cx="0" cy="0"/>
        </a:xfrm>
      </p:grpSpPr>
      <p:sp>
        <p:nvSpPr>
          <p:cNvPr id="8" name="Title Background"/>
          <p:cNvSpPr/>
          <p:nvPr userDrawn="1"/>
        </p:nvSpPr>
        <p:spPr>
          <a:xfrm>
            <a:off x="0" y="32766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228600" y="3429000"/>
            <a:ext cx="5105400" cy="609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7" name="Text Placeholder 1"/>
          <p:cNvSpPr>
            <a:spLocks noGrp="1"/>
          </p:cNvSpPr>
          <p:nvPr>
            <p:ph type="body" sz="quarter" idx="10"/>
          </p:nvPr>
        </p:nvSpPr>
        <p:spPr>
          <a:xfrm>
            <a:off x="228600" y="4114800"/>
            <a:ext cx="5105400" cy="685800"/>
          </a:xfrm>
          <a:prstGeom prst="rect">
            <a:avLst/>
          </a:prstGeom>
        </p:spPr>
        <p:txBody>
          <a:bodyPr/>
          <a:lstStyle>
            <a:lvl1pPr marL="0" indent="0">
              <a:buNone/>
              <a:defRPr sz="2000" b="0">
                <a:solidFill>
                  <a:schemeClr val="bg1"/>
                </a:solidFill>
                <a:latin typeface="ArumSans Bold"/>
              </a:defRPr>
            </a:lvl1pPr>
            <a:lvl2pPr marL="457200" indent="0">
              <a:buNone/>
              <a:defRPr sz="2000" b="0">
                <a:solidFill>
                  <a:schemeClr val="bg1"/>
                </a:solidFill>
                <a:latin typeface="ArumSans Bold"/>
              </a:defRPr>
            </a:lvl2pPr>
            <a:lvl3pPr marL="914400" indent="0">
              <a:buNone/>
              <a:defRPr sz="2000" b="0">
                <a:solidFill>
                  <a:schemeClr val="bg1"/>
                </a:solidFill>
                <a:latin typeface="ArumSans Bold"/>
              </a:defRPr>
            </a:lvl3pPr>
            <a:lvl4pPr marL="1371600" indent="0">
              <a:buNone/>
              <a:defRPr sz="2000" b="0">
                <a:solidFill>
                  <a:schemeClr val="bg1"/>
                </a:solidFill>
                <a:latin typeface="ArumSans Bold"/>
              </a:defRPr>
            </a:lvl4pPr>
            <a:lvl5pPr marL="1828800" indent="0">
              <a:buNone/>
              <a:defRPr sz="2000" b="0">
                <a:solidFill>
                  <a:schemeClr val="bg1"/>
                </a:solidFill>
                <a:latin typeface="ArumSans Bol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40049732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mallRedBar-Gray BG, Title &amp; Subtitle Left1_Title &amp; Subtitle Right">
    <p:spTree>
      <p:nvGrpSpPr>
        <p:cNvPr id="1" name=""/>
        <p:cNvGrpSpPr/>
        <p:nvPr/>
      </p:nvGrpSpPr>
      <p:grpSpPr>
        <a:xfrm>
          <a:off x="0" y="0"/>
          <a:ext cx="0" cy="0"/>
          <a:chOff x="0" y="0"/>
          <a:chExt cx="0" cy="0"/>
        </a:xfrm>
      </p:grpSpPr>
      <p:sp>
        <p:nvSpPr>
          <p:cNvPr id="8" name="Title Background"/>
          <p:cNvSpPr/>
          <p:nvPr userDrawn="1"/>
        </p:nvSpPr>
        <p:spPr>
          <a:xfrm>
            <a:off x="342900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3733800" y="3581400"/>
            <a:ext cx="5181600" cy="609600"/>
          </a:xfrm>
          <a:prstGeom prst="rect">
            <a:avLst/>
          </a:prstGeom>
          <a:effectLst>
            <a:outerShdw blurRad="50800" dist="38100" dir="5400000" algn="t" rotWithShape="0">
              <a:prstClr val="black">
                <a:alpha val="40000"/>
              </a:prstClr>
            </a:outerShdw>
          </a:effectLst>
        </p:spPr>
        <p:txBody>
          <a:bodyPr/>
          <a:lstStyle>
            <a:lvl1pPr algn="r">
              <a:defRPr sz="3600">
                <a:solidFill>
                  <a:schemeClr val="bg1"/>
                </a:solidFill>
              </a:defRPr>
            </a:lvl1pPr>
          </a:lstStyle>
          <a:p>
            <a:r>
              <a:rPr lang="en-US" dirty="0"/>
              <a:t>Click to edit Master title style</a:t>
            </a:r>
          </a:p>
        </p:txBody>
      </p:sp>
      <p:sp>
        <p:nvSpPr>
          <p:cNvPr id="7" name="Text Placeholder 1"/>
          <p:cNvSpPr>
            <a:spLocks noGrp="1"/>
          </p:cNvSpPr>
          <p:nvPr>
            <p:ph type="body" sz="quarter" idx="10"/>
          </p:nvPr>
        </p:nvSpPr>
        <p:spPr>
          <a:xfrm>
            <a:off x="3733800" y="4260273"/>
            <a:ext cx="5181600" cy="692727"/>
          </a:xfrm>
          <a:prstGeom prst="rect">
            <a:avLst/>
          </a:prstGeom>
        </p:spPr>
        <p:txBody>
          <a:bodyPr/>
          <a:lstStyle>
            <a:lvl1pPr marL="0" indent="0" algn="r">
              <a:buNone/>
              <a:defRPr sz="2000" b="0">
                <a:solidFill>
                  <a:schemeClr val="bg1"/>
                </a:solidFill>
                <a:latin typeface="ArumSans Bold"/>
              </a:defRPr>
            </a:lvl1pPr>
            <a:lvl2pPr marL="457200" indent="0" algn="r">
              <a:buNone/>
              <a:defRPr sz="2000" b="0">
                <a:solidFill>
                  <a:schemeClr val="bg1"/>
                </a:solidFill>
                <a:latin typeface="ArumSans Bold"/>
              </a:defRPr>
            </a:lvl2pPr>
            <a:lvl3pPr marL="914400" indent="0" algn="r">
              <a:buNone/>
              <a:defRPr sz="2000" b="0">
                <a:solidFill>
                  <a:schemeClr val="bg1"/>
                </a:solidFill>
                <a:latin typeface="ArumSans Bold"/>
              </a:defRPr>
            </a:lvl3pPr>
            <a:lvl4pPr marL="1371600" indent="0" algn="r">
              <a:buNone/>
              <a:defRPr sz="2000" b="0">
                <a:solidFill>
                  <a:schemeClr val="bg1"/>
                </a:solidFill>
                <a:latin typeface="ArumSans Bold"/>
              </a:defRPr>
            </a:lvl4pPr>
            <a:lvl5pPr marL="1828800" indent="0" algn="r">
              <a:buNone/>
              <a:defRPr sz="2000" b="0">
                <a:solidFill>
                  <a:schemeClr val="bg1"/>
                </a:solidFill>
                <a:latin typeface="ArumSans Bol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23848148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mallRedBar-Gray BG, Title Only Left">
    <p:spTree>
      <p:nvGrpSpPr>
        <p:cNvPr id="1" name=""/>
        <p:cNvGrpSpPr/>
        <p:nvPr/>
      </p:nvGrpSpPr>
      <p:grpSpPr>
        <a:xfrm>
          <a:off x="0" y="0"/>
          <a:ext cx="0" cy="0"/>
          <a:chOff x="0" y="0"/>
          <a:chExt cx="0" cy="0"/>
        </a:xfrm>
      </p:grpSpPr>
      <p:sp>
        <p:nvSpPr>
          <p:cNvPr id="8" name="Title background"/>
          <p:cNvSpPr/>
          <p:nvPr userDrawn="1"/>
        </p:nvSpPr>
        <p:spPr>
          <a:xfrm>
            <a:off x="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228600" y="3581400"/>
            <a:ext cx="5105400" cy="1371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6"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1069168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dTagline-SimpleTitle&amp;Subtitle">
    <p:spTree>
      <p:nvGrpSpPr>
        <p:cNvPr id="1" name=""/>
        <p:cNvGrpSpPr/>
        <p:nvPr/>
      </p:nvGrpSpPr>
      <p:grpSpPr>
        <a:xfrm>
          <a:off x="0" y="0"/>
          <a:ext cx="0" cy="0"/>
          <a:chOff x="0" y="0"/>
          <a:chExt cx="0" cy="0"/>
        </a:xfrm>
      </p:grpSpPr>
      <p:sp>
        <p:nvSpPr>
          <p:cNvPr id="2" name="Slide Title"/>
          <p:cNvSpPr>
            <a:spLocks noGrp="1"/>
          </p:cNvSpPr>
          <p:nvPr>
            <p:ph type="ctrTitle"/>
          </p:nvPr>
        </p:nvSpPr>
        <p:spPr>
          <a:xfrm>
            <a:off x="0" y="2130426"/>
            <a:ext cx="9144000" cy="1470025"/>
          </a:xfrm>
          <a:prstGeom prst="rect">
            <a:avLst/>
          </a:prstGeom>
        </p:spPr>
        <p:txBody>
          <a:bodyPr/>
          <a:lstStyle>
            <a:lvl1pPr>
              <a:defRPr sz="4800">
                <a:solidFill>
                  <a:schemeClr val="bg2"/>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rgbClr val="6A6A6A"/>
                </a:solidFill>
                <a:latin typeface="ArumSans 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Photo Credit"/>
          <p:cNvSpPr>
            <a:spLocks noGrp="1"/>
          </p:cNvSpPr>
          <p:nvPr>
            <p:ph type="body" sz="quarter" idx="11" hasCustomPrompt="1"/>
          </p:nvPr>
        </p:nvSpPr>
        <p:spPr>
          <a:xfrm>
            <a:off x="6477000" y="6422066"/>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
        <p:nvSpPr>
          <p:cNvPr id="6" name="Content Placeholder 5"/>
          <p:cNvSpPr>
            <a:spLocks noGrp="1"/>
          </p:cNvSpPr>
          <p:nvPr>
            <p:ph sz="quarter" idx="12"/>
          </p:nvPr>
        </p:nvSpPr>
        <p:spPr>
          <a:xfrm>
            <a:off x="5638800" y="381000"/>
            <a:ext cx="3276600" cy="5638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3"/>
          </p:nvPr>
        </p:nvSpPr>
        <p:spPr>
          <a:xfrm>
            <a:off x="0" y="6771640"/>
            <a:ext cx="9144000" cy="91440"/>
          </a:xfrm>
          <a:prstGeom prst="rect">
            <a:avLst/>
          </a:prstGeom>
        </p:spPr>
        <p:txBody>
          <a:bodyPr lIns="45720" rIns="45720" anchor="ctr"/>
          <a:lstStyle>
            <a:lvl1pPr algn="l">
              <a:defRPr sz="800">
                <a:solidFill>
                  <a:srgbClr val="6A6A6A"/>
                </a:solidFill>
              </a:defRPr>
            </a:lvl1pPr>
          </a:lstStyle>
          <a:p>
            <a:pPr lvl="0"/>
            <a:r>
              <a:rPr lang="en-US" dirty="0"/>
              <a:t>Click to edit Master text styles</a:t>
            </a:r>
          </a:p>
        </p:txBody>
      </p:sp>
    </p:spTree>
    <p:extLst>
      <p:ext uri="{BB962C8B-B14F-4D97-AF65-F5344CB8AC3E}">
        <p14:creationId xmlns:p14="http://schemas.microsoft.com/office/powerpoint/2010/main" val="3859920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mallRedBar-Gray BG, Title Only Right">
    <p:spTree>
      <p:nvGrpSpPr>
        <p:cNvPr id="1" name=""/>
        <p:cNvGrpSpPr/>
        <p:nvPr/>
      </p:nvGrpSpPr>
      <p:grpSpPr>
        <a:xfrm>
          <a:off x="0" y="0"/>
          <a:ext cx="0" cy="0"/>
          <a:chOff x="0" y="0"/>
          <a:chExt cx="0" cy="0"/>
        </a:xfrm>
      </p:grpSpPr>
      <p:sp>
        <p:nvSpPr>
          <p:cNvPr id="8" name="Title Background"/>
          <p:cNvSpPr/>
          <p:nvPr userDrawn="1"/>
        </p:nvSpPr>
        <p:spPr>
          <a:xfrm>
            <a:off x="342900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3733800" y="3581400"/>
            <a:ext cx="5181600" cy="1371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6"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4076172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mallRedBar-SimpleTitle&amp;Subtitle">
    <p:spTree>
      <p:nvGrpSpPr>
        <p:cNvPr id="1" name=""/>
        <p:cNvGrpSpPr/>
        <p:nvPr/>
      </p:nvGrpSpPr>
      <p:grpSpPr>
        <a:xfrm>
          <a:off x="0" y="0"/>
          <a:ext cx="0" cy="0"/>
          <a:chOff x="0" y="0"/>
          <a:chExt cx="0" cy="0"/>
        </a:xfrm>
      </p:grpSpPr>
      <p:sp>
        <p:nvSpPr>
          <p:cNvPr id="2" name="Slide Title"/>
          <p:cNvSpPr>
            <a:spLocks noGrp="1"/>
          </p:cNvSpPr>
          <p:nvPr>
            <p:ph type="ctrTitle"/>
          </p:nvPr>
        </p:nvSpPr>
        <p:spPr>
          <a:xfrm>
            <a:off x="0" y="2130426"/>
            <a:ext cx="9144000" cy="1470025"/>
          </a:xfrm>
          <a:prstGeom prst="rect">
            <a:avLst/>
          </a:prstGeom>
        </p:spPr>
        <p:txBody>
          <a:bodyPr/>
          <a:lstStyle>
            <a:lvl1pPr>
              <a:defRPr sz="4800">
                <a:solidFill>
                  <a:schemeClr val="bg2"/>
                </a:solidFill>
                <a:latin typeface="+mj-lt"/>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rgbClr val="6A6A6A"/>
                </a:solidFill>
                <a:latin typeface="ArumSans 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42355271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mallRedBar-Text above Title">
    <p:spTree>
      <p:nvGrpSpPr>
        <p:cNvPr id="1" name=""/>
        <p:cNvGrpSpPr/>
        <p:nvPr/>
      </p:nvGrpSpPr>
      <p:grpSpPr>
        <a:xfrm>
          <a:off x="0" y="0"/>
          <a:ext cx="0" cy="0"/>
          <a:chOff x="0" y="0"/>
          <a:chExt cx="0" cy="0"/>
        </a:xfrm>
      </p:grpSpPr>
      <p:sp>
        <p:nvSpPr>
          <p:cNvPr id="2" name="Slide Title"/>
          <p:cNvSpPr>
            <a:spLocks noGrp="1"/>
          </p:cNvSpPr>
          <p:nvPr>
            <p:ph type="title"/>
          </p:nvPr>
        </p:nvSpPr>
        <p:spPr>
          <a:xfrm>
            <a:off x="685800" y="4406900"/>
            <a:ext cx="7772400" cy="1362075"/>
          </a:xfrm>
          <a:prstGeom prst="rect">
            <a:avLst/>
          </a:prstGeom>
        </p:spPr>
        <p:txBody>
          <a:bodyPr anchor="t"/>
          <a:lstStyle>
            <a:lvl1pPr algn="l">
              <a:defRPr sz="3600" b="1" cap="all">
                <a:solidFill>
                  <a:schemeClr val="bg2"/>
                </a:solidFill>
                <a:latin typeface="+mj-lt"/>
              </a:defRPr>
            </a:lvl1pPr>
          </a:lstStyle>
          <a:p>
            <a:r>
              <a:rPr lang="en-US" dirty="0"/>
              <a:t>Click to edit Master title style</a:t>
            </a:r>
          </a:p>
        </p:txBody>
      </p:sp>
      <p:sp>
        <p:nvSpPr>
          <p:cNvPr id="3" name="Text Placeholder 2"/>
          <p:cNvSpPr>
            <a:spLocks noGrp="1"/>
          </p:cNvSpPr>
          <p:nvPr>
            <p:ph type="body" idx="1"/>
          </p:nvPr>
        </p:nvSpPr>
        <p:spPr>
          <a:xfrm>
            <a:off x="685800" y="2906714"/>
            <a:ext cx="7772400" cy="1500187"/>
          </a:xfrm>
          <a:prstGeom prst="rect">
            <a:avLst/>
          </a:prstGeom>
        </p:spPr>
        <p:txBody>
          <a:bodyPr anchor="b"/>
          <a:lstStyle>
            <a:lvl1pPr marL="0" indent="0">
              <a:buNone/>
              <a:defRPr sz="2000">
                <a:solidFill>
                  <a:srgbClr val="6A6A6A"/>
                </a:solidFill>
                <a:latin typeface="ArumSans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22294791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mallRedBar-Title above text">
    <p:spTree>
      <p:nvGrpSpPr>
        <p:cNvPr id="1" name=""/>
        <p:cNvGrpSpPr/>
        <p:nvPr/>
      </p:nvGrpSpPr>
      <p:grpSpPr>
        <a:xfrm>
          <a:off x="0" y="0"/>
          <a:ext cx="0" cy="0"/>
          <a:chOff x="0" y="0"/>
          <a:chExt cx="0" cy="0"/>
        </a:xfrm>
      </p:grpSpPr>
      <p:sp>
        <p:nvSpPr>
          <p:cNvPr id="2" name="Slide Title"/>
          <p:cNvSpPr>
            <a:spLocks noGrp="1"/>
          </p:cNvSpPr>
          <p:nvPr>
            <p:ph type="title"/>
          </p:nvPr>
        </p:nvSpPr>
        <p:spPr>
          <a:xfrm>
            <a:off x="685800" y="2775099"/>
            <a:ext cx="7772400" cy="1362075"/>
          </a:xfrm>
          <a:prstGeom prst="rect">
            <a:avLst/>
          </a:prstGeom>
        </p:spPr>
        <p:txBody>
          <a:bodyPr anchor="b" anchorCtr="0"/>
          <a:lstStyle>
            <a:lvl1pPr algn="l">
              <a:spcBef>
                <a:spcPts val="480"/>
              </a:spcBef>
              <a:defRPr sz="3600" b="1" cap="all">
                <a:solidFill>
                  <a:schemeClr val="bg2"/>
                </a:solidFill>
                <a:latin typeface="+mj-lt"/>
              </a:defRPr>
            </a:lvl1pPr>
          </a:lstStyle>
          <a:p>
            <a:r>
              <a:rPr lang="en-US" dirty="0"/>
              <a:t>Click to edit Master title style</a:t>
            </a:r>
          </a:p>
        </p:txBody>
      </p:sp>
      <p:sp>
        <p:nvSpPr>
          <p:cNvPr id="3" name="Text Placeholder 1"/>
          <p:cNvSpPr>
            <a:spLocks noGrp="1"/>
          </p:cNvSpPr>
          <p:nvPr>
            <p:ph type="body" idx="1"/>
          </p:nvPr>
        </p:nvSpPr>
        <p:spPr>
          <a:xfrm>
            <a:off x="685800" y="4138613"/>
            <a:ext cx="7772400" cy="1500187"/>
          </a:xfrm>
          <a:prstGeom prst="rect">
            <a:avLst/>
          </a:prstGeom>
        </p:spPr>
        <p:txBody>
          <a:bodyPr anchor="t" anchorCtr="0"/>
          <a:lstStyle>
            <a:lvl1pPr marL="0" indent="0">
              <a:spcBef>
                <a:spcPts val="0"/>
              </a:spcBef>
              <a:buNone/>
              <a:defRPr sz="2000">
                <a:solidFill>
                  <a:srgbClr val="6A6A6A"/>
                </a:solidFill>
                <a:latin typeface="ArumSans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6955695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ue Slide Title above text">
    <p:spTree>
      <p:nvGrpSpPr>
        <p:cNvPr id="1" name=""/>
        <p:cNvGrpSpPr/>
        <p:nvPr/>
      </p:nvGrpSpPr>
      <p:grpSpPr>
        <a:xfrm>
          <a:off x="0" y="0"/>
          <a:ext cx="0" cy="0"/>
          <a:chOff x="0" y="0"/>
          <a:chExt cx="0" cy="0"/>
        </a:xfrm>
      </p:grpSpPr>
      <p:sp>
        <p:nvSpPr>
          <p:cNvPr id="2" name="Slide Title"/>
          <p:cNvSpPr>
            <a:spLocks noGrp="1"/>
          </p:cNvSpPr>
          <p:nvPr>
            <p:ph type="ctrTitle"/>
          </p:nvPr>
        </p:nvSpPr>
        <p:spPr>
          <a:xfrm>
            <a:off x="1066800" y="1524000"/>
            <a:ext cx="7048500" cy="1470025"/>
          </a:xfrm>
          <a:prstGeom prst="rect">
            <a:avLst/>
          </a:prstGeom>
        </p:spPr>
        <p:txBody>
          <a:bodyPr/>
          <a:lstStyle>
            <a:lvl1pPr algn="l">
              <a:defRPr sz="4400">
                <a:solidFill>
                  <a:schemeClr val="bg1"/>
                </a:solidFill>
              </a:defRPr>
            </a:lvl1pPr>
          </a:lstStyle>
          <a:p>
            <a:r>
              <a:rPr lang="en-US" dirty="0"/>
              <a:t>Click to edit Master title style</a:t>
            </a:r>
          </a:p>
        </p:txBody>
      </p:sp>
      <p:sp>
        <p:nvSpPr>
          <p:cNvPr id="3" name="Subtitle 1"/>
          <p:cNvSpPr>
            <a:spLocks noGrp="1"/>
          </p:cNvSpPr>
          <p:nvPr>
            <p:ph type="subTitle" idx="1"/>
          </p:nvPr>
        </p:nvSpPr>
        <p:spPr>
          <a:xfrm>
            <a:off x="1066800" y="2971800"/>
            <a:ext cx="6400800" cy="1752600"/>
          </a:xfrm>
          <a:prstGeom prst="rect">
            <a:avLst/>
          </a:prstGeom>
        </p:spPr>
        <p:txBody>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3887237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Blue Slide Text above title">
    <p:spTree>
      <p:nvGrpSpPr>
        <p:cNvPr id="1" name=""/>
        <p:cNvGrpSpPr/>
        <p:nvPr/>
      </p:nvGrpSpPr>
      <p:grpSpPr>
        <a:xfrm>
          <a:off x="0" y="0"/>
          <a:ext cx="0" cy="0"/>
          <a:chOff x="0" y="0"/>
          <a:chExt cx="0" cy="0"/>
        </a:xfrm>
      </p:grpSpPr>
      <p:sp>
        <p:nvSpPr>
          <p:cNvPr id="2" name="Slide Title"/>
          <p:cNvSpPr>
            <a:spLocks noGrp="1"/>
          </p:cNvSpPr>
          <p:nvPr>
            <p:ph type="title"/>
          </p:nvPr>
        </p:nvSpPr>
        <p:spPr>
          <a:xfrm>
            <a:off x="722313" y="2643186"/>
            <a:ext cx="7202487" cy="1362075"/>
          </a:xfrm>
          <a:prstGeom prst="rect">
            <a:avLst/>
          </a:prstGeom>
        </p:spPr>
        <p:txBody>
          <a:bodyPr anchor="t"/>
          <a:lstStyle>
            <a:lvl1pPr algn="l">
              <a:defRPr sz="4400" b="1" cap="all">
                <a:solidFill>
                  <a:schemeClr val="bg1"/>
                </a:solidFill>
              </a:defRPr>
            </a:lvl1pPr>
          </a:lstStyle>
          <a:p>
            <a:r>
              <a:rPr lang="en-US" dirty="0"/>
              <a:t>Click to edit Master title style</a:t>
            </a:r>
          </a:p>
        </p:txBody>
      </p:sp>
      <p:sp>
        <p:nvSpPr>
          <p:cNvPr id="3" name="Text Placeholder 1"/>
          <p:cNvSpPr>
            <a:spLocks noGrp="1"/>
          </p:cNvSpPr>
          <p:nvPr>
            <p:ph type="body" idx="1"/>
          </p:nvPr>
        </p:nvSpPr>
        <p:spPr>
          <a:xfrm>
            <a:off x="722313" y="1143000"/>
            <a:ext cx="7202487" cy="1500187"/>
          </a:xfrm>
          <a:prstGeom prst="rect">
            <a:avLst/>
          </a:prstGeo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7053150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lain_Appendix_Title and Text">
    <p:spTree>
      <p:nvGrpSpPr>
        <p:cNvPr id="1" name=""/>
        <p:cNvGrpSpPr/>
        <p:nvPr/>
      </p:nvGrpSpPr>
      <p:grpSpPr>
        <a:xfrm>
          <a:off x="0" y="0"/>
          <a:ext cx="0" cy="0"/>
          <a:chOff x="0" y="0"/>
          <a:chExt cx="0" cy="0"/>
        </a:xfrm>
      </p:grpSpPr>
      <p:sp>
        <p:nvSpPr>
          <p:cNvPr id="6" name="Slide Title"/>
          <p:cNvSpPr>
            <a:spLocks noGrp="1"/>
          </p:cNvSpPr>
          <p:nvPr>
            <p:ph type="title"/>
          </p:nvPr>
        </p:nvSpPr>
        <p:spPr>
          <a:xfrm>
            <a:off x="0" y="228600"/>
            <a:ext cx="9144000" cy="609600"/>
          </a:xfrm>
          <a:prstGeom prst="rect">
            <a:avLst/>
          </a:prstGeom>
        </p:spPr>
        <p:txBody>
          <a:bodyPr/>
          <a:lstStyle>
            <a:lvl1pPr>
              <a:defRPr sz="3600">
                <a:solidFill>
                  <a:schemeClr val="bg2"/>
                </a:solidFill>
              </a:defRPr>
            </a:lvl1pPr>
          </a:lstStyle>
          <a:p>
            <a:r>
              <a:rPr lang="en-US" dirty="0"/>
              <a:t>Click to edit Master title style</a:t>
            </a:r>
          </a:p>
        </p:txBody>
      </p:sp>
      <p:sp>
        <p:nvSpPr>
          <p:cNvPr id="8" name="Text Placeholder 1"/>
          <p:cNvSpPr>
            <a:spLocks noGrp="1"/>
          </p:cNvSpPr>
          <p:nvPr>
            <p:ph type="body" sz="quarter" idx="12"/>
          </p:nvPr>
        </p:nvSpPr>
        <p:spPr>
          <a:xfrm>
            <a:off x="457200" y="1066800"/>
            <a:ext cx="8229600" cy="5562600"/>
          </a:xfrm>
          <a:prstGeom prst="rect">
            <a:avLst/>
          </a:prstGeom>
        </p:spPr>
        <p:txBody>
          <a:bodyPr/>
          <a:lstStyle>
            <a:lvl1pPr marL="0" indent="0">
              <a:spcAft>
                <a:spcPts val="800"/>
              </a:spcAft>
              <a:buNone/>
              <a:defRPr sz="2400"/>
            </a:lvl1pPr>
            <a:lvl2pPr marL="457200" indent="0">
              <a:buNone/>
              <a:defRPr sz="2400"/>
            </a:lvl2pPr>
            <a:lvl3pPr marL="914400" indent="0">
              <a:buNone/>
              <a:defRPr sz="2000"/>
            </a:lvl3pPr>
            <a:lvl4pPr marL="1371600" indent="0">
              <a:buNone/>
              <a:defRPr sz="1800"/>
            </a:lvl4pPr>
            <a:lvl5pPr marL="1828800" indent="0">
              <a:buNone/>
              <a:defRPr sz="1800"/>
            </a:lvl5pPr>
          </a:lstStyle>
          <a:p>
            <a:pPr lvl="0"/>
            <a:r>
              <a:rPr lang="en-US" dirty="0"/>
              <a:t>Click to edit Master text styles</a:t>
            </a:r>
          </a:p>
        </p:txBody>
      </p:sp>
      <p:sp>
        <p:nvSpPr>
          <p:cNvPr id="7" name="Jump Link"/>
          <p:cNvSpPr>
            <a:spLocks noGrp="1"/>
          </p:cNvSpPr>
          <p:nvPr>
            <p:ph type="body" sz="quarter" idx="11" hasCustomPrompt="1"/>
          </p:nvPr>
        </p:nvSpPr>
        <p:spPr>
          <a:xfrm>
            <a:off x="3356610" y="6629400"/>
            <a:ext cx="2430780" cy="152400"/>
          </a:xfrm>
          <a:prstGeom prst="rect">
            <a:avLst/>
          </a:prstGeom>
        </p:spPr>
        <p:txBody>
          <a:bodyPr/>
          <a:lstStyle>
            <a:lvl1pPr marL="0" indent="0" algn="ctr">
              <a:buNone/>
              <a:defRPr sz="800" baseline="0">
                <a:solidFill>
                  <a:srgbClr val="6A6A6A"/>
                </a:solidFill>
              </a:defRPr>
            </a:lvl1pPr>
          </a:lstStyle>
          <a:p>
            <a:pPr lvl="0"/>
            <a:r>
              <a:rPr lang="en-US" dirty="0"/>
              <a:t>Add “Return to previous slide.”</a:t>
            </a:r>
          </a:p>
        </p:txBody>
      </p:sp>
    </p:spTree>
    <p:extLst>
      <p:ext uri="{BB962C8B-B14F-4D97-AF65-F5344CB8AC3E}">
        <p14:creationId xmlns:p14="http://schemas.microsoft.com/office/powerpoint/2010/main" val="70175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lain_Appendix_2-up 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Header 1"/>
          <p:cNvSpPr>
            <a:spLocks noGrp="1"/>
          </p:cNvSpPr>
          <p:nvPr>
            <p:ph type="body" idx="1"/>
          </p:nvPr>
        </p:nvSpPr>
        <p:spPr>
          <a:xfrm>
            <a:off x="457201" y="960438"/>
            <a:ext cx="4040188"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1"/>
          <p:cNvSpPr>
            <a:spLocks noGrp="1"/>
          </p:cNvSpPr>
          <p:nvPr>
            <p:ph type="body" sz="quarter" idx="12"/>
          </p:nvPr>
        </p:nvSpPr>
        <p:spPr>
          <a:xfrm>
            <a:off x="457200" y="1600200"/>
            <a:ext cx="4038600" cy="4800600"/>
          </a:xfrm>
          <a:prstGeom prst="rect">
            <a:avLst/>
          </a:prstGeom>
        </p:spPr>
        <p:txBody>
          <a:bodyPr/>
          <a:lstStyle>
            <a:lvl1pPr marL="0" indent="0">
              <a:spcAft>
                <a:spcPts val="800"/>
              </a:spcAft>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5" name="Header 2"/>
          <p:cNvSpPr>
            <a:spLocks noGrp="1"/>
          </p:cNvSpPr>
          <p:nvPr>
            <p:ph type="body" sz="quarter" idx="3"/>
          </p:nvPr>
        </p:nvSpPr>
        <p:spPr>
          <a:xfrm>
            <a:off x="4645026" y="960438"/>
            <a:ext cx="4117974"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Text Placeholder 2"/>
          <p:cNvSpPr>
            <a:spLocks noGrp="1"/>
          </p:cNvSpPr>
          <p:nvPr>
            <p:ph type="body" sz="quarter" idx="14"/>
          </p:nvPr>
        </p:nvSpPr>
        <p:spPr>
          <a:xfrm>
            <a:off x="4648200" y="1600200"/>
            <a:ext cx="4114800" cy="4800600"/>
          </a:xfrm>
          <a:prstGeom prst="rect">
            <a:avLst/>
          </a:prstGeom>
        </p:spPr>
        <p:txBody>
          <a:bodyPr/>
          <a:lstStyle>
            <a:lvl1pPr marL="0" indent="0">
              <a:spcAft>
                <a:spcPts val="800"/>
              </a:spcAft>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Jump Link"/>
          <p:cNvSpPr>
            <a:spLocks noGrp="1"/>
          </p:cNvSpPr>
          <p:nvPr>
            <p:ph type="body" sz="quarter" idx="11" hasCustomPrompt="1"/>
          </p:nvPr>
        </p:nvSpPr>
        <p:spPr>
          <a:xfrm>
            <a:off x="3356610" y="6477000"/>
            <a:ext cx="2430780" cy="152400"/>
          </a:xfrm>
          <a:prstGeom prst="rect">
            <a:avLst/>
          </a:prstGeom>
        </p:spPr>
        <p:txBody>
          <a:bodyPr/>
          <a:lstStyle>
            <a:lvl1pPr marL="0" indent="0" algn="ctr">
              <a:buNone/>
              <a:defRPr sz="800" baseline="0">
                <a:solidFill>
                  <a:srgbClr val="6A6A6A"/>
                </a:solidFill>
              </a:defRPr>
            </a:lvl1pPr>
          </a:lstStyle>
          <a:p>
            <a:pPr lvl="0"/>
            <a:r>
              <a:rPr lang="en-US" dirty="0"/>
              <a:t>Add “Return to previous slide.”</a:t>
            </a:r>
          </a:p>
        </p:txBody>
      </p:sp>
    </p:spTree>
    <p:extLst>
      <p:ext uri="{BB962C8B-B14F-4D97-AF65-F5344CB8AC3E}">
        <p14:creationId xmlns:p14="http://schemas.microsoft.com/office/powerpoint/2010/main" val="39492145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lain_Appendix_4-up_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Header 1"/>
          <p:cNvSpPr>
            <a:spLocks noGrp="1"/>
          </p:cNvSpPr>
          <p:nvPr>
            <p:ph type="body" idx="1"/>
          </p:nvPr>
        </p:nvSpPr>
        <p:spPr>
          <a:xfrm>
            <a:off x="457201" y="960438"/>
            <a:ext cx="4040188" cy="639762"/>
          </a:xfrm>
          <a:prstGeom prst="rect">
            <a:avLst/>
          </a:prstGeo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ext Placeholder 1"/>
          <p:cNvSpPr>
            <a:spLocks noGrp="1"/>
          </p:cNvSpPr>
          <p:nvPr>
            <p:ph type="body" sz="quarter" idx="14"/>
          </p:nvPr>
        </p:nvSpPr>
        <p:spPr>
          <a:xfrm>
            <a:off x="457200" y="1600200"/>
            <a:ext cx="4038600" cy="1981200"/>
          </a:xfrm>
          <a:prstGeom prst="rect">
            <a:avLst/>
          </a:prstGeom>
        </p:spPr>
        <p:txBody>
          <a:bodyPr/>
          <a:lstStyle>
            <a:lvl1pPr marL="0" indent="0">
              <a:spcAft>
                <a:spcPts val="8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5" name="Header 2"/>
          <p:cNvSpPr>
            <a:spLocks noGrp="1"/>
          </p:cNvSpPr>
          <p:nvPr>
            <p:ph type="body" sz="quarter" idx="3"/>
          </p:nvPr>
        </p:nvSpPr>
        <p:spPr>
          <a:xfrm>
            <a:off x="4645026" y="960438"/>
            <a:ext cx="4041775" cy="639762"/>
          </a:xfrm>
          <a:prstGeom prst="rect">
            <a:avLst/>
          </a:prstGeo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Text Placeholder 2"/>
          <p:cNvSpPr>
            <a:spLocks noGrp="1"/>
          </p:cNvSpPr>
          <p:nvPr>
            <p:ph type="body" sz="quarter" idx="15"/>
          </p:nvPr>
        </p:nvSpPr>
        <p:spPr>
          <a:xfrm>
            <a:off x="4648200" y="1600200"/>
            <a:ext cx="4038600" cy="1981200"/>
          </a:xfrm>
          <a:prstGeom prst="rect">
            <a:avLst/>
          </a:prstGeom>
        </p:spPr>
        <p:txBody>
          <a:bodyPr/>
          <a:lstStyle>
            <a:lvl1pPr marL="0" indent="0">
              <a:spcAft>
                <a:spcPts val="800"/>
              </a:spcAft>
              <a:buNone/>
              <a:defRPr sz="2000"/>
            </a:lvl1pPr>
          </a:lstStyle>
          <a:p>
            <a:pPr lvl="0"/>
            <a:r>
              <a:rPr lang="en-US" dirty="0"/>
              <a:t>Click to edit Master text styles</a:t>
            </a:r>
          </a:p>
        </p:txBody>
      </p:sp>
      <p:sp>
        <p:nvSpPr>
          <p:cNvPr id="7" name="Header 3"/>
          <p:cNvSpPr>
            <a:spLocks noGrp="1"/>
          </p:cNvSpPr>
          <p:nvPr>
            <p:ph type="body" sz="quarter" idx="12"/>
          </p:nvPr>
        </p:nvSpPr>
        <p:spPr>
          <a:xfrm>
            <a:off x="457200" y="3733800"/>
            <a:ext cx="4038600" cy="609600"/>
          </a:xfrm>
          <a:prstGeom prst="rect">
            <a:avLst/>
          </a:prstGeom>
        </p:spPr>
        <p:txBody>
          <a:bodyPr anchor="b"/>
          <a:lstStyle>
            <a:lvl1pPr>
              <a:defRPr lang="en-US" sz="1800" b="1" kern="1200" dirty="0">
                <a:solidFill>
                  <a:schemeClr val="tx1"/>
                </a:solidFill>
                <a:latin typeface="+mn-lt"/>
                <a:ea typeface="+mn-ea"/>
                <a:cs typeface="+mn-cs"/>
              </a:defRPr>
            </a:lvl1pPr>
          </a:lstStyle>
          <a:p>
            <a:pPr marL="0" lvl="0" indent="0" algn="l" defTabSz="457200" rtl="0" eaLnBrk="1" latinLnBrk="0" hangingPunct="1">
              <a:spcBef>
                <a:spcPct val="20000"/>
              </a:spcBef>
              <a:buFont typeface="Arial"/>
              <a:buNone/>
            </a:pPr>
            <a:r>
              <a:rPr lang="en-US" dirty="0"/>
              <a:t>Click to edit Master text styles</a:t>
            </a:r>
          </a:p>
        </p:txBody>
      </p:sp>
      <p:sp>
        <p:nvSpPr>
          <p:cNvPr id="25" name="Text Placeholder 3"/>
          <p:cNvSpPr>
            <a:spLocks noGrp="1"/>
          </p:cNvSpPr>
          <p:nvPr>
            <p:ph type="body" sz="quarter" idx="16"/>
          </p:nvPr>
        </p:nvSpPr>
        <p:spPr>
          <a:xfrm>
            <a:off x="457200" y="4343400"/>
            <a:ext cx="4038600" cy="2133600"/>
          </a:xfrm>
          <a:prstGeom prst="rect">
            <a:avLst/>
          </a:prstGeom>
        </p:spPr>
        <p:txBody>
          <a:bodyPr/>
          <a:lstStyle>
            <a:lvl1pPr marL="0" indent="0">
              <a:spcAft>
                <a:spcPts val="800"/>
              </a:spcAft>
              <a:buNone/>
              <a:defRPr sz="2000"/>
            </a:lvl1pPr>
          </a:lstStyle>
          <a:p>
            <a:pPr lvl="0"/>
            <a:r>
              <a:rPr lang="en-US" dirty="0"/>
              <a:t>Click to edit Master text styles</a:t>
            </a:r>
          </a:p>
        </p:txBody>
      </p:sp>
      <p:sp>
        <p:nvSpPr>
          <p:cNvPr id="10" name="Header 4"/>
          <p:cNvSpPr>
            <a:spLocks noGrp="1"/>
          </p:cNvSpPr>
          <p:nvPr>
            <p:ph type="body" sz="quarter" idx="13"/>
          </p:nvPr>
        </p:nvSpPr>
        <p:spPr>
          <a:xfrm>
            <a:off x="4648200" y="3733800"/>
            <a:ext cx="4038600" cy="609600"/>
          </a:xfrm>
          <a:prstGeom prst="rect">
            <a:avLst/>
          </a:prstGeom>
        </p:spPr>
        <p:txBody>
          <a:bodyPr anchor="b"/>
          <a:lstStyle>
            <a:lvl1pPr>
              <a:defRPr lang="en-US" sz="1800" b="1" kern="1200" dirty="0">
                <a:solidFill>
                  <a:schemeClr val="tx1"/>
                </a:solidFill>
                <a:latin typeface="+mn-lt"/>
                <a:ea typeface="+mn-ea"/>
                <a:cs typeface="+mn-cs"/>
              </a:defRPr>
            </a:lvl1pPr>
          </a:lstStyle>
          <a:p>
            <a:pPr marL="0" lvl="0" indent="0" algn="l" defTabSz="457200" rtl="0" eaLnBrk="1" latinLnBrk="0" hangingPunct="1">
              <a:spcBef>
                <a:spcPct val="20000"/>
              </a:spcBef>
              <a:buFont typeface="Arial"/>
              <a:buNone/>
            </a:pPr>
            <a:r>
              <a:rPr lang="en-US" dirty="0"/>
              <a:t>Click to edit Master text styles</a:t>
            </a:r>
          </a:p>
        </p:txBody>
      </p:sp>
      <p:sp>
        <p:nvSpPr>
          <p:cNvPr id="27" name="Text Placeholder 4"/>
          <p:cNvSpPr>
            <a:spLocks noGrp="1"/>
          </p:cNvSpPr>
          <p:nvPr>
            <p:ph type="body" sz="quarter" idx="17"/>
          </p:nvPr>
        </p:nvSpPr>
        <p:spPr>
          <a:xfrm>
            <a:off x="4648200" y="4343400"/>
            <a:ext cx="4038600" cy="2133600"/>
          </a:xfrm>
          <a:prstGeom prst="rect">
            <a:avLst/>
          </a:prstGeom>
        </p:spPr>
        <p:txBody>
          <a:bodyPr/>
          <a:lstStyle>
            <a:lvl1pPr marL="0" indent="0">
              <a:spcAft>
                <a:spcPts val="800"/>
              </a:spcAft>
              <a:buNone/>
              <a:defRPr sz="2000"/>
            </a:lvl1pPr>
          </a:lstStyle>
          <a:p>
            <a:pPr lvl="0"/>
            <a:r>
              <a:rPr lang="en-US" dirty="0"/>
              <a:t>Click to edit Master text styles</a:t>
            </a:r>
          </a:p>
        </p:txBody>
      </p:sp>
      <p:sp>
        <p:nvSpPr>
          <p:cNvPr id="12" name="Jump Link"/>
          <p:cNvSpPr>
            <a:spLocks noGrp="1"/>
          </p:cNvSpPr>
          <p:nvPr>
            <p:ph type="body" sz="quarter" idx="11" hasCustomPrompt="1"/>
          </p:nvPr>
        </p:nvSpPr>
        <p:spPr>
          <a:xfrm>
            <a:off x="3356610" y="6477000"/>
            <a:ext cx="2430780" cy="152400"/>
          </a:xfrm>
          <a:prstGeom prst="rect">
            <a:avLst/>
          </a:prstGeom>
        </p:spPr>
        <p:txBody>
          <a:bodyPr/>
          <a:lstStyle>
            <a:lvl1pPr marL="0" indent="0" algn="ctr">
              <a:buNone/>
              <a:defRPr sz="800" baseline="0">
                <a:solidFill>
                  <a:srgbClr val="6A6A6A"/>
                </a:solidFill>
              </a:defRPr>
            </a:lvl1pPr>
          </a:lstStyle>
          <a:p>
            <a:pPr lvl="0"/>
            <a:r>
              <a:rPr lang="en-US" dirty="0"/>
              <a:t>Add “Return to previous slide.”</a:t>
            </a:r>
          </a:p>
        </p:txBody>
      </p:sp>
    </p:spTree>
    <p:extLst>
      <p:ext uri="{BB962C8B-B14F-4D97-AF65-F5344CB8AC3E}">
        <p14:creationId xmlns:p14="http://schemas.microsoft.com/office/powerpoint/2010/main" val="36562608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Red Bar Footer_Appendix_Title and Text">
    <p:spTree>
      <p:nvGrpSpPr>
        <p:cNvPr id="1" name=""/>
        <p:cNvGrpSpPr/>
        <p:nvPr/>
      </p:nvGrpSpPr>
      <p:grpSpPr>
        <a:xfrm>
          <a:off x="0" y="0"/>
          <a:ext cx="0" cy="0"/>
          <a:chOff x="0" y="0"/>
          <a:chExt cx="0" cy="0"/>
        </a:xfrm>
      </p:grpSpPr>
      <p:sp>
        <p:nvSpPr>
          <p:cNvPr id="6" name="Slide Title"/>
          <p:cNvSpPr>
            <a:spLocks noGrp="1"/>
          </p:cNvSpPr>
          <p:nvPr>
            <p:ph type="title"/>
          </p:nvPr>
        </p:nvSpPr>
        <p:spPr>
          <a:xfrm>
            <a:off x="0" y="228600"/>
            <a:ext cx="9144000" cy="609600"/>
          </a:xfrm>
          <a:prstGeom prst="rect">
            <a:avLst/>
          </a:prstGeom>
        </p:spPr>
        <p:txBody>
          <a:bodyPr/>
          <a:lstStyle>
            <a:lvl1pPr>
              <a:defRPr sz="3600">
                <a:solidFill>
                  <a:schemeClr val="bg2"/>
                </a:solidFill>
              </a:defRPr>
            </a:lvl1pPr>
          </a:lstStyle>
          <a:p>
            <a:r>
              <a:rPr lang="en-US" dirty="0"/>
              <a:t>Click to edit Master title style</a:t>
            </a:r>
          </a:p>
        </p:txBody>
      </p:sp>
      <p:sp>
        <p:nvSpPr>
          <p:cNvPr id="5" name="Jump Link"/>
          <p:cNvSpPr>
            <a:spLocks noGrp="1"/>
          </p:cNvSpPr>
          <p:nvPr>
            <p:ph type="body" sz="quarter" idx="11" hasCustomPrompt="1"/>
          </p:nvPr>
        </p:nvSpPr>
        <p:spPr>
          <a:xfrm>
            <a:off x="3356610" y="6477000"/>
            <a:ext cx="2430780" cy="152400"/>
          </a:xfrm>
          <a:prstGeom prst="rect">
            <a:avLst/>
          </a:prstGeom>
        </p:spPr>
        <p:txBody>
          <a:bodyPr/>
          <a:lstStyle>
            <a:lvl1pPr marL="0" indent="0" algn="ctr">
              <a:buNone/>
              <a:defRPr sz="800" baseline="0">
                <a:solidFill>
                  <a:srgbClr val="6A6A6A"/>
                </a:solidFill>
              </a:defRPr>
            </a:lvl1pPr>
          </a:lstStyle>
          <a:p>
            <a:pPr lvl="0"/>
            <a:r>
              <a:rPr lang="en-US" dirty="0"/>
              <a:t>Add “Return to previous slide.”</a:t>
            </a:r>
          </a:p>
        </p:txBody>
      </p:sp>
      <p:sp>
        <p:nvSpPr>
          <p:cNvPr id="8" name="Text Placeholder 1"/>
          <p:cNvSpPr>
            <a:spLocks noGrp="1"/>
          </p:cNvSpPr>
          <p:nvPr>
            <p:ph type="body" sz="quarter" idx="12"/>
          </p:nvPr>
        </p:nvSpPr>
        <p:spPr>
          <a:xfrm>
            <a:off x="457200" y="990600"/>
            <a:ext cx="8229600" cy="5410200"/>
          </a:xfrm>
          <a:prstGeom prst="rect">
            <a:avLst/>
          </a:prstGeom>
        </p:spPr>
        <p:txBody>
          <a:bodyPr/>
          <a:lstStyle>
            <a:lvl1pPr marL="0" indent="0">
              <a:spcAft>
                <a:spcPts val="800"/>
              </a:spcAft>
              <a:buNone/>
              <a:defRPr sz="2400"/>
            </a:lvl1pPr>
            <a:lvl2pPr marL="457200" indent="0">
              <a:buNone/>
              <a:defRPr sz="2400"/>
            </a:lvl2pPr>
            <a:lvl3pPr marL="914400" indent="0">
              <a:buNone/>
              <a:defRPr sz="2000"/>
            </a:lvl3pPr>
            <a:lvl4pPr marL="1371600" indent="0">
              <a:buNone/>
              <a:defRPr sz="1800"/>
            </a:lvl4pPr>
            <a:lvl5pPr marL="1828800" indent="0">
              <a:buNone/>
              <a:defRPr sz="1800"/>
            </a:lvl5pPr>
          </a:lstStyle>
          <a:p>
            <a:pPr lvl="0"/>
            <a:r>
              <a:rPr lang="en-US" dirty="0"/>
              <a:t>Click to edit Master text styles</a:t>
            </a:r>
          </a:p>
        </p:txBody>
      </p:sp>
    </p:spTree>
    <p:extLst>
      <p:ext uri="{BB962C8B-B14F-4D97-AF65-F5344CB8AC3E}">
        <p14:creationId xmlns:p14="http://schemas.microsoft.com/office/powerpoint/2010/main" val="267836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edTagline-Text above Title">
    <p:spTree>
      <p:nvGrpSpPr>
        <p:cNvPr id="1" name=""/>
        <p:cNvGrpSpPr/>
        <p:nvPr/>
      </p:nvGrpSpPr>
      <p:grpSpPr>
        <a:xfrm>
          <a:off x="0" y="0"/>
          <a:ext cx="0" cy="0"/>
          <a:chOff x="0" y="0"/>
          <a:chExt cx="0" cy="0"/>
        </a:xfrm>
      </p:grpSpPr>
      <p:sp>
        <p:nvSpPr>
          <p:cNvPr id="2" name="Slide Title"/>
          <p:cNvSpPr>
            <a:spLocks noGrp="1"/>
          </p:cNvSpPr>
          <p:nvPr>
            <p:ph type="title"/>
          </p:nvPr>
        </p:nvSpPr>
        <p:spPr>
          <a:xfrm>
            <a:off x="685800" y="4406900"/>
            <a:ext cx="7772400" cy="1362075"/>
          </a:xfrm>
          <a:prstGeom prst="rect">
            <a:avLst/>
          </a:prstGeom>
        </p:spPr>
        <p:txBody>
          <a:bodyPr anchor="t"/>
          <a:lstStyle>
            <a:lvl1pPr algn="l">
              <a:defRPr sz="3600" b="1" cap="all">
                <a:solidFill>
                  <a:schemeClr val="bg2"/>
                </a:solidFill>
                <a:latin typeface="+mj-lt"/>
              </a:defRPr>
            </a:lvl1pPr>
          </a:lstStyle>
          <a:p>
            <a:r>
              <a:rPr lang="en-US"/>
              <a:t>Click to edit Master title style</a:t>
            </a:r>
            <a:endParaRPr lang="en-US" dirty="0"/>
          </a:p>
        </p:txBody>
      </p:sp>
      <p:sp>
        <p:nvSpPr>
          <p:cNvPr id="3" name="Text Placeholder 1"/>
          <p:cNvSpPr>
            <a:spLocks noGrp="1"/>
          </p:cNvSpPr>
          <p:nvPr>
            <p:ph type="body" idx="1"/>
          </p:nvPr>
        </p:nvSpPr>
        <p:spPr>
          <a:xfrm>
            <a:off x="685800" y="2906714"/>
            <a:ext cx="7772400" cy="1500187"/>
          </a:xfrm>
          <a:prstGeom prst="rect">
            <a:avLst/>
          </a:prstGeom>
        </p:spPr>
        <p:txBody>
          <a:bodyPr anchor="b"/>
          <a:lstStyle>
            <a:lvl1pPr marL="0" indent="0">
              <a:buNone/>
              <a:defRPr sz="2000">
                <a:solidFill>
                  <a:srgbClr val="6A6A6A"/>
                </a:solidFill>
                <a:latin typeface="ArumSans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Photo Credit"/>
          <p:cNvSpPr>
            <a:spLocks noGrp="1"/>
          </p:cNvSpPr>
          <p:nvPr>
            <p:ph type="body" sz="quarter" idx="11" hasCustomPrompt="1"/>
          </p:nvPr>
        </p:nvSpPr>
        <p:spPr>
          <a:xfrm>
            <a:off x="6477000" y="6422066"/>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10755641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Red Bar Footer_Appendix_2-up 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Header 1"/>
          <p:cNvSpPr>
            <a:spLocks noGrp="1"/>
          </p:cNvSpPr>
          <p:nvPr>
            <p:ph type="body" idx="1"/>
          </p:nvPr>
        </p:nvSpPr>
        <p:spPr>
          <a:xfrm>
            <a:off x="457201" y="960438"/>
            <a:ext cx="4040188"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1"/>
          <p:cNvSpPr>
            <a:spLocks noGrp="1"/>
          </p:cNvSpPr>
          <p:nvPr>
            <p:ph type="body" sz="quarter" idx="12"/>
          </p:nvPr>
        </p:nvSpPr>
        <p:spPr>
          <a:xfrm>
            <a:off x="457200" y="1600200"/>
            <a:ext cx="4038600" cy="4800600"/>
          </a:xfrm>
          <a:prstGeom prst="rect">
            <a:avLst/>
          </a:prstGeom>
        </p:spPr>
        <p:txBody>
          <a:bodyPr/>
          <a:lstStyle>
            <a:lvl1pPr marL="0" indent="0">
              <a:spcAft>
                <a:spcPts val="800"/>
              </a:spcAft>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5" name="Header 2"/>
          <p:cNvSpPr>
            <a:spLocks noGrp="1"/>
          </p:cNvSpPr>
          <p:nvPr>
            <p:ph type="body" sz="quarter" idx="3"/>
          </p:nvPr>
        </p:nvSpPr>
        <p:spPr>
          <a:xfrm>
            <a:off x="4645026" y="960438"/>
            <a:ext cx="4117974"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Text Placeholder 2"/>
          <p:cNvSpPr>
            <a:spLocks noGrp="1"/>
          </p:cNvSpPr>
          <p:nvPr>
            <p:ph type="body" sz="quarter" idx="14"/>
          </p:nvPr>
        </p:nvSpPr>
        <p:spPr>
          <a:xfrm>
            <a:off x="4648200" y="1600200"/>
            <a:ext cx="4114800" cy="4800600"/>
          </a:xfrm>
          <a:prstGeom prst="rect">
            <a:avLst/>
          </a:prstGeom>
        </p:spPr>
        <p:txBody>
          <a:bodyPr/>
          <a:lstStyle>
            <a:lvl1pPr marL="0" indent="0">
              <a:spcAft>
                <a:spcPts val="800"/>
              </a:spcAft>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3" name="Jump link"/>
          <p:cNvSpPr>
            <a:spLocks noGrp="1"/>
          </p:cNvSpPr>
          <p:nvPr>
            <p:ph type="body" sz="quarter" idx="13" hasCustomPrompt="1"/>
          </p:nvPr>
        </p:nvSpPr>
        <p:spPr>
          <a:xfrm>
            <a:off x="3356610" y="6477000"/>
            <a:ext cx="2430780" cy="152400"/>
          </a:xfrm>
          <a:prstGeom prst="rect">
            <a:avLst/>
          </a:prstGeom>
        </p:spPr>
        <p:txBody>
          <a:bodyPr/>
          <a:lstStyle>
            <a:lvl1pPr marL="0" indent="0" algn="ctr">
              <a:buNone/>
              <a:defRPr sz="800" baseline="0">
                <a:solidFill>
                  <a:srgbClr val="6A6A6A"/>
                </a:solidFill>
              </a:defRPr>
            </a:lvl1pPr>
          </a:lstStyle>
          <a:p>
            <a:pPr lvl="0"/>
            <a:r>
              <a:rPr lang="en-US" dirty="0"/>
              <a:t>Add “Return to previous slide.”</a:t>
            </a:r>
          </a:p>
        </p:txBody>
      </p:sp>
    </p:spTree>
    <p:extLst>
      <p:ext uri="{BB962C8B-B14F-4D97-AF65-F5344CB8AC3E}">
        <p14:creationId xmlns:p14="http://schemas.microsoft.com/office/powerpoint/2010/main" val="10997478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Red Bar Footer_Appendix_4-up_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Header 1"/>
          <p:cNvSpPr>
            <a:spLocks noGrp="1"/>
          </p:cNvSpPr>
          <p:nvPr>
            <p:ph type="body" idx="1"/>
          </p:nvPr>
        </p:nvSpPr>
        <p:spPr>
          <a:xfrm>
            <a:off x="457201" y="960438"/>
            <a:ext cx="4040188" cy="639762"/>
          </a:xfrm>
          <a:prstGeom prst="rect">
            <a:avLst/>
          </a:prstGeo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ext Placeholder 1"/>
          <p:cNvSpPr>
            <a:spLocks noGrp="1"/>
          </p:cNvSpPr>
          <p:nvPr>
            <p:ph type="body" sz="quarter" idx="14"/>
          </p:nvPr>
        </p:nvSpPr>
        <p:spPr>
          <a:xfrm>
            <a:off x="457200" y="1600200"/>
            <a:ext cx="4038600" cy="1981200"/>
          </a:xfrm>
          <a:prstGeom prst="rect">
            <a:avLst/>
          </a:prstGeom>
        </p:spPr>
        <p:txBody>
          <a:bodyPr/>
          <a:lstStyle>
            <a:lvl1pPr marL="0" indent="0">
              <a:spcAft>
                <a:spcPts val="8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5" name="Header 2"/>
          <p:cNvSpPr>
            <a:spLocks noGrp="1"/>
          </p:cNvSpPr>
          <p:nvPr>
            <p:ph type="body" sz="quarter" idx="3"/>
          </p:nvPr>
        </p:nvSpPr>
        <p:spPr>
          <a:xfrm>
            <a:off x="4645026" y="960438"/>
            <a:ext cx="4041775" cy="639762"/>
          </a:xfrm>
          <a:prstGeom prst="rect">
            <a:avLst/>
          </a:prstGeo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Text Placeholder 2"/>
          <p:cNvSpPr>
            <a:spLocks noGrp="1"/>
          </p:cNvSpPr>
          <p:nvPr>
            <p:ph type="body" sz="quarter" idx="15"/>
          </p:nvPr>
        </p:nvSpPr>
        <p:spPr>
          <a:xfrm>
            <a:off x="4648200" y="1600200"/>
            <a:ext cx="4038600" cy="1981200"/>
          </a:xfrm>
          <a:prstGeom prst="rect">
            <a:avLst/>
          </a:prstGeom>
        </p:spPr>
        <p:txBody>
          <a:bodyPr/>
          <a:lstStyle>
            <a:lvl1pPr marL="0" indent="0">
              <a:spcAft>
                <a:spcPts val="800"/>
              </a:spcAft>
              <a:buNone/>
              <a:defRPr sz="2000"/>
            </a:lvl1pPr>
          </a:lstStyle>
          <a:p>
            <a:pPr lvl="0"/>
            <a:r>
              <a:rPr lang="en-US" dirty="0"/>
              <a:t>Click to edit Master text styles</a:t>
            </a:r>
          </a:p>
        </p:txBody>
      </p:sp>
      <p:sp>
        <p:nvSpPr>
          <p:cNvPr id="7" name="Header 3"/>
          <p:cNvSpPr>
            <a:spLocks noGrp="1"/>
          </p:cNvSpPr>
          <p:nvPr>
            <p:ph type="body" sz="quarter" idx="12"/>
          </p:nvPr>
        </p:nvSpPr>
        <p:spPr>
          <a:xfrm>
            <a:off x="457200" y="3657600"/>
            <a:ext cx="4038600" cy="609600"/>
          </a:xfrm>
          <a:prstGeom prst="rect">
            <a:avLst/>
          </a:prstGeom>
        </p:spPr>
        <p:txBody>
          <a:bodyPr anchor="b"/>
          <a:lstStyle>
            <a:lvl1pPr>
              <a:defRPr lang="en-US" sz="1800" b="1" kern="1200" dirty="0">
                <a:solidFill>
                  <a:schemeClr val="tx1"/>
                </a:solidFill>
                <a:latin typeface="+mn-lt"/>
                <a:ea typeface="+mn-ea"/>
                <a:cs typeface="+mn-cs"/>
              </a:defRPr>
            </a:lvl1pPr>
          </a:lstStyle>
          <a:p>
            <a:pPr marL="0" lvl="0" indent="0" algn="l" defTabSz="457200" rtl="0" eaLnBrk="1" latinLnBrk="0" hangingPunct="1">
              <a:spcBef>
                <a:spcPct val="20000"/>
              </a:spcBef>
              <a:buFont typeface="Arial"/>
              <a:buNone/>
            </a:pPr>
            <a:r>
              <a:rPr lang="en-US" dirty="0"/>
              <a:t>Click to edit Master text styles</a:t>
            </a:r>
          </a:p>
        </p:txBody>
      </p:sp>
      <p:sp>
        <p:nvSpPr>
          <p:cNvPr id="25" name="Text Placeholder 3"/>
          <p:cNvSpPr>
            <a:spLocks noGrp="1"/>
          </p:cNvSpPr>
          <p:nvPr>
            <p:ph type="body" sz="quarter" idx="16"/>
          </p:nvPr>
        </p:nvSpPr>
        <p:spPr>
          <a:xfrm>
            <a:off x="457200" y="4267200"/>
            <a:ext cx="4038600" cy="2133600"/>
          </a:xfrm>
          <a:prstGeom prst="rect">
            <a:avLst/>
          </a:prstGeom>
        </p:spPr>
        <p:txBody>
          <a:bodyPr/>
          <a:lstStyle>
            <a:lvl1pPr marL="0" indent="0">
              <a:spcAft>
                <a:spcPts val="800"/>
              </a:spcAft>
              <a:buNone/>
              <a:defRPr sz="2000"/>
            </a:lvl1pPr>
          </a:lstStyle>
          <a:p>
            <a:pPr lvl="0"/>
            <a:r>
              <a:rPr lang="en-US" dirty="0"/>
              <a:t>Click to edit Master text styles</a:t>
            </a:r>
          </a:p>
        </p:txBody>
      </p:sp>
      <p:sp>
        <p:nvSpPr>
          <p:cNvPr id="10" name="Header 4"/>
          <p:cNvSpPr>
            <a:spLocks noGrp="1"/>
          </p:cNvSpPr>
          <p:nvPr>
            <p:ph type="body" sz="quarter" idx="13"/>
          </p:nvPr>
        </p:nvSpPr>
        <p:spPr>
          <a:xfrm>
            <a:off x="4648200" y="3657600"/>
            <a:ext cx="4038600" cy="609600"/>
          </a:xfrm>
          <a:prstGeom prst="rect">
            <a:avLst/>
          </a:prstGeom>
        </p:spPr>
        <p:txBody>
          <a:bodyPr anchor="b"/>
          <a:lstStyle>
            <a:lvl1pPr>
              <a:defRPr lang="en-US" sz="1800" b="1" kern="1200" dirty="0">
                <a:solidFill>
                  <a:schemeClr val="tx1"/>
                </a:solidFill>
                <a:latin typeface="+mn-lt"/>
                <a:ea typeface="+mn-ea"/>
                <a:cs typeface="+mn-cs"/>
              </a:defRPr>
            </a:lvl1pPr>
          </a:lstStyle>
          <a:p>
            <a:pPr marL="0" lvl="0" indent="0" algn="l" defTabSz="457200" rtl="0" eaLnBrk="1" latinLnBrk="0" hangingPunct="1">
              <a:spcBef>
                <a:spcPct val="20000"/>
              </a:spcBef>
              <a:buFont typeface="Arial"/>
              <a:buNone/>
            </a:pPr>
            <a:r>
              <a:rPr lang="en-US" dirty="0"/>
              <a:t>Click to edit Master text styles</a:t>
            </a:r>
          </a:p>
        </p:txBody>
      </p:sp>
      <p:sp>
        <p:nvSpPr>
          <p:cNvPr id="27" name="Text Placeholder 4"/>
          <p:cNvSpPr>
            <a:spLocks noGrp="1"/>
          </p:cNvSpPr>
          <p:nvPr>
            <p:ph type="body" sz="quarter" idx="17"/>
          </p:nvPr>
        </p:nvSpPr>
        <p:spPr>
          <a:xfrm>
            <a:off x="4648200" y="4267200"/>
            <a:ext cx="4038600" cy="2133600"/>
          </a:xfrm>
          <a:prstGeom prst="rect">
            <a:avLst/>
          </a:prstGeom>
        </p:spPr>
        <p:txBody>
          <a:bodyPr/>
          <a:lstStyle>
            <a:lvl1pPr marL="0" indent="0">
              <a:spcAft>
                <a:spcPts val="800"/>
              </a:spcAft>
              <a:buNone/>
              <a:defRPr sz="2000"/>
            </a:lvl1pPr>
          </a:lstStyle>
          <a:p>
            <a:pPr lvl="0"/>
            <a:r>
              <a:rPr lang="en-US" dirty="0"/>
              <a:t>Click to edit Master text styles</a:t>
            </a:r>
          </a:p>
        </p:txBody>
      </p:sp>
      <p:sp>
        <p:nvSpPr>
          <p:cNvPr id="18" name="Jump Link"/>
          <p:cNvSpPr>
            <a:spLocks noGrp="1"/>
          </p:cNvSpPr>
          <p:nvPr>
            <p:ph type="body" sz="quarter" idx="11" hasCustomPrompt="1"/>
          </p:nvPr>
        </p:nvSpPr>
        <p:spPr>
          <a:xfrm>
            <a:off x="3356610" y="6477000"/>
            <a:ext cx="2430780" cy="152400"/>
          </a:xfrm>
          <a:prstGeom prst="rect">
            <a:avLst/>
          </a:prstGeom>
        </p:spPr>
        <p:txBody>
          <a:bodyPr/>
          <a:lstStyle>
            <a:lvl1pPr marL="0" indent="0" algn="ctr">
              <a:buNone/>
              <a:defRPr sz="800" baseline="0">
                <a:solidFill>
                  <a:srgbClr val="6A6A6A"/>
                </a:solidFill>
              </a:defRPr>
            </a:lvl1pPr>
          </a:lstStyle>
          <a:p>
            <a:pPr lvl="0"/>
            <a:r>
              <a:rPr lang="en-US" dirty="0"/>
              <a:t>Add “Return to previous slide.”</a:t>
            </a:r>
          </a:p>
        </p:txBody>
      </p:sp>
    </p:spTree>
    <p:extLst>
      <p:ext uri="{BB962C8B-B14F-4D97-AF65-F5344CB8AC3E}">
        <p14:creationId xmlns:p14="http://schemas.microsoft.com/office/powerpoint/2010/main" val="3112378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dTagline-Title above text">
    <p:spTree>
      <p:nvGrpSpPr>
        <p:cNvPr id="1" name=""/>
        <p:cNvGrpSpPr/>
        <p:nvPr/>
      </p:nvGrpSpPr>
      <p:grpSpPr>
        <a:xfrm>
          <a:off x="0" y="0"/>
          <a:ext cx="0" cy="0"/>
          <a:chOff x="0" y="0"/>
          <a:chExt cx="0" cy="0"/>
        </a:xfrm>
      </p:grpSpPr>
      <p:sp>
        <p:nvSpPr>
          <p:cNvPr id="2" name="Slide Title"/>
          <p:cNvSpPr>
            <a:spLocks noGrp="1"/>
          </p:cNvSpPr>
          <p:nvPr>
            <p:ph type="title"/>
          </p:nvPr>
        </p:nvSpPr>
        <p:spPr>
          <a:xfrm>
            <a:off x="685800" y="2775099"/>
            <a:ext cx="7772400" cy="1362075"/>
          </a:xfrm>
          <a:prstGeom prst="rect">
            <a:avLst/>
          </a:prstGeom>
        </p:spPr>
        <p:txBody>
          <a:bodyPr anchor="b" anchorCtr="0"/>
          <a:lstStyle>
            <a:lvl1pPr algn="l">
              <a:spcBef>
                <a:spcPts val="480"/>
              </a:spcBef>
              <a:defRPr sz="3600" b="1" cap="all">
                <a:solidFill>
                  <a:schemeClr val="bg2"/>
                </a:solidFill>
                <a:latin typeface="+mj-lt"/>
              </a:defRPr>
            </a:lvl1pPr>
          </a:lstStyle>
          <a:p>
            <a:r>
              <a:rPr lang="en-US"/>
              <a:t>Click to edit Master title style</a:t>
            </a:r>
            <a:endParaRPr lang="en-US" dirty="0"/>
          </a:p>
        </p:txBody>
      </p:sp>
      <p:sp>
        <p:nvSpPr>
          <p:cNvPr id="3" name="Text Placeholder 1"/>
          <p:cNvSpPr>
            <a:spLocks noGrp="1"/>
          </p:cNvSpPr>
          <p:nvPr>
            <p:ph type="body" idx="1"/>
          </p:nvPr>
        </p:nvSpPr>
        <p:spPr>
          <a:xfrm>
            <a:off x="685800" y="4138613"/>
            <a:ext cx="7772400" cy="1500187"/>
          </a:xfrm>
          <a:prstGeom prst="rect">
            <a:avLst/>
          </a:prstGeom>
        </p:spPr>
        <p:txBody>
          <a:bodyPr anchor="t" anchorCtr="0"/>
          <a:lstStyle>
            <a:lvl1pPr marL="0" indent="0">
              <a:spcBef>
                <a:spcPts val="0"/>
              </a:spcBef>
              <a:buNone/>
              <a:defRPr sz="2000">
                <a:solidFill>
                  <a:srgbClr val="6A6A6A"/>
                </a:solidFill>
                <a:latin typeface="ArumSans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6" name="Photo Credit"/>
          <p:cNvSpPr>
            <a:spLocks noGrp="1"/>
          </p:cNvSpPr>
          <p:nvPr>
            <p:ph type="body" sz="quarter" idx="11" hasCustomPrompt="1"/>
          </p:nvPr>
        </p:nvSpPr>
        <p:spPr>
          <a:xfrm>
            <a:off x="6477000" y="6422066"/>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307410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Tagline-Gray BG, Title &amp; Subtitle Left">
    <p:spTree>
      <p:nvGrpSpPr>
        <p:cNvPr id="1" name=""/>
        <p:cNvGrpSpPr/>
        <p:nvPr/>
      </p:nvGrpSpPr>
      <p:grpSpPr>
        <a:xfrm>
          <a:off x="0" y="0"/>
          <a:ext cx="0" cy="0"/>
          <a:chOff x="0" y="0"/>
          <a:chExt cx="0" cy="0"/>
        </a:xfrm>
      </p:grpSpPr>
      <p:sp>
        <p:nvSpPr>
          <p:cNvPr id="8" name="Title Background"/>
          <p:cNvSpPr/>
          <p:nvPr userDrawn="1"/>
        </p:nvSpPr>
        <p:spPr>
          <a:xfrm>
            <a:off x="0" y="32766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49530" y="3429000"/>
            <a:ext cx="5615940" cy="609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7" name="Text Placeholder 1"/>
          <p:cNvSpPr>
            <a:spLocks noGrp="1"/>
          </p:cNvSpPr>
          <p:nvPr>
            <p:ph type="body" sz="quarter" idx="10"/>
          </p:nvPr>
        </p:nvSpPr>
        <p:spPr>
          <a:xfrm>
            <a:off x="49530" y="4114800"/>
            <a:ext cx="5615940" cy="685800"/>
          </a:xfrm>
          <a:prstGeom prst="rect">
            <a:avLst/>
          </a:prstGeom>
        </p:spPr>
        <p:txBody>
          <a:bodyPr/>
          <a:lstStyle>
            <a:lvl1pPr marL="0" indent="0">
              <a:buNone/>
              <a:defRPr sz="2000" b="0">
                <a:solidFill>
                  <a:schemeClr val="bg1"/>
                </a:solidFill>
                <a:latin typeface="ArumSans Bold"/>
              </a:defRPr>
            </a:lvl1pPr>
            <a:lvl2pPr marL="457200" indent="0">
              <a:buNone/>
              <a:defRPr sz="2000" b="0">
                <a:solidFill>
                  <a:schemeClr val="bg1"/>
                </a:solidFill>
                <a:latin typeface="ArumSans Bold"/>
              </a:defRPr>
            </a:lvl2pPr>
            <a:lvl3pPr marL="914400" indent="0">
              <a:buNone/>
              <a:defRPr sz="2000" b="0">
                <a:solidFill>
                  <a:schemeClr val="bg1"/>
                </a:solidFill>
                <a:latin typeface="ArumSans Bold"/>
              </a:defRPr>
            </a:lvl3pPr>
            <a:lvl4pPr marL="1371600" indent="0">
              <a:buNone/>
              <a:defRPr sz="2000" b="0">
                <a:solidFill>
                  <a:schemeClr val="bg1"/>
                </a:solidFill>
                <a:latin typeface="ArumSans Bold"/>
              </a:defRPr>
            </a:lvl4pPr>
            <a:lvl5pPr marL="1828800" indent="0">
              <a:buNone/>
              <a:defRPr sz="2000" b="0">
                <a:solidFill>
                  <a:schemeClr val="bg1"/>
                </a:solidFill>
                <a:latin typeface="ArumSans Bol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hoto Credit"/>
          <p:cNvSpPr>
            <a:spLocks noGrp="1"/>
          </p:cNvSpPr>
          <p:nvPr>
            <p:ph type="body" sz="quarter" idx="11" hasCustomPrompt="1"/>
          </p:nvPr>
        </p:nvSpPr>
        <p:spPr>
          <a:xfrm>
            <a:off x="5486400" y="64770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4004973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Tagline-Gray BG, Title &amp; Subtitle Right">
    <p:spTree>
      <p:nvGrpSpPr>
        <p:cNvPr id="1" name=""/>
        <p:cNvGrpSpPr/>
        <p:nvPr/>
      </p:nvGrpSpPr>
      <p:grpSpPr>
        <a:xfrm>
          <a:off x="0" y="0"/>
          <a:ext cx="0" cy="0"/>
          <a:chOff x="0" y="0"/>
          <a:chExt cx="0" cy="0"/>
        </a:xfrm>
      </p:grpSpPr>
      <p:sp>
        <p:nvSpPr>
          <p:cNvPr id="8" name="Title Background"/>
          <p:cNvSpPr/>
          <p:nvPr userDrawn="1"/>
        </p:nvSpPr>
        <p:spPr>
          <a:xfrm>
            <a:off x="342900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3436620" y="3581400"/>
            <a:ext cx="5699760" cy="609600"/>
          </a:xfrm>
          <a:prstGeom prst="rect">
            <a:avLst/>
          </a:prstGeom>
          <a:effectLst>
            <a:outerShdw blurRad="50800" dist="38100" dir="5400000" algn="t" rotWithShape="0">
              <a:prstClr val="black">
                <a:alpha val="40000"/>
              </a:prstClr>
            </a:outerShdw>
          </a:effectLst>
        </p:spPr>
        <p:txBody>
          <a:bodyPr/>
          <a:lstStyle>
            <a:lvl1pPr algn="r">
              <a:defRPr sz="3600">
                <a:solidFill>
                  <a:schemeClr val="bg1"/>
                </a:solidFill>
              </a:defRPr>
            </a:lvl1pPr>
          </a:lstStyle>
          <a:p>
            <a:r>
              <a:rPr lang="en-US" dirty="0"/>
              <a:t>Click to edit Master title style</a:t>
            </a:r>
          </a:p>
        </p:txBody>
      </p:sp>
      <p:sp>
        <p:nvSpPr>
          <p:cNvPr id="7" name="Text Placeholder 1"/>
          <p:cNvSpPr>
            <a:spLocks noGrp="1"/>
          </p:cNvSpPr>
          <p:nvPr>
            <p:ph type="body" sz="quarter" idx="10"/>
          </p:nvPr>
        </p:nvSpPr>
        <p:spPr>
          <a:xfrm>
            <a:off x="3436620" y="4260273"/>
            <a:ext cx="5699760" cy="692727"/>
          </a:xfrm>
          <a:prstGeom prst="rect">
            <a:avLst/>
          </a:prstGeom>
        </p:spPr>
        <p:txBody>
          <a:bodyPr/>
          <a:lstStyle>
            <a:lvl1pPr marL="0" indent="0" algn="r">
              <a:buNone/>
              <a:defRPr sz="2000" b="0">
                <a:solidFill>
                  <a:schemeClr val="bg1"/>
                </a:solidFill>
                <a:latin typeface="ArumSans Bold"/>
              </a:defRPr>
            </a:lvl1pPr>
            <a:lvl2pPr marL="457200" indent="0" algn="r">
              <a:buNone/>
              <a:defRPr sz="2000" b="0">
                <a:solidFill>
                  <a:schemeClr val="bg1"/>
                </a:solidFill>
                <a:latin typeface="ArumSans Bold"/>
              </a:defRPr>
            </a:lvl2pPr>
            <a:lvl3pPr marL="914400" indent="0" algn="r">
              <a:buNone/>
              <a:defRPr sz="2000" b="0">
                <a:solidFill>
                  <a:schemeClr val="bg1"/>
                </a:solidFill>
                <a:latin typeface="ArumSans Bold"/>
              </a:defRPr>
            </a:lvl3pPr>
            <a:lvl4pPr marL="1371600" indent="0" algn="r">
              <a:buNone/>
              <a:defRPr sz="2000" b="0">
                <a:solidFill>
                  <a:schemeClr val="bg1"/>
                </a:solidFill>
                <a:latin typeface="ArumSans Bold"/>
              </a:defRPr>
            </a:lvl4pPr>
            <a:lvl5pPr marL="1828800" indent="0" algn="r">
              <a:buNone/>
              <a:defRPr sz="2000" b="0">
                <a:solidFill>
                  <a:schemeClr val="bg1"/>
                </a:solidFill>
                <a:latin typeface="ArumSans Bol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hoto Credit"/>
          <p:cNvSpPr>
            <a:spLocks noGrp="1"/>
          </p:cNvSpPr>
          <p:nvPr>
            <p:ph type="body" sz="quarter" idx="11" hasCustomPrompt="1"/>
          </p:nvPr>
        </p:nvSpPr>
        <p:spPr>
          <a:xfrm>
            <a:off x="5486400" y="64770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2384814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3.gif"/><Relationship Id="rId4" Type="http://schemas.openxmlformats.org/officeDocument/2006/relationships/slideLayout" Target="../slideLayouts/slideLayout11.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theme" Target="../theme/theme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5.xml"/><Relationship Id="rId1" Type="http://schemas.openxmlformats.org/officeDocument/2006/relationships/slideLayout" Target="../slideLayouts/slideLayout54.xml"/><Relationship Id="rId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MH Logo" descr="Logo: McGraw-Hill Education"/>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0"/>
            <a:ext cx="762000" cy="762000"/>
          </a:xfrm>
          <a:prstGeom prst="rect">
            <a:avLst/>
          </a:prstGeom>
        </p:spPr>
      </p:pic>
      <p:sp>
        <p:nvSpPr>
          <p:cNvPr id="13" name="Red Bar"/>
          <p:cNvSpPr/>
          <p:nvPr userDrawn="1"/>
        </p:nvSpPr>
        <p:spPr>
          <a:xfrm>
            <a:off x="0" y="6248400"/>
            <a:ext cx="9144000" cy="503767"/>
          </a:xfrm>
          <a:prstGeom prst="rect">
            <a:avLst/>
          </a:prstGeom>
          <a:solidFill>
            <a:srgbClr val="C30C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pic>
        <p:nvPicPr>
          <p:cNvPr id="12" name="MH Tagline" descr="Tagline: Because learning changes everythi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3481" y="6351925"/>
            <a:ext cx="3223119" cy="272375"/>
          </a:xfrm>
          <a:prstGeom prst="rect">
            <a:avLst/>
          </a:prstGeom>
        </p:spPr>
      </p:pic>
    </p:spTree>
    <p:extLst>
      <p:ext uri="{BB962C8B-B14F-4D97-AF65-F5344CB8AC3E}">
        <p14:creationId xmlns:p14="http://schemas.microsoft.com/office/powerpoint/2010/main" val="1066235593"/>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33" r:id="rId5"/>
    <p:sldLayoutId id="2147483734" r:id="rId6"/>
    <p:sldLayoutId id="2147483914"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marR="0" indent="0" algn="r" defTabSz="914400" rtl="0" eaLnBrk="1" fontAlgn="auto" latinLnBrk="0" hangingPunct="1">
        <a:lnSpc>
          <a:spcPct val="100000"/>
        </a:lnSpc>
        <a:spcBef>
          <a:spcPts val="0"/>
        </a:spcBef>
        <a:spcAft>
          <a:spcPts val="0"/>
        </a:spcAft>
        <a:buClrTx/>
        <a:buSzTx/>
        <a:buFontTx/>
        <a:buNone/>
        <a:tabLst/>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MH Logo" descr="Logo: McGraw-Hill Education"/>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0"/>
            <a:ext cx="762000" cy="762000"/>
          </a:xfrm>
          <a:prstGeom prst="rect">
            <a:avLst/>
          </a:prstGeom>
        </p:spPr>
      </p:pic>
      <p:pic>
        <p:nvPicPr>
          <p:cNvPr id="2" name="MH Tagline" descr="Tag line: Because learning changes everythin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6257775"/>
            <a:ext cx="3371850" cy="476250"/>
          </a:xfrm>
          <a:prstGeom prst="rect">
            <a:avLst/>
          </a:prstGeom>
        </p:spPr>
      </p:pic>
    </p:spTree>
    <p:extLst>
      <p:ext uri="{BB962C8B-B14F-4D97-AF65-F5344CB8AC3E}">
        <p14:creationId xmlns:p14="http://schemas.microsoft.com/office/powerpoint/2010/main" val="1460950632"/>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Copyright" descr="©McGraw-Hill Education"/>
          <p:cNvSpPr txBox="1">
            <a:spLocks/>
          </p:cNvSpPr>
          <p:nvPr userDrawn="1"/>
        </p:nvSpPr>
        <p:spPr>
          <a:xfrm>
            <a:off x="0" y="6705600"/>
            <a:ext cx="1371600" cy="152400"/>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l">
              <a:buNone/>
            </a:pPr>
            <a:r>
              <a:rPr lang="en-US" sz="3200" kern="1200" dirty="0">
                <a:solidFill>
                  <a:srgbClr val="6A6A6A"/>
                </a:solidFill>
                <a:effectLst/>
                <a:latin typeface="+mn-lt"/>
                <a:ea typeface="+mn-ea"/>
                <a:cs typeface="+mn-cs"/>
              </a:rPr>
              <a:t>©McGraw-Hill Education</a:t>
            </a:r>
          </a:p>
        </p:txBody>
      </p:sp>
    </p:spTree>
    <p:extLst>
      <p:ext uri="{BB962C8B-B14F-4D97-AF65-F5344CB8AC3E}">
        <p14:creationId xmlns:p14="http://schemas.microsoft.com/office/powerpoint/2010/main" val="1192571768"/>
      </p:ext>
    </p:extLst>
  </p:cSld>
  <p:clrMap bg1="lt1" tx1="dk1" bg2="lt2" tx2="dk2" accent1="accent1" accent2="accent2" accent3="accent3" accent4="accent4" accent5="accent5" accent6="accent6" hlink="hlink" folHlink="folHlink"/>
  <p:sldLayoutIdLst>
    <p:sldLayoutId id="2147483751" r:id="rId1"/>
    <p:sldLayoutId id="2147483896" r:id="rId2"/>
    <p:sldLayoutId id="2147483965" r:id="rId3"/>
    <p:sldLayoutId id="2147483753" r:id="rId4"/>
    <p:sldLayoutId id="2147483908" r:id="rId5"/>
    <p:sldLayoutId id="2147483950" r:id="rId6"/>
    <p:sldLayoutId id="2147483757" r:id="rId7"/>
    <p:sldLayoutId id="2147483877" r:id="rId8"/>
    <p:sldLayoutId id="2147483761" r:id="rId9"/>
    <p:sldLayoutId id="2147483800" r:id="rId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d Bar"/>
          <p:cNvSpPr/>
          <p:nvPr userDrawn="1"/>
        </p:nvSpPr>
        <p:spPr>
          <a:xfrm>
            <a:off x="0" y="6705600"/>
            <a:ext cx="9144000" cy="152400"/>
          </a:xfrm>
          <a:prstGeom prst="rect">
            <a:avLst/>
          </a:prstGeom>
          <a:solidFill>
            <a:srgbClr val="C30C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sp>
        <p:nvSpPr>
          <p:cNvPr id="10" name="Copyright" descr="©McGraw-Hill Education&#10;"/>
          <p:cNvSpPr txBox="1">
            <a:spLocks/>
          </p:cNvSpPr>
          <p:nvPr userDrawn="1"/>
        </p:nvSpPr>
        <p:spPr>
          <a:xfrm>
            <a:off x="0" y="6705600"/>
            <a:ext cx="1554480" cy="152400"/>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l">
              <a:buNone/>
            </a:pPr>
            <a:r>
              <a:rPr lang="en-US" sz="3200" kern="1200" dirty="0">
                <a:solidFill>
                  <a:schemeClr val="bg1"/>
                </a:solidFill>
                <a:effectLst/>
                <a:latin typeface="+mn-lt"/>
                <a:ea typeface="+mn-ea"/>
                <a:cs typeface="+mn-cs"/>
              </a:rPr>
              <a:t>© 2019 McGraw-Hill Education</a:t>
            </a:r>
          </a:p>
        </p:txBody>
      </p:sp>
      <p:sp>
        <p:nvSpPr>
          <p:cNvPr id="4" name="TextBox 3"/>
          <p:cNvSpPr txBox="1"/>
          <p:nvPr userDrawn="1"/>
        </p:nvSpPr>
        <p:spPr>
          <a:xfrm>
            <a:off x="8686800" y="0"/>
            <a:ext cx="457200" cy="365760"/>
          </a:xfrm>
          <a:prstGeom prst="rect">
            <a:avLst/>
          </a:prstGeom>
          <a:noFill/>
        </p:spPr>
        <p:txBody>
          <a:bodyPr wrap="none" rtlCol="0" anchor="ctr">
            <a:spAutoFit/>
          </a:bodyPr>
          <a:lstStyle/>
          <a:p>
            <a:pPr algn="ctr"/>
            <a:fld id="{13B531D6-C057-4D72-ACFC-846878A09338}" type="slidenum">
              <a:rPr lang="en-US" sz="1400" smtClean="0"/>
              <a:pPr algn="ctr"/>
              <a:t>‹#›</a:t>
            </a:fld>
            <a:endParaRPr lang="en-US" sz="1400" dirty="0"/>
          </a:p>
        </p:txBody>
      </p:sp>
    </p:spTree>
    <p:extLst>
      <p:ext uri="{BB962C8B-B14F-4D97-AF65-F5344CB8AC3E}">
        <p14:creationId xmlns:p14="http://schemas.microsoft.com/office/powerpoint/2010/main" val="1283304046"/>
      </p:ext>
    </p:extLst>
  </p:cSld>
  <p:clrMap bg1="lt1" tx1="dk1" bg2="lt2" tx2="dk2" accent1="accent1" accent2="accent2" accent3="accent3" accent4="accent4" accent5="accent5" accent6="accent6" hlink="hlink" folHlink="folHlink"/>
  <p:sldLayoutIdLst>
    <p:sldLayoutId id="2147483951" r:id="rId1"/>
    <p:sldLayoutId id="2147483966" r:id="rId2"/>
    <p:sldLayoutId id="2147483967" r:id="rId3"/>
    <p:sldLayoutId id="2147483968" r:id="rId4"/>
    <p:sldLayoutId id="2147483969" r:id="rId5"/>
    <p:sldLayoutId id="2147483970" r:id="rId6"/>
    <p:sldLayoutId id="2147483953" r:id="rId7"/>
    <p:sldLayoutId id="2147483954" r:id="rId8"/>
    <p:sldLayoutId id="2147483955" r:id="rId9"/>
    <p:sldLayoutId id="2147483956" r:id="rId10"/>
    <p:sldLayoutId id="2147483957" r:id="rId11"/>
    <p:sldLayoutId id="2147483958" r:id="rId12"/>
    <p:sldLayoutId id="2147483959" r:id="rId13"/>
    <p:sldLayoutId id="2147483972" r:id="rId14"/>
    <p:sldLayoutId id="2147483973"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Copyright" descr="©McGraw-Hill Education&#10;"/>
          <p:cNvSpPr txBox="1"/>
          <p:nvPr userDrawn="1"/>
        </p:nvSpPr>
        <p:spPr>
          <a:xfrm>
            <a:off x="0" y="6642556"/>
            <a:ext cx="1295400" cy="215444"/>
          </a:xfrm>
          <a:prstGeom prst="rect">
            <a:avLst/>
          </a:prstGeom>
          <a:noFill/>
        </p:spPr>
        <p:txBody>
          <a:bodyPr wrap="square" rtlCol="0">
            <a:spAutoFit/>
          </a:bodyPr>
          <a:lstStyle/>
          <a:p>
            <a:r>
              <a:rPr lang="en-US" sz="800" dirty="0">
                <a:solidFill>
                  <a:srgbClr val="6A6A6A"/>
                </a:solidFill>
              </a:rPr>
              <a:t>©McGraw-Hill Education</a:t>
            </a:r>
          </a:p>
        </p:txBody>
      </p:sp>
    </p:spTree>
    <p:extLst>
      <p:ext uri="{BB962C8B-B14F-4D97-AF65-F5344CB8AC3E}">
        <p14:creationId xmlns:p14="http://schemas.microsoft.com/office/powerpoint/2010/main" val="857642538"/>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Lst>
  <p:txStyles>
    <p:titleStyle>
      <a:lvl1pPr algn="l" defTabSz="914400" rtl="0" eaLnBrk="1" latinLnBrk="0" hangingPunct="1">
        <a:spcBef>
          <a:spcPct val="0"/>
        </a:spcBef>
        <a:buNone/>
        <a:defRPr sz="3200" kern="1200">
          <a:solidFill>
            <a:schemeClr val="bg1"/>
          </a:solidFill>
          <a:latin typeface="Vectipede Rg" pitchFamily="18"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Vectipede Rg"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Vectipede Rg"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Vectipede Rg"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Vectipede Rg"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Vectipede Rg"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d bar"/>
          <p:cNvSpPr/>
          <p:nvPr userDrawn="1"/>
        </p:nvSpPr>
        <p:spPr>
          <a:xfrm>
            <a:off x="0" y="6629400"/>
            <a:ext cx="9144000" cy="228600"/>
          </a:xfrm>
          <a:prstGeom prst="rect">
            <a:avLst/>
          </a:prstGeom>
          <a:solidFill>
            <a:srgbClr val="C30C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sp>
        <p:nvSpPr>
          <p:cNvPr id="5" name="Copyright" descr="©McGraw-Hill Education."/>
          <p:cNvSpPr txBox="1"/>
          <p:nvPr userDrawn="1"/>
        </p:nvSpPr>
        <p:spPr>
          <a:xfrm>
            <a:off x="0" y="6629400"/>
            <a:ext cx="1828800" cy="215444"/>
          </a:xfrm>
          <a:prstGeom prst="rect">
            <a:avLst/>
          </a:prstGeom>
          <a:noFill/>
        </p:spPr>
        <p:txBody>
          <a:bodyPr wrap="square" rtlCol="0">
            <a:spAutoFit/>
          </a:bodyPr>
          <a:lstStyle/>
          <a:p>
            <a:r>
              <a:rPr lang="en-US" sz="800" dirty="0">
                <a:solidFill>
                  <a:schemeClr val="bg1"/>
                </a:solidFill>
              </a:rPr>
              <a:t>©McGraw-Hill Education</a:t>
            </a:r>
          </a:p>
        </p:txBody>
      </p:sp>
    </p:spTree>
    <p:extLst>
      <p:ext uri="{BB962C8B-B14F-4D97-AF65-F5344CB8AC3E}">
        <p14:creationId xmlns:p14="http://schemas.microsoft.com/office/powerpoint/2010/main" val="520106136"/>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Lst>
  <p:txStyles>
    <p:titleStyle>
      <a:lvl1pPr algn="l" defTabSz="914400" rtl="0" eaLnBrk="1" latinLnBrk="0" hangingPunct="1">
        <a:spcBef>
          <a:spcPct val="0"/>
        </a:spcBef>
        <a:buNone/>
        <a:defRPr sz="3200" kern="1200">
          <a:solidFill>
            <a:schemeClr val="bg1"/>
          </a:solidFill>
          <a:latin typeface="Vectipede Rg" pitchFamily="18"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Vectipede Rg"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Vectipede Rg"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Vectipede Rg"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Vectipede Rg"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Vectipede Rg"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0" y="0"/>
            <a:ext cx="9144000" cy="6858000"/>
          </a:xfrm>
          <a:prstGeom prst="rect">
            <a:avLst/>
          </a:prstGeom>
          <a:solidFill>
            <a:srgbClr val="3070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MH BG Image"/>
          <p:cNvPicPr>
            <a:picLocks noChangeAspect="1"/>
          </p:cNvPicPr>
          <p:nvPr userDrawn="1"/>
        </p:nvPicPr>
        <p:blipFill rotWithShape="1">
          <a:blip r:embed="rId4" cstate="screen">
            <a:alphaModFix amt="25000"/>
            <a:extLst>
              <a:ext uri="{28A0092B-C50C-407E-A947-70E740481C1C}">
                <a14:useLocalDpi xmlns:a14="http://schemas.microsoft.com/office/drawing/2010/main"/>
              </a:ext>
            </a:extLst>
          </a:blip>
          <a:srcRect r="28644" b="27282"/>
          <a:stretch/>
        </p:blipFill>
        <p:spPr>
          <a:xfrm>
            <a:off x="461821" y="1943668"/>
            <a:ext cx="8682180" cy="4914333"/>
          </a:xfrm>
          <a:prstGeom prst="rect">
            <a:avLst/>
          </a:prstGeom>
        </p:spPr>
      </p:pic>
      <p:sp>
        <p:nvSpPr>
          <p:cNvPr id="8" name="Copyright" descr="©McGraw-Hill Education"/>
          <p:cNvSpPr txBox="1"/>
          <p:nvPr userDrawn="1"/>
        </p:nvSpPr>
        <p:spPr>
          <a:xfrm>
            <a:off x="0" y="6629400"/>
            <a:ext cx="1828800" cy="215444"/>
          </a:xfrm>
          <a:prstGeom prst="rect">
            <a:avLst/>
          </a:prstGeom>
          <a:noFill/>
        </p:spPr>
        <p:txBody>
          <a:bodyPr wrap="square" rtlCol="0">
            <a:spAutoFit/>
          </a:bodyPr>
          <a:lstStyle/>
          <a:p>
            <a:r>
              <a:rPr lang="en-US" sz="800" dirty="0">
                <a:solidFill>
                  <a:schemeClr val="bg1"/>
                </a:solidFill>
              </a:rPr>
              <a:t>©McGraw-Hill Education</a:t>
            </a:r>
          </a:p>
        </p:txBody>
      </p:sp>
    </p:spTree>
    <p:extLst>
      <p:ext uri="{BB962C8B-B14F-4D97-AF65-F5344CB8AC3E}">
        <p14:creationId xmlns:p14="http://schemas.microsoft.com/office/powerpoint/2010/main" val="263611861"/>
      </p:ext>
    </p:extLst>
  </p:cSld>
  <p:clrMap bg1="lt1" tx1="dk1" bg2="lt2" tx2="dk2" accent1="accent1" accent2="accent2" accent3="accent3" accent4="accent4" accent5="accent5" accent6="accent6" hlink="hlink" folHlink="folHlink"/>
  <p:sldLayoutIdLst>
    <p:sldLayoutId id="2147483677" r:id="rId1"/>
    <p:sldLayoutId id="2147483769"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Copyright" descr="©McGraw-Hill Education"/>
          <p:cNvSpPr txBox="1">
            <a:spLocks/>
          </p:cNvSpPr>
          <p:nvPr userDrawn="1"/>
        </p:nvSpPr>
        <p:spPr>
          <a:xfrm>
            <a:off x="0" y="6705600"/>
            <a:ext cx="1371600" cy="152400"/>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l">
              <a:buNone/>
            </a:pPr>
            <a:r>
              <a:rPr lang="en-US" sz="3200" kern="1200" dirty="0">
                <a:solidFill>
                  <a:srgbClr val="6A6A6A"/>
                </a:solidFill>
                <a:effectLst/>
                <a:latin typeface="+mn-lt"/>
                <a:ea typeface="+mn-ea"/>
                <a:cs typeface="+mn-cs"/>
              </a:rPr>
              <a:t>©McGraw-Hill Education</a:t>
            </a:r>
          </a:p>
        </p:txBody>
      </p:sp>
    </p:spTree>
    <p:extLst>
      <p:ext uri="{BB962C8B-B14F-4D97-AF65-F5344CB8AC3E}">
        <p14:creationId xmlns:p14="http://schemas.microsoft.com/office/powerpoint/2010/main" val="782738187"/>
      </p:ext>
    </p:extLst>
  </p:cSld>
  <p:clrMap bg1="lt1" tx1="dk1" bg2="lt2" tx2="dk2" accent1="accent1" accent2="accent2" accent3="accent3" accent4="accent4" accent5="accent5" accent6="accent6" hlink="hlink" folHlink="folHlink"/>
  <p:sldLayoutIdLst>
    <p:sldLayoutId id="2147483902" r:id="rId1"/>
    <p:sldLayoutId id="2147483906" r:id="rId2"/>
    <p:sldLayoutId id="2147483755"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d Bar"/>
          <p:cNvSpPr/>
          <p:nvPr userDrawn="1"/>
        </p:nvSpPr>
        <p:spPr>
          <a:xfrm>
            <a:off x="0" y="6705600"/>
            <a:ext cx="9144000" cy="152400"/>
          </a:xfrm>
          <a:prstGeom prst="rect">
            <a:avLst/>
          </a:prstGeom>
          <a:solidFill>
            <a:srgbClr val="C30C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sp>
        <p:nvSpPr>
          <p:cNvPr id="11" name="Copyright" descr="©McGraw-Hill Education"/>
          <p:cNvSpPr txBox="1">
            <a:spLocks/>
          </p:cNvSpPr>
          <p:nvPr userDrawn="1"/>
        </p:nvSpPr>
        <p:spPr>
          <a:xfrm>
            <a:off x="0" y="6705600"/>
            <a:ext cx="1371600" cy="152400"/>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l">
              <a:buNone/>
            </a:pPr>
            <a:r>
              <a:rPr lang="en-US" sz="3200" kern="1200" dirty="0">
                <a:solidFill>
                  <a:schemeClr val="bg1"/>
                </a:solidFill>
                <a:effectLst/>
                <a:latin typeface="+mn-lt"/>
                <a:ea typeface="+mn-ea"/>
                <a:cs typeface="+mn-cs"/>
              </a:rPr>
              <a:t>©McGraw-Hill Education</a:t>
            </a:r>
          </a:p>
        </p:txBody>
      </p:sp>
    </p:spTree>
    <p:extLst>
      <p:ext uri="{BB962C8B-B14F-4D97-AF65-F5344CB8AC3E}">
        <p14:creationId xmlns:p14="http://schemas.microsoft.com/office/powerpoint/2010/main" val="2366522392"/>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10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11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6.xml"/></Relationships>
</file>

<file path=ppt/slides/_rels/slide11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6.xml"/></Relationships>
</file>

<file path=ppt/slides/_rels/slide11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5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6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6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8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8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8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8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9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9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0" y="1143000"/>
            <a:ext cx="4572000" cy="2590800"/>
          </a:xfrm>
        </p:spPr>
        <p:txBody>
          <a:bodyPr/>
          <a:lstStyle/>
          <a:p>
            <a:r>
              <a:rPr lang="en-US" sz="5000" b="1" spc="100" dirty="0">
                <a:solidFill>
                  <a:srgbClr val="214E91"/>
                </a:solidFill>
                <a:latin typeface="Arial" panose="020B0604020202020204" pitchFamily="34" charset="0"/>
                <a:cs typeface="Arial" panose="020B0604020202020204" pitchFamily="34" charset="0"/>
              </a:rPr>
              <a:t>Anatomy &amp; Physiology</a:t>
            </a:r>
            <a:br>
              <a:rPr lang="en-US" sz="5000" b="1" spc="100" dirty="0">
                <a:solidFill>
                  <a:schemeClr val="accent2">
                    <a:lumMod val="50000"/>
                  </a:schemeClr>
                </a:solidFill>
                <a:latin typeface="Arial" panose="020B0604020202020204" pitchFamily="34" charset="0"/>
                <a:cs typeface="Arial" panose="020B0604020202020204" pitchFamily="34" charset="0"/>
              </a:rPr>
            </a:br>
            <a:br>
              <a:rPr lang="en-US" sz="1000" spc="100" dirty="0">
                <a:solidFill>
                  <a:srgbClr val="085367"/>
                </a:solidFill>
                <a:latin typeface="Arial" panose="020B0604020202020204" pitchFamily="34" charset="0"/>
                <a:cs typeface="Arial" panose="020B0604020202020204" pitchFamily="34" charset="0"/>
              </a:rPr>
            </a:br>
            <a:r>
              <a:rPr lang="en-US" sz="2200" dirty="0">
                <a:solidFill>
                  <a:schemeClr val="accent6">
                    <a:lumMod val="50000"/>
                  </a:schemeClr>
                </a:solidFill>
                <a:latin typeface="Arial" panose="020B0604020202020204" pitchFamily="34" charset="0"/>
                <a:cs typeface="Arial" panose="020B0604020202020204" pitchFamily="34" charset="0"/>
              </a:rPr>
              <a:t>AN INTEGRATIVE APPROACH</a:t>
            </a:r>
            <a:br>
              <a:rPr lang="en-US" sz="2200" dirty="0">
                <a:solidFill>
                  <a:schemeClr val="accent6">
                    <a:lumMod val="50000"/>
                  </a:schemeClr>
                </a:solidFill>
                <a:latin typeface="Arial" panose="020B0604020202020204" pitchFamily="34" charset="0"/>
                <a:cs typeface="Arial" panose="020B0604020202020204" pitchFamily="34" charset="0"/>
              </a:rPr>
            </a:br>
            <a:br>
              <a:rPr lang="en-US" sz="1000" dirty="0">
                <a:solidFill>
                  <a:srgbClr val="085367"/>
                </a:solidFill>
                <a:latin typeface="Arial" panose="020B0604020202020204" pitchFamily="34" charset="0"/>
                <a:cs typeface="Arial" panose="020B0604020202020204" pitchFamily="34" charset="0"/>
              </a:rPr>
            </a:br>
            <a:r>
              <a:rPr lang="en-US" sz="2500" dirty="0">
                <a:solidFill>
                  <a:srgbClr val="002060"/>
                </a:solidFill>
                <a:latin typeface="Arial" panose="020B0604020202020204" pitchFamily="34" charset="0"/>
                <a:cs typeface="Arial" panose="020B0604020202020204" pitchFamily="34" charset="0"/>
              </a:rPr>
              <a:t>Third Edition</a:t>
            </a:r>
          </a:p>
        </p:txBody>
      </p:sp>
      <p:sp>
        <p:nvSpPr>
          <p:cNvPr id="2" name="Subtitle 2"/>
          <p:cNvSpPr>
            <a:spLocks noGrp="1"/>
          </p:cNvSpPr>
          <p:nvPr>
            <p:ph type="subTitle" idx="1"/>
          </p:nvPr>
        </p:nvSpPr>
        <p:spPr>
          <a:xfrm>
            <a:off x="0" y="4343400"/>
            <a:ext cx="4572000" cy="1219200"/>
          </a:xfrm>
        </p:spPr>
        <p:txBody>
          <a:bodyPr/>
          <a:lstStyle/>
          <a:p>
            <a:r>
              <a:rPr lang="en-US" sz="2500" dirty="0">
                <a:solidFill>
                  <a:schemeClr val="tx1"/>
                </a:solidFill>
                <a:latin typeface="ArumSans Lt" pitchFamily="18" charset="0"/>
              </a:rPr>
              <a:t>Michael P. McKinley</a:t>
            </a:r>
          </a:p>
          <a:p>
            <a:r>
              <a:rPr lang="en-US" sz="2500" dirty="0">
                <a:solidFill>
                  <a:schemeClr val="tx1"/>
                </a:solidFill>
                <a:latin typeface="ArumSans Lt" pitchFamily="18" charset="0"/>
              </a:rPr>
              <a:t>Valerie Dean </a:t>
            </a:r>
            <a:r>
              <a:rPr lang="en-US" sz="2500" dirty="0" err="1">
                <a:solidFill>
                  <a:schemeClr val="tx1"/>
                </a:solidFill>
                <a:latin typeface="ArumSans Lt" pitchFamily="18" charset="0"/>
              </a:rPr>
              <a:t>O’Loughlin</a:t>
            </a:r>
            <a:endParaRPr lang="en-US" sz="2500" dirty="0">
              <a:solidFill>
                <a:schemeClr val="tx1"/>
              </a:solidFill>
              <a:latin typeface="ArumSans Lt" pitchFamily="18" charset="0"/>
            </a:endParaRPr>
          </a:p>
          <a:p>
            <a:r>
              <a:rPr lang="en-US" sz="2500" dirty="0">
                <a:solidFill>
                  <a:schemeClr val="tx1"/>
                </a:solidFill>
                <a:latin typeface="ArumSans Lt" pitchFamily="18" charset="0"/>
              </a:rPr>
              <a:t>Theresa Stouter </a:t>
            </a:r>
            <a:r>
              <a:rPr lang="en-US" sz="2500" dirty="0" err="1">
                <a:solidFill>
                  <a:schemeClr val="tx1"/>
                </a:solidFill>
                <a:latin typeface="ArumSans Lt" pitchFamily="18" charset="0"/>
              </a:rPr>
              <a:t>Bidle</a:t>
            </a:r>
            <a:endParaRPr lang="en-US" sz="2500" dirty="0">
              <a:solidFill>
                <a:schemeClr val="tx1"/>
              </a:solidFill>
              <a:latin typeface="ArumSans Lt" pitchFamily="18" charset="0"/>
            </a:endParaRPr>
          </a:p>
        </p:txBody>
      </p:sp>
      <p:pic>
        <p:nvPicPr>
          <p:cNvPr id="8" name="Picture 3"/>
          <p:cNvPicPr>
            <a:picLocks noGrp="1" noChangeAspect="1"/>
          </p:cNvPicPr>
          <p:nvPr>
            <p:ph sz="quarter" idx="12"/>
          </p:nvPr>
        </p:nvPicPr>
        <p:blipFill>
          <a:blip r:embed="rId2">
            <a:extLst>
              <a:ext uri="{28A0092B-C50C-407E-A947-70E740481C1C}">
                <a14:useLocalDpi xmlns:a14="http://schemas.microsoft.com/office/drawing/2010/main" val="0"/>
              </a:ext>
            </a:extLst>
          </a:blip>
          <a:srcRect/>
          <a:stretch>
            <a:fillRect/>
          </a:stretch>
        </p:blipFill>
        <p:spPr bwMode="auto">
          <a:xfrm>
            <a:off x="4598041" y="228599"/>
            <a:ext cx="4317359" cy="5577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4"/>
          <p:cNvSpPr>
            <a:spLocks noGrp="1"/>
          </p:cNvSpPr>
          <p:nvPr>
            <p:ph type="body" sz="quarter" idx="11"/>
          </p:nvPr>
        </p:nvSpPr>
        <p:spPr>
          <a:xfrm>
            <a:off x="685800" y="5945555"/>
            <a:ext cx="7772400" cy="215444"/>
          </a:xfrm>
        </p:spPr>
        <p:txBody>
          <a:bodyPr wrap="square" anchor="ctr">
            <a:spAutoFit/>
          </a:bodyPr>
          <a:lstStyle/>
          <a:p>
            <a:pPr algn="ctr"/>
            <a:r>
              <a:rPr lang="en-US" altLang="en-US" sz="1400" b="1" dirty="0">
                <a:solidFill>
                  <a:srgbClr val="000000"/>
                </a:solidFill>
              </a:rPr>
              <a:t>See separate PowerPoint slides for all figures and tables pre-inserted into PowerPoint without notes.</a:t>
            </a:r>
          </a:p>
        </p:txBody>
      </p:sp>
      <p:sp>
        <p:nvSpPr>
          <p:cNvPr id="10" name="Content Placeholder 5"/>
          <p:cNvSpPr>
            <a:spLocks noGrp="1"/>
          </p:cNvSpPr>
          <p:nvPr>
            <p:ph sz="quarter" idx="13"/>
          </p:nvPr>
        </p:nvSpPr>
        <p:spPr>
          <a:xfrm>
            <a:off x="0" y="6771640"/>
            <a:ext cx="9144000" cy="91440"/>
          </a:xfrm>
        </p:spPr>
        <p:txBody>
          <a:bodyPr/>
          <a:lstStyle/>
          <a:p>
            <a:pPr lvl="0"/>
            <a:r>
              <a:rPr lang="en-US" dirty="0"/>
              <a:t>© 2019 McGraw-Hill Education. All rights reserved. Authorized only for instructor use in the classroom.  No reproduction or further distribution permitted without the prior written consent of McGraw-Hill Education.</a:t>
            </a:r>
          </a:p>
        </p:txBody>
      </p:sp>
      <p:sp>
        <p:nvSpPr>
          <p:cNvPr id="4" name="TextBox 3">
            <a:extLst>
              <a:ext uri="{FF2B5EF4-FFF2-40B4-BE49-F238E27FC236}">
                <a16:creationId xmlns:a16="http://schemas.microsoft.com/office/drawing/2014/main" id="{54FA3E3E-C3A3-E641-AB87-596508B7D237}"/>
              </a:ext>
            </a:extLst>
          </p:cNvPr>
          <p:cNvSpPr txBox="1"/>
          <p:nvPr/>
        </p:nvSpPr>
        <p:spPr>
          <a:xfrm>
            <a:off x="838200" y="3758625"/>
            <a:ext cx="3193503" cy="584775"/>
          </a:xfrm>
          <a:prstGeom prst="rect">
            <a:avLst/>
          </a:prstGeom>
          <a:noFill/>
        </p:spPr>
        <p:txBody>
          <a:bodyPr wrap="none" rtlCol="0">
            <a:spAutoFit/>
          </a:bodyPr>
          <a:lstStyle/>
          <a:p>
            <a:r>
              <a:rPr lang="en-US" sz="3200" b="1" dirty="0">
                <a:solidFill>
                  <a:srgbClr val="002060"/>
                </a:solidFill>
              </a:rPr>
              <a:t>Sistema Muscular</a:t>
            </a:r>
          </a:p>
        </p:txBody>
      </p:sp>
    </p:spTree>
    <p:extLst>
      <p:ext uri="{BB962C8B-B14F-4D97-AF65-F5344CB8AC3E}">
        <p14:creationId xmlns:p14="http://schemas.microsoft.com/office/powerpoint/2010/main" val="3414768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10.2a </a:t>
            </a:r>
            <a:r>
              <a:rPr lang="en-US" sz="3600" dirty="0" err="1"/>
              <a:t>Musculo</a:t>
            </a:r>
            <a:r>
              <a:rPr lang="en-US" sz="3600" dirty="0"/>
              <a:t> </a:t>
            </a:r>
            <a:r>
              <a:rPr lang="en-US" sz="3600" dirty="0" err="1"/>
              <a:t>esqueletal</a:t>
            </a:r>
            <a:r>
              <a:rPr lang="en-US" sz="3600" dirty="0"/>
              <a:t> – </a:t>
            </a:r>
            <a:r>
              <a:rPr lang="en-US" sz="3600" dirty="0" err="1"/>
              <a:t>Anatomía</a:t>
            </a:r>
            <a:r>
              <a:rPr lang="en-US" sz="3600" dirty="0"/>
              <a:t> </a:t>
            </a:r>
            <a:r>
              <a:rPr lang="en-US" sz="3600" dirty="0" err="1"/>
              <a:t>gruesa</a:t>
            </a:r>
            <a:r>
              <a:rPr lang="en-US" sz="3600" dirty="0"/>
              <a:t> </a:t>
            </a:r>
            <a:r>
              <a:rPr lang="en-US" sz="1500" dirty="0"/>
              <a:t>4</a:t>
            </a:r>
          </a:p>
        </p:txBody>
      </p:sp>
      <p:sp>
        <p:nvSpPr>
          <p:cNvPr id="8" name="Content Placeholder 2"/>
          <p:cNvSpPr>
            <a:spLocks noGrp="1"/>
          </p:cNvSpPr>
          <p:nvPr>
            <p:ph idx="1"/>
          </p:nvPr>
        </p:nvSpPr>
        <p:spPr>
          <a:xfrm>
            <a:off x="457200" y="1295400"/>
            <a:ext cx="8610600" cy="5303520"/>
          </a:xfrm>
        </p:spPr>
        <p:txBody>
          <a:bodyPr/>
          <a:lstStyle/>
          <a:p>
            <a:r>
              <a:rPr lang="en-US" altLang="en-US" dirty="0" err="1">
                <a:cs typeface="Times New Roman" pitchFamily="18" charset="0"/>
              </a:rPr>
              <a:t>Vascularización</a:t>
            </a:r>
            <a:r>
              <a:rPr lang="en-US" altLang="en-US" dirty="0">
                <a:cs typeface="Times New Roman" pitchFamily="18" charset="0"/>
              </a:rPr>
              <a:t> e </a:t>
            </a:r>
            <a:r>
              <a:rPr lang="en-US" altLang="en-US" dirty="0" err="1">
                <a:cs typeface="Times New Roman" pitchFamily="18" charset="0"/>
              </a:rPr>
              <a:t>innervación</a:t>
            </a:r>
            <a:endParaRPr lang="en-US" altLang="en-US" dirty="0">
              <a:cs typeface="Times New Roman" pitchFamily="18" charset="0"/>
            </a:endParaRPr>
          </a:p>
          <a:p>
            <a:pPr lvl="1" indent="-347472"/>
            <a:r>
              <a:rPr lang="en-US" altLang="en-US" dirty="0" err="1">
                <a:cs typeface="Times New Roman" pitchFamily="18" charset="0"/>
              </a:rPr>
              <a:t>Músculo</a:t>
            </a:r>
            <a:r>
              <a:rPr lang="en-US" altLang="en-US" dirty="0">
                <a:cs typeface="Times New Roman" pitchFamily="18" charset="0"/>
              </a:rPr>
              <a:t> </a:t>
            </a:r>
            <a:r>
              <a:rPr lang="en-US" altLang="en-US" dirty="0" err="1">
                <a:cs typeface="Times New Roman" pitchFamily="18" charset="0"/>
              </a:rPr>
              <a:t>esqueletal</a:t>
            </a:r>
            <a:r>
              <a:rPr lang="en-US" altLang="en-US" dirty="0">
                <a:cs typeface="Times New Roman" pitchFamily="18" charset="0"/>
              </a:rPr>
              <a:t> – </a:t>
            </a:r>
            <a:r>
              <a:rPr lang="en-US" altLang="en-US" dirty="0" err="1">
                <a:cs typeface="Times New Roman" pitchFamily="18" charset="0"/>
              </a:rPr>
              <a:t>altamente</a:t>
            </a:r>
            <a:r>
              <a:rPr lang="en-US" altLang="en-US" dirty="0">
                <a:cs typeface="Times New Roman" pitchFamily="18" charset="0"/>
              </a:rPr>
              <a:t> </a:t>
            </a:r>
            <a:r>
              <a:rPr lang="en-US" altLang="en-US" b="1" dirty="0" err="1">
                <a:cs typeface="Times New Roman" pitchFamily="18" charset="0"/>
              </a:rPr>
              <a:t>vascularizado</a:t>
            </a:r>
            <a:r>
              <a:rPr lang="en-US" altLang="en-US" dirty="0">
                <a:cs typeface="Times New Roman" pitchFamily="18" charset="0"/>
              </a:rPr>
              <a:t>, </a:t>
            </a:r>
          </a:p>
          <a:p>
            <a:pPr lvl="2"/>
            <a:r>
              <a:rPr lang="en-US" altLang="en-US" dirty="0" err="1">
                <a:cs typeface="Times New Roman" pitchFamily="18" charset="0"/>
              </a:rPr>
              <a:t>Suplido</a:t>
            </a:r>
            <a:r>
              <a:rPr lang="en-US" altLang="en-US" dirty="0">
                <a:cs typeface="Times New Roman" pitchFamily="18" charset="0"/>
              </a:rPr>
              <a:t> </a:t>
            </a:r>
            <a:r>
              <a:rPr lang="en-US" altLang="en-US" dirty="0" err="1">
                <a:cs typeface="Times New Roman" pitchFamily="18" charset="0"/>
              </a:rPr>
              <a:t>oxígeno</a:t>
            </a:r>
            <a:r>
              <a:rPr lang="en-US" altLang="en-US" dirty="0">
                <a:cs typeface="Times New Roman" pitchFamily="18" charset="0"/>
              </a:rPr>
              <a:t> y nutrient y </a:t>
            </a:r>
            <a:r>
              <a:rPr lang="en-US" altLang="en-US" dirty="0" err="1">
                <a:cs typeface="Times New Roman" pitchFamily="18" charset="0"/>
              </a:rPr>
              <a:t>remoción</a:t>
            </a:r>
            <a:r>
              <a:rPr lang="en-US" altLang="en-US" dirty="0">
                <a:cs typeface="Times New Roman" pitchFamily="18" charset="0"/>
              </a:rPr>
              <a:t> de </a:t>
            </a:r>
            <a:r>
              <a:rPr lang="en-US" altLang="en-US" dirty="0" err="1">
                <a:cs typeface="Times New Roman" pitchFamily="18" charset="0"/>
              </a:rPr>
              <a:t>desechos</a:t>
            </a:r>
            <a:endParaRPr lang="en-US" altLang="en-US" dirty="0">
              <a:cs typeface="Times New Roman" pitchFamily="18" charset="0"/>
            </a:endParaRPr>
          </a:p>
          <a:p>
            <a:pPr lvl="1" indent="-347472"/>
            <a:r>
              <a:rPr lang="en-US" altLang="en-US" b="1" dirty="0" err="1">
                <a:cs typeface="Times New Roman" pitchFamily="18" charset="0"/>
              </a:rPr>
              <a:t>Innervación</a:t>
            </a:r>
            <a:r>
              <a:rPr lang="en-US" altLang="en-US" dirty="0">
                <a:cs typeface="Times New Roman" pitchFamily="18" charset="0"/>
              </a:rPr>
              <a:t> por </a:t>
            </a:r>
            <a:r>
              <a:rPr lang="en-US" altLang="en-US" dirty="0" err="1">
                <a:cs typeface="Times New Roman" pitchFamily="18" charset="0"/>
              </a:rPr>
              <a:t>neuronas</a:t>
            </a:r>
            <a:r>
              <a:rPr lang="en-US" altLang="en-US" dirty="0">
                <a:cs typeface="Times New Roman" pitchFamily="18" charset="0"/>
              </a:rPr>
              <a:t> </a:t>
            </a:r>
            <a:r>
              <a:rPr lang="en-US" altLang="en-US" b="1" dirty="0" err="1">
                <a:cs typeface="Times New Roman" pitchFamily="18" charset="0"/>
              </a:rPr>
              <a:t>somáticas</a:t>
            </a:r>
            <a:r>
              <a:rPr lang="en-US" altLang="en-US" dirty="0">
                <a:cs typeface="Times New Roman" pitchFamily="18" charset="0"/>
              </a:rPr>
              <a:t> </a:t>
            </a:r>
          </a:p>
          <a:p>
            <a:pPr lvl="2" indent="-347472"/>
            <a:r>
              <a:rPr lang="en-US" altLang="en-US" b="1" dirty="0" err="1">
                <a:cs typeface="Times New Roman" pitchFamily="18" charset="0"/>
              </a:rPr>
              <a:t>Motoras</a:t>
            </a:r>
            <a:r>
              <a:rPr lang="en-US" altLang="en-US" b="1" dirty="0">
                <a:cs typeface="Times New Roman" pitchFamily="18" charset="0"/>
              </a:rPr>
              <a:t> – </a:t>
            </a:r>
            <a:r>
              <a:rPr lang="en-US" altLang="en-US" b="1" dirty="0" err="1">
                <a:cs typeface="Times New Roman" pitchFamily="18" charset="0"/>
              </a:rPr>
              <a:t>eferentes</a:t>
            </a:r>
            <a:r>
              <a:rPr lang="en-US" altLang="en-US" b="1" dirty="0">
                <a:cs typeface="Times New Roman" pitchFamily="18" charset="0"/>
              </a:rPr>
              <a:t> </a:t>
            </a:r>
          </a:p>
          <a:p>
            <a:pPr lvl="2"/>
            <a:r>
              <a:rPr lang="en-US" altLang="en-US" dirty="0">
                <a:cs typeface="Times New Roman" pitchFamily="18" charset="0"/>
              </a:rPr>
              <a:t>Los </a:t>
            </a:r>
            <a:r>
              <a:rPr lang="en-US" altLang="en-US" dirty="0" err="1">
                <a:cs typeface="Times New Roman" pitchFamily="18" charset="0"/>
              </a:rPr>
              <a:t>axones</a:t>
            </a:r>
            <a:r>
              <a:rPr lang="en-US" altLang="en-US" dirty="0">
                <a:cs typeface="Times New Roman" pitchFamily="18" charset="0"/>
              </a:rPr>
              <a:t> se </a:t>
            </a:r>
            <a:r>
              <a:rPr lang="en-US" altLang="en-US" dirty="0" err="1">
                <a:cs typeface="Times New Roman" pitchFamily="18" charset="0"/>
              </a:rPr>
              <a:t>ramifican</a:t>
            </a:r>
            <a:r>
              <a:rPr lang="en-US" altLang="en-US" dirty="0">
                <a:cs typeface="Times New Roman" pitchFamily="18" charset="0"/>
              </a:rPr>
              <a:t> al </a:t>
            </a:r>
            <a:r>
              <a:rPr lang="en-US" altLang="en-US" dirty="0" err="1">
                <a:cs typeface="Times New Roman" pitchFamily="18" charset="0"/>
              </a:rPr>
              <a:t>conectarse</a:t>
            </a:r>
            <a:r>
              <a:rPr lang="en-US" altLang="en-US" dirty="0">
                <a:cs typeface="Times New Roman" pitchFamily="18" charset="0"/>
              </a:rPr>
              <a:t> al </a:t>
            </a:r>
            <a:r>
              <a:rPr lang="en-US" altLang="en-US" dirty="0" err="1">
                <a:cs typeface="Times New Roman" pitchFamily="18" charset="0"/>
              </a:rPr>
              <a:t>músculo</a:t>
            </a:r>
            <a:r>
              <a:rPr lang="en-US" altLang="en-US" dirty="0">
                <a:cs typeface="Times New Roman" pitchFamily="18" charset="0"/>
              </a:rPr>
              <a:t> </a:t>
            </a:r>
          </a:p>
          <a:p>
            <a:pPr lvl="2"/>
            <a:r>
              <a:rPr lang="en-US" altLang="en-US" dirty="0" err="1">
                <a:cs typeface="Times New Roman" pitchFamily="18" charset="0"/>
              </a:rPr>
              <a:t>Termina</a:t>
            </a:r>
            <a:r>
              <a:rPr lang="en-US" altLang="en-US" dirty="0">
                <a:cs typeface="Times New Roman" pitchFamily="18" charset="0"/>
              </a:rPr>
              <a:t> </a:t>
            </a:r>
            <a:r>
              <a:rPr lang="en-US" altLang="en-US" dirty="0" err="1">
                <a:cs typeface="Times New Roman" pitchFamily="18" charset="0"/>
              </a:rPr>
              <a:t>en</a:t>
            </a:r>
            <a:r>
              <a:rPr lang="en-US" altLang="en-US" dirty="0">
                <a:cs typeface="Times New Roman" pitchFamily="18" charset="0"/>
              </a:rPr>
              <a:t> la union neuromuscular</a:t>
            </a:r>
          </a:p>
          <a:p>
            <a:pPr lvl="2"/>
            <a:r>
              <a:rPr lang="en-US" altLang="en-US" dirty="0" err="1">
                <a:cs typeface="Times New Roman" pitchFamily="18" charset="0"/>
              </a:rPr>
              <a:t>Permite</a:t>
            </a:r>
            <a:r>
              <a:rPr lang="en-US" altLang="en-US" dirty="0">
                <a:cs typeface="Times New Roman" pitchFamily="18" charset="0"/>
              </a:rPr>
              <a:t> el control </a:t>
            </a:r>
            <a:r>
              <a:rPr lang="en-US" altLang="en-US" dirty="0" err="1">
                <a:cs typeface="Times New Roman" pitchFamily="18" charset="0"/>
              </a:rPr>
              <a:t>voluntario</a:t>
            </a:r>
            <a:r>
              <a:rPr lang="en-US" altLang="en-US" dirty="0">
                <a:cs typeface="Times New Roman" pitchFamily="18" charset="0"/>
              </a:rPr>
              <a:t> de la </a:t>
            </a:r>
            <a:r>
              <a:rPr lang="en-US" altLang="en-US" dirty="0" err="1">
                <a:cs typeface="Times New Roman" pitchFamily="18" charset="0"/>
              </a:rPr>
              <a:t>contracción</a:t>
            </a:r>
            <a:endParaRPr lang="en-US" altLang="en-US" dirty="0">
              <a:cs typeface="Times New Roman" pitchFamily="18" charset="0"/>
            </a:endParaRPr>
          </a:p>
        </p:txBody>
      </p:sp>
    </p:spTree>
    <p:extLst>
      <p:ext uri="{BB962C8B-B14F-4D97-AF65-F5344CB8AC3E}">
        <p14:creationId xmlns:p14="http://schemas.microsoft.com/office/powerpoint/2010/main" val="22244227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9247">
            <a:extLst>
              <a:ext uri="{FF2B5EF4-FFF2-40B4-BE49-F238E27FC236}">
                <a16:creationId xmlns:a16="http://schemas.microsoft.com/office/drawing/2014/main" id="{8113BEC8-A5E2-0E44-BC21-B9FEFA34CD4C}"/>
              </a:ext>
            </a:extLst>
          </p:cNvPr>
          <p:cNvPicPr>
            <a:picLocks noChangeAspect="1"/>
          </p:cNvPicPr>
          <p:nvPr/>
        </p:nvPicPr>
        <p:blipFill>
          <a:blip r:embed="rId3">
            <a:extLst>
              <a:ext uri="{28A0092B-C50C-407E-A947-70E740481C1C}">
                <a14:useLocalDpi xmlns:a14="http://schemas.microsoft.com/office/drawing/2010/main" val="0"/>
              </a:ext>
            </a:extLst>
          </a:blip>
          <a:srcRect b="2327"/>
          <a:stretch>
            <a:fillRect/>
          </a:stretch>
        </p:blipFill>
        <p:spPr bwMode="auto">
          <a:xfrm>
            <a:off x="1341438" y="136525"/>
            <a:ext cx="6461125" cy="643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6" name="Rectangle 3">
            <a:extLst>
              <a:ext uri="{FF2B5EF4-FFF2-40B4-BE49-F238E27FC236}">
                <a16:creationId xmlns:a16="http://schemas.microsoft.com/office/drawing/2014/main" id="{AAB3FD97-61F5-EF4C-AB4D-B6B845E3D471}"/>
              </a:ext>
            </a:extLst>
          </p:cNvPr>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en-US" sz="2400" b="1">
                <a:latin typeface="Arial" panose="020B0604020202020204" pitchFamily="34" charset="0"/>
                <a:ea typeface="ＭＳ Ｐゴシック" panose="020B0600070205080204" pitchFamily="34" charset="-128"/>
              </a:rPr>
              <a:t>Figure 10-22b Cardiac Muscle Tissue.</a:t>
            </a:r>
          </a:p>
        </p:txBody>
      </p:sp>
      <p:sp>
        <p:nvSpPr>
          <p:cNvPr id="88067" name="Text Box 31">
            <a:extLst>
              <a:ext uri="{FF2B5EF4-FFF2-40B4-BE49-F238E27FC236}">
                <a16:creationId xmlns:a16="http://schemas.microsoft.com/office/drawing/2014/main" id="{62759E8C-6519-F14B-BBF0-6EE48731C56A}"/>
              </a:ext>
            </a:extLst>
          </p:cNvPr>
          <p:cNvSpPr txBox="1">
            <a:spLocks noChangeArrowheads="1"/>
          </p:cNvSpPr>
          <p:nvPr/>
        </p:nvSpPr>
        <p:spPr bwMode="auto">
          <a:xfrm>
            <a:off x="2308225" y="1003300"/>
            <a:ext cx="1936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9pPr>
          </a:lstStyle>
          <a:p>
            <a:pPr algn="r">
              <a:lnSpc>
                <a:spcPts val="1800"/>
              </a:lnSpc>
            </a:pPr>
            <a:r>
              <a:rPr lang="en-US" altLang="en-US" sz="1500" b="1">
                <a:solidFill>
                  <a:srgbClr val="000000"/>
                </a:solidFill>
                <a:cs typeface="Arial" panose="020B0604020202020204" pitchFamily="34" charset="0"/>
              </a:rPr>
              <a:t>Cardiac muscle</a:t>
            </a:r>
            <a:br>
              <a:rPr lang="en-US" altLang="en-US" sz="1500" b="1">
                <a:solidFill>
                  <a:srgbClr val="000000"/>
                </a:solidFill>
                <a:cs typeface="Arial" panose="020B0604020202020204" pitchFamily="34" charset="0"/>
              </a:rPr>
            </a:br>
            <a:r>
              <a:rPr lang="en-US" altLang="en-US" sz="1500" b="1">
                <a:solidFill>
                  <a:srgbClr val="000000"/>
                </a:solidFill>
                <a:cs typeface="Arial" panose="020B0604020202020204" pitchFamily="34" charset="0"/>
              </a:rPr>
              <a:t>cell (intact)</a:t>
            </a:r>
          </a:p>
        </p:txBody>
      </p:sp>
      <p:sp>
        <p:nvSpPr>
          <p:cNvPr id="88068" name="Text Box 31">
            <a:extLst>
              <a:ext uri="{FF2B5EF4-FFF2-40B4-BE49-F238E27FC236}">
                <a16:creationId xmlns:a16="http://schemas.microsoft.com/office/drawing/2014/main" id="{A9D90EF2-B69C-D34E-990B-4F365C525706}"/>
              </a:ext>
            </a:extLst>
          </p:cNvPr>
          <p:cNvSpPr txBox="1">
            <a:spLocks noChangeArrowheads="1"/>
          </p:cNvSpPr>
          <p:nvPr/>
        </p:nvSpPr>
        <p:spPr bwMode="auto">
          <a:xfrm>
            <a:off x="2187575" y="1647825"/>
            <a:ext cx="20478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9pPr>
          </a:lstStyle>
          <a:p>
            <a:pPr algn="r">
              <a:lnSpc>
                <a:spcPts val="1800"/>
              </a:lnSpc>
            </a:pPr>
            <a:r>
              <a:rPr lang="en-US" altLang="en-US" sz="1500" b="1">
                <a:solidFill>
                  <a:srgbClr val="000000"/>
                </a:solidFill>
                <a:cs typeface="Arial" panose="020B0604020202020204" pitchFamily="34" charset="0"/>
              </a:rPr>
              <a:t>Intercalated disc</a:t>
            </a:r>
            <a:br>
              <a:rPr lang="en-US" altLang="en-US" sz="1500" b="1">
                <a:solidFill>
                  <a:srgbClr val="000000"/>
                </a:solidFill>
                <a:cs typeface="Arial" panose="020B0604020202020204" pitchFamily="34" charset="0"/>
              </a:rPr>
            </a:br>
            <a:r>
              <a:rPr lang="en-US" altLang="en-US" sz="1500" b="1">
                <a:solidFill>
                  <a:srgbClr val="000000"/>
                </a:solidFill>
                <a:cs typeface="Arial" panose="020B0604020202020204" pitchFamily="34" charset="0"/>
              </a:rPr>
              <a:t>(sectioned)</a:t>
            </a:r>
          </a:p>
        </p:txBody>
      </p:sp>
      <p:sp>
        <p:nvSpPr>
          <p:cNvPr id="88069" name="Text Box 31">
            <a:extLst>
              <a:ext uri="{FF2B5EF4-FFF2-40B4-BE49-F238E27FC236}">
                <a16:creationId xmlns:a16="http://schemas.microsoft.com/office/drawing/2014/main" id="{2FFBF82F-DE41-EF42-B66A-3ADDEAD284F9}"/>
              </a:ext>
            </a:extLst>
          </p:cNvPr>
          <p:cNvSpPr txBox="1">
            <a:spLocks noChangeArrowheads="1"/>
          </p:cNvSpPr>
          <p:nvPr/>
        </p:nvSpPr>
        <p:spPr bwMode="auto">
          <a:xfrm>
            <a:off x="1771650" y="2359025"/>
            <a:ext cx="2890838"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9pPr>
          </a:lstStyle>
          <a:p>
            <a:pPr>
              <a:lnSpc>
                <a:spcPts val="2038"/>
              </a:lnSpc>
            </a:pPr>
            <a:r>
              <a:rPr lang="en-US" altLang="en-US" sz="1700" b="1">
                <a:solidFill>
                  <a:srgbClr val="000000"/>
                </a:solidFill>
                <a:cs typeface="Arial" panose="020B0604020202020204" pitchFamily="34" charset="0"/>
              </a:rPr>
              <a:t>A diagrammatic view of</a:t>
            </a:r>
            <a:br>
              <a:rPr lang="en-US" altLang="en-US" sz="1700" b="1">
                <a:solidFill>
                  <a:srgbClr val="000000"/>
                </a:solidFill>
                <a:cs typeface="Arial" panose="020B0604020202020204" pitchFamily="34" charset="0"/>
              </a:rPr>
            </a:br>
            <a:r>
              <a:rPr lang="en-US" altLang="en-US" sz="1700" b="1">
                <a:solidFill>
                  <a:srgbClr val="000000"/>
                </a:solidFill>
                <a:cs typeface="Arial" panose="020B0604020202020204" pitchFamily="34" charset="0"/>
              </a:rPr>
              <a:t>cardiac muscle. Note</a:t>
            </a:r>
            <a:br>
              <a:rPr lang="en-US" altLang="en-US" sz="1700" b="1">
                <a:solidFill>
                  <a:srgbClr val="000000"/>
                </a:solidFill>
                <a:cs typeface="Arial" panose="020B0604020202020204" pitchFamily="34" charset="0"/>
              </a:rPr>
            </a:br>
            <a:r>
              <a:rPr lang="en-US" altLang="en-US" sz="1700" b="1">
                <a:solidFill>
                  <a:srgbClr val="000000"/>
                </a:solidFill>
                <a:cs typeface="Arial" panose="020B0604020202020204" pitchFamily="34" charset="0"/>
              </a:rPr>
              <a:t>the striations and</a:t>
            </a:r>
            <a:br>
              <a:rPr lang="en-US" altLang="en-US" sz="1700" b="1">
                <a:solidFill>
                  <a:srgbClr val="000000"/>
                </a:solidFill>
                <a:cs typeface="Arial" panose="020B0604020202020204" pitchFamily="34" charset="0"/>
              </a:rPr>
            </a:br>
            <a:r>
              <a:rPr lang="en-US" altLang="en-US" sz="1700" b="1">
                <a:solidFill>
                  <a:srgbClr val="000000"/>
                </a:solidFill>
                <a:cs typeface="Arial" panose="020B0604020202020204" pitchFamily="34" charset="0"/>
              </a:rPr>
              <a:t>intercalated discs.</a:t>
            </a:r>
          </a:p>
        </p:txBody>
      </p:sp>
      <p:sp>
        <p:nvSpPr>
          <p:cNvPr id="88070" name="Text Box 31">
            <a:extLst>
              <a:ext uri="{FF2B5EF4-FFF2-40B4-BE49-F238E27FC236}">
                <a16:creationId xmlns:a16="http://schemas.microsoft.com/office/drawing/2014/main" id="{76C01D42-4283-CC42-AFA9-27AE7A3B2115}"/>
              </a:ext>
            </a:extLst>
          </p:cNvPr>
          <p:cNvSpPr txBox="1">
            <a:spLocks noChangeArrowheads="1"/>
          </p:cNvSpPr>
          <p:nvPr/>
        </p:nvSpPr>
        <p:spPr bwMode="auto">
          <a:xfrm>
            <a:off x="6559550" y="3941763"/>
            <a:ext cx="225901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9pPr>
          </a:lstStyle>
          <a:p>
            <a:pPr>
              <a:lnSpc>
                <a:spcPts val="1800"/>
              </a:lnSpc>
            </a:pPr>
            <a:r>
              <a:rPr lang="en-US" altLang="en-US" sz="1500" b="1">
                <a:solidFill>
                  <a:srgbClr val="000000"/>
                </a:solidFill>
                <a:cs typeface="Arial" panose="020B0604020202020204" pitchFamily="34" charset="0"/>
              </a:rPr>
              <a:t>Mitochondria</a:t>
            </a:r>
          </a:p>
        </p:txBody>
      </p:sp>
      <p:sp>
        <p:nvSpPr>
          <p:cNvPr id="88071" name="Text Box 31">
            <a:extLst>
              <a:ext uri="{FF2B5EF4-FFF2-40B4-BE49-F238E27FC236}">
                <a16:creationId xmlns:a16="http://schemas.microsoft.com/office/drawing/2014/main" id="{E754671E-685C-F148-9C27-D9EE13319682}"/>
              </a:ext>
            </a:extLst>
          </p:cNvPr>
          <p:cNvSpPr txBox="1">
            <a:spLocks noChangeArrowheads="1"/>
          </p:cNvSpPr>
          <p:nvPr/>
        </p:nvSpPr>
        <p:spPr bwMode="auto">
          <a:xfrm>
            <a:off x="5902325" y="4641850"/>
            <a:ext cx="13843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9pPr>
          </a:lstStyle>
          <a:p>
            <a:pPr>
              <a:lnSpc>
                <a:spcPts val="1800"/>
              </a:lnSpc>
            </a:pPr>
            <a:r>
              <a:rPr lang="en-US" altLang="en-US" sz="1500" b="1">
                <a:solidFill>
                  <a:srgbClr val="000000"/>
                </a:solidFill>
                <a:cs typeface="Arial" panose="020B0604020202020204" pitchFamily="34" charset="0"/>
              </a:rPr>
              <a:t>Nucleus</a:t>
            </a:r>
          </a:p>
        </p:txBody>
      </p:sp>
      <p:sp>
        <p:nvSpPr>
          <p:cNvPr id="88072" name="Text Box 31">
            <a:extLst>
              <a:ext uri="{FF2B5EF4-FFF2-40B4-BE49-F238E27FC236}">
                <a16:creationId xmlns:a16="http://schemas.microsoft.com/office/drawing/2014/main" id="{E3142AB8-C119-5447-BCC6-910CE6B6675B}"/>
              </a:ext>
            </a:extLst>
          </p:cNvPr>
          <p:cNvSpPr txBox="1">
            <a:spLocks noChangeArrowheads="1"/>
          </p:cNvSpPr>
          <p:nvPr/>
        </p:nvSpPr>
        <p:spPr bwMode="auto">
          <a:xfrm>
            <a:off x="4948238" y="5073650"/>
            <a:ext cx="21796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9pPr>
          </a:lstStyle>
          <a:p>
            <a:pPr algn="ctr">
              <a:lnSpc>
                <a:spcPts val="1800"/>
              </a:lnSpc>
            </a:pPr>
            <a:r>
              <a:rPr lang="en-US" altLang="en-US" sz="1500" b="1">
                <a:solidFill>
                  <a:srgbClr val="000000"/>
                </a:solidFill>
                <a:cs typeface="Arial" panose="020B0604020202020204" pitchFamily="34" charset="0"/>
              </a:rPr>
              <a:t>Cardiac muscle cell</a:t>
            </a:r>
            <a:br>
              <a:rPr lang="en-US" altLang="en-US" sz="1500" b="1">
                <a:solidFill>
                  <a:srgbClr val="000000"/>
                </a:solidFill>
                <a:cs typeface="Arial" panose="020B0604020202020204" pitchFamily="34" charset="0"/>
              </a:rPr>
            </a:br>
            <a:r>
              <a:rPr lang="en-US" altLang="en-US" sz="1500" b="1">
                <a:solidFill>
                  <a:srgbClr val="000000"/>
                </a:solidFill>
                <a:cs typeface="Arial" panose="020B0604020202020204" pitchFamily="34" charset="0"/>
              </a:rPr>
              <a:t>(sectioned)</a:t>
            </a:r>
          </a:p>
        </p:txBody>
      </p:sp>
      <p:sp>
        <p:nvSpPr>
          <p:cNvPr id="88073" name="Text Box 31">
            <a:extLst>
              <a:ext uri="{FF2B5EF4-FFF2-40B4-BE49-F238E27FC236}">
                <a16:creationId xmlns:a16="http://schemas.microsoft.com/office/drawing/2014/main" id="{497B5EBB-2601-2245-B56B-88764C31275B}"/>
              </a:ext>
            </a:extLst>
          </p:cNvPr>
          <p:cNvSpPr txBox="1">
            <a:spLocks noChangeArrowheads="1"/>
          </p:cNvSpPr>
          <p:nvPr/>
        </p:nvSpPr>
        <p:spPr bwMode="auto">
          <a:xfrm>
            <a:off x="1003300" y="5049838"/>
            <a:ext cx="1419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9pPr>
          </a:lstStyle>
          <a:p>
            <a:pPr algn="r">
              <a:lnSpc>
                <a:spcPts val="1800"/>
              </a:lnSpc>
            </a:pPr>
            <a:r>
              <a:rPr lang="en-US" altLang="en-US" sz="1500" b="1">
                <a:solidFill>
                  <a:srgbClr val="000000"/>
                </a:solidFill>
                <a:cs typeface="Arial" panose="020B0604020202020204" pitchFamily="34" charset="0"/>
              </a:rPr>
              <a:t>Intercalated discs</a:t>
            </a:r>
          </a:p>
        </p:txBody>
      </p:sp>
      <p:sp>
        <p:nvSpPr>
          <p:cNvPr id="88074" name="Text Box 31">
            <a:extLst>
              <a:ext uri="{FF2B5EF4-FFF2-40B4-BE49-F238E27FC236}">
                <a16:creationId xmlns:a16="http://schemas.microsoft.com/office/drawing/2014/main" id="{266C8CF6-497B-8B4F-8B80-A74F2BBB8350}"/>
              </a:ext>
            </a:extLst>
          </p:cNvPr>
          <p:cNvSpPr txBox="1">
            <a:spLocks noChangeArrowheads="1"/>
          </p:cNvSpPr>
          <p:nvPr/>
        </p:nvSpPr>
        <p:spPr bwMode="auto">
          <a:xfrm>
            <a:off x="495300" y="6053138"/>
            <a:ext cx="17621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9pPr>
          </a:lstStyle>
          <a:p>
            <a:pPr algn="r">
              <a:lnSpc>
                <a:spcPts val="1800"/>
              </a:lnSpc>
            </a:pPr>
            <a:r>
              <a:rPr lang="en-US" altLang="en-US" sz="1500" b="1">
                <a:solidFill>
                  <a:srgbClr val="000000"/>
                </a:solidFill>
                <a:cs typeface="Arial" panose="020B0604020202020204" pitchFamily="34" charset="0"/>
              </a:rPr>
              <a:t>Myofibrils</a:t>
            </a:r>
          </a:p>
        </p:txBody>
      </p:sp>
      <p:sp>
        <p:nvSpPr>
          <p:cNvPr id="88075" name="Rectangle 21">
            <a:extLst>
              <a:ext uri="{FF2B5EF4-FFF2-40B4-BE49-F238E27FC236}">
                <a16:creationId xmlns:a16="http://schemas.microsoft.com/office/drawing/2014/main" id="{101CEC2D-3550-7A42-9D3C-71F7790FE13B}"/>
              </a:ext>
            </a:extLst>
          </p:cNvPr>
          <p:cNvSpPr>
            <a:spLocks noChangeArrowheads="1"/>
          </p:cNvSpPr>
          <p:nvPr/>
        </p:nvSpPr>
        <p:spPr bwMode="auto">
          <a:xfrm>
            <a:off x="1431925" y="2386013"/>
            <a:ext cx="234950" cy="236537"/>
          </a:xfrm>
          <a:prstGeom prst="rect">
            <a:avLst/>
          </a:prstGeom>
          <a:solidFill>
            <a:srgbClr val="034F7F"/>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ts val="1925"/>
              </a:lnSpc>
            </a:pPr>
            <a:endParaRPr lang="en-US" altLang="en-US" sz="1600">
              <a:solidFill>
                <a:srgbClr val="000000"/>
              </a:solidFill>
              <a:latin typeface="Times" pitchFamily="2" charset="0"/>
            </a:endParaRPr>
          </a:p>
        </p:txBody>
      </p:sp>
      <p:sp>
        <p:nvSpPr>
          <p:cNvPr id="88076" name="Text Box 31">
            <a:extLst>
              <a:ext uri="{FF2B5EF4-FFF2-40B4-BE49-F238E27FC236}">
                <a16:creationId xmlns:a16="http://schemas.microsoft.com/office/drawing/2014/main" id="{8AC04E3C-C9C2-6646-A0A5-0F08821ED3F4}"/>
              </a:ext>
            </a:extLst>
          </p:cNvPr>
          <p:cNvSpPr txBox="1">
            <a:spLocks noChangeArrowheads="1"/>
          </p:cNvSpPr>
          <p:nvPr/>
        </p:nvSpPr>
        <p:spPr bwMode="auto">
          <a:xfrm>
            <a:off x="1479550" y="2371725"/>
            <a:ext cx="7159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ts val="1925"/>
              </a:lnSpc>
            </a:pPr>
            <a:r>
              <a:rPr lang="en-US" altLang="en-US" sz="1500" b="1">
                <a:solidFill>
                  <a:srgbClr val="FFFFFF"/>
                </a:solidFill>
                <a:latin typeface="Arial Black" panose="020B0604020202020204" pitchFamily="34" charset="0"/>
              </a:rPr>
              <a:t>b</a:t>
            </a:r>
          </a:p>
        </p:txBody>
      </p:sp>
      <p:cxnSp>
        <p:nvCxnSpPr>
          <p:cNvPr id="88077" name="Straight Connector 9228">
            <a:extLst>
              <a:ext uri="{FF2B5EF4-FFF2-40B4-BE49-F238E27FC236}">
                <a16:creationId xmlns:a16="http://schemas.microsoft.com/office/drawing/2014/main" id="{18D3839E-D90F-584C-A7D5-317BA7BD9624}"/>
              </a:ext>
            </a:extLst>
          </p:cNvPr>
          <p:cNvCxnSpPr>
            <a:cxnSpLocks noChangeShapeType="1"/>
          </p:cNvCxnSpPr>
          <p:nvPr/>
        </p:nvCxnSpPr>
        <p:spPr bwMode="auto">
          <a:xfrm>
            <a:off x="4321175" y="1160463"/>
            <a:ext cx="178593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078" name="Straight Connector 9230">
            <a:extLst>
              <a:ext uri="{FF2B5EF4-FFF2-40B4-BE49-F238E27FC236}">
                <a16:creationId xmlns:a16="http://schemas.microsoft.com/office/drawing/2014/main" id="{44048A25-219B-B749-96F1-C3B7AD8FD2F3}"/>
              </a:ext>
            </a:extLst>
          </p:cNvPr>
          <p:cNvCxnSpPr>
            <a:cxnSpLocks noChangeShapeType="1"/>
          </p:cNvCxnSpPr>
          <p:nvPr/>
        </p:nvCxnSpPr>
        <p:spPr bwMode="auto">
          <a:xfrm>
            <a:off x="4308475" y="1804988"/>
            <a:ext cx="88106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079" name="Straight Connector 9232">
            <a:extLst>
              <a:ext uri="{FF2B5EF4-FFF2-40B4-BE49-F238E27FC236}">
                <a16:creationId xmlns:a16="http://schemas.microsoft.com/office/drawing/2014/main" id="{4886EF93-4E59-0E4B-95F8-02D6EBCC91C2}"/>
              </a:ext>
            </a:extLst>
          </p:cNvPr>
          <p:cNvCxnSpPr>
            <a:cxnSpLocks noChangeShapeType="1"/>
          </p:cNvCxnSpPr>
          <p:nvPr/>
        </p:nvCxnSpPr>
        <p:spPr bwMode="auto">
          <a:xfrm flipH="1" flipV="1">
            <a:off x="6721475" y="3300413"/>
            <a:ext cx="4763" cy="6000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080" name="Straight Connector 9234">
            <a:extLst>
              <a:ext uri="{FF2B5EF4-FFF2-40B4-BE49-F238E27FC236}">
                <a16:creationId xmlns:a16="http://schemas.microsoft.com/office/drawing/2014/main" id="{0F64BEF4-DB6D-9A4E-8373-CBDC15307AA1}"/>
              </a:ext>
            </a:extLst>
          </p:cNvPr>
          <p:cNvCxnSpPr>
            <a:cxnSpLocks noChangeShapeType="1"/>
          </p:cNvCxnSpPr>
          <p:nvPr/>
        </p:nvCxnSpPr>
        <p:spPr bwMode="auto">
          <a:xfrm flipV="1">
            <a:off x="6726238" y="1779588"/>
            <a:ext cx="314325" cy="2116137"/>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081" name="Straight Connector 9236">
            <a:extLst>
              <a:ext uri="{FF2B5EF4-FFF2-40B4-BE49-F238E27FC236}">
                <a16:creationId xmlns:a16="http://schemas.microsoft.com/office/drawing/2014/main" id="{F9B735A2-EB80-634D-82E1-56B3D69A716D}"/>
              </a:ext>
            </a:extLst>
          </p:cNvPr>
          <p:cNvCxnSpPr>
            <a:cxnSpLocks noChangeShapeType="1"/>
          </p:cNvCxnSpPr>
          <p:nvPr/>
        </p:nvCxnSpPr>
        <p:spPr bwMode="auto">
          <a:xfrm flipV="1">
            <a:off x="5965825" y="3398838"/>
            <a:ext cx="0" cy="12192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082" name="Straight Connector 9238">
            <a:extLst>
              <a:ext uri="{FF2B5EF4-FFF2-40B4-BE49-F238E27FC236}">
                <a16:creationId xmlns:a16="http://schemas.microsoft.com/office/drawing/2014/main" id="{968CD88E-D85B-E042-8F37-6D2F336CF598}"/>
              </a:ext>
            </a:extLst>
          </p:cNvPr>
          <p:cNvCxnSpPr>
            <a:cxnSpLocks noChangeShapeType="1"/>
          </p:cNvCxnSpPr>
          <p:nvPr/>
        </p:nvCxnSpPr>
        <p:spPr bwMode="auto">
          <a:xfrm flipV="1">
            <a:off x="5438775" y="4587875"/>
            <a:ext cx="0" cy="484188"/>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083" name="Straight Connector 9240">
            <a:extLst>
              <a:ext uri="{FF2B5EF4-FFF2-40B4-BE49-F238E27FC236}">
                <a16:creationId xmlns:a16="http://schemas.microsoft.com/office/drawing/2014/main" id="{9E1F3F4E-11D4-374E-8F7A-71ECF5BEEFAC}"/>
              </a:ext>
            </a:extLst>
          </p:cNvPr>
          <p:cNvCxnSpPr>
            <a:cxnSpLocks noChangeShapeType="1"/>
          </p:cNvCxnSpPr>
          <p:nvPr/>
        </p:nvCxnSpPr>
        <p:spPr bwMode="auto">
          <a:xfrm>
            <a:off x="2328863" y="6194425"/>
            <a:ext cx="1239837" cy="476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084" name="Straight Connector 9242">
            <a:extLst>
              <a:ext uri="{FF2B5EF4-FFF2-40B4-BE49-F238E27FC236}">
                <a16:creationId xmlns:a16="http://schemas.microsoft.com/office/drawing/2014/main" id="{72663233-66E7-184C-9ADB-51EC34C50503}"/>
              </a:ext>
            </a:extLst>
          </p:cNvPr>
          <p:cNvCxnSpPr>
            <a:cxnSpLocks noChangeShapeType="1"/>
          </p:cNvCxnSpPr>
          <p:nvPr/>
        </p:nvCxnSpPr>
        <p:spPr bwMode="auto">
          <a:xfrm flipV="1">
            <a:off x="2319338" y="5770563"/>
            <a:ext cx="1257300" cy="42386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085" name="Straight Connector 9244">
            <a:extLst>
              <a:ext uri="{FF2B5EF4-FFF2-40B4-BE49-F238E27FC236}">
                <a16:creationId xmlns:a16="http://schemas.microsoft.com/office/drawing/2014/main" id="{AC32B10F-4172-9440-B1A9-C3647F3D5AEF}"/>
              </a:ext>
            </a:extLst>
          </p:cNvPr>
          <p:cNvCxnSpPr>
            <a:cxnSpLocks noChangeShapeType="1"/>
          </p:cNvCxnSpPr>
          <p:nvPr/>
        </p:nvCxnSpPr>
        <p:spPr bwMode="auto">
          <a:xfrm>
            <a:off x="2474913" y="5192713"/>
            <a:ext cx="384175" cy="449262"/>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086" name="Straight Connector 9246">
            <a:extLst>
              <a:ext uri="{FF2B5EF4-FFF2-40B4-BE49-F238E27FC236}">
                <a16:creationId xmlns:a16="http://schemas.microsoft.com/office/drawing/2014/main" id="{152A4858-4AD5-814C-A150-E15DA93898E9}"/>
              </a:ext>
            </a:extLst>
          </p:cNvPr>
          <p:cNvCxnSpPr>
            <a:cxnSpLocks noChangeShapeType="1"/>
          </p:cNvCxnSpPr>
          <p:nvPr/>
        </p:nvCxnSpPr>
        <p:spPr bwMode="auto">
          <a:xfrm flipV="1">
            <a:off x="2479675" y="4591050"/>
            <a:ext cx="1308100" cy="60166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7271729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9231">
            <a:extLst>
              <a:ext uri="{FF2B5EF4-FFF2-40B4-BE49-F238E27FC236}">
                <a16:creationId xmlns:a16="http://schemas.microsoft.com/office/drawing/2014/main" id="{9DC46F4B-865E-114E-B794-A417665B5E0A}"/>
              </a:ext>
            </a:extLst>
          </p:cNvPr>
          <p:cNvPicPr>
            <a:picLocks noChangeAspect="1"/>
          </p:cNvPicPr>
          <p:nvPr/>
        </p:nvPicPr>
        <p:blipFill>
          <a:blip r:embed="rId3">
            <a:extLst>
              <a:ext uri="{28A0092B-C50C-407E-A947-70E740481C1C}">
                <a14:useLocalDpi xmlns:a14="http://schemas.microsoft.com/office/drawing/2010/main" val="0"/>
              </a:ext>
            </a:extLst>
          </a:blip>
          <a:srcRect b="3461"/>
          <a:stretch>
            <a:fillRect/>
          </a:stretch>
        </p:blipFill>
        <p:spPr bwMode="auto">
          <a:xfrm>
            <a:off x="1152525" y="234950"/>
            <a:ext cx="6838950" cy="616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4" name="Rectangle 3">
            <a:extLst>
              <a:ext uri="{FF2B5EF4-FFF2-40B4-BE49-F238E27FC236}">
                <a16:creationId xmlns:a16="http://schemas.microsoft.com/office/drawing/2014/main" id="{011A797E-D310-9A48-B8B6-DCDF761E2F81}"/>
              </a:ext>
            </a:extLst>
          </p:cNvPr>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en-US" sz="2400" b="1">
                <a:latin typeface="Arial" panose="020B0604020202020204" pitchFamily="34" charset="0"/>
                <a:ea typeface="ＭＳ Ｐゴシック" panose="020B0600070205080204" pitchFamily="34" charset="-128"/>
              </a:rPr>
              <a:t>Figure 10-22c Cardiac Muscle Tissue.</a:t>
            </a:r>
          </a:p>
        </p:txBody>
      </p:sp>
      <p:sp>
        <p:nvSpPr>
          <p:cNvPr id="90115" name="Text Box 31">
            <a:extLst>
              <a:ext uri="{FF2B5EF4-FFF2-40B4-BE49-F238E27FC236}">
                <a16:creationId xmlns:a16="http://schemas.microsoft.com/office/drawing/2014/main" id="{9E4922F4-2C44-5241-8657-FA5DBB541928}"/>
              </a:ext>
            </a:extLst>
          </p:cNvPr>
          <p:cNvSpPr txBox="1">
            <a:spLocks noChangeArrowheads="1"/>
          </p:cNvSpPr>
          <p:nvPr/>
        </p:nvSpPr>
        <p:spPr bwMode="auto">
          <a:xfrm>
            <a:off x="1974850" y="1182688"/>
            <a:ext cx="24034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9pPr>
          </a:lstStyle>
          <a:p>
            <a:pPr>
              <a:lnSpc>
                <a:spcPts val="1925"/>
              </a:lnSpc>
            </a:pPr>
            <a:r>
              <a:rPr lang="en-US" altLang="en-US" sz="1600" b="1">
                <a:solidFill>
                  <a:srgbClr val="000000"/>
                </a:solidFill>
                <a:cs typeface="Arial" panose="020B0604020202020204" pitchFamily="34" charset="0"/>
              </a:rPr>
              <a:t>Entrance to T tubule</a:t>
            </a:r>
          </a:p>
        </p:txBody>
      </p:sp>
      <p:sp>
        <p:nvSpPr>
          <p:cNvPr id="90116" name="Text Box 31">
            <a:extLst>
              <a:ext uri="{FF2B5EF4-FFF2-40B4-BE49-F238E27FC236}">
                <a16:creationId xmlns:a16="http://schemas.microsoft.com/office/drawing/2014/main" id="{3B251184-3E59-3F43-B71D-19EC1110BE08}"/>
              </a:ext>
            </a:extLst>
          </p:cNvPr>
          <p:cNvSpPr txBox="1">
            <a:spLocks noChangeArrowheads="1"/>
          </p:cNvSpPr>
          <p:nvPr/>
        </p:nvSpPr>
        <p:spPr bwMode="auto">
          <a:xfrm>
            <a:off x="1982788" y="1574800"/>
            <a:ext cx="13271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9pPr>
          </a:lstStyle>
          <a:p>
            <a:pPr>
              <a:lnSpc>
                <a:spcPts val="1925"/>
              </a:lnSpc>
            </a:pPr>
            <a:r>
              <a:rPr lang="en-US" altLang="en-US" sz="1600" b="1">
                <a:solidFill>
                  <a:srgbClr val="000000"/>
                </a:solidFill>
                <a:cs typeface="Arial" panose="020B0604020202020204" pitchFamily="34" charset="0"/>
              </a:rPr>
              <a:t>Sarcolemma</a:t>
            </a:r>
          </a:p>
        </p:txBody>
      </p:sp>
      <p:sp>
        <p:nvSpPr>
          <p:cNvPr id="90117" name="Text Box 31">
            <a:extLst>
              <a:ext uri="{FF2B5EF4-FFF2-40B4-BE49-F238E27FC236}">
                <a16:creationId xmlns:a16="http://schemas.microsoft.com/office/drawing/2014/main" id="{579DAE50-2FEF-0041-BD00-F2859539FCFB}"/>
              </a:ext>
            </a:extLst>
          </p:cNvPr>
          <p:cNvSpPr txBox="1">
            <a:spLocks noChangeArrowheads="1"/>
          </p:cNvSpPr>
          <p:nvPr/>
        </p:nvSpPr>
        <p:spPr bwMode="auto">
          <a:xfrm>
            <a:off x="1206500" y="1954213"/>
            <a:ext cx="16573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9pPr>
          </a:lstStyle>
          <a:p>
            <a:pPr>
              <a:lnSpc>
                <a:spcPts val="1925"/>
              </a:lnSpc>
            </a:pPr>
            <a:r>
              <a:rPr lang="en-US" altLang="en-US" sz="1600" b="1">
                <a:solidFill>
                  <a:srgbClr val="000000"/>
                </a:solidFill>
                <a:cs typeface="Arial" panose="020B0604020202020204" pitchFamily="34" charset="0"/>
              </a:rPr>
              <a:t>Mitochondrion</a:t>
            </a:r>
          </a:p>
        </p:txBody>
      </p:sp>
      <p:sp>
        <p:nvSpPr>
          <p:cNvPr id="90118" name="Text Box 31">
            <a:extLst>
              <a:ext uri="{FF2B5EF4-FFF2-40B4-BE49-F238E27FC236}">
                <a16:creationId xmlns:a16="http://schemas.microsoft.com/office/drawing/2014/main" id="{049CB5E9-28BB-F144-AFC6-EBCEDAA81EFD}"/>
              </a:ext>
            </a:extLst>
          </p:cNvPr>
          <p:cNvSpPr txBox="1">
            <a:spLocks noChangeArrowheads="1"/>
          </p:cNvSpPr>
          <p:nvPr/>
        </p:nvSpPr>
        <p:spPr bwMode="auto">
          <a:xfrm>
            <a:off x="1393825" y="5470525"/>
            <a:ext cx="12684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9pPr>
          </a:lstStyle>
          <a:p>
            <a:pPr algn="r">
              <a:lnSpc>
                <a:spcPts val="1925"/>
              </a:lnSpc>
            </a:pPr>
            <a:r>
              <a:rPr lang="en-US" altLang="en-US" sz="1600" b="1">
                <a:solidFill>
                  <a:srgbClr val="000000"/>
                </a:solidFill>
                <a:cs typeface="Arial" panose="020B0604020202020204" pitchFamily="34" charset="0"/>
              </a:rPr>
              <a:t>Myofibrils</a:t>
            </a:r>
          </a:p>
        </p:txBody>
      </p:sp>
      <p:sp>
        <p:nvSpPr>
          <p:cNvPr id="90119" name="Text Box 31">
            <a:extLst>
              <a:ext uri="{FF2B5EF4-FFF2-40B4-BE49-F238E27FC236}">
                <a16:creationId xmlns:a16="http://schemas.microsoft.com/office/drawing/2014/main" id="{0BA01A14-F039-4843-BDAD-DF8E72863BAB}"/>
              </a:ext>
            </a:extLst>
          </p:cNvPr>
          <p:cNvSpPr txBox="1">
            <a:spLocks noChangeArrowheads="1"/>
          </p:cNvSpPr>
          <p:nvPr/>
        </p:nvSpPr>
        <p:spPr bwMode="auto">
          <a:xfrm>
            <a:off x="4516438" y="5272088"/>
            <a:ext cx="1601787"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9pPr>
          </a:lstStyle>
          <a:p>
            <a:pPr algn="ctr">
              <a:lnSpc>
                <a:spcPts val="1925"/>
              </a:lnSpc>
            </a:pPr>
            <a:r>
              <a:rPr lang="en-US" altLang="en-US" sz="1600" b="1">
                <a:solidFill>
                  <a:srgbClr val="000000"/>
                </a:solidFill>
                <a:cs typeface="Arial" panose="020B0604020202020204" pitchFamily="34" charset="0"/>
              </a:rPr>
              <a:t>Sarcoplasmic</a:t>
            </a:r>
            <a:br>
              <a:rPr lang="en-US" altLang="en-US" sz="1600" b="1">
                <a:solidFill>
                  <a:srgbClr val="000000"/>
                </a:solidFill>
                <a:cs typeface="Arial" panose="020B0604020202020204" pitchFamily="34" charset="0"/>
              </a:rPr>
            </a:br>
            <a:r>
              <a:rPr lang="en-US" altLang="en-US" sz="1600" b="1">
                <a:solidFill>
                  <a:srgbClr val="000000"/>
                </a:solidFill>
                <a:cs typeface="Arial" panose="020B0604020202020204" pitchFamily="34" charset="0"/>
              </a:rPr>
              <a:t>reticulum</a:t>
            </a:r>
          </a:p>
        </p:txBody>
      </p:sp>
      <p:sp>
        <p:nvSpPr>
          <p:cNvPr id="90120" name="Text Box 31">
            <a:extLst>
              <a:ext uri="{FF2B5EF4-FFF2-40B4-BE49-F238E27FC236}">
                <a16:creationId xmlns:a16="http://schemas.microsoft.com/office/drawing/2014/main" id="{96B3D55C-84F0-DE4B-987A-D24E9AD6503A}"/>
              </a:ext>
            </a:extLst>
          </p:cNvPr>
          <p:cNvSpPr txBox="1">
            <a:spLocks noChangeArrowheads="1"/>
          </p:cNvSpPr>
          <p:nvPr/>
        </p:nvSpPr>
        <p:spPr bwMode="auto">
          <a:xfrm>
            <a:off x="5446713" y="4408488"/>
            <a:ext cx="26765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9pPr>
          </a:lstStyle>
          <a:p>
            <a:pPr algn="ctr">
              <a:lnSpc>
                <a:spcPts val="1925"/>
              </a:lnSpc>
            </a:pPr>
            <a:r>
              <a:rPr lang="en-US" altLang="en-US" sz="1600" b="1">
                <a:solidFill>
                  <a:srgbClr val="000000"/>
                </a:solidFill>
                <a:cs typeface="Arial" panose="020B0604020202020204" pitchFamily="34" charset="0"/>
              </a:rPr>
              <a:t>Contact of sarcoplasmic</a:t>
            </a:r>
            <a:br>
              <a:rPr lang="en-US" altLang="en-US" sz="1600" b="1">
                <a:solidFill>
                  <a:srgbClr val="000000"/>
                </a:solidFill>
                <a:cs typeface="Arial" panose="020B0604020202020204" pitchFamily="34" charset="0"/>
              </a:rPr>
            </a:br>
            <a:r>
              <a:rPr lang="en-US" altLang="en-US" sz="1600" b="1">
                <a:solidFill>
                  <a:srgbClr val="000000"/>
                </a:solidFill>
                <a:cs typeface="Arial" panose="020B0604020202020204" pitchFamily="34" charset="0"/>
              </a:rPr>
              <a:t>reticulum with</a:t>
            </a:r>
            <a:br>
              <a:rPr lang="en-US" altLang="en-US" sz="1600" b="1">
                <a:solidFill>
                  <a:srgbClr val="000000"/>
                </a:solidFill>
                <a:cs typeface="Arial" panose="020B0604020202020204" pitchFamily="34" charset="0"/>
              </a:rPr>
            </a:br>
            <a:r>
              <a:rPr lang="en-US" altLang="en-US" sz="1600" b="1">
                <a:solidFill>
                  <a:srgbClr val="000000"/>
                </a:solidFill>
                <a:cs typeface="Arial" panose="020B0604020202020204" pitchFamily="34" charset="0"/>
              </a:rPr>
              <a:t>T tubule</a:t>
            </a:r>
          </a:p>
        </p:txBody>
      </p:sp>
      <p:sp>
        <p:nvSpPr>
          <p:cNvPr id="90121" name="Text Box 31">
            <a:extLst>
              <a:ext uri="{FF2B5EF4-FFF2-40B4-BE49-F238E27FC236}">
                <a16:creationId xmlns:a16="http://schemas.microsoft.com/office/drawing/2014/main" id="{404AF2BC-6D3E-0A4D-9AA4-877632676228}"/>
              </a:ext>
            </a:extLst>
          </p:cNvPr>
          <p:cNvSpPr txBox="1">
            <a:spLocks noChangeArrowheads="1"/>
          </p:cNvSpPr>
          <p:nvPr/>
        </p:nvSpPr>
        <p:spPr bwMode="auto">
          <a:xfrm>
            <a:off x="1544638" y="5932488"/>
            <a:ext cx="56054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9pPr>
          </a:lstStyle>
          <a:p>
            <a:pPr>
              <a:lnSpc>
                <a:spcPts val="2163"/>
              </a:lnSpc>
            </a:pPr>
            <a:r>
              <a:rPr lang="en-US" altLang="en-US" sz="1800" b="1">
                <a:solidFill>
                  <a:srgbClr val="000000"/>
                </a:solidFill>
                <a:cs typeface="Arial" panose="020B0604020202020204" pitchFamily="34" charset="0"/>
              </a:rPr>
              <a:t>Cardiac muscle tissue showing short, broad</a:t>
            </a:r>
            <a:br>
              <a:rPr lang="en-US" altLang="en-US" sz="1800" b="1">
                <a:solidFill>
                  <a:srgbClr val="000000"/>
                </a:solidFill>
                <a:cs typeface="Arial" panose="020B0604020202020204" pitchFamily="34" charset="0"/>
              </a:rPr>
            </a:br>
            <a:r>
              <a:rPr lang="en-US" altLang="en-US" sz="1800" b="1">
                <a:solidFill>
                  <a:srgbClr val="000000"/>
                </a:solidFill>
                <a:cs typeface="Arial" panose="020B0604020202020204" pitchFamily="34" charset="0"/>
              </a:rPr>
              <a:t>T tubules and SR that lacks terminal cisternae.</a:t>
            </a:r>
          </a:p>
        </p:txBody>
      </p:sp>
      <p:sp>
        <p:nvSpPr>
          <p:cNvPr id="90122" name="Rectangle 17">
            <a:extLst>
              <a:ext uri="{FF2B5EF4-FFF2-40B4-BE49-F238E27FC236}">
                <a16:creationId xmlns:a16="http://schemas.microsoft.com/office/drawing/2014/main" id="{9BC59C98-CE05-524A-A42C-45D3DC29590C}"/>
              </a:ext>
            </a:extLst>
          </p:cNvPr>
          <p:cNvSpPr>
            <a:spLocks noChangeArrowheads="1"/>
          </p:cNvSpPr>
          <p:nvPr/>
        </p:nvSpPr>
        <p:spPr bwMode="auto">
          <a:xfrm>
            <a:off x="1185863" y="5949950"/>
            <a:ext cx="249237" cy="250825"/>
          </a:xfrm>
          <a:prstGeom prst="rect">
            <a:avLst/>
          </a:prstGeom>
          <a:solidFill>
            <a:srgbClr val="034F7F"/>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ts val="1925"/>
              </a:lnSpc>
            </a:pPr>
            <a:endParaRPr lang="en-US" altLang="en-US" sz="1600">
              <a:solidFill>
                <a:srgbClr val="000000"/>
              </a:solidFill>
              <a:latin typeface="Times" pitchFamily="2" charset="0"/>
            </a:endParaRPr>
          </a:p>
        </p:txBody>
      </p:sp>
      <p:sp>
        <p:nvSpPr>
          <p:cNvPr id="90123" name="Text Box 31">
            <a:extLst>
              <a:ext uri="{FF2B5EF4-FFF2-40B4-BE49-F238E27FC236}">
                <a16:creationId xmlns:a16="http://schemas.microsoft.com/office/drawing/2014/main" id="{0EA6AFDD-0B76-CB44-B63A-B66E2DCD7F03}"/>
              </a:ext>
            </a:extLst>
          </p:cNvPr>
          <p:cNvSpPr txBox="1">
            <a:spLocks noChangeArrowheads="1"/>
          </p:cNvSpPr>
          <p:nvPr/>
        </p:nvSpPr>
        <p:spPr bwMode="auto">
          <a:xfrm>
            <a:off x="1236663" y="5932488"/>
            <a:ext cx="974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ts val="1925"/>
              </a:lnSpc>
            </a:pPr>
            <a:r>
              <a:rPr lang="en-US" altLang="en-US" sz="1600" b="1">
                <a:solidFill>
                  <a:srgbClr val="FFFFFF"/>
                </a:solidFill>
                <a:latin typeface="Arial Black" panose="020B0604020202020204" pitchFamily="34" charset="0"/>
              </a:rPr>
              <a:t>c</a:t>
            </a:r>
          </a:p>
        </p:txBody>
      </p:sp>
      <p:cxnSp>
        <p:nvCxnSpPr>
          <p:cNvPr id="90124" name="Straight Connector 9218">
            <a:extLst>
              <a:ext uri="{FF2B5EF4-FFF2-40B4-BE49-F238E27FC236}">
                <a16:creationId xmlns:a16="http://schemas.microsoft.com/office/drawing/2014/main" id="{0502589B-E084-3943-B1A5-593AD33B9268}"/>
              </a:ext>
            </a:extLst>
          </p:cNvPr>
          <p:cNvCxnSpPr>
            <a:cxnSpLocks noChangeShapeType="1"/>
          </p:cNvCxnSpPr>
          <p:nvPr/>
        </p:nvCxnSpPr>
        <p:spPr bwMode="auto">
          <a:xfrm>
            <a:off x="3495675" y="1476375"/>
            <a:ext cx="0" cy="7588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125" name="Straight Connector 9220">
            <a:extLst>
              <a:ext uri="{FF2B5EF4-FFF2-40B4-BE49-F238E27FC236}">
                <a16:creationId xmlns:a16="http://schemas.microsoft.com/office/drawing/2014/main" id="{91D182F0-A946-1A47-AE43-1145528E245C}"/>
              </a:ext>
            </a:extLst>
          </p:cNvPr>
          <p:cNvCxnSpPr>
            <a:cxnSpLocks noChangeShapeType="1"/>
          </p:cNvCxnSpPr>
          <p:nvPr/>
        </p:nvCxnSpPr>
        <p:spPr bwMode="auto">
          <a:xfrm>
            <a:off x="2889250" y="1857375"/>
            <a:ext cx="0" cy="37465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126" name="Straight Connector 9222">
            <a:extLst>
              <a:ext uri="{FF2B5EF4-FFF2-40B4-BE49-F238E27FC236}">
                <a16:creationId xmlns:a16="http://schemas.microsoft.com/office/drawing/2014/main" id="{24AF6562-3D9B-FA4C-AD83-C7691E277EAA}"/>
              </a:ext>
            </a:extLst>
          </p:cNvPr>
          <p:cNvCxnSpPr>
            <a:cxnSpLocks noChangeShapeType="1"/>
          </p:cNvCxnSpPr>
          <p:nvPr/>
        </p:nvCxnSpPr>
        <p:spPr bwMode="auto">
          <a:xfrm>
            <a:off x="1841500" y="2251075"/>
            <a:ext cx="0" cy="6731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127" name="Straight Connector 9224">
            <a:extLst>
              <a:ext uri="{FF2B5EF4-FFF2-40B4-BE49-F238E27FC236}">
                <a16:creationId xmlns:a16="http://schemas.microsoft.com/office/drawing/2014/main" id="{9F38580F-B8DC-D64C-AACA-B41A1E164340}"/>
              </a:ext>
            </a:extLst>
          </p:cNvPr>
          <p:cNvCxnSpPr>
            <a:cxnSpLocks noChangeShapeType="1"/>
          </p:cNvCxnSpPr>
          <p:nvPr/>
        </p:nvCxnSpPr>
        <p:spPr bwMode="auto">
          <a:xfrm>
            <a:off x="6865938" y="3195638"/>
            <a:ext cx="0" cy="12160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128" name="Straight Connector 9226">
            <a:extLst>
              <a:ext uri="{FF2B5EF4-FFF2-40B4-BE49-F238E27FC236}">
                <a16:creationId xmlns:a16="http://schemas.microsoft.com/office/drawing/2014/main" id="{9BB3FF25-46E3-E845-B14B-18A903463235}"/>
              </a:ext>
            </a:extLst>
          </p:cNvPr>
          <p:cNvCxnSpPr>
            <a:cxnSpLocks noChangeShapeType="1"/>
          </p:cNvCxnSpPr>
          <p:nvPr/>
        </p:nvCxnSpPr>
        <p:spPr bwMode="auto">
          <a:xfrm>
            <a:off x="5299075" y="3730625"/>
            <a:ext cx="0" cy="15605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129" name="Straight Connector 9228">
            <a:extLst>
              <a:ext uri="{FF2B5EF4-FFF2-40B4-BE49-F238E27FC236}">
                <a16:creationId xmlns:a16="http://schemas.microsoft.com/office/drawing/2014/main" id="{89AD0A05-3D1D-754E-8730-31338DDE338B}"/>
              </a:ext>
            </a:extLst>
          </p:cNvPr>
          <p:cNvCxnSpPr>
            <a:cxnSpLocks noChangeShapeType="1"/>
          </p:cNvCxnSpPr>
          <p:nvPr/>
        </p:nvCxnSpPr>
        <p:spPr bwMode="auto">
          <a:xfrm>
            <a:off x="2124075" y="4610100"/>
            <a:ext cx="6350" cy="84772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0130" name="Straight Connector 9230">
            <a:extLst>
              <a:ext uri="{FF2B5EF4-FFF2-40B4-BE49-F238E27FC236}">
                <a16:creationId xmlns:a16="http://schemas.microsoft.com/office/drawing/2014/main" id="{896DF537-9BDD-494C-844D-358C9652A014}"/>
              </a:ext>
            </a:extLst>
          </p:cNvPr>
          <p:cNvCxnSpPr>
            <a:cxnSpLocks noChangeShapeType="1"/>
          </p:cNvCxnSpPr>
          <p:nvPr/>
        </p:nvCxnSpPr>
        <p:spPr bwMode="auto">
          <a:xfrm flipV="1">
            <a:off x="2124075" y="3711575"/>
            <a:ext cx="654050" cy="173831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8209430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99741-22C5-5E48-AAFE-57FDE0619AA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8836A2B-3DD8-6545-BD09-53A2F6044E8D}"/>
              </a:ext>
            </a:extLst>
          </p:cNvPr>
          <p:cNvSpPr>
            <a:spLocks noGrp="1"/>
          </p:cNvSpPr>
          <p:nvPr>
            <p:ph idx="1"/>
          </p:nvPr>
        </p:nvSpPr>
        <p:spPr>
          <a:xfrm>
            <a:off x="152400" y="208091"/>
            <a:ext cx="8839200" cy="5562600"/>
          </a:xfrm>
        </p:spPr>
        <p:txBody>
          <a:bodyPr/>
          <a:lstStyle/>
          <a:p>
            <a:r>
              <a:rPr lang="en-US" altLang="en-US" dirty="0" err="1">
                <a:ea typeface="ＭＳ Ｐゴシック" panose="020B0600070205080204" pitchFamily="34" charset="-128"/>
              </a:rPr>
              <a:t>Características</a:t>
            </a:r>
            <a:r>
              <a:rPr lang="en-US" altLang="en-US" dirty="0">
                <a:ea typeface="ＭＳ Ｐゴシック" panose="020B0600070205080204" pitchFamily="34" charset="-128"/>
              </a:rPr>
              <a:t> </a:t>
            </a:r>
            <a:r>
              <a:rPr lang="en-US" altLang="en-US" dirty="0" err="1">
                <a:ea typeface="ＭＳ Ｐゴシック" panose="020B0600070205080204" pitchFamily="34" charset="-128"/>
              </a:rPr>
              <a:t>Estructurales</a:t>
            </a:r>
            <a:endParaRPr lang="en-US" altLang="en-US" dirty="0">
              <a:ea typeface="ＭＳ Ｐゴシック" panose="020B0600070205080204" pitchFamily="34" charset="-128"/>
            </a:endParaRPr>
          </a:p>
          <a:p>
            <a:pPr lvl="1"/>
            <a:r>
              <a:rPr lang="en-US" altLang="en-US" dirty="0" err="1">
                <a:ea typeface="ＭＳ Ｐゴシック" panose="020B0600070205080204" pitchFamily="34" charset="-128"/>
              </a:rPr>
              <a:t>Distinto</a:t>
            </a:r>
            <a:r>
              <a:rPr lang="en-US" altLang="en-US" dirty="0">
                <a:ea typeface="ＭＳ Ｐゴシック" panose="020B0600070205080204" pitchFamily="34" charset="-128"/>
              </a:rPr>
              <a:t> a las </a:t>
            </a:r>
            <a:r>
              <a:rPr lang="en-US" altLang="en-US" dirty="0" err="1">
                <a:ea typeface="ＭＳ Ｐゴシック" panose="020B0600070205080204" pitchFamily="34" charset="-128"/>
              </a:rPr>
              <a:t>esqueletales</a:t>
            </a:r>
            <a:r>
              <a:rPr lang="en-US" altLang="en-US" dirty="0">
                <a:ea typeface="ＭＳ Ｐゴシック" panose="020B0600070205080204" pitchFamily="34" charset="-128"/>
              </a:rPr>
              <a:t>, </a:t>
            </a:r>
            <a:r>
              <a:rPr lang="en-US" altLang="en-US" b="1" dirty="0" err="1">
                <a:ea typeface="ＭＳ Ｐゴシック" panose="020B0600070205080204" pitchFamily="34" charset="-128"/>
              </a:rPr>
              <a:t>células</a:t>
            </a:r>
            <a:r>
              <a:rPr lang="en-US" altLang="en-US" b="1" dirty="0">
                <a:ea typeface="ＭＳ Ｐゴシック" panose="020B0600070205080204" pitchFamily="34" charset="-128"/>
              </a:rPr>
              <a:t> </a:t>
            </a:r>
            <a:r>
              <a:rPr lang="en-US" altLang="en-US" b="1" dirty="0" err="1">
                <a:ea typeface="ＭＳ Ｐゴシック" panose="020B0600070205080204" pitchFamily="34" charset="-128"/>
              </a:rPr>
              <a:t>musculares</a:t>
            </a:r>
            <a:r>
              <a:rPr lang="en-US" altLang="en-US" b="1" dirty="0">
                <a:ea typeface="ＭＳ Ｐゴシック" panose="020B0600070205080204" pitchFamily="34" charset="-128"/>
              </a:rPr>
              <a:t> </a:t>
            </a:r>
            <a:r>
              <a:rPr lang="en-US" altLang="en-US" b="1" dirty="0" err="1">
                <a:ea typeface="ＭＳ Ｐゴシック" panose="020B0600070205080204" pitchFamily="34" charset="-128"/>
              </a:rPr>
              <a:t>cardiacas</a:t>
            </a:r>
            <a:r>
              <a:rPr lang="en-US" altLang="en-US" b="1" dirty="0">
                <a:ea typeface="ＭＳ Ｐゴシック" panose="020B0600070205080204" pitchFamily="34" charset="-128"/>
              </a:rPr>
              <a:t> </a:t>
            </a:r>
            <a:r>
              <a:rPr lang="en-US" altLang="en-US" dirty="0">
                <a:ea typeface="ＭＳ Ｐゴシック" panose="020B0600070205080204" pitchFamily="34" charset="-128"/>
              </a:rPr>
              <a:t>(</a:t>
            </a:r>
            <a:r>
              <a:rPr lang="en-US" altLang="en-US" i="1" dirty="0" err="1">
                <a:ea typeface="ＭＳ Ｐゴシック" panose="020B0600070205080204" pitchFamily="34" charset="-128"/>
              </a:rPr>
              <a:t>cardiocitos</a:t>
            </a:r>
            <a:r>
              <a:rPr lang="en-US" altLang="en-US" dirty="0">
                <a:ea typeface="ＭＳ Ｐゴシック" panose="020B0600070205080204" pitchFamily="34" charset="-128"/>
              </a:rPr>
              <a:t>):</a:t>
            </a:r>
          </a:p>
          <a:p>
            <a:pPr lvl="2"/>
            <a:r>
              <a:rPr lang="en-US" altLang="en-US" dirty="0" err="1">
                <a:ea typeface="ＭＳ Ｐゴシック" panose="020B0600070205080204" pitchFamily="34" charset="-128"/>
              </a:rPr>
              <a:t>Pequeñas</a:t>
            </a:r>
            <a:r>
              <a:rPr lang="en-US" altLang="en-US" dirty="0">
                <a:ea typeface="ＭＳ Ｐゴシック" panose="020B0600070205080204" pitchFamily="34" charset="-128"/>
              </a:rPr>
              <a:t>, </a:t>
            </a:r>
            <a:r>
              <a:rPr lang="en-US" altLang="en-US" dirty="0" err="1">
                <a:ea typeface="ＭＳ Ｐゴシック" panose="020B0600070205080204" pitchFamily="34" charset="-128"/>
              </a:rPr>
              <a:t>mononucleadas</a:t>
            </a:r>
            <a:r>
              <a:rPr lang="en-US" altLang="en-US" dirty="0">
                <a:ea typeface="ＭＳ Ｐゴシック" panose="020B0600070205080204" pitchFamily="34" charset="-128"/>
              </a:rPr>
              <a:t> o </a:t>
            </a:r>
            <a:r>
              <a:rPr lang="en-US" altLang="en-US" dirty="0" err="1">
                <a:ea typeface="ＭＳ Ｐゴシック" panose="020B0600070205080204" pitchFamily="34" charset="-128"/>
              </a:rPr>
              <a:t>binucleadas</a:t>
            </a:r>
            <a:endParaRPr lang="en-US" altLang="en-US" dirty="0">
              <a:ea typeface="ＭＳ Ｐゴシック" panose="020B0600070205080204" pitchFamily="34" charset="-128"/>
            </a:endParaRPr>
          </a:p>
          <a:p>
            <a:pPr lvl="2"/>
            <a:r>
              <a:rPr lang="en-US" altLang="en-US" dirty="0" err="1">
                <a:ea typeface="ＭＳ Ｐゴシック" panose="020B0600070205080204" pitchFamily="34" charset="-128"/>
              </a:rPr>
              <a:t>Tubos</a:t>
            </a:r>
            <a:r>
              <a:rPr lang="en-US" altLang="en-US" dirty="0">
                <a:ea typeface="ＭＳ Ｐゴシック" panose="020B0600070205080204" pitchFamily="34" charset="-128"/>
              </a:rPr>
              <a:t> T </a:t>
            </a:r>
            <a:r>
              <a:rPr lang="en-US" altLang="en-US" dirty="0" err="1">
                <a:ea typeface="ＭＳ Ｐゴシック" panose="020B0600070205080204" pitchFamily="34" charset="-128"/>
              </a:rPr>
              <a:t>cortos</a:t>
            </a:r>
            <a:r>
              <a:rPr lang="en-US" altLang="en-US" dirty="0">
                <a:ea typeface="ＭＳ Ｐゴシック" panose="020B0600070205080204" pitchFamily="34" charset="-128"/>
              </a:rPr>
              <a:t>, </a:t>
            </a:r>
            <a:r>
              <a:rPr lang="en-US" altLang="en-US" dirty="0" err="1">
                <a:ea typeface="ＭＳ Ｐゴシック" panose="020B0600070205080204" pitchFamily="34" charset="-128"/>
              </a:rPr>
              <a:t>anchos</a:t>
            </a:r>
            <a:endParaRPr lang="en-US" altLang="en-US" dirty="0">
              <a:ea typeface="ＭＳ Ｐゴシック" panose="020B0600070205080204" pitchFamily="34" charset="-128"/>
            </a:endParaRPr>
          </a:p>
          <a:p>
            <a:pPr lvl="3"/>
            <a:r>
              <a:rPr lang="en-US" altLang="en-US" sz="2400" b="1" dirty="0">
                <a:ea typeface="ＭＳ Ｐゴシック" panose="020B0600070205080204" pitchFamily="34" charset="-128"/>
              </a:rPr>
              <a:t>No </a:t>
            </a:r>
            <a:r>
              <a:rPr lang="en-US" altLang="en-US" sz="2400" b="1" dirty="0" err="1">
                <a:ea typeface="ＭＳ Ｐゴシック" panose="020B0600070205080204" pitchFamily="34" charset="-128"/>
              </a:rPr>
              <a:t>triadas</a:t>
            </a:r>
            <a:endParaRPr lang="en-US" altLang="en-US" sz="2400" b="1" dirty="0">
              <a:ea typeface="ＭＳ Ｐゴシック" panose="020B0600070205080204" pitchFamily="34" charset="-128"/>
            </a:endParaRPr>
          </a:p>
          <a:p>
            <a:pPr lvl="2"/>
            <a:r>
              <a:rPr lang="en-US" altLang="en-US" dirty="0" err="1">
                <a:ea typeface="ＭＳ Ｐゴシック" panose="020B0600070205080204" pitchFamily="34" charset="-128"/>
              </a:rPr>
              <a:t>Retículo</a:t>
            </a:r>
            <a:r>
              <a:rPr lang="en-US" altLang="en-US" dirty="0">
                <a:ea typeface="ＭＳ Ｐゴシック" panose="020B0600070205080204" pitchFamily="34" charset="-128"/>
              </a:rPr>
              <a:t> </a:t>
            </a:r>
            <a:r>
              <a:rPr lang="en-US" altLang="en-US" dirty="0" err="1">
                <a:ea typeface="ＭＳ Ｐゴシック" panose="020B0600070205080204" pitchFamily="34" charset="-128"/>
              </a:rPr>
              <a:t>Sarcoplásmico</a:t>
            </a:r>
            <a:r>
              <a:rPr lang="en-US" altLang="en-US" dirty="0">
                <a:ea typeface="ＭＳ Ｐゴシック" panose="020B0600070205080204" pitchFamily="34" charset="-128"/>
              </a:rPr>
              <a:t> </a:t>
            </a:r>
            <a:r>
              <a:rPr lang="en-US" altLang="en-US" b="1" dirty="0">
                <a:ea typeface="ＭＳ Ｐゴシック" panose="020B0600070205080204" pitchFamily="34" charset="-128"/>
              </a:rPr>
              <a:t>sin</a:t>
            </a:r>
            <a:r>
              <a:rPr lang="en-US" altLang="en-US" dirty="0">
                <a:ea typeface="ＭＳ Ｐゴシック" panose="020B0600070205080204" pitchFamily="34" charset="-128"/>
              </a:rPr>
              <a:t> </a:t>
            </a:r>
            <a:r>
              <a:rPr lang="en-US" altLang="en-US" dirty="0" err="1">
                <a:ea typeface="ＭＳ Ｐゴシック" panose="020B0600070205080204" pitchFamily="34" charset="-128"/>
              </a:rPr>
              <a:t>cisternas</a:t>
            </a:r>
            <a:r>
              <a:rPr lang="en-US" altLang="en-US" dirty="0">
                <a:ea typeface="ＭＳ Ｐゴシック" panose="020B0600070205080204" pitchFamily="34" charset="-128"/>
              </a:rPr>
              <a:t> </a:t>
            </a:r>
            <a:r>
              <a:rPr lang="en-US" altLang="en-US" dirty="0" err="1">
                <a:ea typeface="ＭＳ Ｐゴシック" panose="020B0600070205080204" pitchFamily="34" charset="-128"/>
              </a:rPr>
              <a:t>terminales</a:t>
            </a:r>
            <a:endParaRPr lang="en-US" altLang="en-US" dirty="0">
              <a:ea typeface="ＭＳ Ｐゴシック" panose="020B0600070205080204" pitchFamily="34" charset="-128"/>
            </a:endParaRPr>
          </a:p>
          <a:p>
            <a:pPr lvl="2"/>
            <a:r>
              <a:rPr lang="en-US" altLang="en-US" dirty="0" err="1">
                <a:ea typeface="ＭＳ Ｐゴシック" panose="020B0600070205080204" pitchFamily="34" charset="-128"/>
              </a:rPr>
              <a:t>Aeróbicas</a:t>
            </a:r>
            <a:r>
              <a:rPr lang="en-US" altLang="en-US" dirty="0">
                <a:ea typeface="ＭＳ Ｐゴシック" panose="020B0600070205080204" pitchFamily="34" charset="-128"/>
              </a:rPr>
              <a:t> </a:t>
            </a:r>
            <a:r>
              <a:rPr lang="en-US" altLang="en-US" dirty="0" err="1">
                <a:ea typeface="ＭＳ Ｐゴシック" panose="020B0600070205080204" pitchFamily="34" charset="-128"/>
              </a:rPr>
              <a:t>Estrictas</a:t>
            </a:r>
            <a:endParaRPr lang="en-US" altLang="en-US" dirty="0">
              <a:ea typeface="ＭＳ Ｐゴシック" panose="020B0600070205080204" pitchFamily="34" charset="-128"/>
            </a:endParaRPr>
          </a:p>
          <a:p>
            <a:pPr lvl="3"/>
            <a:r>
              <a:rPr lang="en-US" altLang="en-US" sz="2400" dirty="0" err="1">
                <a:ea typeface="ＭＳ Ｐゴシック" panose="020B0600070205080204" pitchFamily="34" charset="-128"/>
              </a:rPr>
              <a:t>Ricas</a:t>
            </a:r>
            <a:r>
              <a:rPr lang="en-US" altLang="en-US" sz="2400" dirty="0">
                <a:ea typeface="ＭＳ Ｐゴシック" panose="020B0600070205080204" pitchFamily="34" charset="-128"/>
              </a:rPr>
              <a:t> </a:t>
            </a:r>
            <a:r>
              <a:rPr lang="en-US" altLang="en-US" sz="2400" dirty="0" err="1">
                <a:ea typeface="ＭＳ Ｐゴシック" panose="020B0600070205080204" pitchFamily="34" charset="-128"/>
              </a:rPr>
              <a:t>en</a:t>
            </a:r>
            <a:r>
              <a:rPr lang="en-US" altLang="en-US" sz="2400" dirty="0">
                <a:ea typeface="ＭＳ Ｐゴシック" panose="020B0600070205080204" pitchFamily="34" charset="-128"/>
              </a:rPr>
              <a:t> </a:t>
            </a:r>
            <a:r>
              <a:rPr lang="en-US" altLang="en-US" sz="2400" dirty="0" err="1">
                <a:ea typeface="ＭＳ Ｐゴシック" panose="020B0600070205080204" pitchFamily="34" charset="-128"/>
              </a:rPr>
              <a:t>mioglobina</a:t>
            </a:r>
            <a:r>
              <a:rPr lang="en-US" altLang="en-US" sz="2400" dirty="0">
                <a:ea typeface="ＭＳ Ｐゴシック" panose="020B0600070205080204" pitchFamily="34" charset="-128"/>
              </a:rPr>
              <a:t> y </a:t>
            </a:r>
            <a:r>
              <a:rPr lang="en-US" altLang="en-US" sz="2400" dirty="0" err="1">
                <a:ea typeface="ＭＳ Ｐゴシック" panose="020B0600070205080204" pitchFamily="34" charset="-128"/>
              </a:rPr>
              <a:t>mitocondrias</a:t>
            </a:r>
            <a:endParaRPr lang="en-US" altLang="en-US" sz="2400" dirty="0">
              <a:ea typeface="ＭＳ Ｐゴシック" panose="020B0600070205080204" pitchFamily="34" charset="-128"/>
            </a:endParaRPr>
          </a:p>
          <a:p>
            <a:pPr lvl="2"/>
            <a:r>
              <a:rPr lang="en-US" altLang="en-US" b="1" dirty="0">
                <a:ea typeface="ＭＳ Ｐゴシック" panose="020B0600070205080204" pitchFamily="34" charset="-128"/>
              </a:rPr>
              <a:t>Discos </a:t>
            </a:r>
            <a:r>
              <a:rPr lang="en-US" altLang="en-US" b="1" dirty="0" err="1">
                <a:ea typeface="ＭＳ Ｐゴシック" panose="020B0600070205080204" pitchFamily="34" charset="-128"/>
              </a:rPr>
              <a:t>intercalados</a:t>
            </a:r>
            <a:endParaRPr lang="en-US" altLang="en-US" b="1" dirty="0">
              <a:ea typeface="ＭＳ Ｐゴシック" panose="020B0600070205080204" pitchFamily="34" charset="-128"/>
            </a:endParaRPr>
          </a:p>
          <a:p>
            <a:endParaRPr lang="en-US" dirty="0"/>
          </a:p>
        </p:txBody>
      </p:sp>
      <p:sp>
        <p:nvSpPr>
          <p:cNvPr id="5" name="Text Placeholder 4">
            <a:extLst>
              <a:ext uri="{FF2B5EF4-FFF2-40B4-BE49-F238E27FC236}">
                <a16:creationId xmlns:a16="http://schemas.microsoft.com/office/drawing/2014/main" id="{42CF164E-8EAF-5A46-8CF6-BB29A61A3A1C}"/>
              </a:ext>
            </a:extLst>
          </p:cNvPr>
          <p:cNvSpPr>
            <a:spLocks noGrp="1"/>
          </p:cNvSpPr>
          <p:nvPr>
            <p:ph type="body" sz="quarter" idx="14"/>
          </p:nvPr>
        </p:nvSpPr>
        <p:spPr/>
        <p:txBody>
          <a:bodyPr/>
          <a:lstStyle/>
          <a:p>
            <a:endParaRPr lang="en-US"/>
          </a:p>
        </p:txBody>
      </p:sp>
      <p:sp>
        <p:nvSpPr>
          <p:cNvPr id="6" name="Text Placeholder 5">
            <a:extLst>
              <a:ext uri="{FF2B5EF4-FFF2-40B4-BE49-F238E27FC236}">
                <a16:creationId xmlns:a16="http://schemas.microsoft.com/office/drawing/2014/main" id="{3AC35B39-B13F-EB46-9851-53FDE6850D32}"/>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6830270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99741-22C5-5E48-AAFE-57FDE0619AA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8836A2B-3DD8-6545-BD09-53A2F6044E8D}"/>
              </a:ext>
            </a:extLst>
          </p:cNvPr>
          <p:cNvSpPr>
            <a:spLocks noGrp="1"/>
          </p:cNvSpPr>
          <p:nvPr>
            <p:ph idx="1"/>
          </p:nvPr>
        </p:nvSpPr>
        <p:spPr>
          <a:xfrm>
            <a:off x="457200" y="304800"/>
            <a:ext cx="8686800" cy="5358384"/>
          </a:xfrm>
        </p:spPr>
        <p:txBody>
          <a:bodyPr/>
          <a:lstStyle/>
          <a:p>
            <a:r>
              <a:rPr lang="en-US" altLang="en-US" dirty="0">
                <a:ea typeface="ＭＳ Ｐゴシック" panose="020B0600070205080204" pitchFamily="34" charset="-128"/>
              </a:rPr>
              <a:t>Discos </a:t>
            </a:r>
            <a:r>
              <a:rPr lang="en-US" altLang="en-US" b="1" dirty="0" err="1">
                <a:ea typeface="ＭＳ Ｐゴシック" panose="020B0600070205080204" pitchFamily="34" charset="-128"/>
              </a:rPr>
              <a:t>Intercalados</a:t>
            </a:r>
            <a:endParaRPr lang="en-US" altLang="en-US" b="1" dirty="0">
              <a:ea typeface="ＭＳ Ｐゴシック" panose="020B0600070205080204" pitchFamily="34" charset="-128"/>
            </a:endParaRPr>
          </a:p>
          <a:p>
            <a:pPr lvl="1"/>
            <a:r>
              <a:rPr lang="en-US" altLang="en-US" dirty="0">
                <a:ea typeface="ＭＳ Ｐゴシック" panose="020B0600070205080204" pitchFamily="34" charset="-128"/>
              </a:rPr>
              <a:t>Puntos de </a:t>
            </a:r>
            <a:r>
              <a:rPr lang="en-US" altLang="en-US" dirty="0" err="1">
                <a:ea typeface="ＭＳ Ｐゴシック" panose="020B0600070205080204" pitchFamily="34" charset="-128"/>
              </a:rPr>
              <a:t>contactos</a:t>
            </a:r>
            <a:r>
              <a:rPr lang="en-US" altLang="en-US" dirty="0">
                <a:ea typeface="ＭＳ Ｐゴシック" panose="020B0600070205080204" pitchFamily="34" charset="-128"/>
              </a:rPr>
              <a:t> </a:t>
            </a:r>
            <a:r>
              <a:rPr lang="en-US" altLang="en-US" dirty="0" err="1">
                <a:ea typeface="ＭＳ Ｐゴシック" panose="020B0600070205080204" pitchFamily="34" charset="-128"/>
              </a:rPr>
              <a:t>especializados</a:t>
            </a:r>
            <a:r>
              <a:rPr lang="en-US" altLang="en-US" dirty="0">
                <a:ea typeface="ＭＳ Ｐゴシック" panose="020B0600070205080204" pitchFamily="34" charset="-128"/>
              </a:rPr>
              <a:t> entre </a:t>
            </a:r>
            <a:r>
              <a:rPr lang="en-US" altLang="en-US" dirty="0" err="1">
                <a:ea typeface="ＭＳ Ｐゴシック" panose="020B0600070205080204" pitchFamily="34" charset="-128"/>
              </a:rPr>
              <a:t>cardiocitos</a:t>
            </a:r>
            <a:endParaRPr lang="en-US" altLang="en-US" dirty="0">
              <a:ea typeface="ＭＳ Ｐゴシック" panose="020B0600070205080204" pitchFamily="34" charset="-128"/>
            </a:endParaRPr>
          </a:p>
          <a:p>
            <a:pPr lvl="1"/>
            <a:r>
              <a:rPr lang="en-US" altLang="en-US" dirty="0" err="1">
                <a:ea typeface="ＭＳ Ｐゴシック" panose="020B0600070205080204" pitchFamily="34" charset="-128"/>
              </a:rPr>
              <a:t>Conectan</a:t>
            </a:r>
            <a:r>
              <a:rPr lang="en-US" altLang="en-US" dirty="0">
                <a:ea typeface="ＭＳ Ｐゴシック" panose="020B0600070205080204" pitchFamily="34" charset="-128"/>
              </a:rPr>
              <a:t> las </a:t>
            </a:r>
            <a:r>
              <a:rPr lang="en-US" altLang="en-US" dirty="0" err="1">
                <a:ea typeface="ＭＳ Ｐゴシック" panose="020B0600070205080204" pitchFamily="34" charset="-128"/>
              </a:rPr>
              <a:t>membranas</a:t>
            </a:r>
            <a:r>
              <a:rPr lang="en-US" altLang="en-US" dirty="0">
                <a:ea typeface="ＭＳ Ｐゴシック" panose="020B0600070205080204" pitchFamily="34" charset="-128"/>
              </a:rPr>
              <a:t> </a:t>
            </a:r>
            <a:r>
              <a:rPr lang="en-US" altLang="en-US" dirty="0" err="1">
                <a:ea typeface="ＭＳ Ｐゴシック" panose="020B0600070205080204" pitchFamily="34" charset="-128"/>
              </a:rPr>
              <a:t>celulares</a:t>
            </a:r>
            <a:r>
              <a:rPr lang="en-US" altLang="en-US" dirty="0">
                <a:ea typeface="ＭＳ Ｐゴシック" panose="020B0600070205080204" pitchFamily="34" charset="-128"/>
              </a:rPr>
              <a:t> de </a:t>
            </a:r>
            <a:r>
              <a:rPr lang="en-US" altLang="en-US" dirty="0" err="1">
                <a:ea typeface="ＭＳ Ｐゴシック" panose="020B0600070205080204" pitchFamily="34" charset="-128"/>
              </a:rPr>
              <a:t>cardiocitos</a:t>
            </a:r>
            <a:r>
              <a:rPr lang="en-US" altLang="en-US" dirty="0">
                <a:ea typeface="ＭＳ Ｐゴシック" panose="020B0600070205080204" pitchFamily="34" charset="-128"/>
              </a:rPr>
              <a:t> </a:t>
            </a:r>
            <a:r>
              <a:rPr lang="en-US" altLang="en-US" dirty="0" err="1">
                <a:ea typeface="ＭＳ Ｐゴシック" panose="020B0600070205080204" pitchFamily="34" charset="-128"/>
              </a:rPr>
              <a:t>adyacentes</a:t>
            </a:r>
            <a:endParaRPr lang="en-US" altLang="en-US" dirty="0">
              <a:ea typeface="ＭＳ Ｐゴシック" panose="020B0600070205080204" pitchFamily="34" charset="-128"/>
            </a:endParaRPr>
          </a:p>
          <a:p>
            <a:pPr lvl="2"/>
            <a:r>
              <a:rPr lang="en-US" altLang="en-US" dirty="0" err="1">
                <a:ea typeface="ＭＳ Ｐゴシック" panose="020B0600070205080204" pitchFamily="34" charset="-128"/>
              </a:rPr>
              <a:t>Uniones</a:t>
            </a:r>
            <a:r>
              <a:rPr lang="en-US" altLang="en-US" dirty="0">
                <a:ea typeface="ＭＳ Ｐゴシック" panose="020B0600070205080204" pitchFamily="34" charset="-128"/>
              </a:rPr>
              <a:t> gap, </a:t>
            </a:r>
            <a:r>
              <a:rPr lang="en-US" altLang="en-US" dirty="0" err="1">
                <a:ea typeface="ＭＳ Ｐゴシック" panose="020B0600070205080204" pitchFamily="34" charset="-128"/>
              </a:rPr>
              <a:t>desmosomas</a:t>
            </a:r>
            <a:endParaRPr lang="en-US" altLang="en-US" dirty="0">
              <a:ea typeface="ＭＳ Ｐゴシック" panose="020B0600070205080204" pitchFamily="34" charset="-128"/>
            </a:endParaRPr>
          </a:p>
          <a:p>
            <a:pPr lvl="1"/>
            <a:r>
              <a:rPr lang="en-US" altLang="en-US" dirty="0" err="1">
                <a:ea typeface="ＭＳ Ｐゴシック" panose="020B0600070205080204" pitchFamily="34" charset="-128"/>
              </a:rPr>
              <a:t>Funciones</a:t>
            </a:r>
            <a:endParaRPr lang="en-US" altLang="en-US" dirty="0">
              <a:ea typeface="ＭＳ Ｐゴシック" panose="020B0600070205080204" pitchFamily="34" charset="-128"/>
            </a:endParaRPr>
          </a:p>
          <a:p>
            <a:pPr lvl="2"/>
            <a:r>
              <a:rPr lang="en-US" altLang="en-US" dirty="0" err="1">
                <a:ea typeface="ＭＳ Ｐゴシック" panose="020B0600070205080204" pitchFamily="34" charset="-128"/>
              </a:rPr>
              <a:t>Estructural</a:t>
            </a:r>
            <a:endParaRPr lang="en-US" altLang="en-US" dirty="0">
              <a:ea typeface="ＭＳ Ｐゴシック" panose="020B0600070205080204" pitchFamily="34" charset="-128"/>
            </a:endParaRPr>
          </a:p>
          <a:p>
            <a:pPr lvl="2"/>
            <a:r>
              <a:rPr lang="en-US" altLang="en-US" dirty="0" err="1">
                <a:ea typeface="ＭＳ Ｐゴシック" panose="020B0600070205080204" pitchFamily="34" charset="-128"/>
              </a:rPr>
              <a:t>Amplificar</a:t>
            </a:r>
            <a:r>
              <a:rPr lang="en-US" altLang="en-US" dirty="0">
                <a:ea typeface="ＭＳ Ｐゴシック" panose="020B0600070205080204" pitchFamily="34" charset="-128"/>
              </a:rPr>
              <a:t> las </a:t>
            </a:r>
            <a:r>
              <a:rPr lang="en-US" altLang="en-US" dirty="0" err="1">
                <a:ea typeface="ＭＳ Ｐゴシック" panose="020B0600070205080204" pitchFamily="34" charset="-128"/>
              </a:rPr>
              <a:t>conecciones</a:t>
            </a:r>
            <a:r>
              <a:rPr lang="en-US" altLang="en-US" dirty="0">
                <a:ea typeface="ＭＳ Ｐゴシック" panose="020B0600070205080204" pitchFamily="34" charset="-128"/>
              </a:rPr>
              <a:t> </a:t>
            </a:r>
            <a:r>
              <a:rPr lang="en-US" altLang="en-US" dirty="0" err="1">
                <a:ea typeface="ＭＳ Ｐゴシック" panose="020B0600070205080204" pitchFamily="34" charset="-128"/>
              </a:rPr>
              <a:t>moleculares</a:t>
            </a:r>
            <a:r>
              <a:rPr lang="en-US" altLang="en-US" dirty="0">
                <a:ea typeface="ＭＳ Ｐゴシック" panose="020B0600070205080204" pitchFamily="34" charset="-128"/>
              </a:rPr>
              <a:t> y </a:t>
            </a:r>
            <a:r>
              <a:rPr lang="en-US" altLang="en-US" dirty="0" err="1">
                <a:ea typeface="ＭＳ Ｐゴシック" panose="020B0600070205080204" pitchFamily="34" charset="-128"/>
              </a:rPr>
              <a:t>eléctricas</a:t>
            </a:r>
            <a:endParaRPr lang="en-US" altLang="en-US" dirty="0">
              <a:ea typeface="ＭＳ Ｐゴシック" panose="020B0600070205080204" pitchFamily="34" charset="-128"/>
            </a:endParaRPr>
          </a:p>
          <a:p>
            <a:pPr lvl="2"/>
            <a:r>
              <a:rPr lang="en-US" altLang="en-US" dirty="0" err="1">
                <a:ea typeface="ＭＳ Ｐゴシック" panose="020B0600070205080204" pitchFamily="34" charset="-128"/>
              </a:rPr>
              <a:t>Conducción</a:t>
            </a:r>
            <a:r>
              <a:rPr lang="en-US" altLang="en-US" dirty="0">
                <a:ea typeface="ＭＳ Ｐゴシック" panose="020B0600070205080204" pitchFamily="34" charset="-128"/>
              </a:rPr>
              <a:t> de </a:t>
            </a:r>
            <a:r>
              <a:rPr lang="en-US" altLang="en-US" dirty="0" err="1">
                <a:ea typeface="ＭＳ Ｐゴシック" panose="020B0600070205080204" pitchFamily="34" charset="-128"/>
              </a:rPr>
              <a:t>potencial</a:t>
            </a:r>
            <a:r>
              <a:rPr lang="en-US" altLang="en-US" dirty="0">
                <a:ea typeface="ＭＳ Ｐゴシック" panose="020B0600070205080204" pitchFamily="34" charset="-128"/>
              </a:rPr>
              <a:t> de </a:t>
            </a:r>
            <a:r>
              <a:rPr lang="en-US" altLang="en-US" dirty="0" err="1">
                <a:ea typeface="ＭＳ Ｐゴシック" panose="020B0600070205080204" pitchFamily="34" charset="-128"/>
              </a:rPr>
              <a:t>acción</a:t>
            </a:r>
            <a:endParaRPr lang="en-US" altLang="en-US" dirty="0">
              <a:ea typeface="ＭＳ Ｐゴシック" panose="020B0600070205080204" pitchFamily="34" charset="-128"/>
            </a:endParaRPr>
          </a:p>
          <a:p>
            <a:endParaRPr lang="en-US" dirty="0"/>
          </a:p>
        </p:txBody>
      </p:sp>
      <p:sp>
        <p:nvSpPr>
          <p:cNvPr id="5" name="Text Placeholder 4">
            <a:extLst>
              <a:ext uri="{FF2B5EF4-FFF2-40B4-BE49-F238E27FC236}">
                <a16:creationId xmlns:a16="http://schemas.microsoft.com/office/drawing/2014/main" id="{42CF164E-8EAF-5A46-8CF6-BB29A61A3A1C}"/>
              </a:ext>
            </a:extLst>
          </p:cNvPr>
          <p:cNvSpPr>
            <a:spLocks noGrp="1"/>
          </p:cNvSpPr>
          <p:nvPr>
            <p:ph type="body" sz="quarter" idx="14"/>
          </p:nvPr>
        </p:nvSpPr>
        <p:spPr/>
        <p:txBody>
          <a:bodyPr/>
          <a:lstStyle/>
          <a:p>
            <a:endParaRPr lang="en-US"/>
          </a:p>
        </p:txBody>
      </p:sp>
      <p:sp>
        <p:nvSpPr>
          <p:cNvPr id="6" name="Text Placeholder 5">
            <a:extLst>
              <a:ext uri="{FF2B5EF4-FFF2-40B4-BE49-F238E27FC236}">
                <a16:creationId xmlns:a16="http://schemas.microsoft.com/office/drawing/2014/main" id="{3AC35B39-B13F-EB46-9851-53FDE6850D32}"/>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125838843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99741-22C5-5E48-AAFE-57FDE0619AA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8836A2B-3DD8-6545-BD09-53A2F6044E8D}"/>
              </a:ext>
            </a:extLst>
          </p:cNvPr>
          <p:cNvSpPr>
            <a:spLocks noGrp="1"/>
          </p:cNvSpPr>
          <p:nvPr>
            <p:ph idx="1"/>
          </p:nvPr>
        </p:nvSpPr>
        <p:spPr>
          <a:xfrm>
            <a:off x="228600" y="304800"/>
            <a:ext cx="8686800" cy="5257800"/>
          </a:xfrm>
        </p:spPr>
        <p:txBody>
          <a:bodyPr/>
          <a:lstStyle/>
          <a:p>
            <a:r>
              <a:rPr lang="en-US" altLang="en-US" dirty="0">
                <a:ea typeface="ＭＳ Ｐゴシック" panose="020B0600070205080204" pitchFamily="34" charset="-128"/>
              </a:rPr>
              <a:t>Discos </a:t>
            </a:r>
            <a:r>
              <a:rPr lang="en-US" altLang="en-US" dirty="0" err="1">
                <a:ea typeface="ＭＳ Ｐゴシック" panose="020B0600070205080204" pitchFamily="34" charset="-128"/>
              </a:rPr>
              <a:t>Intercalados</a:t>
            </a:r>
            <a:endParaRPr lang="en-US" altLang="en-US" dirty="0">
              <a:ea typeface="ＭＳ Ｐゴシック" panose="020B0600070205080204" pitchFamily="34" charset="-128"/>
            </a:endParaRPr>
          </a:p>
          <a:p>
            <a:pPr lvl="1"/>
            <a:r>
              <a:rPr lang="en-US" altLang="en-US" dirty="0" err="1">
                <a:ea typeface="ＭＳ Ｐゴシック" panose="020B0600070205080204" pitchFamily="34" charset="-128"/>
              </a:rPr>
              <a:t>Coordinan</a:t>
            </a:r>
            <a:r>
              <a:rPr lang="en-US" altLang="en-US" dirty="0">
                <a:ea typeface="ＭＳ Ｐゴシック" panose="020B0600070205080204" pitchFamily="34" charset="-128"/>
              </a:rPr>
              <a:t> la </a:t>
            </a:r>
            <a:r>
              <a:rPr lang="en-US" altLang="en-US" dirty="0" err="1">
                <a:ea typeface="ＭＳ Ｐゴシック" panose="020B0600070205080204" pitchFamily="34" charset="-128"/>
              </a:rPr>
              <a:t>contracción</a:t>
            </a:r>
            <a:r>
              <a:rPr lang="en-US" altLang="en-US" dirty="0">
                <a:ea typeface="ＭＳ Ｐゴシック" panose="020B0600070205080204" pitchFamily="34" charset="-128"/>
              </a:rPr>
              <a:t> de los </a:t>
            </a:r>
            <a:r>
              <a:rPr lang="en-US" altLang="en-US" dirty="0" err="1">
                <a:ea typeface="ＭＳ Ｐゴシック" panose="020B0600070205080204" pitchFamily="34" charset="-128"/>
              </a:rPr>
              <a:t>cardiocitos</a:t>
            </a:r>
            <a:endParaRPr lang="en-US" altLang="en-US" dirty="0">
              <a:ea typeface="ＭＳ Ｐゴシック" panose="020B0600070205080204" pitchFamily="34" charset="-128"/>
            </a:endParaRPr>
          </a:p>
          <a:p>
            <a:pPr lvl="2"/>
            <a:r>
              <a:rPr lang="en-US" altLang="en-US" dirty="0" err="1">
                <a:ea typeface="ＭＳ Ｐゴシック" panose="020B0600070205080204" pitchFamily="34" charset="-128"/>
              </a:rPr>
              <a:t>Conectan</a:t>
            </a:r>
            <a:r>
              <a:rPr lang="en-US" altLang="en-US" dirty="0">
                <a:ea typeface="ＭＳ Ｐゴシック" panose="020B0600070205080204" pitchFamily="34" charset="-128"/>
              </a:rPr>
              <a:t> los </a:t>
            </a:r>
            <a:r>
              <a:rPr lang="en-US" altLang="en-US" dirty="0" err="1">
                <a:ea typeface="ＭＳ Ｐゴシック" panose="020B0600070205080204" pitchFamily="34" charset="-128"/>
              </a:rPr>
              <a:t>cardiocitos</a:t>
            </a:r>
            <a:endParaRPr lang="en-US" altLang="en-US" dirty="0">
              <a:ea typeface="ＭＳ Ｐゴシック" panose="020B0600070205080204" pitchFamily="34" charset="-128"/>
            </a:endParaRPr>
          </a:p>
          <a:p>
            <a:pPr lvl="3"/>
            <a:r>
              <a:rPr lang="en-US" altLang="en-US" sz="2400" dirty="0" err="1">
                <a:ea typeface="ＭＳ Ｐゴシック" panose="020B0600070205080204" pitchFamily="34" charset="-128"/>
              </a:rPr>
              <a:t>Mecánicamente</a:t>
            </a:r>
            <a:endParaRPr lang="en-US" altLang="en-US" sz="2400" dirty="0">
              <a:ea typeface="ＭＳ Ｐゴシック" panose="020B0600070205080204" pitchFamily="34" charset="-128"/>
            </a:endParaRPr>
          </a:p>
          <a:p>
            <a:pPr lvl="3"/>
            <a:r>
              <a:rPr lang="en-US" altLang="en-US" sz="2400" dirty="0" err="1">
                <a:ea typeface="ＭＳ Ｐゴシック" panose="020B0600070205080204" pitchFamily="34" charset="-128"/>
              </a:rPr>
              <a:t>Químicamente</a:t>
            </a:r>
            <a:endParaRPr lang="en-US" altLang="en-US" sz="2400" dirty="0">
              <a:ea typeface="ＭＳ Ｐゴシック" panose="020B0600070205080204" pitchFamily="34" charset="-128"/>
            </a:endParaRPr>
          </a:p>
          <a:p>
            <a:pPr lvl="3"/>
            <a:r>
              <a:rPr lang="en-US" altLang="en-US" sz="2400" dirty="0" err="1">
                <a:ea typeface="ＭＳ Ｐゴシック" panose="020B0600070205080204" pitchFamily="34" charset="-128"/>
              </a:rPr>
              <a:t>Eléctricamente</a:t>
            </a:r>
            <a:endParaRPr lang="en-US" altLang="en-US" sz="2400" dirty="0">
              <a:ea typeface="ＭＳ Ｐゴシック" panose="020B0600070205080204" pitchFamily="34" charset="-128"/>
            </a:endParaRPr>
          </a:p>
          <a:p>
            <a:pPr lvl="2"/>
            <a:r>
              <a:rPr lang="en-US" altLang="en-US" dirty="0">
                <a:ea typeface="ＭＳ Ｐゴシック" panose="020B0600070205080204" pitchFamily="34" charset="-128"/>
              </a:rPr>
              <a:t>PLT El </a:t>
            </a:r>
            <a:r>
              <a:rPr lang="en-US" altLang="en-US" dirty="0" err="1">
                <a:ea typeface="ＭＳ Ｐゴシック" panose="020B0600070205080204" pitchFamily="34" charset="-128"/>
              </a:rPr>
              <a:t>corazón</a:t>
            </a:r>
            <a:r>
              <a:rPr lang="en-US" altLang="en-US" dirty="0">
                <a:ea typeface="ＭＳ Ｐゴシック" panose="020B0600070205080204" pitchFamily="34" charset="-128"/>
              </a:rPr>
              <a:t> </a:t>
            </a:r>
            <a:r>
              <a:rPr lang="en-US" altLang="en-US" dirty="0" err="1">
                <a:ea typeface="ＭＳ Ｐゴシック" panose="020B0600070205080204" pitchFamily="34" charset="-128"/>
              </a:rPr>
              <a:t>funciona</a:t>
            </a:r>
            <a:r>
              <a:rPr lang="en-US" altLang="en-US" dirty="0">
                <a:ea typeface="ＭＳ Ｐゴシック" panose="020B0600070205080204" pitchFamily="34" charset="-128"/>
              </a:rPr>
              <a:t> </a:t>
            </a:r>
            <a:r>
              <a:rPr lang="en-US" altLang="en-US" dirty="0" err="1">
                <a:ea typeface="ＭＳ Ｐゴシック" panose="020B0600070205080204" pitchFamily="34" charset="-128"/>
              </a:rPr>
              <a:t>como</a:t>
            </a:r>
            <a:r>
              <a:rPr lang="en-US" altLang="en-US" dirty="0">
                <a:ea typeface="ＭＳ Ｐゴシック" panose="020B0600070205080204" pitchFamily="34" charset="-128"/>
              </a:rPr>
              <a:t> una sola </a:t>
            </a:r>
            <a:r>
              <a:rPr lang="en-US" altLang="en-US" dirty="0" err="1">
                <a:ea typeface="ＭＳ Ｐゴシック" panose="020B0600070205080204" pitchFamily="34" charset="-128"/>
              </a:rPr>
              <a:t>célula</a:t>
            </a:r>
            <a:r>
              <a:rPr lang="en-US" altLang="en-US" dirty="0">
                <a:ea typeface="ＭＳ Ｐゴシック" panose="020B0600070205080204" pitchFamily="34" charset="-128"/>
              </a:rPr>
              <a:t> </a:t>
            </a:r>
          </a:p>
          <a:p>
            <a:pPr lvl="2"/>
            <a:r>
              <a:rPr lang="en-US" altLang="en-US" dirty="0">
                <a:ea typeface="ＭＳ Ｐゴシック" panose="020B0600070205080204" pitchFamily="34" charset="-128"/>
              </a:rPr>
              <a:t>Como una masa de </a:t>
            </a:r>
            <a:r>
              <a:rPr lang="en-US" altLang="en-US" dirty="0" err="1">
                <a:ea typeface="ＭＳ Ｐゴシック" panose="020B0600070205080204" pitchFamily="34" charset="-128"/>
              </a:rPr>
              <a:t>células</a:t>
            </a:r>
            <a:r>
              <a:rPr lang="en-US" altLang="en-US" dirty="0">
                <a:ea typeface="ＭＳ Ｐゴシック" panose="020B0600070205080204" pitchFamily="34" charset="-128"/>
              </a:rPr>
              <a:t> </a:t>
            </a:r>
            <a:r>
              <a:rPr lang="en-US" altLang="en-US" dirty="0" err="1">
                <a:ea typeface="ＭＳ Ｐゴシック" panose="020B0600070205080204" pitchFamily="34" charset="-128"/>
              </a:rPr>
              <a:t>fundidas</a:t>
            </a:r>
            <a:r>
              <a:rPr lang="en-US" altLang="en-US" dirty="0">
                <a:ea typeface="ＭＳ Ｐゴシック" panose="020B0600070205080204" pitchFamily="34" charset="-128"/>
              </a:rPr>
              <a:t> o </a:t>
            </a:r>
            <a:r>
              <a:rPr lang="en-US" altLang="en-US" dirty="0" err="1">
                <a:ea typeface="ＭＳ Ｐゴシック" panose="020B0600070205080204" pitchFamily="34" charset="-128"/>
              </a:rPr>
              <a:t>Sincitio</a:t>
            </a:r>
            <a:endParaRPr lang="en-US" altLang="en-US" dirty="0">
              <a:ea typeface="ＭＳ Ｐゴシック" panose="020B0600070205080204" pitchFamily="34" charset="-128"/>
            </a:endParaRPr>
          </a:p>
          <a:p>
            <a:endParaRPr lang="en-US" dirty="0"/>
          </a:p>
        </p:txBody>
      </p:sp>
      <p:sp>
        <p:nvSpPr>
          <p:cNvPr id="5" name="Text Placeholder 4">
            <a:extLst>
              <a:ext uri="{FF2B5EF4-FFF2-40B4-BE49-F238E27FC236}">
                <a16:creationId xmlns:a16="http://schemas.microsoft.com/office/drawing/2014/main" id="{42CF164E-8EAF-5A46-8CF6-BB29A61A3A1C}"/>
              </a:ext>
            </a:extLst>
          </p:cNvPr>
          <p:cNvSpPr>
            <a:spLocks noGrp="1"/>
          </p:cNvSpPr>
          <p:nvPr>
            <p:ph type="body" sz="quarter" idx="14"/>
          </p:nvPr>
        </p:nvSpPr>
        <p:spPr/>
        <p:txBody>
          <a:bodyPr/>
          <a:lstStyle/>
          <a:p>
            <a:endParaRPr lang="en-US"/>
          </a:p>
        </p:txBody>
      </p:sp>
      <p:sp>
        <p:nvSpPr>
          <p:cNvPr id="6" name="Text Placeholder 5">
            <a:extLst>
              <a:ext uri="{FF2B5EF4-FFF2-40B4-BE49-F238E27FC236}">
                <a16:creationId xmlns:a16="http://schemas.microsoft.com/office/drawing/2014/main" id="{3AC35B39-B13F-EB46-9851-53FDE6850D32}"/>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8322911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99741-22C5-5E48-AAFE-57FDE0619AA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8836A2B-3DD8-6545-BD09-53A2F6044E8D}"/>
              </a:ext>
            </a:extLst>
          </p:cNvPr>
          <p:cNvSpPr>
            <a:spLocks noGrp="1"/>
          </p:cNvSpPr>
          <p:nvPr>
            <p:ph idx="1"/>
          </p:nvPr>
        </p:nvSpPr>
        <p:spPr>
          <a:xfrm>
            <a:off x="457200" y="425814"/>
            <a:ext cx="8458200" cy="6127385"/>
          </a:xfrm>
        </p:spPr>
        <p:txBody>
          <a:bodyPr/>
          <a:lstStyle/>
          <a:p>
            <a:r>
              <a:rPr lang="en-US" altLang="en-US" dirty="0" err="1">
                <a:ea typeface="ＭＳ Ｐゴシック" panose="020B0600070205080204" pitchFamily="34" charset="-128"/>
              </a:rPr>
              <a:t>Características</a:t>
            </a:r>
            <a:r>
              <a:rPr lang="en-US" altLang="en-US" dirty="0">
                <a:ea typeface="ＭＳ Ｐゴシック" panose="020B0600070205080204" pitchFamily="34" charset="-128"/>
              </a:rPr>
              <a:t> </a:t>
            </a:r>
            <a:r>
              <a:rPr lang="en-US" altLang="en-US" dirty="0" err="1">
                <a:ea typeface="ＭＳ Ｐゴシック" panose="020B0600070205080204" pitchFamily="34" charset="-128"/>
              </a:rPr>
              <a:t>Funcionales</a:t>
            </a:r>
            <a:endParaRPr lang="en-US" altLang="en-US" dirty="0">
              <a:ea typeface="ＭＳ Ｐゴシック" panose="020B0600070205080204" pitchFamily="34" charset="-128"/>
            </a:endParaRPr>
          </a:p>
          <a:p>
            <a:pPr lvl="1"/>
            <a:r>
              <a:rPr lang="en-US" altLang="en-US" b="1" dirty="0" err="1">
                <a:ea typeface="ＭＳ Ｐゴシック" panose="020B0600070205080204" pitchFamily="34" charset="-128"/>
              </a:rPr>
              <a:t>Automaticidad</a:t>
            </a:r>
            <a:endParaRPr lang="en-US" altLang="en-US" b="1" dirty="0">
              <a:ea typeface="ＭＳ Ｐゴシック" panose="020B0600070205080204" pitchFamily="34" charset="-128"/>
            </a:endParaRPr>
          </a:p>
          <a:p>
            <a:pPr lvl="2"/>
            <a:r>
              <a:rPr lang="en-US" altLang="en-US" dirty="0" err="1">
                <a:ea typeface="ＭＳ Ｐゴシック" panose="020B0600070205080204" pitchFamily="34" charset="-128"/>
              </a:rPr>
              <a:t>Contracción</a:t>
            </a:r>
            <a:r>
              <a:rPr lang="en-US" altLang="en-US" dirty="0">
                <a:ea typeface="ＭＳ Ｐゴシック" panose="020B0600070205080204" pitchFamily="34" charset="-128"/>
              </a:rPr>
              <a:t> </a:t>
            </a:r>
            <a:r>
              <a:rPr lang="en-US" altLang="en-US" dirty="0" err="1">
                <a:ea typeface="ＭＳ Ｐゴシック" panose="020B0600070205080204" pitchFamily="34" charset="-128"/>
              </a:rPr>
              <a:t>independiente</a:t>
            </a:r>
            <a:r>
              <a:rPr lang="en-US" altLang="en-US" dirty="0">
                <a:ea typeface="ＭＳ Ｐゴシック" panose="020B0600070205080204" pitchFamily="34" charset="-128"/>
              </a:rPr>
              <a:t> de </a:t>
            </a:r>
            <a:r>
              <a:rPr lang="en-US" altLang="en-US" dirty="0" err="1">
                <a:ea typeface="ＭＳ Ｐゴシック" panose="020B0600070205080204" pitchFamily="34" charset="-128"/>
              </a:rPr>
              <a:t>estímulo</a:t>
            </a:r>
            <a:r>
              <a:rPr lang="en-US" altLang="en-US" dirty="0">
                <a:ea typeface="ＭＳ Ｐゴシック" panose="020B0600070205080204" pitchFamily="34" charset="-128"/>
              </a:rPr>
              <a:t> neural</a:t>
            </a:r>
          </a:p>
          <a:p>
            <a:pPr lvl="2"/>
            <a:r>
              <a:rPr lang="en-US" altLang="en-US" dirty="0" err="1">
                <a:ea typeface="ＭＳ Ｐゴシック" panose="020B0600070205080204" pitchFamily="34" charset="-128"/>
              </a:rPr>
              <a:t>Controlada</a:t>
            </a:r>
            <a:r>
              <a:rPr lang="en-US" altLang="en-US" dirty="0">
                <a:ea typeface="ＭＳ Ｐゴシック" panose="020B0600070205080204" pitchFamily="34" charset="-128"/>
              </a:rPr>
              <a:t> por </a:t>
            </a:r>
            <a:r>
              <a:rPr lang="en-US" altLang="en-US" dirty="0" err="1">
                <a:ea typeface="ＭＳ Ｐゴシック" panose="020B0600070205080204" pitchFamily="34" charset="-128"/>
              </a:rPr>
              <a:t>células</a:t>
            </a:r>
            <a:r>
              <a:rPr lang="en-US" altLang="en-US" dirty="0">
                <a:ea typeface="ＭＳ Ｐゴシック" panose="020B0600070205080204" pitchFamily="34" charset="-128"/>
              </a:rPr>
              <a:t> </a:t>
            </a:r>
            <a:r>
              <a:rPr lang="en-US" altLang="en-US" b="1" dirty="0" err="1">
                <a:ea typeface="ＭＳ Ｐゴシック" panose="020B0600070205080204" pitchFamily="34" charset="-128"/>
              </a:rPr>
              <a:t>marcapaso</a:t>
            </a:r>
            <a:r>
              <a:rPr lang="en-US" altLang="en-US" b="1" dirty="0">
                <a:ea typeface="ＭＳ Ｐゴシック" panose="020B0600070205080204" pitchFamily="34" charset="-128"/>
              </a:rPr>
              <a:t> </a:t>
            </a:r>
          </a:p>
          <a:p>
            <a:pPr lvl="2"/>
            <a:r>
              <a:rPr lang="en-US" altLang="en-US" dirty="0" err="1">
                <a:ea typeface="ＭＳ Ｐゴシック" panose="020B0600070205080204" pitchFamily="34" charset="-128"/>
              </a:rPr>
              <a:t>Tensión</a:t>
            </a:r>
            <a:r>
              <a:rPr lang="en-US" altLang="en-US" dirty="0">
                <a:ea typeface="ＭＳ Ｐゴシック" panose="020B0600070205080204" pitchFamily="34" charset="-128"/>
              </a:rPr>
              <a:t> variable de la </a:t>
            </a:r>
            <a:r>
              <a:rPr lang="en-US" altLang="en-US" dirty="0" err="1">
                <a:ea typeface="ＭＳ Ｐゴシック" panose="020B0600070205080204" pitchFamily="34" charset="-128"/>
              </a:rPr>
              <a:t>contracción</a:t>
            </a:r>
            <a:endParaRPr lang="en-US" altLang="en-US" dirty="0">
              <a:ea typeface="ＭＳ Ｐゴシック" panose="020B0600070205080204" pitchFamily="34" charset="-128"/>
            </a:endParaRPr>
          </a:p>
          <a:p>
            <a:pPr lvl="2"/>
            <a:r>
              <a:rPr lang="en-US" altLang="en-US" dirty="0" err="1">
                <a:ea typeface="ＭＳ Ｐゴシック" panose="020B0600070205080204" pitchFamily="34" charset="-128"/>
              </a:rPr>
              <a:t>Controlado</a:t>
            </a:r>
            <a:r>
              <a:rPr lang="en-US" altLang="en-US" dirty="0">
                <a:ea typeface="ＭＳ Ｐゴシック" panose="020B0600070205080204" pitchFamily="34" charset="-128"/>
              </a:rPr>
              <a:t> por el </a:t>
            </a:r>
            <a:r>
              <a:rPr lang="en-US" altLang="en-US" dirty="0" err="1">
                <a:ea typeface="ＭＳ Ｐゴシック" panose="020B0600070205080204" pitchFamily="34" charset="-128"/>
              </a:rPr>
              <a:t>sistema</a:t>
            </a:r>
            <a:r>
              <a:rPr lang="en-US" altLang="en-US" dirty="0">
                <a:ea typeface="ＭＳ Ｐゴシック" panose="020B0600070205080204" pitchFamily="34" charset="-128"/>
              </a:rPr>
              <a:t> </a:t>
            </a:r>
            <a:r>
              <a:rPr lang="en-US" altLang="en-US" dirty="0" err="1">
                <a:ea typeface="ＭＳ Ｐゴシック" panose="020B0600070205080204" pitchFamily="34" charset="-128"/>
              </a:rPr>
              <a:t>nervioso</a:t>
            </a:r>
            <a:endParaRPr lang="en-US" altLang="en-US" dirty="0">
              <a:ea typeface="ＭＳ Ｐゴシック" panose="020B0600070205080204" pitchFamily="34" charset="-128"/>
            </a:endParaRPr>
          </a:p>
          <a:p>
            <a:pPr lvl="1"/>
            <a:r>
              <a:rPr lang="en-US" altLang="en-US" b="1" dirty="0" err="1">
                <a:ea typeface="ＭＳ Ｐゴシック" panose="020B0600070205080204" pitchFamily="34" charset="-128"/>
              </a:rPr>
              <a:t>Tiempo</a:t>
            </a:r>
            <a:r>
              <a:rPr lang="en-US" altLang="en-US" b="1" dirty="0">
                <a:ea typeface="ＭＳ Ｐゴシック" panose="020B0600070205080204" pitchFamily="34" charset="-128"/>
              </a:rPr>
              <a:t> de </a:t>
            </a:r>
            <a:r>
              <a:rPr lang="en-US" altLang="en-US" b="1" dirty="0" err="1">
                <a:ea typeface="ＭＳ Ｐゴシック" panose="020B0600070205080204" pitchFamily="34" charset="-128"/>
              </a:rPr>
              <a:t>contracción</a:t>
            </a:r>
            <a:r>
              <a:rPr lang="en-US" altLang="en-US" b="1" dirty="0">
                <a:ea typeface="ＭＳ Ｐゴシック" panose="020B0600070205080204" pitchFamily="34" charset="-128"/>
              </a:rPr>
              <a:t> </a:t>
            </a:r>
            <a:r>
              <a:rPr lang="en-US" altLang="en-US" b="1" dirty="0" err="1">
                <a:ea typeface="ＭＳ Ｐゴシック" panose="020B0600070205080204" pitchFamily="34" charset="-128"/>
              </a:rPr>
              <a:t>alargado</a:t>
            </a:r>
            <a:endParaRPr lang="en-US" altLang="en-US" b="1" dirty="0">
              <a:ea typeface="ＭＳ Ｐゴシック" panose="020B0600070205080204" pitchFamily="34" charset="-128"/>
            </a:endParaRPr>
          </a:p>
          <a:p>
            <a:pPr lvl="2"/>
            <a:r>
              <a:rPr lang="en-US" altLang="en-US" b="1" dirty="0">
                <a:ea typeface="ＭＳ Ｐゴシック" panose="020B0600070205080204" pitchFamily="34" charset="-128"/>
              </a:rPr>
              <a:t>10 </a:t>
            </a:r>
            <a:r>
              <a:rPr lang="en-US" altLang="en-US" b="1" dirty="0" err="1">
                <a:ea typeface="ＭＳ Ｐゴシック" panose="020B0600070205080204" pitchFamily="34" charset="-128"/>
              </a:rPr>
              <a:t>veces</a:t>
            </a:r>
            <a:r>
              <a:rPr lang="en-US" altLang="en-US" b="1" dirty="0">
                <a:ea typeface="ＭＳ Ｐゴシック" panose="020B0600070205080204" pitchFamily="34" charset="-128"/>
              </a:rPr>
              <a:t> mas largo que </a:t>
            </a:r>
            <a:r>
              <a:rPr lang="en-US" altLang="en-US" b="1" dirty="0" err="1">
                <a:ea typeface="ＭＳ Ｐゴシック" panose="020B0600070205080204" pitchFamily="34" charset="-128"/>
              </a:rPr>
              <a:t>en</a:t>
            </a:r>
            <a:r>
              <a:rPr lang="en-US" altLang="en-US" b="1" dirty="0">
                <a:ea typeface="ＭＳ Ｐゴシック" panose="020B0600070205080204" pitchFamily="34" charset="-128"/>
              </a:rPr>
              <a:t> la </a:t>
            </a:r>
            <a:r>
              <a:rPr lang="en-US" altLang="en-US" b="1" dirty="0" err="1">
                <a:ea typeface="ＭＳ Ｐゴシック" panose="020B0600070205080204" pitchFamily="34" charset="-128"/>
              </a:rPr>
              <a:t>esqueletal</a:t>
            </a:r>
            <a:endParaRPr lang="en-US" altLang="en-US" b="1" dirty="0">
              <a:ea typeface="ＭＳ Ｐゴシック" panose="020B0600070205080204" pitchFamily="34" charset="-128"/>
            </a:endParaRPr>
          </a:p>
          <a:p>
            <a:pPr lvl="1"/>
            <a:r>
              <a:rPr lang="en-US" altLang="en-US" b="1" dirty="0" err="1">
                <a:ea typeface="ＭＳ Ｐゴシック" panose="020B0600070205080204" pitchFamily="34" charset="-128"/>
              </a:rPr>
              <a:t>Previene</a:t>
            </a:r>
            <a:r>
              <a:rPr lang="en-US" altLang="en-US" b="1" dirty="0">
                <a:ea typeface="ＭＳ Ｐゴシック" panose="020B0600070205080204" pitchFamily="34" charset="-128"/>
              </a:rPr>
              <a:t> la </a:t>
            </a:r>
            <a:r>
              <a:rPr lang="en-US" altLang="en-US" b="1" dirty="0" err="1">
                <a:ea typeface="ＭＳ Ｐゴシック" panose="020B0600070205080204" pitchFamily="34" charset="-128"/>
              </a:rPr>
              <a:t>sumación</a:t>
            </a:r>
            <a:r>
              <a:rPr lang="en-US" altLang="en-US" b="1" dirty="0">
                <a:ea typeface="ＭＳ Ｐゴシック" panose="020B0600070205080204" pitchFamily="34" charset="-128"/>
              </a:rPr>
              <a:t> de </a:t>
            </a:r>
            <a:r>
              <a:rPr lang="en-US" altLang="en-US" b="1" dirty="0" err="1">
                <a:ea typeface="ＭＳ Ｐゴシック" panose="020B0600070205080204" pitchFamily="34" charset="-128"/>
              </a:rPr>
              <a:t>ondas</a:t>
            </a:r>
            <a:r>
              <a:rPr lang="en-US" altLang="en-US" b="1" dirty="0">
                <a:ea typeface="ＭＳ Ｐゴシック" panose="020B0600070205080204" pitchFamily="34" charset="-128"/>
              </a:rPr>
              <a:t> y el </a:t>
            </a:r>
            <a:r>
              <a:rPr lang="en-US" altLang="en-US" b="1" dirty="0" err="1">
                <a:ea typeface="ＭＳ Ｐゴシック" panose="020B0600070205080204" pitchFamily="34" charset="-128"/>
              </a:rPr>
              <a:t>tétano</a:t>
            </a:r>
            <a:endParaRPr lang="en-US" altLang="en-US" b="1" dirty="0">
              <a:ea typeface="ＭＳ Ｐゴシック" panose="020B0600070205080204" pitchFamily="34" charset="-128"/>
            </a:endParaRPr>
          </a:p>
          <a:p>
            <a:pPr lvl="2"/>
            <a:r>
              <a:rPr lang="en-US" altLang="en-US" b="1" dirty="0" err="1">
                <a:ea typeface="ＭＳ Ｐゴシック" panose="020B0600070205080204" pitchFamily="34" charset="-128"/>
              </a:rPr>
              <a:t>Periodo</a:t>
            </a:r>
            <a:r>
              <a:rPr lang="en-US" altLang="en-US" b="1" dirty="0">
                <a:ea typeface="ＭＳ Ｐゴシック" panose="020B0600070205080204" pitchFamily="34" charset="-128"/>
              </a:rPr>
              <a:t> </a:t>
            </a:r>
            <a:r>
              <a:rPr lang="en-US" altLang="en-US" b="1" dirty="0" err="1">
                <a:ea typeface="ＭＳ Ｐゴシック" panose="020B0600070205080204" pitchFamily="34" charset="-128"/>
              </a:rPr>
              <a:t>refractorio</a:t>
            </a:r>
            <a:r>
              <a:rPr lang="en-US" altLang="en-US" b="1" dirty="0">
                <a:ea typeface="ＭＳ Ｐゴシック" panose="020B0600070205080204" pitchFamily="34" charset="-128"/>
              </a:rPr>
              <a:t> largo</a:t>
            </a:r>
          </a:p>
          <a:p>
            <a:endParaRPr lang="en-US" dirty="0"/>
          </a:p>
        </p:txBody>
      </p:sp>
      <p:sp>
        <p:nvSpPr>
          <p:cNvPr id="5" name="Text Placeholder 4">
            <a:extLst>
              <a:ext uri="{FF2B5EF4-FFF2-40B4-BE49-F238E27FC236}">
                <a16:creationId xmlns:a16="http://schemas.microsoft.com/office/drawing/2014/main" id="{42CF164E-8EAF-5A46-8CF6-BB29A61A3A1C}"/>
              </a:ext>
            </a:extLst>
          </p:cNvPr>
          <p:cNvSpPr>
            <a:spLocks noGrp="1"/>
          </p:cNvSpPr>
          <p:nvPr>
            <p:ph type="body" sz="quarter" idx="14"/>
          </p:nvPr>
        </p:nvSpPr>
        <p:spPr/>
        <p:txBody>
          <a:bodyPr/>
          <a:lstStyle/>
          <a:p>
            <a:endParaRPr lang="en-US"/>
          </a:p>
        </p:txBody>
      </p:sp>
      <p:sp>
        <p:nvSpPr>
          <p:cNvPr id="6" name="Text Placeholder 5">
            <a:extLst>
              <a:ext uri="{FF2B5EF4-FFF2-40B4-BE49-F238E27FC236}">
                <a16:creationId xmlns:a16="http://schemas.microsoft.com/office/drawing/2014/main" id="{3AC35B39-B13F-EB46-9851-53FDE6850D32}"/>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133017247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chor="t"/>
          <a:lstStyle/>
          <a:p>
            <a:r>
              <a:rPr lang="en-US" dirty="0">
                <a:solidFill>
                  <a:srgbClr val="B60000"/>
                </a:solidFill>
              </a:rPr>
              <a:t>10.10 </a:t>
            </a:r>
            <a:r>
              <a:rPr lang="en-US" dirty="0" err="1">
                <a:solidFill>
                  <a:srgbClr val="B60000"/>
                </a:solidFill>
              </a:rPr>
              <a:t>Tejido</a:t>
            </a:r>
            <a:r>
              <a:rPr lang="en-US" dirty="0">
                <a:solidFill>
                  <a:srgbClr val="B60000"/>
                </a:solidFill>
              </a:rPr>
              <a:t> Muscular </a:t>
            </a:r>
            <a:r>
              <a:rPr lang="en-US" dirty="0" err="1">
                <a:solidFill>
                  <a:srgbClr val="B60000"/>
                </a:solidFill>
              </a:rPr>
              <a:t>LIso</a:t>
            </a:r>
            <a:br>
              <a:rPr lang="en-US" dirty="0">
                <a:solidFill>
                  <a:srgbClr val="B60000"/>
                </a:solidFill>
              </a:rPr>
            </a:br>
            <a:endParaRPr lang="en-US" sz="3600" b="0" dirty="0">
              <a:solidFill>
                <a:srgbClr val="B60000"/>
              </a:solidFill>
            </a:endParaRPr>
          </a:p>
        </p:txBody>
      </p:sp>
      <p:sp>
        <p:nvSpPr>
          <p:cNvPr id="2" name="Content Placeholder 2"/>
          <p:cNvSpPr>
            <a:spLocks noGrp="1"/>
          </p:cNvSpPr>
          <p:nvPr>
            <p:ph idx="1"/>
          </p:nvPr>
        </p:nvSpPr>
        <p:spPr>
          <a:xfrm>
            <a:off x="457200" y="1295400"/>
            <a:ext cx="8610600" cy="5303520"/>
          </a:xfrm>
        </p:spPr>
        <p:txBody>
          <a:bodyPr/>
          <a:lstStyle/>
          <a:p>
            <a:pPr marL="640080" indent="-640080">
              <a:spcBef>
                <a:spcPts val="400"/>
              </a:spcBef>
              <a:spcAft>
                <a:spcPts val="0"/>
              </a:spcAft>
              <a:buSzPct val="85000"/>
              <a:buFont typeface="+mj-lt"/>
              <a:buAutoNum type="arabicPeriod" startAt="35"/>
              <a:defRPr/>
            </a:pPr>
            <a:r>
              <a:rPr lang="en-US" sz="2700" dirty="0" err="1">
                <a:ea typeface="ＭＳ Ｐゴシック" charset="0"/>
              </a:rPr>
              <a:t>Identificar</a:t>
            </a:r>
            <a:r>
              <a:rPr lang="en-US" sz="2700" dirty="0">
                <a:ea typeface="ＭＳ Ｐゴシック" charset="0"/>
              </a:rPr>
              <a:t> </a:t>
            </a:r>
            <a:r>
              <a:rPr lang="en-US" sz="2700" dirty="0" err="1">
                <a:ea typeface="ＭＳ Ｐゴシック" charset="0"/>
              </a:rPr>
              <a:t>organos</a:t>
            </a:r>
            <a:r>
              <a:rPr lang="en-US" sz="2700" dirty="0">
                <a:ea typeface="ＭＳ Ｐゴシック" charset="0"/>
              </a:rPr>
              <a:t> </a:t>
            </a:r>
            <a:r>
              <a:rPr lang="en-US" sz="2700" dirty="0" err="1">
                <a:ea typeface="ＭＳ Ｐゴシック" charset="0"/>
              </a:rPr>
              <a:t>donde</a:t>
            </a:r>
            <a:r>
              <a:rPr lang="en-US" sz="2700" dirty="0">
                <a:ea typeface="ＭＳ Ｐゴシック" charset="0"/>
              </a:rPr>
              <a:t> se </a:t>
            </a:r>
            <a:r>
              <a:rPr lang="en-US" sz="2700" dirty="0" err="1">
                <a:ea typeface="ＭＳ Ｐゴシック" charset="0"/>
              </a:rPr>
              <a:t>localiza</a:t>
            </a:r>
            <a:endParaRPr lang="en-US" sz="2700" dirty="0">
              <a:ea typeface="ＭＳ Ｐゴシック" charset="0"/>
            </a:endParaRPr>
          </a:p>
          <a:p>
            <a:pPr marL="640080" indent="-640080">
              <a:spcBef>
                <a:spcPts val="400"/>
              </a:spcBef>
              <a:spcAft>
                <a:spcPts val="0"/>
              </a:spcAft>
              <a:buSzPct val="85000"/>
              <a:buFont typeface="+mj-lt"/>
              <a:buAutoNum type="arabicPeriod" startAt="35"/>
              <a:defRPr/>
            </a:pPr>
            <a:r>
              <a:rPr lang="en-US" sz="2700" dirty="0" err="1">
                <a:ea typeface="ＭＳ Ｐゴシック" charset="0"/>
              </a:rPr>
              <a:t>Comparacion</a:t>
            </a:r>
            <a:r>
              <a:rPr lang="en-US" sz="2700" dirty="0">
                <a:ea typeface="ＭＳ Ｐゴシック" charset="0"/>
              </a:rPr>
              <a:t> </a:t>
            </a:r>
            <a:r>
              <a:rPr lang="en-US" sz="2700" dirty="0" err="1">
                <a:ea typeface="ＭＳ Ｐゴシック" charset="0"/>
              </a:rPr>
              <a:t>microscopica</a:t>
            </a:r>
            <a:r>
              <a:rPr lang="en-US" sz="2700" dirty="0">
                <a:ea typeface="ＭＳ Ｐゴシック" charset="0"/>
              </a:rPr>
              <a:t> con el </a:t>
            </a:r>
            <a:r>
              <a:rPr lang="en-US" sz="2700" dirty="0" err="1">
                <a:ea typeface="ＭＳ Ｐゴシック" charset="0"/>
              </a:rPr>
              <a:t>esqueletal</a:t>
            </a:r>
            <a:r>
              <a:rPr lang="en-US" sz="2700" dirty="0">
                <a:ea typeface="ＭＳ Ｐゴシック" charset="0"/>
              </a:rPr>
              <a:t>. </a:t>
            </a:r>
          </a:p>
          <a:p>
            <a:pPr marL="640080" indent="-640080">
              <a:spcBef>
                <a:spcPts val="400"/>
              </a:spcBef>
              <a:spcAft>
                <a:spcPts val="0"/>
              </a:spcAft>
              <a:buSzPct val="85000"/>
              <a:buFont typeface="+mj-lt"/>
              <a:buAutoNum type="arabicPeriod" startAt="35"/>
              <a:defRPr/>
            </a:pPr>
            <a:r>
              <a:rPr lang="en-US" sz="2700" dirty="0">
                <a:ea typeface="ＭＳ Ｐゴシック" charset="0"/>
              </a:rPr>
              <a:t>Como </a:t>
            </a:r>
            <a:r>
              <a:rPr lang="en-US" sz="2700" dirty="0" err="1">
                <a:ea typeface="ＭＳ Ｐゴシック" charset="0"/>
              </a:rPr>
              <a:t>ocurre</a:t>
            </a:r>
            <a:r>
              <a:rPr lang="en-US" sz="2700" dirty="0">
                <a:ea typeface="ＭＳ Ｐゴシック" charset="0"/>
              </a:rPr>
              <a:t> la </a:t>
            </a:r>
            <a:r>
              <a:rPr lang="en-US" sz="2700" dirty="0" err="1">
                <a:ea typeface="ＭＳ Ｐゴシック" charset="0"/>
              </a:rPr>
              <a:t>contraccion</a:t>
            </a:r>
            <a:endParaRPr lang="en-US" sz="2700" dirty="0">
              <a:ea typeface="ＭＳ Ｐゴシック" charset="0"/>
            </a:endParaRPr>
          </a:p>
          <a:p>
            <a:pPr marL="640080" indent="-640080">
              <a:spcBef>
                <a:spcPts val="400"/>
              </a:spcBef>
              <a:spcAft>
                <a:spcPts val="0"/>
              </a:spcAft>
              <a:buSzPct val="85000"/>
              <a:buFont typeface="+mj-lt"/>
              <a:buAutoNum type="arabicPeriod" startAt="35"/>
              <a:defRPr/>
            </a:pPr>
            <a:r>
              <a:rPr lang="en-US" sz="2700" dirty="0">
                <a:ea typeface="ＭＳ Ｐゴシック" charset="0"/>
              </a:rPr>
              <a:t>Como se </a:t>
            </a:r>
            <a:r>
              <a:rPr lang="en-US" sz="2700" dirty="0" err="1">
                <a:ea typeface="ＭＳ Ｐゴシック" charset="0"/>
              </a:rPr>
              <a:t>controla</a:t>
            </a:r>
            <a:r>
              <a:rPr lang="en-US" sz="2700" dirty="0">
                <a:ea typeface="ＭＳ Ｐゴシック" charset="0"/>
              </a:rPr>
              <a:t> la </a:t>
            </a:r>
            <a:r>
              <a:rPr lang="en-US" sz="2700" dirty="0" err="1">
                <a:ea typeface="ＭＳ Ｐゴシック" charset="0"/>
              </a:rPr>
              <a:t>contraccion</a:t>
            </a:r>
            <a:endParaRPr lang="en-US" sz="2700" dirty="0">
              <a:ea typeface="ＭＳ Ｐゴシック" charset="0"/>
            </a:endParaRPr>
          </a:p>
        </p:txBody>
      </p:sp>
    </p:spTree>
    <p:extLst>
      <p:ext uri="{BB962C8B-B14F-4D97-AF65-F5344CB8AC3E}">
        <p14:creationId xmlns:p14="http://schemas.microsoft.com/office/powerpoint/2010/main" val="196156938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99741-22C5-5E48-AAFE-57FDE0619AA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8836A2B-3DD8-6545-BD09-53A2F6044E8D}"/>
              </a:ext>
            </a:extLst>
          </p:cNvPr>
          <p:cNvSpPr>
            <a:spLocks noGrp="1"/>
          </p:cNvSpPr>
          <p:nvPr>
            <p:ph idx="1"/>
          </p:nvPr>
        </p:nvSpPr>
        <p:spPr>
          <a:xfrm>
            <a:off x="228600" y="327660"/>
            <a:ext cx="8915400" cy="5844540"/>
          </a:xfrm>
        </p:spPr>
        <p:txBody>
          <a:bodyPr/>
          <a:lstStyle/>
          <a:p>
            <a:r>
              <a:rPr lang="en-US" altLang="en-US" dirty="0" err="1">
                <a:ea typeface="ＭＳ Ｐゴシック" panose="020B0600070205080204" pitchFamily="34" charset="-128"/>
              </a:rPr>
              <a:t>Tejido</a:t>
            </a:r>
            <a:r>
              <a:rPr lang="en-US" altLang="en-US" dirty="0">
                <a:ea typeface="ＭＳ Ｐゴシック" panose="020B0600070205080204" pitchFamily="34" charset="-128"/>
              </a:rPr>
              <a:t> muscular </a:t>
            </a:r>
            <a:r>
              <a:rPr lang="es-ES_tradnl" altLang="en-US" dirty="0">
                <a:ea typeface="ＭＳ Ｐゴシック" panose="020B0600070205080204" pitchFamily="34" charset="-128"/>
              </a:rPr>
              <a:t>Liso </a:t>
            </a:r>
          </a:p>
          <a:p>
            <a:r>
              <a:rPr lang="en-US" altLang="en-US" dirty="0" err="1">
                <a:ea typeface="ＭＳ Ｐゴシック" panose="020B0600070205080204" pitchFamily="34" charset="-128"/>
              </a:rPr>
              <a:t>En</a:t>
            </a:r>
            <a:r>
              <a:rPr lang="en-US" altLang="en-US" dirty="0">
                <a:ea typeface="ＭＳ Ｐゴシック" panose="020B0600070205080204" pitchFamily="34" charset="-128"/>
              </a:rPr>
              <a:t> los </a:t>
            </a:r>
            <a:r>
              <a:rPr lang="en-US" altLang="en-US" dirty="0" err="1">
                <a:ea typeface="ＭＳ Ｐゴシック" panose="020B0600070205080204" pitchFamily="34" charset="-128"/>
              </a:rPr>
              <a:t>Sistemas</a:t>
            </a:r>
            <a:r>
              <a:rPr lang="en-US" altLang="en-US" dirty="0">
                <a:ea typeface="ＭＳ Ｐゴシック" panose="020B0600070205080204" pitchFamily="34" charset="-128"/>
              </a:rPr>
              <a:t> </a:t>
            </a:r>
            <a:r>
              <a:rPr lang="en-US" altLang="en-US" dirty="0" err="1">
                <a:ea typeface="ＭＳ Ｐゴシック" panose="020B0600070205080204" pitchFamily="34" charset="-128"/>
              </a:rPr>
              <a:t>Corporales</a:t>
            </a:r>
            <a:r>
              <a:rPr lang="en-US" altLang="en-US" dirty="0">
                <a:ea typeface="ＭＳ Ｐゴシック" panose="020B0600070205080204" pitchFamily="34" charset="-128"/>
              </a:rPr>
              <a:t>:</a:t>
            </a:r>
          </a:p>
          <a:p>
            <a:pPr lvl="1"/>
            <a:r>
              <a:rPr lang="en-US" altLang="en-US" dirty="0" err="1">
                <a:ea typeface="ＭＳ Ｐゴシック" panose="020B0600070205080204" pitchFamily="34" charset="-128"/>
              </a:rPr>
              <a:t>Formado</a:t>
            </a:r>
            <a:r>
              <a:rPr lang="en-US" altLang="en-US" dirty="0">
                <a:ea typeface="ＭＳ Ｐゴシック" panose="020B0600070205080204" pitchFamily="34" charset="-128"/>
              </a:rPr>
              <a:t> </a:t>
            </a:r>
            <a:r>
              <a:rPr lang="en-US" altLang="en-US" dirty="0" err="1">
                <a:ea typeface="ＭＳ Ｐゴシック" panose="020B0600070205080204" pitchFamily="34" charset="-128"/>
              </a:rPr>
              <a:t>alrededor</a:t>
            </a:r>
            <a:r>
              <a:rPr lang="en-US" altLang="en-US" dirty="0">
                <a:ea typeface="ＭＳ Ｐゴシック" panose="020B0600070205080204" pitchFamily="34" charset="-128"/>
              </a:rPr>
              <a:t> de </a:t>
            </a:r>
            <a:r>
              <a:rPr lang="en-US" altLang="en-US" dirty="0" err="1">
                <a:ea typeface="ＭＳ Ｐゴシック" panose="020B0600070205080204" pitchFamily="34" charset="-128"/>
              </a:rPr>
              <a:t>otros</a:t>
            </a:r>
            <a:r>
              <a:rPr lang="en-US" altLang="en-US" dirty="0">
                <a:ea typeface="ＭＳ Ｐゴシック" panose="020B0600070205080204" pitchFamily="34" charset="-128"/>
              </a:rPr>
              <a:t> </a:t>
            </a:r>
            <a:r>
              <a:rPr lang="en-US" altLang="en-US" dirty="0" err="1">
                <a:ea typeface="ＭＳ Ｐゴシック" panose="020B0600070205080204" pitchFamily="34" charset="-128"/>
              </a:rPr>
              <a:t>tejidos</a:t>
            </a:r>
            <a:endParaRPr lang="en-US" altLang="en-US" dirty="0">
              <a:ea typeface="ＭＳ Ｐゴシック" panose="020B0600070205080204" pitchFamily="34" charset="-128"/>
            </a:endParaRPr>
          </a:p>
          <a:p>
            <a:pPr lvl="2"/>
            <a:r>
              <a:rPr lang="en-US" altLang="en-US" dirty="0" err="1">
                <a:ea typeface="ＭＳ Ｐゴシック" panose="020B0600070205080204" pitchFamily="34" charset="-128"/>
              </a:rPr>
              <a:t>Integumentario</a:t>
            </a:r>
            <a:endParaRPr lang="en-US" altLang="en-US" dirty="0">
              <a:ea typeface="ＭＳ Ｐゴシック" panose="020B0600070205080204" pitchFamily="34" charset="-128"/>
            </a:endParaRPr>
          </a:p>
          <a:p>
            <a:pPr lvl="3"/>
            <a:r>
              <a:rPr lang="en-US" altLang="en-US" sz="2400" i="1" dirty="0" err="1">
                <a:ea typeface="ＭＳ Ｐゴシック" panose="020B0600070205080204" pitchFamily="34" charset="-128"/>
              </a:rPr>
              <a:t>Músculo</a:t>
            </a:r>
            <a:r>
              <a:rPr lang="en-US" altLang="en-US" sz="2400" i="1" dirty="0">
                <a:ea typeface="ＭＳ Ｐゴシック" panose="020B0600070205080204" pitchFamily="34" charset="-128"/>
              </a:rPr>
              <a:t> Arrector</a:t>
            </a:r>
            <a:r>
              <a:rPr lang="en-US" altLang="en-US" sz="2400" dirty="0">
                <a:ea typeface="ＭＳ Ｐゴシック" panose="020B0600070205080204" pitchFamily="34" charset="-128"/>
              </a:rPr>
              <a:t> </a:t>
            </a:r>
            <a:r>
              <a:rPr lang="en-US" altLang="en-US" sz="2400" i="1" dirty="0">
                <a:ea typeface="ＭＳ Ｐゴシック" panose="020B0600070205080204" pitchFamily="34" charset="-128"/>
              </a:rPr>
              <a:t>pili</a:t>
            </a:r>
            <a:r>
              <a:rPr lang="en-US" altLang="en-US" sz="2400" dirty="0">
                <a:ea typeface="ＭＳ Ｐゴシック" panose="020B0600070205080204" pitchFamily="34" charset="-128"/>
              </a:rPr>
              <a:t> , </a:t>
            </a:r>
            <a:r>
              <a:rPr lang="en-US" altLang="en-US" sz="2400" dirty="0" err="1">
                <a:ea typeface="ＭＳ Ｐゴシック" panose="020B0600070205080204" pitchFamily="34" charset="-128"/>
              </a:rPr>
              <a:t>reacción</a:t>
            </a:r>
            <a:r>
              <a:rPr lang="en-US" altLang="en-US" sz="2400" dirty="0">
                <a:ea typeface="ＭＳ Ｐゴシック" panose="020B0600070205080204" pitchFamily="34" charset="-128"/>
              </a:rPr>
              <a:t> “carne de </a:t>
            </a:r>
            <a:r>
              <a:rPr lang="en-US" altLang="en-US" sz="2400" dirty="0" err="1">
                <a:ea typeface="ＭＳ Ｐゴシック" panose="020B0600070205080204" pitchFamily="34" charset="-128"/>
              </a:rPr>
              <a:t>gallina</a:t>
            </a:r>
            <a:r>
              <a:rPr lang="en-US" altLang="en-US" sz="2400" dirty="0">
                <a:ea typeface="ＭＳ Ｐゴシック" panose="020B0600070205080204" pitchFamily="34" charset="-128"/>
              </a:rPr>
              <a:t>”</a:t>
            </a:r>
          </a:p>
          <a:p>
            <a:pPr lvl="2"/>
            <a:r>
              <a:rPr lang="en-US" altLang="en-US" dirty="0" err="1">
                <a:ea typeface="ＭＳ Ｐゴシック" panose="020B0600070205080204" pitchFamily="34" charset="-128"/>
              </a:rPr>
              <a:t>Vasos</a:t>
            </a:r>
            <a:r>
              <a:rPr lang="en-US" altLang="en-US" dirty="0">
                <a:ea typeface="ＭＳ Ｐゴシック" panose="020B0600070205080204" pitchFamily="34" charset="-128"/>
              </a:rPr>
              <a:t> </a:t>
            </a:r>
            <a:r>
              <a:rPr lang="en-US" altLang="en-US" dirty="0" err="1">
                <a:ea typeface="ＭＳ Ｐゴシック" panose="020B0600070205080204" pitchFamily="34" charset="-128"/>
              </a:rPr>
              <a:t>sanguíneos</a:t>
            </a:r>
            <a:r>
              <a:rPr lang="en-US" altLang="en-US" dirty="0">
                <a:ea typeface="ＭＳ Ｐゴシック" panose="020B0600070205080204" pitchFamily="34" charset="-128"/>
              </a:rPr>
              <a:t> y </a:t>
            </a:r>
            <a:r>
              <a:rPr lang="en-US" altLang="en-US" dirty="0" err="1">
                <a:ea typeface="ＭＳ Ｐゴシック" panose="020B0600070205080204" pitchFamily="34" charset="-128"/>
              </a:rPr>
              <a:t>vías</a:t>
            </a:r>
            <a:r>
              <a:rPr lang="en-US" altLang="en-US" dirty="0">
                <a:ea typeface="ＭＳ Ｐゴシック" panose="020B0600070205080204" pitchFamily="34" charset="-128"/>
              </a:rPr>
              <a:t> de </a:t>
            </a:r>
            <a:r>
              <a:rPr lang="en-US" altLang="en-US" dirty="0" err="1">
                <a:ea typeface="ＭＳ Ｐゴシック" panose="020B0600070205080204" pitchFamily="34" charset="-128"/>
              </a:rPr>
              <a:t>aire</a:t>
            </a:r>
            <a:endParaRPr lang="en-US" altLang="en-US" dirty="0">
              <a:ea typeface="ＭＳ Ｐゴシック" panose="020B0600070205080204" pitchFamily="34" charset="-128"/>
            </a:endParaRPr>
          </a:p>
          <a:p>
            <a:pPr lvl="3"/>
            <a:r>
              <a:rPr lang="en-US" altLang="en-US" sz="2400" dirty="0">
                <a:ea typeface="ＭＳ Ｐゴシック" panose="020B0600070205080204" pitchFamily="34" charset="-128"/>
              </a:rPr>
              <a:t>Regula </a:t>
            </a:r>
            <a:r>
              <a:rPr lang="en-US" altLang="en-US" sz="2400" dirty="0" err="1">
                <a:ea typeface="ＭＳ Ｐゴシック" panose="020B0600070205080204" pitchFamily="34" charset="-128"/>
              </a:rPr>
              <a:t>presión</a:t>
            </a:r>
            <a:r>
              <a:rPr lang="en-US" altLang="en-US" sz="2400" dirty="0">
                <a:ea typeface="ＭＳ Ｐゴシック" panose="020B0600070205080204" pitchFamily="34" charset="-128"/>
              </a:rPr>
              <a:t> arterial y </a:t>
            </a:r>
            <a:r>
              <a:rPr lang="en-US" altLang="en-US" sz="2400" dirty="0" err="1">
                <a:ea typeface="ＭＳ Ｐゴシック" panose="020B0600070205080204" pitchFamily="34" charset="-128"/>
              </a:rPr>
              <a:t>flujo</a:t>
            </a:r>
            <a:r>
              <a:rPr lang="en-US" altLang="en-US" sz="2400" dirty="0">
                <a:ea typeface="ＭＳ Ｐゴシック" panose="020B0600070205080204" pitchFamily="34" charset="-128"/>
              </a:rPr>
              <a:t> de </a:t>
            </a:r>
            <a:r>
              <a:rPr lang="en-US" altLang="en-US" sz="2400" dirty="0" err="1">
                <a:ea typeface="ＭＳ Ｐゴシック" panose="020B0600070205080204" pitchFamily="34" charset="-128"/>
              </a:rPr>
              <a:t>aire</a:t>
            </a:r>
            <a:endParaRPr lang="en-US" altLang="en-US" sz="2400" dirty="0">
              <a:ea typeface="ＭＳ Ｐゴシック" panose="020B0600070205080204" pitchFamily="34" charset="-128"/>
            </a:endParaRPr>
          </a:p>
          <a:p>
            <a:pPr lvl="2"/>
            <a:r>
              <a:rPr lang="en-US" altLang="en-US" dirty="0" err="1">
                <a:ea typeface="ＭＳ Ｐゴシック" panose="020B0600070205080204" pitchFamily="34" charset="-128"/>
              </a:rPr>
              <a:t>En</a:t>
            </a:r>
            <a:r>
              <a:rPr lang="en-US" altLang="en-US" dirty="0">
                <a:ea typeface="ＭＳ Ｐゴシック" panose="020B0600070205080204" pitchFamily="34" charset="-128"/>
              </a:rPr>
              <a:t> </a:t>
            </a:r>
            <a:r>
              <a:rPr lang="en-US" altLang="en-US" dirty="0" err="1">
                <a:ea typeface="ＭＳ Ｐゴシック" panose="020B0600070205080204" pitchFamily="34" charset="-128"/>
              </a:rPr>
              <a:t>sistema</a:t>
            </a:r>
            <a:r>
              <a:rPr lang="en-US" altLang="en-US" dirty="0">
                <a:ea typeface="ＭＳ Ｐゴシック" panose="020B0600070205080204" pitchFamily="34" charset="-128"/>
              </a:rPr>
              <a:t> </a:t>
            </a:r>
            <a:r>
              <a:rPr lang="en-US" altLang="en-US" dirty="0" err="1">
                <a:ea typeface="ＭＳ Ｐゴシック" panose="020B0600070205080204" pitchFamily="34" charset="-128"/>
              </a:rPr>
              <a:t>reproductivo</a:t>
            </a:r>
            <a:r>
              <a:rPr lang="en-US" altLang="en-US" dirty="0">
                <a:ea typeface="ＭＳ Ｐゴシック" panose="020B0600070205080204" pitchFamily="34" charset="-128"/>
              </a:rPr>
              <a:t> y </a:t>
            </a:r>
            <a:r>
              <a:rPr lang="en-US" altLang="en-US" dirty="0" err="1">
                <a:ea typeface="ＭＳ Ｐゴシック" panose="020B0600070205080204" pitchFamily="34" charset="-128"/>
              </a:rPr>
              <a:t>endocrino</a:t>
            </a:r>
            <a:endParaRPr lang="en-US" altLang="en-US" dirty="0">
              <a:ea typeface="ＭＳ Ｐゴシック" panose="020B0600070205080204" pitchFamily="34" charset="-128"/>
            </a:endParaRPr>
          </a:p>
          <a:p>
            <a:pPr lvl="3"/>
            <a:r>
              <a:rPr lang="en-US" altLang="en-US" sz="2400" dirty="0">
                <a:ea typeface="ＭＳ Ｐゴシック" panose="020B0600070205080204" pitchFamily="34" charset="-128"/>
              </a:rPr>
              <a:t>Produce </a:t>
            </a:r>
            <a:r>
              <a:rPr lang="en-US" altLang="en-US" sz="2400" dirty="0" err="1">
                <a:ea typeface="ＭＳ Ｐゴシック" panose="020B0600070205080204" pitchFamily="34" charset="-128"/>
              </a:rPr>
              <a:t>movimientos</a:t>
            </a:r>
            <a:r>
              <a:rPr lang="en-US" altLang="en-US" sz="2400" dirty="0">
                <a:ea typeface="ＭＳ Ｐゴシック" panose="020B0600070205080204" pitchFamily="34" charset="-128"/>
              </a:rPr>
              <a:t>, </a:t>
            </a:r>
            <a:r>
              <a:rPr lang="en-US" altLang="en-US" sz="2400" dirty="0" err="1">
                <a:ea typeface="ＭＳ Ｐゴシック" panose="020B0600070205080204" pitchFamily="34" charset="-128"/>
              </a:rPr>
              <a:t>secreciones</a:t>
            </a:r>
            <a:endParaRPr lang="en-US" altLang="en-US" sz="2400" dirty="0">
              <a:ea typeface="ＭＳ Ｐゴシック" panose="020B0600070205080204" pitchFamily="34" charset="-128"/>
            </a:endParaRPr>
          </a:p>
          <a:p>
            <a:pPr lvl="2"/>
            <a:r>
              <a:rPr lang="en-US" altLang="en-US" dirty="0">
                <a:ea typeface="ＭＳ Ｐゴシック" panose="020B0600070205080204" pitchFamily="34" charset="-128"/>
              </a:rPr>
              <a:t>Sistema </a:t>
            </a:r>
            <a:r>
              <a:rPr lang="en-US" altLang="en-US" dirty="0" err="1">
                <a:ea typeface="ＭＳ Ｐゴシック" panose="020B0600070205080204" pitchFamily="34" charset="-128"/>
              </a:rPr>
              <a:t>digestivo</a:t>
            </a:r>
            <a:r>
              <a:rPr lang="en-US" altLang="en-US" dirty="0">
                <a:ea typeface="ＭＳ Ｐゴシック" panose="020B0600070205080204" pitchFamily="34" charset="-128"/>
              </a:rPr>
              <a:t> y </a:t>
            </a:r>
            <a:r>
              <a:rPr lang="en-US" altLang="en-US" dirty="0" err="1">
                <a:ea typeface="ＭＳ Ｐゴシック" panose="020B0600070205080204" pitchFamily="34" charset="-128"/>
              </a:rPr>
              <a:t>urinario</a:t>
            </a:r>
            <a:r>
              <a:rPr lang="en-US" altLang="en-US" sz="2000" dirty="0">
                <a:ea typeface="ＭＳ Ｐゴシック" panose="020B0600070205080204" pitchFamily="34" charset="-128"/>
              </a:rPr>
              <a:t> – </a:t>
            </a:r>
            <a:r>
              <a:rPr lang="en-US" altLang="en-US" sz="2400" dirty="0" err="1">
                <a:ea typeface="ＭＳ Ｐゴシック" panose="020B0600070205080204" pitchFamily="34" charset="-128"/>
              </a:rPr>
              <a:t>esfínteres</a:t>
            </a:r>
            <a:r>
              <a:rPr lang="en-US" altLang="en-US" dirty="0">
                <a:ea typeface="ＭＳ Ｐゴシック" panose="020B0600070205080204" pitchFamily="34" charset="-128"/>
              </a:rPr>
              <a:t> - </a:t>
            </a:r>
            <a:r>
              <a:rPr lang="en-US" altLang="en-US" sz="2400" dirty="0" err="1">
                <a:ea typeface="ＭＳ Ｐゴシック" panose="020B0600070205080204" pitchFamily="34" charset="-128"/>
              </a:rPr>
              <a:t>contracciones</a:t>
            </a:r>
            <a:endParaRPr lang="en-US" altLang="en-US" sz="2400" dirty="0">
              <a:ea typeface="ＭＳ Ｐゴシック" panose="020B0600070205080204" pitchFamily="34" charset="-128"/>
            </a:endParaRPr>
          </a:p>
          <a:p>
            <a:endParaRPr lang="en-US" dirty="0"/>
          </a:p>
        </p:txBody>
      </p:sp>
      <p:sp>
        <p:nvSpPr>
          <p:cNvPr id="5" name="Text Placeholder 4">
            <a:extLst>
              <a:ext uri="{FF2B5EF4-FFF2-40B4-BE49-F238E27FC236}">
                <a16:creationId xmlns:a16="http://schemas.microsoft.com/office/drawing/2014/main" id="{42CF164E-8EAF-5A46-8CF6-BB29A61A3A1C}"/>
              </a:ext>
            </a:extLst>
          </p:cNvPr>
          <p:cNvSpPr>
            <a:spLocks noGrp="1"/>
          </p:cNvSpPr>
          <p:nvPr>
            <p:ph type="body" sz="quarter" idx="14"/>
          </p:nvPr>
        </p:nvSpPr>
        <p:spPr/>
        <p:txBody>
          <a:bodyPr/>
          <a:lstStyle/>
          <a:p>
            <a:endParaRPr lang="en-US"/>
          </a:p>
        </p:txBody>
      </p:sp>
      <p:sp>
        <p:nvSpPr>
          <p:cNvPr id="6" name="Text Placeholder 5">
            <a:extLst>
              <a:ext uri="{FF2B5EF4-FFF2-40B4-BE49-F238E27FC236}">
                <a16:creationId xmlns:a16="http://schemas.microsoft.com/office/drawing/2014/main" id="{3AC35B39-B13F-EB46-9851-53FDE6850D32}"/>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176449396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99741-22C5-5E48-AAFE-57FDE0619AA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8836A2B-3DD8-6545-BD09-53A2F6044E8D}"/>
              </a:ext>
            </a:extLst>
          </p:cNvPr>
          <p:cNvSpPr>
            <a:spLocks noGrp="1"/>
          </p:cNvSpPr>
          <p:nvPr>
            <p:ph idx="1"/>
          </p:nvPr>
        </p:nvSpPr>
        <p:spPr>
          <a:xfrm>
            <a:off x="228600" y="327660"/>
            <a:ext cx="8915400" cy="5844540"/>
          </a:xfrm>
        </p:spPr>
        <p:txBody>
          <a:bodyPr/>
          <a:lstStyle/>
          <a:p>
            <a:r>
              <a:rPr lang="en-US" altLang="en-US" dirty="0" err="1">
                <a:ea typeface="ＭＳ Ｐゴシック" panose="020B0600070205080204" pitchFamily="34" charset="-128"/>
              </a:rPr>
              <a:t>Tejido</a:t>
            </a:r>
            <a:r>
              <a:rPr lang="en-US" altLang="en-US" dirty="0">
                <a:ea typeface="ＭＳ Ｐゴシック" panose="020B0600070205080204" pitchFamily="34" charset="-128"/>
              </a:rPr>
              <a:t> muscular </a:t>
            </a:r>
            <a:r>
              <a:rPr lang="es-ES_tradnl" altLang="en-US" dirty="0">
                <a:ea typeface="ＭＳ Ｐゴシック" panose="020B0600070205080204" pitchFamily="34" charset="-128"/>
              </a:rPr>
              <a:t>Liso </a:t>
            </a:r>
          </a:p>
          <a:p>
            <a:r>
              <a:rPr lang="en-US" altLang="en-US" dirty="0" err="1">
                <a:ea typeface="ＭＳ Ｐゴシック" panose="020B0600070205080204" pitchFamily="34" charset="-128"/>
              </a:rPr>
              <a:t>Características</a:t>
            </a:r>
            <a:r>
              <a:rPr lang="en-US" altLang="en-US" dirty="0">
                <a:ea typeface="ＭＳ Ｐゴシック" panose="020B0600070205080204" pitchFamily="34" charset="-128"/>
              </a:rPr>
              <a:t> </a:t>
            </a:r>
            <a:r>
              <a:rPr lang="en-US" altLang="en-US" dirty="0" err="1">
                <a:ea typeface="ＭＳ Ｐゴシック" panose="020B0600070205080204" pitchFamily="34" charset="-128"/>
              </a:rPr>
              <a:t>Estructurales</a:t>
            </a:r>
            <a:endParaRPr lang="en-US" altLang="en-US" dirty="0">
              <a:ea typeface="ＭＳ Ｐゴシック" panose="020B0600070205080204" pitchFamily="34" charset="-128"/>
            </a:endParaRPr>
          </a:p>
          <a:p>
            <a:pPr lvl="1"/>
            <a:r>
              <a:rPr lang="en-US" altLang="en-US" b="1" dirty="0">
                <a:ea typeface="ＭＳ Ｐゴシック" panose="020B0600070205080204" pitchFamily="34" charset="-128"/>
              </a:rPr>
              <a:t>No </a:t>
            </a:r>
            <a:r>
              <a:rPr lang="en-US" altLang="en-US" b="1" dirty="0" err="1">
                <a:ea typeface="ＭＳ Ｐゴシック" panose="020B0600070205080204" pitchFamily="34" charset="-128"/>
              </a:rPr>
              <a:t>estriado</a:t>
            </a:r>
            <a:endParaRPr lang="en-US" altLang="en-US" dirty="0">
              <a:ea typeface="ＭＳ Ｐゴシック" panose="020B0600070205080204" pitchFamily="34" charset="-128"/>
            </a:endParaRPr>
          </a:p>
          <a:p>
            <a:pPr lvl="1"/>
            <a:r>
              <a:rPr lang="en-US" altLang="en-US" dirty="0" err="1">
                <a:ea typeface="ＭＳ Ｐゴシック" panose="020B0600070205080204" pitchFamily="34" charset="-128"/>
              </a:rPr>
              <a:t>Miosina</a:t>
            </a:r>
            <a:r>
              <a:rPr lang="en-US" altLang="en-US" dirty="0">
                <a:ea typeface="ＭＳ Ｐゴシック" panose="020B0600070205080204" pitchFamily="34" charset="-128"/>
              </a:rPr>
              <a:t> y </a:t>
            </a:r>
            <a:r>
              <a:rPr lang="en-US" altLang="en-US" dirty="0" err="1">
                <a:ea typeface="ＭＳ Ｐゴシック" panose="020B0600070205080204" pitchFamily="34" charset="-128"/>
              </a:rPr>
              <a:t>actina</a:t>
            </a:r>
            <a:r>
              <a:rPr lang="en-US" altLang="en-US" dirty="0">
                <a:ea typeface="ＭＳ Ｐゴシック" panose="020B0600070205080204" pitchFamily="34" charset="-128"/>
              </a:rPr>
              <a:t> </a:t>
            </a:r>
            <a:r>
              <a:rPr lang="en-US" altLang="en-US" dirty="0" err="1">
                <a:ea typeface="ＭＳ Ｐゴシック" panose="020B0600070205080204" pitchFamily="34" charset="-128"/>
              </a:rPr>
              <a:t>pero</a:t>
            </a:r>
            <a:r>
              <a:rPr lang="en-US" altLang="en-US" dirty="0">
                <a:ea typeface="ＭＳ Ｐゴシック" panose="020B0600070205080204" pitchFamily="34" charset="-128"/>
              </a:rPr>
              <a:t> </a:t>
            </a:r>
            <a:r>
              <a:rPr lang="en-US" altLang="en-US" dirty="0" err="1">
                <a:ea typeface="ＭＳ Ｐゴシック" panose="020B0600070205080204" pitchFamily="34" charset="-128"/>
              </a:rPr>
              <a:t>organización</a:t>
            </a:r>
            <a:r>
              <a:rPr lang="en-US" altLang="en-US" dirty="0">
                <a:ea typeface="ＭＳ Ｐゴシック" panose="020B0600070205080204" pitchFamily="34" charset="-128"/>
              </a:rPr>
              <a:t> </a:t>
            </a:r>
            <a:r>
              <a:rPr lang="en-US" altLang="en-US" dirty="0" err="1">
                <a:ea typeface="ＭＳ Ｐゴシック" panose="020B0600070205080204" pitchFamily="34" charset="-128"/>
              </a:rPr>
              <a:t>interna</a:t>
            </a:r>
            <a:r>
              <a:rPr lang="en-US" altLang="en-US" dirty="0">
                <a:ea typeface="ＭＳ Ｐゴシック" panose="020B0600070205080204" pitchFamily="34" charset="-128"/>
              </a:rPr>
              <a:t> </a:t>
            </a:r>
            <a:r>
              <a:rPr lang="en-US" altLang="en-US" dirty="0" err="1">
                <a:ea typeface="ＭＳ Ｐゴシック" panose="020B0600070205080204" pitchFamily="34" charset="-128"/>
              </a:rPr>
              <a:t>diferente</a:t>
            </a:r>
            <a:endParaRPr lang="en-US" altLang="en-US" dirty="0">
              <a:ea typeface="ＭＳ Ｐゴシック" panose="020B0600070205080204" pitchFamily="34" charset="-128"/>
            </a:endParaRPr>
          </a:p>
          <a:p>
            <a:pPr lvl="1"/>
            <a:r>
              <a:rPr lang="en-US" altLang="en-US" dirty="0" err="1">
                <a:ea typeface="ＭＳ Ｐゴシック" panose="020B0600070205080204" pitchFamily="34" charset="-128"/>
              </a:rPr>
              <a:t>Características</a:t>
            </a:r>
            <a:r>
              <a:rPr lang="en-US" altLang="en-US" dirty="0">
                <a:ea typeface="ＭＳ Ｐゴシック" panose="020B0600070205080204" pitchFamily="34" charset="-128"/>
              </a:rPr>
              <a:t> </a:t>
            </a:r>
            <a:r>
              <a:rPr lang="en-US" altLang="en-US" dirty="0" err="1">
                <a:ea typeface="ＭＳ Ｐゴシック" panose="020B0600070205080204" pitchFamily="34" charset="-128"/>
              </a:rPr>
              <a:t>funcionales</a:t>
            </a:r>
            <a:r>
              <a:rPr lang="en-US" altLang="en-US" dirty="0">
                <a:ea typeface="ＭＳ Ｐゴシック" panose="020B0600070205080204" pitchFamily="34" charset="-128"/>
              </a:rPr>
              <a:t> </a:t>
            </a:r>
            <a:r>
              <a:rPr lang="en-US" altLang="en-US" dirty="0" err="1">
                <a:ea typeface="ＭＳ Ｐゴシック" panose="020B0600070205080204" pitchFamily="34" charset="-128"/>
              </a:rPr>
              <a:t>diferentes</a:t>
            </a:r>
            <a:endParaRPr lang="en-US" altLang="en-US" dirty="0">
              <a:ea typeface="ＭＳ Ｐゴシック" panose="020B0600070205080204" pitchFamily="34" charset="-128"/>
            </a:endParaRPr>
          </a:p>
          <a:p>
            <a:endParaRPr lang="en-US" dirty="0"/>
          </a:p>
        </p:txBody>
      </p:sp>
      <p:sp>
        <p:nvSpPr>
          <p:cNvPr id="5" name="Text Placeholder 4">
            <a:extLst>
              <a:ext uri="{FF2B5EF4-FFF2-40B4-BE49-F238E27FC236}">
                <a16:creationId xmlns:a16="http://schemas.microsoft.com/office/drawing/2014/main" id="{42CF164E-8EAF-5A46-8CF6-BB29A61A3A1C}"/>
              </a:ext>
            </a:extLst>
          </p:cNvPr>
          <p:cNvSpPr>
            <a:spLocks noGrp="1"/>
          </p:cNvSpPr>
          <p:nvPr>
            <p:ph type="body" sz="quarter" idx="14"/>
          </p:nvPr>
        </p:nvSpPr>
        <p:spPr/>
        <p:txBody>
          <a:bodyPr/>
          <a:lstStyle/>
          <a:p>
            <a:endParaRPr lang="en-US"/>
          </a:p>
        </p:txBody>
      </p:sp>
      <p:sp>
        <p:nvSpPr>
          <p:cNvPr id="6" name="Text Placeholder 5">
            <a:extLst>
              <a:ext uri="{FF2B5EF4-FFF2-40B4-BE49-F238E27FC236}">
                <a16:creationId xmlns:a16="http://schemas.microsoft.com/office/drawing/2014/main" id="{3AC35B39-B13F-EB46-9851-53FDE6850D32}"/>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87018769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99741-22C5-5E48-AAFE-57FDE0619AA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8836A2B-3DD8-6545-BD09-53A2F6044E8D}"/>
              </a:ext>
            </a:extLst>
          </p:cNvPr>
          <p:cNvSpPr>
            <a:spLocks noGrp="1"/>
          </p:cNvSpPr>
          <p:nvPr>
            <p:ph idx="1"/>
          </p:nvPr>
        </p:nvSpPr>
        <p:spPr>
          <a:xfrm>
            <a:off x="228600" y="251460"/>
            <a:ext cx="8915400" cy="5844540"/>
          </a:xfrm>
        </p:spPr>
        <p:txBody>
          <a:bodyPr/>
          <a:lstStyle/>
          <a:p>
            <a:r>
              <a:rPr lang="en-US" altLang="en-US" dirty="0" err="1">
                <a:ea typeface="ＭＳ Ｐゴシック" panose="020B0600070205080204" pitchFamily="34" charset="-128"/>
              </a:rPr>
              <a:t>Tejido</a:t>
            </a:r>
            <a:r>
              <a:rPr lang="en-US" altLang="en-US" dirty="0">
                <a:ea typeface="ＭＳ Ｐゴシック" panose="020B0600070205080204" pitchFamily="34" charset="-128"/>
              </a:rPr>
              <a:t> muscular </a:t>
            </a:r>
            <a:r>
              <a:rPr lang="es-ES_tradnl" altLang="en-US" dirty="0">
                <a:ea typeface="ＭＳ Ｐゴシック" panose="020B0600070205080204" pitchFamily="34" charset="-128"/>
              </a:rPr>
              <a:t>Liso </a:t>
            </a:r>
          </a:p>
          <a:p>
            <a:r>
              <a:rPr lang="en-US" altLang="en-US" dirty="0" err="1">
                <a:ea typeface="ＭＳ Ｐゴシック" panose="020B0600070205080204" pitchFamily="34" charset="-128"/>
              </a:rPr>
              <a:t>Características</a:t>
            </a:r>
            <a:endParaRPr lang="en-US" altLang="en-US" dirty="0">
              <a:ea typeface="ＭＳ Ｐゴシック" panose="020B0600070205080204" pitchFamily="34" charset="-128"/>
            </a:endParaRPr>
          </a:p>
          <a:p>
            <a:pPr lvl="1"/>
            <a:r>
              <a:rPr lang="en-US" altLang="en-US" dirty="0">
                <a:ea typeface="ＭＳ Ｐゴシック" panose="020B0600070205080204" pitchFamily="34" charset="-128"/>
              </a:rPr>
              <a:t>Largo, </a:t>
            </a:r>
            <a:r>
              <a:rPr lang="en-US" altLang="en-US" dirty="0" err="1">
                <a:ea typeface="ＭＳ Ｐゴシック" panose="020B0600070205080204" pitchFamily="34" charset="-128"/>
              </a:rPr>
              <a:t>finas</a:t>
            </a:r>
            <a:r>
              <a:rPr lang="en-US" altLang="en-US" dirty="0">
                <a:ea typeface="ＭＳ Ｐゴシック" panose="020B0600070205080204" pitchFamily="34" charset="-128"/>
              </a:rPr>
              <a:t>, </a:t>
            </a:r>
            <a:r>
              <a:rPr lang="en-US" altLang="en-US" dirty="0" err="1">
                <a:ea typeface="ＭＳ Ｐゴシック" panose="020B0600070205080204" pitchFamily="34" charset="-128"/>
              </a:rPr>
              <a:t>fusiforme</a:t>
            </a:r>
            <a:endParaRPr lang="en-US" altLang="en-US" dirty="0">
              <a:ea typeface="ＭＳ Ｐゴシック" panose="020B0600070205080204" pitchFamily="34" charset="-128"/>
            </a:endParaRPr>
          </a:p>
          <a:p>
            <a:pPr lvl="1"/>
            <a:r>
              <a:rPr lang="en-US" altLang="en-US" dirty="0" err="1">
                <a:ea typeface="ＭＳ Ｐゴシック" panose="020B0600070205080204" pitchFamily="34" charset="-128"/>
              </a:rPr>
              <a:t>Mononucleadas</a:t>
            </a:r>
            <a:r>
              <a:rPr lang="en-US" altLang="en-US" dirty="0">
                <a:ea typeface="ＭＳ Ｐゴシック" panose="020B0600070205080204" pitchFamily="34" charset="-128"/>
              </a:rPr>
              <a:t> </a:t>
            </a:r>
          </a:p>
          <a:p>
            <a:pPr lvl="1"/>
            <a:r>
              <a:rPr lang="en-US" altLang="en-US" dirty="0">
                <a:ea typeface="ＭＳ Ｐゴシック" panose="020B0600070205080204" pitchFamily="34" charset="-128"/>
              </a:rPr>
              <a:t>No </a:t>
            </a:r>
            <a:r>
              <a:rPr lang="en-US" altLang="en-US" dirty="0" err="1">
                <a:ea typeface="ＭＳ Ｐゴシック" panose="020B0600070205080204" pitchFamily="34" charset="-128"/>
              </a:rPr>
              <a:t>tubos</a:t>
            </a:r>
            <a:r>
              <a:rPr lang="en-US" altLang="en-US" dirty="0">
                <a:ea typeface="ＭＳ Ｐゴシック" panose="020B0600070205080204" pitchFamily="34" charset="-128"/>
              </a:rPr>
              <a:t> T, No </a:t>
            </a:r>
            <a:r>
              <a:rPr lang="en-US" altLang="en-US" dirty="0" err="1">
                <a:ea typeface="ＭＳ Ｐゴシック" panose="020B0600070205080204" pitchFamily="34" charset="-128"/>
              </a:rPr>
              <a:t>miofribrillas</a:t>
            </a:r>
            <a:r>
              <a:rPr lang="en-US" altLang="en-US" dirty="0">
                <a:ea typeface="ＭＳ Ｐゴシック" panose="020B0600070205080204" pitchFamily="34" charset="-128"/>
              </a:rPr>
              <a:t>, NO </a:t>
            </a:r>
            <a:r>
              <a:rPr lang="en-US" altLang="en-US" dirty="0" err="1">
                <a:ea typeface="ＭＳ Ｐゴシック" panose="020B0600070205080204" pitchFamily="34" charset="-128"/>
              </a:rPr>
              <a:t>sarcómeros</a:t>
            </a:r>
            <a:endParaRPr lang="en-US" altLang="en-US" dirty="0">
              <a:ea typeface="ＭＳ Ｐゴシック" panose="020B0600070205080204" pitchFamily="34" charset="-128"/>
            </a:endParaRPr>
          </a:p>
          <a:p>
            <a:pPr lvl="1"/>
            <a:r>
              <a:rPr lang="en-US" altLang="en-US" dirty="0">
                <a:ea typeface="ＭＳ Ｐゴシック" panose="020B0600070205080204" pitchFamily="34" charset="-128"/>
              </a:rPr>
              <a:t>No </a:t>
            </a:r>
            <a:r>
              <a:rPr lang="en-US" altLang="en-US" dirty="0" err="1">
                <a:ea typeface="ＭＳ Ｐゴシック" panose="020B0600070205080204" pitchFamily="34" charset="-128"/>
              </a:rPr>
              <a:t>tendones</a:t>
            </a:r>
            <a:r>
              <a:rPr lang="en-US" altLang="en-US" dirty="0">
                <a:ea typeface="ＭＳ Ｐゴシック" panose="020B0600070205080204" pitchFamily="34" charset="-128"/>
              </a:rPr>
              <a:t>, No aponeurosis</a:t>
            </a:r>
          </a:p>
          <a:p>
            <a:pPr lvl="1"/>
            <a:r>
              <a:rPr lang="en-US" altLang="en-US" dirty="0" err="1">
                <a:ea typeface="ＭＳ Ｐゴシック" panose="020B0600070205080204" pitchFamily="34" charset="-128"/>
              </a:rPr>
              <a:t>Fibras</a:t>
            </a:r>
            <a:r>
              <a:rPr lang="en-US" altLang="en-US" dirty="0">
                <a:ea typeface="ＭＳ Ｐゴシック" panose="020B0600070205080204" pitchFamily="34" charset="-128"/>
              </a:rPr>
              <a:t> de </a:t>
            </a:r>
            <a:r>
              <a:rPr lang="en-US" altLang="en-US" dirty="0" err="1">
                <a:ea typeface="ＭＳ Ｐゴシック" panose="020B0600070205080204" pitchFamily="34" charset="-128"/>
              </a:rPr>
              <a:t>miosina</a:t>
            </a:r>
            <a:r>
              <a:rPr lang="en-US" altLang="en-US" dirty="0">
                <a:ea typeface="ＭＳ Ｐゴシック" panose="020B0600070205080204" pitchFamily="34" charset="-128"/>
              </a:rPr>
              <a:t> </a:t>
            </a:r>
            <a:r>
              <a:rPr lang="en-US" altLang="en-US" dirty="0" err="1">
                <a:ea typeface="ＭＳ Ｐゴシック" panose="020B0600070205080204" pitchFamily="34" charset="-128"/>
              </a:rPr>
              <a:t>dispersas</a:t>
            </a:r>
            <a:endParaRPr lang="en-US" altLang="en-US" dirty="0">
              <a:ea typeface="ＭＳ Ｐゴシック" panose="020B0600070205080204" pitchFamily="34" charset="-128"/>
            </a:endParaRPr>
          </a:p>
          <a:p>
            <a:pPr lvl="1"/>
            <a:r>
              <a:rPr lang="en-US" altLang="en-US" dirty="0" err="1">
                <a:ea typeface="ＭＳ Ｐゴシック" panose="020B0600070205080204" pitchFamily="34" charset="-128"/>
              </a:rPr>
              <a:t>Fibras</a:t>
            </a:r>
            <a:r>
              <a:rPr lang="en-US" altLang="en-US" dirty="0">
                <a:ea typeface="ＭＳ Ｐゴシック" panose="020B0600070205080204" pitchFamily="34" charset="-128"/>
              </a:rPr>
              <a:t> de </a:t>
            </a:r>
            <a:r>
              <a:rPr lang="en-US" altLang="en-US" dirty="0" err="1">
                <a:ea typeface="ＭＳ Ｐゴシック" panose="020B0600070205080204" pitchFamily="34" charset="-128"/>
              </a:rPr>
              <a:t>miosina</a:t>
            </a:r>
            <a:r>
              <a:rPr lang="en-US" altLang="en-US" dirty="0">
                <a:ea typeface="ＭＳ Ｐゴシック" panose="020B0600070205080204" pitchFamily="34" charset="-128"/>
              </a:rPr>
              <a:t> con mas cabezas por </a:t>
            </a:r>
            <a:r>
              <a:rPr lang="en-US" altLang="en-US" dirty="0" err="1">
                <a:ea typeface="ＭＳ Ｐゴシック" panose="020B0600070205080204" pitchFamily="34" charset="-128"/>
              </a:rPr>
              <a:t>filamento</a:t>
            </a:r>
            <a:r>
              <a:rPr lang="en-US" altLang="en-US" dirty="0">
                <a:ea typeface="ＭＳ Ｐゴシック" panose="020B0600070205080204" pitchFamily="34" charset="-128"/>
              </a:rPr>
              <a:t> </a:t>
            </a:r>
            <a:r>
              <a:rPr lang="en-US" altLang="en-US" dirty="0" err="1">
                <a:ea typeface="ＭＳ Ｐゴシック" panose="020B0600070205080204" pitchFamily="34" charset="-128"/>
              </a:rPr>
              <a:t>grueso</a:t>
            </a:r>
            <a:endParaRPr lang="en-US" altLang="en-US" dirty="0">
              <a:ea typeface="ＭＳ Ｐゴシック" panose="020B0600070205080204" pitchFamily="34" charset="-128"/>
            </a:endParaRPr>
          </a:p>
          <a:p>
            <a:pPr lvl="1"/>
            <a:r>
              <a:rPr lang="en-US" altLang="en-US" dirty="0" err="1">
                <a:ea typeface="ＭＳ Ｐゴシック" panose="020B0600070205080204" pitchFamily="34" charset="-128"/>
              </a:rPr>
              <a:t>Filamentos</a:t>
            </a:r>
            <a:r>
              <a:rPr lang="en-US" altLang="en-US" dirty="0">
                <a:ea typeface="ＭＳ Ｐゴシック" panose="020B0600070205080204" pitchFamily="34" charset="-128"/>
              </a:rPr>
              <a:t> </a:t>
            </a:r>
            <a:r>
              <a:rPr lang="en-US" altLang="en-US" dirty="0" err="1">
                <a:ea typeface="ＭＳ Ｐゴシック" panose="020B0600070205080204" pitchFamily="34" charset="-128"/>
              </a:rPr>
              <a:t>finos</a:t>
            </a:r>
            <a:r>
              <a:rPr lang="en-US" altLang="en-US" dirty="0">
                <a:ea typeface="ＭＳ Ｐゴシック" panose="020B0600070205080204" pitchFamily="34" charset="-128"/>
              </a:rPr>
              <a:t> </a:t>
            </a:r>
            <a:r>
              <a:rPr lang="en-US" altLang="en-US" dirty="0" err="1">
                <a:ea typeface="ＭＳ Ｐゴシック" panose="020B0600070205080204" pitchFamily="34" charset="-128"/>
              </a:rPr>
              <a:t>unidos</a:t>
            </a:r>
            <a:r>
              <a:rPr lang="en-US" altLang="en-US" dirty="0">
                <a:ea typeface="ＭＳ Ｐゴシック" panose="020B0600070205080204" pitchFamily="34" charset="-128"/>
              </a:rPr>
              <a:t> a </a:t>
            </a:r>
            <a:r>
              <a:rPr lang="en-US" altLang="en-US" b="1" dirty="0" err="1">
                <a:ea typeface="ＭＳ Ｐゴシック" panose="020B0600070205080204" pitchFamily="34" charset="-128"/>
              </a:rPr>
              <a:t>cuerpo</a:t>
            </a:r>
            <a:r>
              <a:rPr lang="en-US" altLang="en-US" b="1" dirty="0">
                <a:ea typeface="ＭＳ Ｐゴシック" panose="020B0600070205080204" pitchFamily="34" charset="-128"/>
              </a:rPr>
              <a:t> </a:t>
            </a:r>
            <a:r>
              <a:rPr lang="en-US" altLang="en-US" b="1" dirty="0" err="1">
                <a:ea typeface="ＭＳ Ｐゴシック" panose="020B0600070205080204" pitchFamily="34" charset="-128"/>
              </a:rPr>
              <a:t>densos</a:t>
            </a:r>
            <a:endParaRPr lang="en-US" altLang="en-US" b="1" dirty="0">
              <a:ea typeface="ＭＳ Ｐゴシック" panose="020B0600070205080204" pitchFamily="34" charset="-128"/>
            </a:endParaRPr>
          </a:p>
          <a:p>
            <a:pPr lvl="1"/>
            <a:r>
              <a:rPr lang="en-US" altLang="en-US" dirty="0" err="1">
                <a:ea typeface="ＭＳ Ｐゴシック" panose="020B0600070205080204" pitchFamily="34" charset="-128"/>
              </a:rPr>
              <a:t>Transmiten</a:t>
            </a:r>
            <a:r>
              <a:rPr lang="en-US" altLang="en-US" dirty="0">
                <a:ea typeface="ＭＳ Ｐゴシック" panose="020B0600070205080204" pitchFamily="34" charset="-128"/>
              </a:rPr>
              <a:t> la </a:t>
            </a:r>
            <a:r>
              <a:rPr lang="en-US" altLang="en-US" dirty="0" err="1">
                <a:ea typeface="ＭＳ Ｐゴシック" panose="020B0600070205080204" pitchFamily="34" charset="-128"/>
              </a:rPr>
              <a:t>contracción</a:t>
            </a:r>
            <a:r>
              <a:rPr lang="en-US" altLang="en-US" dirty="0">
                <a:ea typeface="ＭＳ Ｐゴシック" panose="020B0600070205080204" pitchFamily="34" charset="-128"/>
              </a:rPr>
              <a:t> de una </a:t>
            </a:r>
            <a:r>
              <a:rPr lang="en-US" altLang="en-US" dirty="0" err="1">
                <a:ea typeface="ＭＳ Ｐゴシック" panose="020B0600070205080204" pitchFamily="34" charset="-128"/>
              </a:rPr>
              <a:t>célula</a:t>
            </a:r>
            <a:r>
              <a:rPr lang="en-US" altLang="en-US" dirty="0">
                <a:ea typeface="ＭＳ Ｐゴシック" panose="020B0600070205080204" pitchFamily="34" charset="-128"/>
              </a:rPr>
              <a:t> a </a:t>
            </a:r>
            <a:r>
              <a:rPr lang="en-US" altLang="en-US" dirty="0" err="1">
                <a:ea typeface="ＭＳ Ｐゴシック" panose="020B0600070205080204" pitchFamily="34" charset="-128"/>
              </a:rPr>
              <a:t>otra</a:t>
            </a:r>
            <a:endParaRPr lang="en-US" altLang="en-US" dirty="0">
              <a:ea typeface="ＭＳ Ｐゴシック" panose="020B0600070205080204" pitchFamily="34" charset="-128"/>
            </a:endParaRPr>
          </a:p>
          <a:p>
            <a:endParaRPr lang="en-US" dirty="0"/>
          </a:p>
        </p:txBody>
      </p:sp>
      <p:sp>
        <p:nvSpPr>
          <p:cNvPr id="5" name="Text Placeholder 4">
            <a:extLst>
              <a:ext uri="{FF2B5EF4-FFF2-40B4-BE49-F238E27FC236}">
                <a16:creationId xmlns:a16="http://schemas.microsoft.com/office/drawing/2014/main" id="{42CF164E-8EAF-5A46-8CF6-BB29A61A3A1C}"/>
              </a:ext>
            </a:extLst>
          </p:cNvPr>
          <p:cNvSpPr>
            <a:spLocks noGrp="1"/>
          </p:cNvSpPr>
          <p:nvPr>
            <p:ph type="body" sz="quarter" idx="14"/>
          </p:nvPr>
        </p:nvSpPr>
        <p:spPr/>
        <p:txBody>
          <a:bodyPr/>
          <a:lstStyle/>
          <a:p>
            <a:endParaRPr lang="en-US"/>
          </a:p>
        </p:txBody>
      </p:sp>
      <p:sp>
        <p:nvSpPr>
          <p:cNvPr id="6" name="Text Placeholder 5">
            <a:extLst>
              <a:ext uri="{FF2B5EF4-FFF2-40B4-BE49-F238E27FC236}">
                <a16:creationId xmlns:a16="http://schemas.microsoft.com/office/drawing/2014/main" id="{3AC35B39-B13F-EB46-9851-53FDE6850D32}"/>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1720202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10.2b </a:t>
            </a:r>
            <a:r>
              <a:rPr lang="en-US" dirty="0" err="1"/>
              <a:t>Anatomía</a:t>
            </a:r>
            <a:r>
              <a:rPr lang="en-US" dirty="0"/>
              <a:t> </a:t>
            </a:r>
            <a:r>
              <a:rPr lang="en-US" dirty="0" err="1"/>
              <a:t>microscópica</a:t>
            </a:r>
            <a:endParaRPr lang="en-US" sz="1500" dirty="0"/>
          </a:p>
        </p:txBody>
      </p:sp>
      <p:sp>
        <p:nvSpPr>
          <p:cNvPr id="8" name="Content Placeholder 2"/>
          <p:cNvSpPr>
            <a:spLocks noGrp="1"/>
          </p:cNvSpPr>
          <p:nvPr>
            <p:ph idx="1"/>
          </p:nvPr>
        </p:nvSpPr>
        <p:spPr>
          <a:xfrm>
            <a:off x="152400" y="990600"/>
            <a:ext cx="8610600" cy="5303520"/>
          </a:xfrm>
        </p:spPr>
        <p:txBody>
          <a:bodyPr/>
          <a:lstStyle/>
          <a:p>
            <a:pPr marL="514350" indent="-514350">
              <a:spcBef>
                <a:spcPts val="300"/>
              </a:spcBef>
              <a:spcAft>
                <a:spcPts val="0"/>
              </a:spcAft>
            </a:pPr>
            <a:r>
              <a:rPr lang="en-US" altLang="en-US" sz="2800" dirty="0" err="1">
                <a:cs typeface="Times New Roman" pitchFamily="18" charset="0"/>
              </a:rPr>
              <a:t>Cuales</a:t>
            </a:r>
            <a:r>
              <a:rPr lang="en-US" altLang="en-US" sz="2800" dirty="0">
                <a:cs typeface="Times New Roman" pitchFamily="18" charset="0"/>
              </a:rPr>
              <a:t> son las </a:t>
            </a:r>
            <a:r>
              <a:rPr lang="en-US" altLang="en-US" sz="2800" dirty="0" err="1">
                <a:cs typeface="Times New Roman" pitchFamily="18" charset="0"/>
              </a:rPr>
              <a:t>partes</a:t>
            </a:r>
            <a:r>
              <a:rPr lang="en-US" altLang="en-US" sz="2800" dirty="0">
                <a:cs typeface="Times New Roman" pitchFamily="18" charset="0"/>
              </a:rPr>
              <a:t> de una </a:t>
            </a:r>
            <a:r>
              <a:rPr lang="en-US" altLang="en-US" sz="2800" dirty="0" err="1">
                <a:cs typeface="Times New Roman" pitchFamily="18" charset="0"/>
              </a:rPr>
              <a:t>fibra</a:t>
            </a:r>
            <a:r>
              <a:rPr lang="en-US" altLang="en-US" sz="2800" dirty="0">
                <a:cs typeface="Times New Roman" pitchFamily="18" charset="0"/>
              </a:rPr>
              <a:t> muscular? </a:t>
            </a:r>
          </a:p>
          <a:p>
            <a:pPr lvl="1" indent="-347472">
              <a:spcBef>
                <a:spcPts val="300"/>
              </a:spcBef>
              <a:spcAft>
                <a:spcPts val="0"/>
              </a:spcAft>
            </a:pPr>
            <a:r>
              <a:rPr lang="en-US" altLang="en-US" sz="2400" b="1" dirty="0" err="1">
                <a:cs typeface="Times New Roman" pitchFamily="18" charset="0"/>
              </a:rPr>
              <a:t>Sarcoplasma</a:t>
            </a:r>
            <a:r>
              <a:rPr lang="en-US" altLang="en-US" sz="2400" dirty="0">
                <a:cs typeface="Times New Roman" pitchFamily="18" charset="0"/>
              </a:rPr>
              <a:t> (</a:t>
            </a:r>
            <a:r>
              <a:rPr lang="en-US" altLang="en-US" sz="2400" dirty="0" err="1">
                <a:cs typeface="Times New Roman" pitchFamily="18" charset="0"/>
              </a:rPr>
              <a:t>citoplasma</a:t>
            </a:r>
            <a:r>
              <a:rPr lang="en-US" altLang="en-US" sz="2400" dirty="0">
                <a:cs typeface="Times New Roman" pitchFamily="18" charset="0"/>
              </a:rPr>
              <a:t>)</a:t>
            </a:r>
          </a:p>
          <a:p>
            <a:pPr lvl="2">
              <a:spcBef>
                <a:spcPts val="300"/>
              </a:spcBef>
              <a:spcAft>
                <a:spcPts val="0"/>
              </a:spcAft>
            </a:pPr>
            <a:r>
              <a:rPr lang="en-US" altLang="en-US" sz="2200" dirty="0" err="1">
                <a:cs typeface="Times New Roman" pitchFamily="18" charset="0"/>
              </a:rPr>
              <a:t>Orgánulos</a:t>
            </a:r>
            <a:r>
              <a:rPr lang="en-US" altLang="en-US" sz="2200" dirty="0">
                <a:cs typeface="Times New Roman" pitchFamily="18" charset="0"/>
              </a:rPr>
              <a:t> y </a:t>
            </a:r>
            <a:r>
              <a:rPr lang="en-US" altLang="en-US" sz="2200" dirty="0" err="1">
                <a:cs typeface="Times New Roman" pitchFamily="18" charset="0"/>
              </a:rPr>
              <a:t>proteinas</a:t>
            </a:r>
            <a:r>
              <a:rPr lang="en-US" altLang="en-US" sz="2200" dirty="0">
                <a:cs typeface="Times New Roman" pitchFamily="18" charset="0"/>
              </a:rPr>
              <a:t> </a:t>
            </a:r>
            <a:r>
              <a:rPr lang="en-US" altLang="en-US" sz="2200" dirty="0" err="1">
                <a:cs typeface="Times New Roman" pitchFamily="18" charset="0"/>
              </a:rPr>
              <a:t>contractiles</a:t>
            </a:r>
            <a:endParaRPr lang="en-US" altLang="en-US" sz="2200" dirty="0">
              <a:cs typeface="Times New Roman" pitchFamily="18" charset="0"/>
            </a:endParaRPr>
          </a:p>
          <a:p>
            <a:pPr lvl="1" indent="-347472">
              <a:spcBef>
                <a:spcPts val="300"/>
              </a:spcBef>
              <a:spcAft>
                <a:spcPts val="0"/>
              </a:spcAft>
            </a:pPr>
            <a:r>
              <a:rPr lang="en-US" altLang="en-US" sz="2400" dirty="0" err="1">
                <a:cs typeface="Times New Roman" pitchFamily="18" charset="0"/>
              </a:rPr>
              <a:t>Núcleos</a:t>
            </a:r>
            <a:r>
              <a:rPr lang="en-US" altLang="en-US" sz="2400" dirty="0">
                <a:cs typeface="Times New Roman" pitchFamily="18" charset="0"/>
              </a:rPr>
              <a:t> </a:t>
            </a:r>
            <a:r>
              <a:rPr lang="en-US" altLang="en-US" sz="2400" dirty="0" err="1">
                <a:cs typeface="Times New Roman" pitchFamily="18" charset="0"/>
              </a:rPr>
              <a:t>Múltiples</a:t>
            </a:r>
            <a:r>
              <a:rPr lang="en-US" altLang="en-US" sz="2400" dirty="0">
                <a:cs typeface="Times New Roman" pitchFamily="18" charset="0"/>
              </a:rPr>
              <a:t> (son </a:t>
            </a:r>
            <a:r>
              <a:rPr lang="en-US" altLang="en-US" sz="2400" b="1" dirty="0" err="1">
                <a:cs typeface="Times New Roman" pitchFamily="18" charset="0"/>
              </a:rPr>
              <a:t>multinucleadas</a:t>
            </a:r>
            <a:r>
              <a:rPr lang="en-US" altLang="en-US" sz="2400" b="1" dirty="0">
                <a:cs typeface="Times New Roman" pitchFamily="18" charset="0"/>
              </a:rPr>
              <a:t>)</a:t>
            </a:r>
            <a:endParaRPr lang="en-US" altLang="en-US" sz="2400" dirty="0">
              <a:cs typeface="Times New Roman" pitchFamily="18" charset="0"/>
            </a:endParaRPr>
          </a:p>
          <a:p>
            <a:pPr lvl="2">
              <a:spcBef>
                <a:spcPts val="300"/>
              </a:spcBef>
              <a:spcAft>
                <a:spcPts val="0"/>
              </a:spcAft>
            </a:pPr>
            <a:r>
              <a:rPr lang="en-US" altLang="en-US" sz="2200" dirty="0">
                <a:cs typeface="Times New Roman" pitchFamily="18" charset="0"/>
              </a:rPr>
              <a:t>Se </a:t>
            </a:r>
            <a:r>
              <a:rPr lang="en-US" altLang="en-US" sz="2200" dirty="0" err="1">
                <a:cs typeface="Times New Roman" pitchFamily="18" charset="0"/>
              </a:rPr>
              <a:t>origina</a:t>
            </a:r>
            <a:r>
              <a:rPr lang="en-US" altLang="en-US" sz="2200" dirty="0">
                <a:cs typeface="Times New Roman" pitchFamily="18" charset="0"/>
              </a:rPr>
              <a:t> de </a:t>
            </a:r>
            <a:r>
              <a:rPr lang="en-US" altLang="en-US" sz="2200" dirty="0" err="1">
                <a:cs typeface="Times New Roman" pitchFamily="18" charset="0"/>
              </a:rPr>
              <a:t>fusión</a:t>
            </a:r>
            <a:r>
              <a:rPr lang="en-US" altLang="en-US" sz="2200" dirty="0">
                <a:cs typeface="Times New Roman" pitchFamily="18" charset="0"/>
              </a:rPr>
              <a:t> de </a:t>
            </a:r>
            <a:r>
              <a:rPr lang="en-US" altLang="en-US" sz="2200" dirty="0" err="1">
                <a:cs typeface="Times New Roman" pitchFamily="18" charset="0"/>
              </a:rPr>
              <a:t>mioblastos</a:t>
            </a:r>
            <a:r>
              <a:rPr lang="en-US" altLang="en-US" sz="2200" dirty="0">
                <a:cs typeface="Times New Roman" pitchFamily="18" charset="0"/>
              </a:rPr>
              <a:t> </a:t>
            </a:r>
            <a:r>
              <a:rPr lang="en-US" altLang="en-US" sz="2200" dirty="0" err="1">
                <a:cs typeface="Times New Roman" pitchFamily="18" charset="0"/>
              </a:rPr>
              <a:t>embrionarios</a:t>
            </a:r>
            <a:r>
              <a:rPr lang="en-US" altLang="en-US" sz="2200" dirty="0">
                <a:cs typeface="Times New Roman" pitchFamily="18" charset="0"/>
              </a:rPr>
              <a:t> </a:t>
            </a:r>
            <a:r>
              <a:rPr lang="en-US" altLang="en-US" sz="2200" dirty="0" err="1">
                <a:cs typeface="Times New Roman" pitchFamily="18" charset="0"/>
              </a:rPr>
              <a:t>diferenciados</a:t>
            </a:r>
            <a:endParaRPr lang="en-US" altLang="en-US" sz="2200" dirty="0">
              <a:cs typeface="Times New Roman" pitchFamily="18" charset="0"/>
            </a:endParaRPr>
          </a:p>
          <a:p>
            <a:pPr lvl="2">
              <a:spcBef>
                <a:spcPts val="300"/>
              </a:spcBef>
              <a:spcAft>
                <a:spcPts val="0"/>
              </a:spcAft>
            </a:pPr>
            <a:r>
              <a:rPr lang="en-US" altLang="en-US" sz="2200" dirty="0" err="1">
                <a:cs typeface="Times New Roman" pitchFamily="18" charset="0"/>
              </a:rPr>
              <a:t>Células</a:t>
            </a:r>
            <a:r>
              <a:rPr lang="en-US" altLang="en-US" sz="2200" dirty="0">
                <a:cs typeface="Times New Roman" pitchFamily="18" charset="0"/>
              </a:rPr>
              <a:t> </a:t>
            </a:r>
            <a:r>
              <a:rPr lang="en-US" altLang="en-US" sz="2200" dirty="0" err="1">
                <a:cs typeface="Times New Roman" pitchFamily="18" charset="0"/>
              </a:rPr>
              <a:t>satélites</a:t>
            </a:r>
            <a:r>
              <a:rPr lang="en-US" altLang="en-US" sz="2200" dirty="0">
                <a:cs typeface="Times New Roman" pitchFamily="18" charset="0"/>
              </a:rPr>
              <a:t> – </a:t>
            </a:r>
            <a:r>
              <a:rPr lang="en-US" altLang="en-US" sz="2200" dirty="0" err="1">
                <a:cs typeface="Times New Roman" pitchFamily="18" charset="0"/>
              </a:rPr>
              <a:t>mioblastos</a:t>
            </a:r>
            <a:r>
              <a:rPr lang="en-US" altLang="en-US" sz="2200" dirty="0">
                <a:cs typeface="Times New Roman" pitchFamily="18" charset="0"/>
              </a:rPr>
              <a:t> no </a:t>
            </a:r>
            <a:r>
              <a:rPr lang="en-US" altLang="en-US" sz="2200" dirty="0" err="1">
                <a:cs typeface="Times New Roman" pitchFamily="18" charset="0"/>
              </a:rPr>
              <a:t>diferenciados</a:t>
            </a:r>
            <a:endParaRPr lang="en-US" altLang="en-US" sz="2200" dirty="0">
              <a:cs typeface="Times New Roman" pitchFamily="18" charset="0"/>
            </a:endParaRPr>
          </a:p>
          <a:p>
            <a:pPr lvl="1" indent="-347472">
              <a:spcBef>
                <a:spcPts val="300"/>
              </a:spcBef>
              <a:spcAft>
                <a:spcPts val="0"/>
              </a:spcAft>
            </a:pPr>
            <a:r>
              <a:rPr lang="en-US" altLang="en-US" sz="2400" b="1" dirty="0" err="1">
                <a:cs typeface="Times New Roman" pitchFamily="18" charset="0"/>
              </a:rPr>
              <a:t>Sarcolema</a:t>
            </a:r>
            <a:r>
              <a:rPr lang="en-US" altLang="en-US" sz="2400" dirty="0">
                <a:cs typeface="Times New Roman" pitchFamily="18" charset="0"/>
              </a:rPr>
              <a:t> (</a:t>
            </a:r>
            <a:r>
              <a:rPr lang="en-US" altLang="en-US" sz="2400" dirty="0" err="1">
                <a:cs typeface="Times New Roman" pitchFamily="18" charset="0"/>
              </a:rPr>
              <a:t>membrana</a:t>
            </a:r>
            <a:r>
              <a:rPr lang="en-US" altLang="en-US" sz="2400" dirty="0">
                <a:cs typeface="Times New Roman" pitchFamily="18" charset="0"/>
              </a:rPr>
              <a:t> </a:t>
            </a:r>
            <a:r>
              <a:rPr lang="en-US" altLang="en-US" sz="2400" dirty="0" err="1">
                <a:cs typeface="Times New Roman" pitchFamily="18" charset="0"/>
              </a:rPr>
              <a:t>citoplásmica</a:t>
            </a:r>
            <a:r>
              <a:rPr lang="en-US" altLang="en-US" sz="2400" dirty="0">
                <a:cs typeface="Times New Roman" pitchFamily="18" charset="0"/>
              </a:rPr>
              <a:t>)</a:t>
            </a:r>
          </a:p>
          <a:p>
            <a:pPr lvl="2">
              <a:spcBef>
                <a:spcPts val="300"/>
              </a:spcBef>
              <a:spcAft>
                <a:spcPts val="0"/>
              </a:spcAft>
            </a:pPr>
            <a:r>
              <a:rPr lang="en-US" altLang="en-US" sz="2200" b="1" dirty="0">
                <a:cs typeface="Times New Roman" pitchFamily="18" charset="0"/>
              </a:rPr>
              <a:t>T-</a:t>
            </a:r>
            <a:r>
              <a:rPr lang="en-US" altLang="en-US" sz="2200" b="1" dirty="0" err="1">
                <a:cs typeface="Times New Roman" pitchFamily="18" charset="0"/>
              </a:rPr>
              <a:t>tubulos</a:t>
            </a:r>
            <a:r>
              <a:rPr lang="en-US" altLang="en-US" sz="2200" dirty="0">
                <a:cs typeface="Times New Roman" pitchFamily="18" charset="0"/>
              </a:rPr>
              <a:t> (</a:t>
            </a:r>
            <a:r>
              <a:rPr lang="en-US" altLang="en-US" sz="2200" b="1" dirty="0" err="1">
                <a:cs typeface="Times New Roman" pitchFamily="18" charset="0"/>
              </a:rPr>
              <a:t>transversos</a:t>
            </a:r>
            <a:r>
              <a:rPr lang="en-US" altLang="en-US" sz="2200" dirty="0">
                <a:cs typeface="Times New Roman" pitchFamily="18" charset="0"/>
              </a:rPr>
              <a:t>) se </a:t>
            </a:r>
            <a:r>
              <a:rPr lang="en-US" altLang="en-US" sz="2200" dirty="0" err="1">
                <a:cs typeface="Times New Roman" pitchFamily="18" charset="0"/>
              </a:rPr>
              <a:t>extienden</a:t>
            </a:r>
            <a:r>
              <a:rPr lang="en-US" altLang="en-US" sz="2200" dirty="0">
                <a:cs typeface="Times New Roman" pitchFamily="18" charset="0"/>
              </a:rPr>
              <a:t> profundo al interior</a:t>
            </a:r>
          </a:p>
          <a:p>
            <a:pPr lvl="2">
              <a:spcBef>
                <a:spcPts val="300"/>
              </a:spcBef>
              <a:spcAft>
                <a:spcPts val="0"/>
              </a:spcAft>
            </a:pPr>
            <a:r>
              <a:rPr lang="en-US" altLang="en-US" sz="2200" dirty="0">
                <a:cs typeface="Times New Roman" pitchFamily="18" charset="0"/>
              </a:rPr>
              <a:t>El </a:t>
            </a:r>
            <a:r>
              <a:rPr lang="en-US" altLang="en-US" sz="2200" dirty="0" err="1">
                <a:cs typeface="Times New Roman" pitchFamily="18" charset="0"/>
              </a:rPr>
              <a:t>sarcolema</a:t>
            </a:r>
            <a:r>
              <a:rPr lang="en-US" altLang="en-US" sz="2200" dirty="0">
                <a:cs typeface="Times New Roman" pitchFamily="18" charset="0"/>
              </a:rPr>
              <a:t>  y los TT </a:t>
            </a:r>
            <a:r>
              <a:rPr lang="en-US" altLang="en-US" sz="2200" dirty="0" err="1">
                <a:cs typeface="Times New Roman" pitchFamily="18" charset="0"/>
              </a:rPr>
              <a:t>tienen</a:t>
            </a:r>
            <a:r>
              <a:rPr lang="en-US" altLang="en-US" sz="2200" dirty="0">
                <a:cs typeface="Times New Roman" pitchFamily="18" charset="0"/>
              </a:rPr>
              <a:t> </a:t>
            </a:r>
            <a:r>
              <a:rPr lang="en-US" altLang="en-US" sz="2200" dirty="0" err="1">
                <a:cs typeface="Times New Roman" pitchFamily="18" charset="0"/>
              </a:rPr>
              <a:t>canales</a:t>
            </a:r>
            <a:r>
              <a:rPr lang="en-US" altLang="en-US" sz="2200" dirty="0">
                <a:cs typeface="Times New Roman" pitchFamily="18" charset="0"/>
              </a:rPr>
              <a:t> de </a:t>
            </a:r>
            <a:r>
              <a:rPr lang="en-US" altLang="en-US" sz="2200" dirty="0" err="1">
                <a:cs typeface="Times New Roman" pitchFamily="18" charset="0"/>
              </a:rPr>
              <a:t>iones</a:t>
            </a:r>
            <a:r>
              <a:rPr lang="en-US" altLang="en-US" sz="2200" dirty="0">
                <a:cs typeface="Times New Roman" pitchFamily="18" charset="0"/>
              </a:rPr>
              <a:t> </a:t>
            </a:r>
            <a:r>
              <a:rPr lang="en-US" altLang="en-US" sz="2200" dirty="0" err="1">
                <a:cs typeface="Times New Roman" pitchFamily="18" charset="0"/>
              </a:rPr>
              <a:t>regulados</a:t>
            </a:r>
            <a:r>
              <a:rPr lang="en-US" altLang="en-US" sz="2200" dirty="0">
                <a:cs typeface="Times New Roman" pitchFamily="18" charset="0"/>
              </a:rPr>
              <a:t> por </a:t>
            </a:r>
            <a:r>
              <a:rPr lang="en-US" altLang="en-US" sz="2200" dirty="0" err="1">
                <a:cs typeface="Times New Roman" pitchFamily="18" charset="0"/>
              </a:rPr>
              <a:t>voltaje</a:t>
            </a:r>
            <a:endParaRPr lang="en-US" altLang="en-US" sz="2200" dirty="0">
              <a:cs typeface="Times New Roman" pitchFamily="18" charset="0"/>
            </a:endParaRPr>
          </a:p>
          <a:p>
            <a:pPr lvl="3">
              <a:spcBef>
                <a:spcPts val="300"/>
              </a:spcBef>
              <a:spcAft>
                <a:spcPts val="0"/>
              </a:spcAft>
            </a:pPr>
            <a:r>
              <a:rPr lang="en-US" altLang="en-US" sz="1800" dirty="0" err="1">
                <a:cs typeface="Times New Roman" pitchFamily="18" charset="0"/>
              </a:rPr>
              <a:t>Permite</a:t>
            </a:r>
            <a:r>
              <a:rPr lang="en-US" altLang="en-US" sz="1800" dirty="0">
                <a:cs typeface="Times New Roman" pitchFamily="18" charset="0"/>
              </a:rPr>
              <a:t> la </a:t>
            </a:r>
            <a:r>
              <a:rPr lang="en-US" altLang="en-US" sz="1800" dirty="0" err="1">
                <a:cs typeface="Times New Roman" pitchFamily="18" charset="0"/>
              </a:rPr>
              <a:t>conducción</a:t>
            </a:r>
            <a:r>
              <a:rPr lang="en-US" altLang="en-US" sz="1800" dirty="0">
                <a:cs typeface="Times New Roman" pitchFamily="18" charset="0"/>
              </a:rPr>
              <a:t> de </a:t>
            </a:r>
            <a:r>
              <a:rPr lang="en-US" altLang="en-US" sz="1800" dirty="0" err="1">
                <a:cs typeface="Times New Roman" pitchFamily="18" charset="0"/>
              </a:rPr>
              <a:t>señaels</a:t>
            </a:r>
            <a:r>
              <a:rPr lang="en-US" altLang="en-US" sz="1800" dirty="0">
                <a:cs typeface="Times New Roman" pitchFamily="18" charset="0"/>
              </a:rPr>
              <a:t> e </a:t>
            </a:r>
            <a:r>
              <a:rPr lang="en-US" altLang="en-US" sz="1800" dirty="0" err="1">
                <a:cs typeface="Times New Roman" pitchFamily="18" charset="0"/>
              </a:rPr>
              <a:t>impultos</a:t>
            </a:r>
            <a:r>
              <a:rPr lang="en-US" altLang="en-US" sz="1800" dirty="0">
                <a:cs typeface="Times New Roman" pitchFamily="18" charset="0"/>
              </a:rPr>
              <a:t> </a:t>
            </a:r>
            <a:r>
              <a:rPr lang="en-US" altLang="en-US" sz="1800" dirty="0" err="1">
                <a:cs typeface="Times New Roman" pitchFamily="18" charset="0"/>
              </a:rPr>
              <a:t>electricas</a:t>
            </a:r>
            <a:endParaRPr lang="en-US" altLang="en-US" sz="1800" dirty="0">
              <a:cs typeface="Times New Roman" pitchFamily="18" charset="0"/>
            </a:endParaRPr>
          </a:p>
          <a:p>
            <a:pPr lvl="2">
              <a:spcBef>
                <a:spcPts val="300"/>
              </a:spcBef>
              <a:spcAft>
                <a:spcPts val="0"/>
              </a:spcAft>
            </a:pPr>
            <a:r>
              <a:rPr lang="en-US" altLang="en-US" sz="2200" b="1" dirty="0">
                <a:cs typeface="Times New Roman" pitchFamily="18" charset="0"/>
              </a:rPr>
              <a:t>Tiene </a:t>
            </a:r>
            <a:r>
              <a:rPr lang="en-US" altLang="en-US" sz="2200" b="1" dirty="0" err="1">
                <a:cs typeface="Times New Roman" pitchFamily="18" charset="0"/>
              </a:rPr>
              <a:t>canales</a:t>
            </a:r>
            <a:r>
              <a:rPr lang="en-US" altLang="en-US" sz="2200" b="1" dirty="0">
                <a:cs typeface="Times New Roman" pitchFamily="18" charset="0"/>
              </a:rPr>
              <a:t> de Ca+2 </a:t>
            </a:r>
            <a:r>
              <a:rPr lang="en-US" altLang="en-US" sz="2200" b="1" dirty="0" err="1">
                <a:cs typeface="Times New Roman" pitchFamily="18" charset="0"/>
              </a:rPr>
              <a:t>regulados</a:t>
            </a:r>
            <a:r>
              <a:rPr lang="en-US" altLang="en-US" sz="2200" b="1" dirty="0">
                <a:cs typeface="Times New Roman" pitchFamily="18" charset="0"/>
              </a:rPr>
              <a:t> por </a:t>
            </a:r>
            <a:r>
              <a:rPr lang="en-US" altLang="en-US" sz="2200" b="1" dirty="0" err="1">
                <a:cs typeface="Times New Roman" pitchFamily="18" charset="0"/>
              </a:rPr>
              <a:t>voltaje</a:t>
            </a:r>
            <a:r>
              <a:rPr lang="en-US" altLang="en-US" sz="2200" b="1" dirty="0">
                <a:cs typeface="Times New Roman" pitchFamily="18" charset="0"/>
              </a:rPr>
              <a:t> </a:t>
            </a:r>
            <a:r>
              <a:rPr lang="en-US" altLang="en-US" sz="2200" dirty="0" err="1">
                <a:cs typeface="Times New Roman" pitchFamily="18" charset="0"/>
              </a:rPr>
              <a:t>responden</a:t>
            </a:r>
            <a:r>
              <a:rPr lang="en-US" altLang="en-US" sz="2200" dirty="0">
                <a:cs typeface="Times New Roman" pitchFamily="18" charset="0"/>
              </a:rPr>
              <a:t> a </a:t>
            </a:r>
            <a:r>
              <a:rPr lang="en-US" altLang="en-US" sz="2200" dirty="0" err="1">
                <a:cs typeface="Times New Roman" pitchFamily="18" charset="0"/>
              </a:rPr>
              <a:t>cambios</a:t>
            </a:r>
            <a:r>
              <a:rPr lang="en-US" altLang="en-US" sz="2200" dirty="0">
                <a:cs typeface="Times New Roman" pitchFamily="18" charset="0"/>
              </a:rPr>
              <a:t> </a:t>
            </a:r>
            <a:r>
              <a:rPr lang="en-US" altLang="en-US" sz="2200" dirty="0" err="1">
                <a:cs typeface="Times New Roman" pitchFamily="18" charset="0"/>
              </a:rPr>
              <a:t>en</a:t>
            </a:r>
            <a:r>
              <a:rPr lang="en-US" altLang="en-US" sz="2200" dirty="0">
                <a:cs typeface="Times New Roman" pitchFamily="18" charset="0"/>
              </a:rPr>
              <a:t> </a:t>
            </a:r>
            <a:r>
              <a:rPr lang="en-US" altLang="en-US" sz="2200" dirty="0" err="1">
                <a:cs typeface="Times New Roman" pitchFamily="18" charset="0"/>
              </a:rPr>
              <a:t>voltaje</a:t>
            </a:r>
            <a:endParaRPr lang="en-US" altLang="en-US" sz="2200" dirty="0">
              <a:cs typeface="Times New Roman" pitchFamily="18" charset="0"/>
            </a:endParaRPr>
          </a:p>
        </p:txBody>
      </p:sp>
    </p:spTree>
    <p:extLst>
      <p:ext uri="{BB962C8B-B14F-4D97-AF65-F5344CB8AC3E}">
        <p14:creationId xmlns:p14="http://schemas.microsoft.com/office/powerpoint/2010/main" val="189116694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3">
            <a:extLst>
              <a:ext uri="{FF2B5EF4-FFF2-40B4-BE49-F238E27FC236}">
                <a16:creationId xmlns:a16="http://schemas.microsoft.com/office/drawing/2014/main" id="{9E1A5DBA-4255-D249-B273-914121C2768F}"/>
              </a:ext>
            </a:extLst>
          </p:cNvPr>
          <p:cNvSpPr>
            <a:spLocks noGrp="1" noChangeArrowheads="1"/>
          </p:cNvSpPr>
          <p:nvPr>
            <p:ph type="ctrTitle"/>
          </p:nvPr>
        </p:nvSpPr>
        <p:spPr bwMode="auto">
          <a:xfrm>
            <a:off x="246063" y="0"/>
            <a:ext cx="849947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400" b="1">
                <a:latin typeface="Arial" panose="020B0604020202020204" pitchFamily="34" charset="0"/>
                <a:ea typeface="ＭＳ Ｐゴシック" panose="020B0600070205080204" pitchFamily="34" charset="-128"/>
              </a:rPr>
              <a:t>Table 10-3 A Comparison of Skeletal, Cardiac, and Smooth Muscle Tissues.</a:t>
            </a:r>
          </a:p>
        </p:txBody>
      </p:sp>
      <p:pic>
        <p:nvPicPr>
          <p:cNvPr id="120834" name="Picture 1">
            <a:extLst>
              <a:ext uri="{FF2B5EF4-FFF2-40B4-BE49-F238E27FC236}">
                <a16:creationId xmlns:a16="http://schemas.microsoft.com/office/drawing/2014/main" id="{CD2906DE-94BF-D149-B27E-97F97B0062B5}"/>
              </a:ext>
            </a:extLst>
          </p:cNvPr>
          <p:cNvPicPr>
            <a:picLocks noChangeAspect="1"/>
          </p:cNvPicPr>
          <p:nvPr/>
        </p:nvPicPr>
        <p:blipFill>
          <a:blip r:embed="rId3">
            <a:extLst>
              <a:ext uri="{28A0092B-C50C-407E-A947-70E740481C1C}">
                <a14:useLocalDpi xmlns:a14="http://schemas.microsoft.com/office/drawing/2010/main" val="0"/>
              </a:ext>
            </a:extLst>
          </a:blip>
          <a:srcRect b="4349"/>
          <a:stretch>
            <a:fillRect/>
          </a:stretch>
        </p:blipFill>
        <p:spPr bwMode="auto">
          <a:xfrm>
            <a:off x="322263" y="1531938"/>
            <a:ext cx="8545512"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560205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err="1"/>
              <a:t>Contracción</a:t>
            </a:r>
            <a:r>
              <a:rPr lang="en-US" dirty="0"/>
              <a:t> </a:t>
            </a:r>
            <a:r>
              <a:rPr lang="en-US" dirty="0" err="1"/>
              <a:t>Músculo</a:t>
            </a:r>
            <a:r>
              <a:rPr lang="en-US" dirty="0"/>
              <a:t> </a:t>
            </a:r>
            <a:r>
              <a:rPr lang="en-US" dirty="0" err="1"/>
              <a:t>Liso</a:t>
            </a:r>
            <a:endParaRPr lang="en-US" dirty="0"/>
          </a:p>
        </p:txBody>
      </p:sp>
      <p:pic>
        <p:nvPicPr>
          <p:cNvPr id="8" name="Picture 2" descr="An action potential on the sarcolemma triggers entry of calcium into the smooth muscle cell. Calcium binds calmodulin, and the calcium-calmodulin complex activates myosin light-chain kinase (MLCK). MLCK phosphorylates the myosin heads, allowing them to form crossbridges that result in contraction."/>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39754" y="1295400"/>
            <a:ext cx="6464491"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p:cNvSpPr>
            <a:spLocks noGrp="1"/>
          </p:cNvSpPr>
          <p:nvPr>
            <p:ph idx="13"/>
          </p:nvPr>
        </p:nvSpPr>
        <p:spPr>
          <a:xfrm>
            <a:off x="457200" y="6172200"/>
            <a:ext cx="1371600" cy="381000"/>
          </a:xfrm>
        </p:spPr>
        <p:txBody>
          <a:bodyPr/>
          <a:lstStyle/>
          <a:p>
            <a:r>
              <a:rPr lang="en-US" altLang="en-US" sz="1800" dirty="0">
                <a:cs typeface="Times New Roman" pitchFamily="18" charset="0"/>
              </a:rPr>
              <a:t>Figure 10.30</a:t>
            </a:r>
            <a:endParaRPr lang="en-US" sz="1800" dirty="0"/>
          </a:p>
        </p:txBody>
      </p:sp>
    </p:spTree>
    <p:extLst>
      <p:ext uri="{BB962C8B-B14F-4D97-AF65-F5344CB8AC3E}">
        <p14:creationId xmlns:p14="http://schemas.microsoft.com/office/powerpoint/2010/main" val="63124339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10.10c </a:t>
            </a:r>
            <a:r>
              <a:rPr lang="en-US" dirty="0" err="1"/>
              <a:t>Músculo</a:t>
            </a:r>
            <a:r>
              <a:rPr lang="en-US" dirty="0"/>
              <a:t> </a:t>
            </a:r>
            <a:r>
              <a:rPr lang="en-US" dirty="0" err="1"/>
              <a:t>Liso</a:t>
            </a:r>
            <a:r>
              <a:rPr lang="en-US" dirty="0"/>
              <a:t>: </a:t>
            </a:r>
            <a:r>
              <a:rPr lang="en-US" dirty="0" err="1"/>
              <a:t>Contracción</a:t>
            </a:r>
            <a:r>
              <a:rPr lang="en-US" dirty="0"/>
              <a:t> </a:t>
            </a:r>
            <a:r>
              <a:rPr lang="en-US" sz="1500" dirty="0"/>
              <a:t>1</a:t>
            </a:r>
          </a:p>
        </p:txBody>
      </p:sp>
      <mc:AlternateContent xmlns:mc="http://schemas.openxmlformats.org/markup-compatibility/2006" xmlns:a14="http://schemas.microsoft.com/office/drawing/2010/main">
        <mc:Choice Requires="a14">
          <p:sp>
            <p:nvSpPr>
              <p:cNvPr id="8" name="Content Placeholder 2"/>
              <p:cNvSpPr>
                <a:spLocks noGrp="1"/>
              </p:cNvSpPr>
              <p:nvPr>
                <p:ph idx="1"/>
              </p:nvPr>
            </p:nvSpPr>
            <p:spPr>
              <a:xfrm>
                <a:off x="228600" y="1143000"/>
                <a:ext cx="8595360" cy="5303520"/>
              </a:xfrm>
            </p:spPr>
            <p:txBody>
              <a:bodyPr/>
              <a:lstStyle/>
              <a:p>
                <a:pPr marL="114300" lvl="1" indent="0">
                  <a:spcBef>
                    <a:spcPts val="600"/>
                  </a:spcBef>
                  <a:spcAft>
                    <a:spcPts val="300"/>
                  </a:spcAft>
                  <a:buNone/>
                  <a:defRPr/>
                </a:pPr>
                <a:r>
                  <a:rPr lang="en-US" altLang="en-US" sz="2400" dirty="0">
                    <a:cs typeface="Times New Roman" pitchFamily="18" charset="0"/>
                  </a:rPr>
                  <a:t>1) </a:t>
                </a:r>
                <a:r>
                  <a:rPr lang="en-US" altLang="en-US" sz="2400" dirty="0" err="1">
                    <a:cs typeface="Times New Roman" pitchFamily="18" charset="0"/>
                  </a:rPr>
                  <a:t>Estimulo</a:t>
                </a:r>
                <a:r>
                  <a:rPr lang="en-US" altLang="en-US" sz="2400" dirty="0">
                    <a:cs typeface="Times New Roman" pitchFamily="18" charset="0"/>
                  </a:rPr>
                  <a:t> </a:t>
                </a:r>
                <a:r>
                  <a:rPr lang="en-US" altLang="en-US" sz="2400" dirty="0" err="1">
                    <a:cs typeface="Times New Roman" pitchFamily="18" charset="0"/>
                  </a:rPr>
                  <a:t>nervioso</a:t>
                </a:r>
                <a:r>
                  <a:rPr lang="en-US" altLang="en-US" sz="2400" dirty="0">
                    <a:cs typeface="Times New Roman" pitchFamily="18" charset="0"/>
                  </a:rPr>
                  <a:t> </a:t>
                </a:r>
                <a:r>
                  <a:rPr lang="en-US" altLang="en-US" sz="2400" dirty="0" err="1">
                    <a:cs typeface="Times New Roman" pitchFamily="18" charset="0"/>
                  </a:rPr>
                  <a:t>estimula</a:t>
                </a:r>
                <a:r>
                  <a:rPr lang="en-US" altLang="en-US" sz="2400" dirty="0">
                    <a:cs typeface="Times New Roman" pitchFamily="18" charset="0"/>
                  </a:rPr>
                  <a:t> </a:t>
                </a:r>
                <a:r>
                  <a:rPr lang="en-US" altLang="en-US" sz="2400" dirty="0" err="1">
                    <a:cs typeface="Times New Roman" pitchFamily="18" charset="0"/>
                  </a:rPr>
                  <a:t>apertura</a:t>
                </a:r>
                <a:r>
                  <a:rPr lang="en-US" altLang="en-US" sz="2400" dirty="0">
                    <a:cs typeface="Times New Roman" pitchFamily="18" charset="0"/>
                  </a:rPr>
                  <a:t> de </a:t>
                </a:r>
                <a:r>
                  <a:rPr lang="en-US" altLang="en-US" sz="2400" dirty="0" err="1">
                    <a:cs typeface="Times New Roman" pitchFamily="18" charset="0"/>
                  </a:rPr>
                  <a:t>canales</a:t>
                </a:r>
                <a:r>
                  <a:rPr lang="en-US" altLang="en-US" sz="2400" dirty="0">
                    <a:cs typeface="Times New Roman" pitchFamily="18" charset="0"/>
                  </a:rPr>
                  <a:t> </a:t>
                </a:r>
                <a:r>
                  <a:rPr lang="en-US" altLang="en-US" sz="2400" dirty="0" err="1">
                    <a:cs typeface="Times New Roman" pitchFamily="18" charset="0"/>
                  </a:rPr>
                  <a:t>dependiente</a:t>
                </a:r>
                <a:r>
                  <a:rPr lang="en-US" altLang="en-US" sz="2400" dirty="0">
                    <a:cs typeface="Times New Roman" pitchFamily="18" charset="0"/>
                  </a:rPr>
                  <a:t> de </a:t>
                </a:r>
                <a:r>
                  <a:rPr lang="en-US" altLang="en-US" sz="2400" dirty="0" err="1">
                    <a:cs typeface="Times New Roman" pitchFamily="18" charset="0"/>
                  </a:rPr>
                  <a:t>voltaje</a:t>
                </a:r>
                <a:r>
                  <a:rPr lang="en-US" altLang="en-US" sz="2400" dirty="0">
                    <a:cs typeface="Times New Roman" pitchFamily="18" charset="0"/>
                  </a:rPr>
                  <a:t> para  Ca</a:t>
                </a:r>
                <a:r>
                  <a:rPr lang="en-US" altLang="en-US" sz="2400" baseline="30000" dirty="0">
                    <a:cs typeface="Times New Roman" pitchFamily="18" charset="0"/>
                  </a:rPr>
                  <a:t>2</a:t>
                </a:r>
                <a14:m>
                  <m:oMath xmlns:m="http://schemas.openxmlformats.org/officeDocument/2006/math">
                    <m:r>
                      <a:rPr lang="en-US" altLang="en-US" sz="2400" i="1" baseline="20000" dirty="0" smtClean="0">
                        <a:latin typeface="Cambria Math" panose="02040503050406030204" pitchFamily="18" charset="0"/>
                        <a:cs typeface="Times New Roman" pitchFamily="18" charset="0"/>
                      </a:rPr>
                      <m:t>+</m:t>
                    </m:r>
                  </m:oMath>
                </a14:m>
                <a:endParaRPr lang="en-US" altLang="en-US" sz="2400" dirty="0">
                  <a:cs typeface="Times New Roman" pitchFamily="18" charset="0"/>
                </a:endParaRPr>
              </a:p>
              <a:p>
                <a:pPr marL="114300" lvl="1" indent="0">
                  <a:spcBef>
                    <a:spcPts val="600"/>
                  </a:spcBef>
                  <a:spcAft>
                    <a:spcPts val="300"/>
                  </a:spcAft>
                  <a:buNone/>
                  <a:defRPr/>
                </a:pPr>
                <a:r>
                  <a:rPr lang="en-US" altLang="en-US" sz="2400" dirty="0">
                    <a:cs typeface="Times New Roman" pitchFamily="18" charset="0"/>
                  </a:rPr>
                  <a:t>2) Ca</a:t>
                </a:r>
                <a:r>
                  <a:rPr lang="en-US" altLang="en-US" sz="2400" baseline="30000" dirty="0">
                    <a:cs typeface="Times New Roman" pitchFamily="18" charset="0"/>
                  </a:rPr>
                  <a:t>2</a:t>
                </a:r>
                <a14:m>
                  <m:oMath xmlns:m="http://schemas.openxmlformats.org/officeDocument/2006/math">
                    <m:r>
                      <a:rPr lang="en-US" altLang="en-US" sz="2400" i="1" baseline="20000" dirty="0" smtClean="0">
                        <a:latin typeface="Cambria Math" panose="02040503050406030204" pitchFamily="18" charset="0"/>
                        <a:cs typeface="Times New Roman" pitchFamily="18" charset="0"/>
                      </a:rPr>
                      <m:t>+</m:t>
                    </m:r>
                  </m:oMath>
                </a14:m>
                <a:r>
                  <a:rPr lang="en-US" altLang="en-US" sz="2400" baseline="30000" dirty="0">
                    <a:cs typeface="Times New Roman" pitchFamily="18" charset="0"/>
                  </a:rPr>
                  <a:t> </a:t>
                </a:r>
                <a:r>
                  <a:rPr lang="en-US" altLang="en-US" sz="2400" dirty="0" err="1">
                    <a:cs typeface="Times New Roman" pitchFamily="18" charset="0"/>
                  </a:rPr>
                  <a:t>entra</a:t>
                </a:r>
                <a:r>
                  <a:rPr lang="en-US" altLang="en-US" sz="2400" dirty="0">
                    <a:cs typeface="Times New Roman" pitchFamily="18" charset="0"/>
                  </a:rPr>
                  <a:t> al </a:t>
                </a:r>
                <a:r>
                  <a:rPr lang="en-US" altLang="en-US" sz="2400" dirty="0" err="1">
                    <a:cs typeface="Times New Roman" pitchFamily="18" charset="0"/>
                  </a:rPr>
                  <a:t>sarcoplasma</a:t>
                </a:r>
                <a:r>
                  <a:rPr lang="en-US" altLang="en-US" sz="2400" dirty="0">
                    <a:cs typeface="Times New Roman" pitchFamily="18" charset="0"/>
                  </a:rPr>
                  <a:t> y se </a:t>
                </a:r>
                <a:r>
                  <a:rPr lang="en-US" altLang="en-US" sz="2400" dirty="0" err="1">
                    <a:cs typeface="Times New Roman" pitchFamily="18" charset="0"/>
                  </a:rPr>
                  <a:t>une</a:t>
                </a:r>
                <a:r>
                  <a:rPr lang="en-US" altLang="en-US" sz="2400" dirty="0">
                    <a:cs typeface="Times New Roman" pitchFamily="18" charset="0"/>
                  </a:rPr>
                  <a:t> a </a:t>
                </a:r>
                <a:r>
                  <a:rPr lang="en-US" altLang="en-US" sz="2400" dirty="0" err="1">
                    <a:cs typeface="Times New Roman" pitchFamily="18" charset="0"/>
                  </a:rPr>
                  <a:t>calmodulina</a:t>
                </a:r>
                <a:endParaRPr lang="en-US" altLang="en-US" sz="2400" dirty="0">
                  <a:cs typeface="Times New Roman" pitchFamily="18" charset="0"/>
                </a:endParaRPr>
              </a:p>
              <a:p>
                <a:pPr marL="114300" lvl="1" indent="0">
                  <a:spcBef>
                    <a:spcPts val="600"/>
                  </a:spcBef>
                  <a:spcAft>
                    <a:spcPts val="300"/>
                  </a:spcAft>
                  <a:buNone/>
                  <a:defRPr/>
                </a:pPr>
                <a:r>
                  <a:rPr lang="en-US" altLang="en-US" sz="2400" dirty="0">
                    <a:cs typeface="Times New Roman" pitchFamily="18" charset="0"/>
                  </a:rPr>
                  <a:t>3) El </a:t>
                </a:r>
                <a:r>
                  <a:rPr lang="en-US" altLang="en-US" sz="2400" dirty="0" err="1">
                    <a:cs typeface="Times New Roman" pitchFamily="18" charset="0"/>
                  </a:rPr>
                  <a:t>complejo</a:t>
                </a:r>
                <a:r>
                  <a:rPr lang="en-US" altLang="en-US" sz="2400" dirty="0">
                    <a:cs typeface="Times New Roman" pitchFamily="18" charset="0"/>
                  </a:rPr>
                  <a:t> Ca2+-</a:t>
                </a:r>
                <a:r>
                  <a:rPr lang="en-US" altLang="en-US" sz="2400" dirty="0" err="1">
                    <a:cs typeface="Times New Roman" pitchFamily="18" charset="0"/>
                  </a:rPr>
                  <a:t>calmodulina</a:t>
                </a:r>
                <a:r>
                  <a:rPr lang="en-US" altLang="en-US" sz="2400" dirty="0">
                    <a:cs typeface="Times New Roman" pitchFamily="18" charset="0"/>
                  </a:rPr>
                  <a:t> se </a:t>
                </a:r>
                <a:r>
                  <a:rPr lang="en-US" altLang="en-US" sz="2400" dirty="0" err="1">
                    <a:cs typeface="Times New Roman" pitchFamily="18" charset="0"/>
                  </a:rPr>
                  <a:t>une</a:t>
                </a:r>
                <a:r>
                  <a:rPr lang="en-US" altLang="en-US" sz="2400" dirty="0">
                    <a:cs typeface="Times New Roman" pitchFamily="18" charset="0"/>
                  </a:rPr>
                  <a:t> a MLCK (</a:t>
                </a:r>
                <a:r>
                  <a:rPr lang="en-US" altLang="en-US" sz="2400" dirty="0" err="1">
                    <a:cs typeface="Times New Roman" pitchFamily="18" charset="0"/>
                  </a:rPr>
                  <a:t>quinasa</a:t>
                </a:r>
                <a:r>
                  <a:rPr lang="en-US" altLang="en-US" sz="2400" dirty="0">
                    <a:cs typeface="Times New Roman" pitchFamily="18" charset="0"/>
                  </a:rPr>
                  <a:t> de la </a:t>
                </a:r>
                <a:r>
                  <a:rPr lang="en-US" altLang="en-US" sz="2400" dirty="0" err="1">
                    <a:cs typeface="Times New Roman" pitchFamily="18" charset="0"/>
                  </a:rPr>
                  <a:t>cadena</a:t>
                </a:r>
                <a:r>
                  <a:rPr lang="en-US" altLang="en-US" sz="2400" dirty="0">
                    <a:cs typeface="Times New Roman" pitchFamily="18" charset="0"/>
                  </a:rPr>
                  <a:t> </a:t>
                </a:r>
                <a:r>
                  <a:rPr lang="en-US" altLang="en-US" sz="2400" dirty="0" err="1">
                    <a:cs typeface="Times New Roman" pitchFamily="18" charset="0"/>
                  </a:rPr>
                  <a:t>liviana</a:t>
                </a:r>
                <a:r>
                  <a:rPr lang="en-US" altLang="en-US" sz="2400" dirty="0">
                    <a:cs typeface="Times New Roman" pitchFamily="18" charset="0"/>
                  </a:rPr>
                  <a:t> de </a:t>
                </a:r>
                <a:r>
                  <a:rPr lang="en-US" altLang="en-US" sz="2400" dirty="0" err="1">
                    <a:cs typeface="Times New Roman" pitchFamily="18" charset="0"/>
                  </a:rPr>
                  <a:t>miosina</a:t>
                </a:r>
                <a:r>
                  <a:rPr lang="en-US" altLang="en-US" sz="2400" dirty="0">
                    <a:cs typeface="Times New Roman" pitchFamily="18" charset="0"/>
                  </a:rPr>
                  <a:t> (myosin light-chain kinase-MLCK)</a:t>
                </a:r>
              </a:p>
              <a:p>
                <a:pPr marL="114300" lvl="1" indent="0">
                  <a:spcBef>
                    <a:spcPts val="600"/>
                  </a:spcBef>
                  <a:spcAft>
                    <a:spcPts val="300"/>
                  </a:spcAft>
                  <a:buNone/>
                  <a:defRPr/>
                </a:pPr>
                <a:r>
                  <a:rPr lang="en-US" altLang="en-US" sz="2400" dirty="0">
                    <a:cs typeface="Times New Roman" pitchFamily="18" charset="0"/>
                  </a:rPr>
                  <a:t>40 MLCK </a:t>
                </a:r>
                <a:r>
                  <a:rPr lang="en-US" altLang="en-US" sz="2400" dirty="0" err="1">
                    <a:cs typeface="Times New Roman" pitchFamily="18" charset="0"/>
                  </a:rPr>
                  <a:t>fosforila</a:t>
                </a:r>
                <a:r>
                  <a:rPr lang="en-US" altLang="en-US" sz="2400" dirty="0">
                    <a:cs typeface="Times New Roman" pitchFamily="18" charset="0"/>
                  </a:rPr>
                  <a:t> cabeza de </a:t>
                </a:r>
                <a:r>
                  <a:rPr lang="en-US" altLang="en-US" sz="2400" dirty="0" err="1">
                    <a:cs typeface="Times New Roman" pitchFamily="18" charset="0"/>
                  </a:rPr>
                  <a:t>miosina</a:t>
                </a:r>
                <a:endParaRPr lang="en-US" altLang="en-US" sz="2400" dirty="0">
                  <a:cs typeface="Times New Roman" pitchFamily="18" charset="0"/>
                </a:endParaRPr>
              </a:p>
              <a:p>
                <a:pPr marL="114300" lvl="1" indent="0">
                  <a:spcBef>
                    <a:spcPts val="600"/>
                  </a:spcBef>
                  <a:spcAft>
                    <a:spcPts val="300"/>
                  </a:spcAft>
                  <a:buNone/>
                  <a:defRPr/>
                </a:pPr>
                <a:r>
                  <a:rPr lang="en-US" altLang="en-US" sz="2400" dirty="0">
                    <a:cs typeface="Times New Roman" pitchFamily="18" charset="0"/>
                  </a:rPr>
                  <a:t>5) Se </a:t>
                </a:r>
                <a:r>
                  <a:rPr lang="en-US" altLang="en-US" sz="2400" dirty="0" err="1">
                    <a:cs typeface="Times New Roman" pitchFamily="18" charset="0"/>
                  </a:rPr>
                  <a:t>forman</a:t>
                </a:r>
                <a:r>
                  <a:rPr lang="en-US" altLang="en-US" sz="2400" dirty="0">
                    <a:cs typeface="Times New Roman" pitchFamily="18" charset="0"/>
                  </a:rPr>
                  <a:t> </a:t>
                </a:r>
                <a:r>
                  <a:rPr lang="en-US" altLang="en-US" sz="2400" dirty="0" err="1">
                    <a:cs typeface="Times New Roman" pitchFamily="18" charset="0"/>
                  </a:rPr>
                  <a:t>puentes</a:t>
                </a:r>
                <a:r>
                  <a:rPr lang="en-US" altLang="en-US" sz="2400" dirty="0">
                    <a:cs typeface="Times New Roman" pitchFamily="18" charset="0"/>
                  </a:rPr>
                  <a:t> cruzados, y </a:t>
                </a:r>
                <a:r>
                  <a:rPr lang="en-US" altLang="en-US" sz="2400" dirty="0" err="1">
                    <a:cs typeface="Times New Roman" pitchFamily="18" charset="0"/>
                  </a:rPr>
                  <a:t>hala</a:t>
                </a:r>
                <a:r>
                  <a:rPr lang="en-US" altLang="en-US" sz="2400" dirty="0">
                    <a:cs typeface="Times New Roman" pitchFamily="18" charset="0"/>
                  </a:rPr>
                  <a:t> a </a:t>
                </a:r>
                <a:r>
                  <a:rPr lang="en-US" altLang="en-US" sz="2400" dirty="0" err="1">
                    <a:cs typeface="Times New Roman" pitchFamily="18" charset="0"/>
                  </a:rPr>
                  <a:t>actina</a:t>
                </a:r>
                <a:r>
                  <a:rPr lang="en-US" altLang="en-US" sz="2400" dirty="0">
                    <a:cs typeface="Times New Roman" pitchFamily="18" charset="0"/>
                  </a:rPr>
                  <a:t> similar </a:t>
                </a:r>
                <a:r>
                  <a:rPr lang="en-US" altLang="en-US" sz="2400" dirty="0" err="1">
                    <a:cs typeface="Times New Roman" pitchFamily="18" charset="0"/>
                  </a:rPr>
                  <a:t>pero</a:t>
                </a:r>
                <a:r>
                  <a:rPr lang="en-US" altLang="en-US" sz="2400" dirty="0">
                    <a:cs typeface="Times New Roman" pitchFamily="18" charset="0"/>
                  </a:rPr>
                  <a:t> mas lento que </a:t>
                </a:r>
                <a:r>
                  <a:rPr lang="en-US" altLang="en-US" sz="2400" dirty="0" err="1">
                    <a:cs typeface="Times New Roman" pitchFamily="18" charset="0"/>
                  </a:rPr>
                  <a:t>en</a:t>
                </a:r>
                <a:r>
                  <a:rPr lang="en-US" altLang="en-US" sz="2400" dirty="0">
                    <a:cs typeface="Times New Roman" pitchFamily="18" charset="0"/>
                  </a:rPr>
                  <a:t> el </a:t>
                </a:r>
                <a:r>
                  <a:rPr lang="en-US" altLang="en-US" sz="2400" dirty="0" err="1">
                    <a:cs typeface="Times New Roman" pitchFamily="18" charset="0"/>
                  </a:rPr>
                  <a:t>musculo</a:t>
                </a:r>
                <a:r>
                  <a:rPr lang="en-US" altLang="en-US" sz="2400" dirty="0">
                    <a:cs typeface="Times New Roman" pitchFamily="18" charset="0"/>
                  </a:rPr>
                  <a:t> </a:t>
                </a:r>
                <a:r>
                  <a:rPr lang="en-US" altLang="en-US" sz="2400" dirty="0" err="1">
                    <a:cs typeface="Times New Roman" pitchFamily="18" charset="0"/>
                  </a:rPr>
                  <a:t>esqueletal</a:t>
                </a:r>
                <a:endParaRPr lang="en-US" altLang="en-US" sz="2400" dirty="0">
                  <a:cs typeface="Times New Roman" pitchFamily="18" charset="0"/>
                </a:endParaRPr>
              </a:p>
              <a:p>
                <a:pPr lvl="2">
                  <a:spcBef>
                    <a:spcPts val="600"/>
                  </a:spcBef>
                  <a:spcAft>
                    <a:spcPts val="300"/>
                  </a:spcAft>
                  <a:defRPr/>
                </a:pPr>
                <a:r>
                  <a:rPr lang="en-US" altLang="en-US" dirty="0" err="1">
                    <a:cs typeface="Times New Roman" pitchFamily="18" charset="0"/>
                  </a:rPr>
                  <a:t>Filamentos</a:t>
                </a:r>
                <a:r>
                  <a:rPr lang="en-US" altLang="en-US" dirty="0">
                    <a:cs typeface="Times New Roman" pitchFamily="18" charset="0"/>
                  </a:rPr>
                  <a:t> </a:t>
                </a:r>
                <a:r>
                  <a:rPr lang="en-US" altLang="en-US" dirty="0" err="1">
                    <a:cs typeface="Times New Roman" pitchFamily="18" charset="0"/>
                  </a:rPr>
                  <a:t>finos</a:t>
                </a:r>
                <a:r>
                  <a:rPr lang="en-US" altLang="en-US" dirty="0">
                    <a:cs typeface="Times New Roman" pitchFamily="18" charset="0"/>
                  </a:rPr>
                  <a:t> se </a:t>
                </a:r>
                <a:r>
                  <a:rPr lang="en-US" altLang="en-US" dirty="0" err="1">
                    <a:cs typeface="Times New Roman" pitchFamily="18" charset="0"/>
                  </a:rPr>
                  <a:t>deslizan</a:t>
                </a:r>
                <a:r>
                  <a:rPr lang="en-US" altLang="en-US" dirty="0">
                    <a:cs typeface="Times New Roman" pitchFamily="18" charset="0"/>
                  </a:rPr>
                  <a:t> y </a:t>
                </a:r>
                <a:r>
                  <a:rPr lang="en-US" altLang="en-US" dirty="0" err="1">
                    <a:cs typeface="Times New Roman" pitchFamily="18" charset="0"/>
                  </a:rPr>
                  <a:t>alan</a:t>
                </a:r>
                <a:r>
                  <a:rPr lang="en-US" altLang="en-US" dirty="0">
                    <a:cs typeface="Times New Roman" pitchFamily="18" charset="0"/>
                  </a:rPr>
                  <a:t> los </a:t>
                </a:r>
                <a:r>
                  <a:rPr lang="en-US" altLang="en-US" dirty="0" err="1">
                    <a:cs typeface="Times New Roman" pitchFamily="18" charset="0"/>
                  </a:rPr>
                  <a:t>cuerpos</a:t>
                </a:r>
                <a:r>
                  <a:rPr lang="en-US" altLang="en-US" dirty="0">
                    <a:cs typeface="Times New Roman" pitchFamily="18" charset="0"/>
                  </a:rPr>
                  <a:t> </a:t>
                </a:r>
                <a:r>
                  <a:rPr lang="en-US" altLang="en-US" dirty="0" err="1">
                    <a:cs typeface="Times New Roman" pitchFamily="18" charset="0"/>
                  </a:rPr>
                  <a:t>densos</a:t>
                </a:r>
                <a:endParaRPr lang="en-US" altLang="en-US" dirty="0">
                  <a:cs typeface="Times New Roman" pitchFamily="18" charset="0"/>
                </a:endParaRPr>
              </a:p>
              <a:p>
                <a:pPr lvl="2">
                  <a:spcBef>
                    <a:spcPts val="600"/>
                  </a:spcBef>
                  <a:spcAft>
                    <a:spcPts val="300"/>
                  </a:spcAft>
                  <a:defRPr/>
                </a:pPr>
                <a:r>
                  <a:rPr lang="en-US" altLang="en-US" dirty="0" err="1">
                    <a:cs typeface="Times New Roman" pitchFamily="18" charset="0"/>
                  </a:rPr>
                  <a:t>Cuerpos</a:t>
                </a:r>
                <a:r>
                  <a:rPr lang="en-US" altLang="en-US" dirty="0">
                    <a:cs typeface="Times New Roman" pitchFamily="18" charset="0"/>
                  </a:rPr>
                  <a:t> </a:t>
                </a:r>
                <a:r>
                  <a:rPr lang="en-US" altLang="en-US" dirty="0" err="1">
                    <a:cs typeface="Times New Roman" pitchFamily="18" charset="0"/>
                  </a:rPr>
                  <a:t>densos</a:t>
                </a:r>
                <a:r>
                  <a:rPr lang="en-US" altLang="en-US" dirty="0">
                    <a:cs typeface="Times New Roman" pitchFamily="18" charset="0"/>
                  </a:rPr>
                  <a:t> </a:t>
                </a:r>
                <a:r>
                  <a:rPr lang="en-US" altLang="en-US" dirty="0" err="1">
                    <a:cs typeface="Times New Roman" pitchFamily="18" charset="0"/>
                  </a:rPr>
                  <a:t>unidos</a:t>
                </a:r>
                <a:r>
                  <a:rPr lang="en-US" altLang="en-US" dirty="0">
                    <a:cs typeface="Times New Roman" pitchFamily="18" charset="0"/>
                  </a:rPr>
                  <a:t> a </a:t>
                </a:r>
                <a:r>
                  <a:rPr lang="en-US" altLang="en-US" dirty="0" err="1">
                    <a:cs typeface="Times New Roman" pitchFamily="18" charset="0"/>
                  </a:rPr>
                  <a:t>filamentos</a:t>
                </a:r>
                <a:r>
                  <a:rPr lang="en-US" altLang="en-US" dirty="0">
                    <a:cs typeface="Times New Roman" pitchFamily="18" charset="0"/>
                  </a:rPr>
                  <a:t> </a:t>
                </a:r>
                <a:r>
                  <a:rPr lang="en-US" altLang="en-US" dirty="0" err="1">
                    <a:cs typeface="Times New Roman" pitchFamily="18" charset="0"/>
                  </a:rPr>
                  <a:t>intermedios</a:t>
                </a:r>
                <a:r>
                  <a:rPr lang="en-US" altLang="en-US" dirty="0">
                    <a:cs typeface="Times New Roman" pitchFamily="18" charset="0"/>
                  </a:rPr>
                  <a:t> y </a:t>
                </a:r>
                <a:r>
                  <a:rPr lang="en-US" altLang="en-US" dirty="0" err="1">
                    <a:cs typeface="Times New Roman" pitchFamily="18" charset="0"/>
                  </a:rPr>
                  <a:t>estos</a:t>
                </a:r>
                <a:r>
                  <a:rPr lang="en-US" altLang="en-US" dirty="0">
                    <a:cs typeface="Times New Roman" pitchFamily="18" charset="0"/>
                  </a:rPr>
                  <a:t> </a:t>
                </a:r>
                <a:r>
                  <a:rPr lang="en-US" altLang="en-US" dirty="0" err="1">
                    <a:cs typeface="Times New Roman" pitchFamily="18" charset="0"/>
                  </a:rPr>
                  <a:t>unidos</a:t>
                </a:r>
                <a:r>
                  <a:rPr lang="en-US" altLang="en-US" dirty="0">
                    <a:cs typeface="Times New Roman" pitchFamily="18" charset="0"/>
                  </a:rPr>
                  <a:t> a </a:t>
                </a:r>
                <a:r>
                  <a:rPr lang="en-US" altLang="en-US" dirty="0" err="1">
                    <a:cs typeface="Times New Roman" pitchFamily="18" charset="0"/>
                  </a:rPr>
                  <a:t>placas</a:t>
                </a:r>
                <a:r>
                  <a:rPr lang="en-US" altLang="en-US" dirty="0">
                    <a:cs typeface="Times New Roman" pitchFamily="18" charset="0"/>
                  </a:rPr>
                  <a:t> </a:t>
                </a:r>
                <a:r>
                  <a:rPr lang="en-US" altLang="en-US" dirty="0" err="1">
                    <a:cs typeface="Times New Roman" pitchFamily="18" charset="0"/>
                  </a:rPr>
                  <a:t>densas</a:t>
                </a:r>
                <a:r>
                  <a:rPr lang="en-US" altLang="en-US" dirty="0">
                    <a:cs typeface="Times New Roman" pitchFamily="18" charset="0"/>
                  </a:rPr>
                  <a:t> del sarcolemma</a:t>
                </a:r>
              </a:p>
              <a:p>
                <a:pPr lvl="2">
                  <a:spcBef>
                    <a:spcPts val="600"/>
                  </a:spcBef>
                  <a:spcAft>
                    <a:spcPts val="300"/>
                  </a:spcAft>
                  <a:defRPr/>
                </a:pPr>
                <a:r>
                  <a:rPr lang="en-US" altLang="en-US" dirty="0">
                    <a:cs typeface="Times New Roman" pitchFamily="18" charset="0"/>
                  </a:rPr>
                  <a:t>Se </a:t>
                </a:r>
                <a:r>
                  <a:rPr lang="en-US" altLang="en-US" dirty="0" err="1">
                    <a:cs typeface="Times New Roman" pitchFamily="18" charset="0"/>
                  </a:rPr>
                  <a:t>acorta</a:t>
                </a:r>
                <a:r>
                  <a:rPr lang="en-US" altLang="en-US" dirty="0">
                    <a:cs typeface="Times New Roman" pitchFamily="18" charset="0"/>
                  </a:rPr>
                  <a:t> la </a:t>
                </a:r>
                <a:r>
                  <a:rPr lang="en-US" altLang="en-US" dirty="0" err="1">
                    <a:cs typeface="Times New Roman" pitchFamily="18" charset="0"/>
                  </a:rPr>
                  <a:t>celula</a:t>
                </a:r>
                <a:endParaRPr lang="en-US" altLang="en-US" dirty="0">
                  <a:cs typeface="Times New Roman" pitchFamily="18" charset="0"/>
                </a:endParaRPr>
              </a:p>
            </p:txBody>
          </p:sp>
        </mc:Choice>
        <mc:Fallback xmlns="">
          <p:sp>
            <p:nvSpPr>
              <p:cNvPr id="8" name="Content Placeholder 2"/>
              <p:cNvSpPr>
                <a:spLocks noGrp="1" noRot="1" noChangeAspect="1" noMove="1" noResize="1" noEditPoints="1" noAdjustHandles="1" noChangeArrowheads="1" noChangeShapeType="1" noTextEdit="1"/>
              </p:cNvSpPr>
              <p:nvPr>
                <p:ph idx="1"/>
              </p:nvPr>
            </p:nvSpPr>
            <p:spPr>
              <a:xfrm>
                <a:off x="228600" y="1143000"/>
                <a:ext cx="8595360" cy="5303520"/>
              </a:xfrm>
              <a:blipFill>
                <a:blip r:embed="rId2"/>
                <a:stretch>
                  <a:fillRect t="-955" r="-442" b="-1909"/>
                </a:stretch>
              </a:blipFill>
            </p:spPr>
            <p:txBody>
              <a:bodyPr/>
              <a:lstStyle/>
              <a:p>
                <a:r>
                  <a:rPr lang="en-US">
                    <a:noFill/>
                  </a:rPr>
                  <a:t> </a:t>
                </a:r>
              </a:p>
            </p:txBody>
          </p:sp>
        </mc:Fallback>
      </mc:AlternateContent>
    </p:spTree>
    <p:extLst>
      <p:ext uri="{BB962C8B-B14F-4D97-AF65-F5344CB8AC3E}">
        <p14:creationId xmlns:p14="http://schemas.microsoft.com/office/powerpoint/2010/main" val="61991674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10.10c </a:t>
            </a:r>
            <a:r>
              <a:rPr lang="en-US" dirty="0" err="1"/>
              <a:t>Músculo</a:t>
            </a:r>
            <a:r>
              <a:rPr lang="en-US" dirty="0"/>
              <a:t> </a:t>
            </a:r>
            <a:r>
              <a:rPr lang="en-US" dirty="0" err="1"/>
              <a:t>Liso</a:t>
            </a:r>
            <a:r>
              <a:rPr lang="en-US" dirty="0"/>
              <a:t>: Relajación</a:t>
            </a:r>
            <a:r>
              <a:rPr lang="en-US" sz="1500" dirty="0"/>
              <a:t>2</a:t>
            </a:r>
          </a:p>
        </p:txBody>
      </p:sp>
      <mc:AlternateContent xmlns:mc="http://schemas.openxmlformats.org/markup-compatibility/2006" xmlns:a14="http://schemas.microsoft.com/office/drawing/2010/main">
        <mc:Choice Requires="a14">
          <p:sp>
            <p:nvSpPr>
              <p:cNvPr id="8" name="Content Placeholder 2"/>
              <p:cNvSpPr>
                <a:spLocks noGrp="1"/>
              </p:cNvSpPr>
              <p:nvPr>
                <p:ph idx="1"/>
              </p:nvPr>
            </p:nvSpPr>
            <p:spPr>
              <a:xfrm>
                <a:off x="457200" y="1295400"/>
                <a:ext cx="8595360" cy="5303520"/>
              </a:xfrm>
            </p:spPr>
            <p:txBody>
              <a:bodyPr/>
              <a:lstStyle/>
              <a:p>
                <a:pPr lvl="1"/>
                <a:r>
                  <a:rPr lang="en-US" altLang="en-US" dirty="0">
                    <a:cs typeface="Times New Roman" pitchFamily="18" charset="0"/>
                  </a:rPr>
                  <a:t>Se </a:t>
                </a:r>
                <a:r>
                  <a:rPr lang="en-US" altLang="en-US" dirty="0" err="1">
                    <a:cs typeface="Times New Roman" pitchFamily="18" charset="0"/>
                  </a:rPr>
                  <a:t>detiene</a:t>
                </a:r>
                <a:r>
                  <a:rPr lang="en-US" altLang="en-US" dirty="0">
                    <a:cs typeface="Times New Roman" pitchFamily="18" charset="0"/>
                  </a:rPr>
                  <a:t> el </a:t>
                </a:r>
                <a:r>
                  <a:rPr lang="en-US" altLang="en-US" dirty="0" err="1">
                    <a:cs typeface="Times New Roman" pitchFamily="18" charset="0"/>
                  </a:rPr>
                  <a:t>estimulo</a:t>
                </a:r>
                <a:endParaRPr lang="en-US" altLang="en-US" dirty="0">
                  <a:cs typeface="Times New Roman" pitchFamily="18" charset="0"/>
                </a:endParaRPr>
              </a:p>
              <a:p>
                <a:pPr lvl="1"/>
                <a:r>
                  <a:rPr lang="en-US" altLang="en-US" dirty="0" err="1">
                    <a:cs typeface="Times New Roman" pitchFamily="18" charset="0"/>
                  </a:rPr>
                  <a:t>Remoción</a:t>
                </a:r>
                <a:r>
                  <a:rPr lang="en-US" altLang="en-US" dirty="0">
                    <a:cs typeface="Times New Roman" pitchFamily="18" charset="0"/>
                  </a:rPr>
                  <a:t> del Ca</a:t>
                </a:r>
                <a:r>
                  <a:rPr lang="en-US" altLang="en-US" baseline="30000" dirty="0">
                    <a:cs typeface="Times New Roman" pitchFamily="18" charset="0"/>
                  </a:rPr>
                  <a:t>2</a:t>
                </a:r>
                <a14:m>
                  <m:oMath xmlns:m="http://schemas.openxmlformats.org/officeDocument/2006/math">
                    <m:r>
                      <a:rPr lang="en-US" altLang="en-US" i="1" baseline="20000" dirty="0">
                        <a:latin typeface="Cambria Math" panose="02040503050406030204" pitchFamily="18" charset="0"/>
                        <a:cs typeface="Times New Roman" pitchFamily="18" charset="0"/>
                      </a:rPr>
                      <m:t>+</m:t>
                    </m:r>
                  </m:oMath>
                </a14:m>
                <a:r>
                  <a:rPr lang="en-US" altLang="en-US" dirty="0">
                    <a:cs typeface="Times New Roman" pitchFamily="18" charset="0"/>
                  </a:rPr>
                  <a:t> del  </a:t>
                </a:r>
                <a:r>
                  <a:rPr lang="en-US" altLang="en-US" dirty="0" err="1">
                    <a:cs typeface="Times New Roman" pitchFamily="18" charset="0"/>
                  </a:rPr>
                  <a:t>sarcoplasma</a:t>
                </a:r>
                <a:endParaRPr lang="en-US" altLang="en-US" dirty="0">
                  <a:cs typeface="Times New Roman" pitchFamily="18" charset="0"/>
                </a:endParaRPr>
              </a:p>
              <a:p>
                <a:pPr lvl="1"/>
                <a:r>
                  <a:rPr lang="en-US" altLang="en-US" dirty="0" err="1">
                    <a:cs typeface="Times New Roman" pitchFamily="18" charset="0"/>
                  </a:rPr>
                  <a:t>Defosforilación</a:t>
                </a:r>
                <a:r>
                  <a:rPr lang="en-US" altLang="en-US" dirty="0">
                    <a:cs typeface="Times New Roman" pitchFamily="18" charset="0"/>
                  </a:rPr>
                  <a:t> de la </a:t>
                </a:r>
                <a:r>
                  <a:rPr lang="en-US" altLang="en-US" dirty="0" err="1">
                    <a:cs typeface="Times New Roman" pitchFamily="18" charset="0"/>
                  </a:rPr>
                  <a:t>miosina</a:t>
                </a:r>
                <a:r>
                  <a:rPr lang="en-US" altLang="en-US" dirty="0">
                    <a:cs typeface="Times New Roman" pitchFamily="18" charset="0"/>
                  </a:rPr>
                  <a:t> por la </a:t>
                </a:r>
                <a:r>
                  <a:rPr lang="en-US" altLang="en-US" dirty="0" err="1">
                    <a:cs typeface="Times New Roman" pitchFamily="18" charset="0"/>
                  </a:rPr>
                  <a:t>fosfatasa</a:t>
                </a:r>
                <a:r>
                  <a:rPr lang="en-US" altLang="en-US" dirty="0">
                    <a:cs typeface="Times New Roman" pitchFamily="18" charset="0"/>
                  </a:rPr>
                  <a:t> de la </a:t>
                </a:r>
                <a:r>
                  <a:rPr lang="en-US" altLang="en-US" dirty="0" err="1">
                    <a:cs typeface="Times New Roman" pitchFamily="18" charset="0"/>
                  </a:rPr>
                  <a:t>cadena</a:t>
                </a:r>
                <a:r>
                  <a:rPr lang="en-US" altLang="en-US" dirty="0">
                    <a:cs typeface="Times New Roman" pitchFamily="18" charset="0"/>
                  </a:rPr>
                  <a:t> </a:t>
                </a:r>
                <a:r>
                  <a:rPr lang="en-US" altLang="en-US" dirty="0" err="1">
                    <a:cs typeface="Times New Roman" pitchFamily="18" charset="0"/>
                  </a:rPr>
                  <a:t>liviana</a:t>
                </a:r>
                <a:r>
                  <a:rPr lang="en-US" altLang="en-US" dirty="0">
                    <a:cs typeface="Times New Roman" pitchFamily="18" charset="0"/>
                  </a:rPr>
                  <a:t> de </a:t>
                </a:r>
                <a:r>
                  <a:rPr lang="en-US" altLang="en-US" dirty="0" err="1">
                    <a:cs typeface="Times New Roman" pitchFamily="18" charset="0"/>
                  </a:rPr>
                  <a:t>miosina</a:t>
                </a:r>
                <a:r>
                  <a:rPr lang="en-US" altLang="en-US" dirty="0">
                    <a:cs typeface="Times New Roman" pitchFamily="18" charset="0"/>
                  </a:rPr>
                  <a:t> (PLCK)</a:t>
                </a:r>
              </a:p>
              <a:p>
                <a:pPr lvl="1"/>
                <a:r>
                  <a:rPr lang="en-US" altLang="en-US" dirty="0" err="1">
                    <a:cs typeface="Times New Roman" pitchFamily="18" charset="0"/>
                  </a:rPr>
                  <a:t>Relajación</a:t>
                </a:r>
                <a:r>
                  <a:rPr lang="en-US" altLang="en-US" dirty="0">
                    <a:cs typeface="Times New Roman" pitchFamily="18" charset="0"/>
                  </a:rPr>
                  <a:t> mas </a:t>
                </a:r>
                <a:r>
                  <a:rPr lang="en-US" altLang="en-US" dirty="0" err="1">
                    <a:cs typeface="Times New Roman" pitchFamily="18" charset="0"/>
                  </a:rPr>
                  <a:t>lenta</a:t>
                </a:r>
                <a:r>
                  <a:rPr lang="en-US" altLang="en-US" dirty="0">
                    <a:cs typeface="Times New Roman" pitchFamily="18" charset="0"/>
                  </a:rPr>
                  <a:t> </a:t>
                </a:r>
                <a:r>
                  <a:rPr lang="en-US" altLang="en-US" dirty="0" err="1">
                    <a:cs typeface="Times New Roman" pitchFamily="18" charset="0"/>
                  </a:rPr>
                  <a:t>tambien</a:t>
                </a:r>
                <a:endParaRPr lang="en-US" altLang="en-US" dirty="0">
                  <a:cs typeface="Times New Roman" pitchFamily="18" charset="0"/>
                </a:endParaRPr>
              </a:p>
            </p:txBody>
          </p:sp>
        </mc:Choice>
        <mc:Fallback xmlns="">
          <p:sp>
            <p:nvSpPr>
              <p:cNvPr id="8" name="Content Placeholder 2"/>
              <p:cNvSpPr>
                <a:spLocks noGrp="1" noRot="1" noChangeAspect="1" noMove="1" noResize="1" noEditPoints="1" noAdjustHandles="1" noChangeArrowheads="1" noChangeShapeType="1" noTextEdit="1"/>
              </p:cNvSpPr>
              <p:nvPr>
                <p:ph idx="1"/>
              </p:nvPr>
            </p:nvSpPr>
            <p:spPr>
              <a:xfrm>
                <a:off x="457200" y="1295400"/>
                <a:ext cx="8595360" cy="5303520"/>
              </a:xfrm>
              <a:blipFill>
                <a:blip r:embed="rId2"/>
                <a:stretch>
                  <a:fillRect t="-1193"/>
                </a:stretch>
              </a:blipFill>
            </p:spPr>
            <p:txBody>
              <a:bodyPr/>
              <a:lstStyle/>
              <a:p>
                <a:r>
                  <a:rPr lang="en-US">
                    <a:noFill/>
                  </a:rPr>
                  <a:t> </a:t>
                </a:r>
              </a:p>
            </p:txBody>
          </p:sp>
        </mc:Fallback>
      </mc:AlternateContent>
    </p:spTree>
    <p:extLst>
      <p:ext uri="{BB962C8B-B14F-4D97-AF65-F5344CB8AC3E}">
        <p14:creationId xmlns:p14="http://schemas.microsoft.com/office/powerpoint/2010/main" val="80225435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10.10c </a:t>
            </a:r>
            <a:r>
              <a:rPr lang="en-US" dirty="0" err="1"/>
              <a:t>Músculo</a:t>
            </a:r>
            <a:r>
              <a:rPr lang="en-US" dirty="0"/>
              <a:t> </a:t>
            </a:r>
            <a:r>
              <a:rPr lang="en-US" dirty="0" err="1"/>
              <a:t>Liso</a:t>
            </a:r>
            <a:r>
              <a:rPr lang="en-US" dirty="0"/>
              <a:t>: Contracción</a:t>
            </a:r>
            <a:r>
              <a:rPr lang="en-US" sz="1500" dirty="0"/>
              <a:t>3</a:t>
            </a:r>
          </a:p>
        </p:txBody>
      </p:sp>
      <p:sp>
        <p:nvSpPr>
          <p:cNvPr id="8" name="Content Placeholder 2"/>
          <p:cNvSpPr>
            <a:spLocks noGrp="1"/>
          </p:cNvSpPr>
          <p:nvPr>
            <p:ph idx="1"/>
          </p:nvPr>
        </p:nvSpPr>
        <p:spPr>
          <a:xfrm>
            <a:off x="457200" y="1295400"/>
            <a:ext cx="8595360" cy="5303520"/>
          </a:xfrm>
        </p:spPr>
        <p:txBody>
          <a:bodyPr/>
          <a:lstStyle/>
          <a:p>
            <a:pPr>
              <a:spcBef>
                <a:spcPts val="600"/>
              </a:spcBef>
              <a:spcAft>
                <a:spcPts val="0"/>
              </a:spcAft>
            </a:pPr>
            <a:r>
              <a:rPr lang="en-US" altLang="en-US" dirty="0" err="1">
                <a:cs typeface="Times New Roman" pitchFamily="18" charset="0"/>
              </a:rPr>
              <a:t>Características</a:t>
            </a:r>
            <a:endParaRPr lang="en-US" altLang="en-US" i="1" dirty="0">
              <a:cs typeface="Times New Roman" pitchFamily="18" charset="0"/>
            </a:endParaRPr>
          </a:p>
          <a:p>
            <a:pPr lvl="1">
              <a:spcBef>
                <a:spcPts val="600"/>
              </a:spcBef>
              <a:spcAft>
                <a:spcPts val="0"/>
              </a:spcAft>
            </a:pPr>
            <a:r>
              <a:rPr lang="en-US" altLang="en-US" dirty="0" err="1">
                <a:cs typeface="Times New Roman" pitchFamily="18" charset="0"/>
              </a:rPr>
              <a:t>Periodo</a:t>
            </a:r>
            <a:r>
              <a:rPr lang="en-US" altLang="en-US" dirty="0">
                <a:cs typeface="Times New Roman" pitchFamily="18" charset="0"/>
              </a:rPr>
              <a:t> </a:t>
            </a:r>
            <a:r>
              <a:rPr lang="en-US" altLang="en-US" dirty="0" err="1">
                <a:cs typeface="Times New Roman" pitchFamily="18" charset="0"/>
              </a:rPr>
              <a:t>latente</a:t>
            </a:r>
            <a:r>
              <a:rPr lang="en-US" altLang="en-US" dirty="0">
                <a:cs typeface="Times New Roman" pitchFamily="18" charset="0"/>
              </a:rPr>
              <a:t> largo</a:t>
            </a:r>
          </a:p>
          <a:p>
            <a:pPr lvl="2">
              <a:spcBef>
                <a:spcPts val="600"/>
              </a:spcBef>
              <a:spcAft>
                <a:spcPts val="0"/>
              </a:spcAft>
            </a:pPr>
            <a:r>
              <a:rPr lang="en-US" altLang="en-US" dirty="0">
                <a:cs typeface="Times New Roman" pitchFamily="18" charset="0"/>
              </a:rPr>
              <a:t>Se </a:t>
            </a:r>
            <a:r>
              <a:rPr lang="en-US" altLang="en-US" dirty="0" err="1">
                <a:cs typeface="Times New Roman" pitchFamily="18" charset="0"/>
              </a:rPr>
              <a:t>toma</a:t>
            </a:r>
            <a:r>
              <a:rPr lang="en-US" altLang="en-US" dirty="0">
                <a:cs typeface="Times New Roman" pitchFamily="18" charset="0"/>
              </a:rPr>
              <a:t> mas </a:t>
            </a:r>
            <a:r>
              <a:rPr lang="en-US" altLang="en-US" dirty="0" err="1">
                <a:cs typeface="Times New Roman" pitchFamily="18" charset="0"/>
              </a:rPr>
              <a:t>tiempo</a:t>
            </a:r>
            <a:r>
              <a:rPr lang="en-US" altLang="en-US" dirty="0">
                <a:cs typeface="Times New Roman" pitchFamily="18" charset="0"/>
              </a:rPr>
              <a:t> la </a:t>
            </a:r>
            <a:r>
              <a:rPr lang="en-US" altLang="en-US" dirty="0" err="1">
                <a:cs typeface="Times New Roman" pitchFamily="18" charset="0"/>
              </a:rPr>
              <a:t>fosforilacion</a:t>
            </a:r>
            <a:r>
              <a:rPr lang="en-US" altLang="en-US" dirty="0">
                <a:cs typeface="Times New Roman" pitchFamily="18" charset="0"/>
              </a:rPr>
              <a:t> de </a:t>
            </a:r>
            <a:r>
              <a:rPr lang="en-US" altLang="en-US" dirty="0" err="1">
                <a:cs typeface="Times New Roman" pitchFamily="18" charset="0"/>
              </a:rPr>
              <a:t>miosina</a:t>
            </a:r>
            <a:endParaRPr lang="en-US" altLang="en-US" dirty="0">
              <a:cs typeface="Times New Roman" pitchFamily="18" charset="0"/>
            </a:endParaRPr>
          </a:p>
          <a:p>
            <a:pPr lvl="2">
              <a:spcBef>
                <a:spcPts val="600"/>
              </a:spcBef>
              <a:spcAft>
                <a:spcPts val="0"/>
              </a:spcAft>
            </a:pPr>
            <a:r>
              <a:rPr lang="en-US" altLang="en-US" dirty="0" err="1">
                <a:cs typeface="Times New Roman" pitchFamily="18" charset="0"/>
              </a:rPr>
              <a:t>ATPasa</a:t>
            </a:r>
            <a:r>
              <a:rPr lang="en-US" altLang="en-US" dirty="0">
                <a:cs typeface="Times New Roman" pitchFamily="18" charset="0"/>
              </a:rPr>
              <a:t> de </a:t>
            </a:r>
            <a:r>
              <a:rPr lang="en-US" altLang="en-US" dirty="0" err="1">
                <a:cs typeface="Times New Roman" pitchFamily="18" charset="0"/>
              </a:rPr>
              <a:t>actividad</a:t>
            </a:r>
            <a:r>
              <a:rPr lang="en-US" altLang="en-US" dirty="0">
                <a:cs typeface="Times New Roman" pitchFamily="18" charset="0"/>
              </a:rPr>
              <a:t> mas </a:t>
            </a:r>
            <a:r>
              <a:rPr lang="en-US" altLang="en-US" dirty="0" err="1">
                <a:cs typeface="Times New Roman" pitchFamily="18" charset="0"/>
              </a:rPr>
              <a:t>lenta</a:t>
            </a:r>
            <a:endParaRPr lang="en-US" altLang="en-US" dirty="0">
              <a:cs typeface="Times New Roman" pitchFamily="18" charset="0"/>
            </a:endParaRPr>
          </a:p>
          <a:p>
            <a:pPr lvl="1">
              <a:spcBef>
                <a:spcPts val="600"/>
              </a:spcBef>
              <a:spcAft>
                <a:spcPts val="0"/>
              </a:spcAft>
            </a:pPr>
            <a:r>
              <a:rPr lang="en-US" altLang="en-US" dirty="0">
                <a:cs typeface="Times New Roman" pitchFamily="18" charset="0"/>
              </a:rPr>
              <a:t>Mayor </a:t>
            </a:r>
            <a:r>
              <a:rPr lang="en-US" altLang="en-US" dirty="0" err="1">
                <a:cs typeface="Times New Roman" pitchFamily="18" charset="0"/>
              </a:rPr>
              <a:t>duración</a:t>
            </a:r>
            <a:endParaRPr lang="en-US" altLang="en-US" dirty="0">
              <a:cs typeface="Times New Roman" pitchFamily="18" charset="0"/>
            </a:endParaRPr>
          </a:p>
          <a:p>
            <a:pPr lvl="2">
              <a:spcBef>
                <a:spcPts val="600"/>
              </a:spcBef>
              <a:spcAft>
                <a:spcPts val="0"/>
              </a:spcAft>
            </a:pPr>
            <a:r>
              <a:rPr lang="en-US" altLang="en-US" dirty="0" err="1">
                <a:cs typeface="Times New Roman" pitchFamily="18" charset="0"/>
              </a:rPr>
              <a:t>Bombas</a:t>
            </a:r>
            <a:r>
              <a:rPr lang="en-US" altLang="en-US" dirty="0">
                <a:cs typeface="Times New Roman" pitchFamily="18" charset="0"/>
              </a:rPr>
              <a:t> de Ca+2 mas </a:t>
            </a:r>
            <a:r>
              <a:rPr lang="en-US" altLang="en-US" dirty="0" err="1">
                <a:cs typeface="Times New Roman" pitchFamily="18" charset="0"/>
              </a:rPr>
              <a:t>lenta</a:t>
            </a:r>
            <a:endParaRPr lang="en-US" altLang="en-US" dirty="0">
              <a:cs typeface="Times New Roman" pitchFamily="18" charset="0"/>
            </a:endParaRPr>
          </a:p>
          <a:p>
            <a:pPr lvl="2">
              <a:spcBef>
                <a:spcPts val="600"/>
              </a:spcBef>
              <a:spcAft>
                <a:spcPts val="0"/>
              </a:spcAft>
            </a:pPr>
            <a:r>
              <a:rPr lang="en-US" altLang="en-US" dirty="0" err="1">
                <a:cs typeface="Times New Roman" pitchFamily="18" charset="0"/>
              </a:rPr>
              <a:t>Fosforilacion</a:t>
            </a:r>
            <a:r>
              <a:rPr lang="en-US" altLang="en-US" dirty="0">
                <a:cs typeface="Times New Roman" pitchFamily="18" charset="0"/>
              </a:rPr>
              <a:t> es mas </a:t>
            </a:r>
            <a:r>
              <a:rPr lang="en-US" altLang="en-US" dirty="0" err="1">
                <a:cs typeface="Times New Roman" pitchFamily="18" charset="0"/>
              </a:rPr>
              <a:t>lenta</a:t>
            </a:r>
            <a:r>
              <a:rPr lang="en-US" altLang="en-US" dirty="0">
                <a:cs typeface="Times New Roman" pitchFamily="18" charset="0"/>
              </a:rPr>
              <a:t>, </a:t>
            </a:r>
          </a:p>
          <a:p>
            <a:pPr lvl="1">
              <a:spcBef>
                <a:spcPts val="600"/>
              </a:spcBef>
              <a:spcAft>
                <a:spcPts val="0"/>
              </a:spcAft>
            </a:pPr>
            <a:r>
              <a:rPr lang="en-US" altLang="en-US" dirty="0">
                <a:cs typeface="Times New Roman" pitchFamily="18" charset="0"/>
              </a:rPr>
              <a:t>Es </a:t>
            </a:r>
            <a:r>
              <a:rPr lang="en-US" altLang="en-US" dirty="0" err="1">
                <a:cs typeface="Times New Roman" pitchFamily="18" charset="0"/>
              </a:rPr>
              <a:t>conveniente</a:t>
            </a:r>
            <a:r>
              <a:rPr lang="en-US" altLang="en-US" dirty="0">
                <a:cs typeface="Times New Roman" pitchFamily="18" charset="0"/>
              </a:rPr>
              <a:t> que se </a:t>
            </a:r>
            <a:r>
              <a:rPr lang="en-US" altLang="en-US" dirty="0" err="1">
                <a:cs typeface="Times New Roman" pitchFamily="18" charset="0"/>
              </a:rPr>
              <a:t>lenta</a:t>
            </a:r>
            <a:r>
              <a:rPr lang="en-US" altLang="en-US" dirty="0">
                <a:cs typeface="Times New Roman" pitchFamily="18" charset="0"/>
              </a:rPr>
              <a:t> para </a:t>
            </a:r>
            <a:r>
              <a:rPr lang="en-US" altLang="en-US" dirty="0" err="1">
                <a:cs typeface="Times New Roman" pitchFamily="18" charset="0"/>
              </a:rPr>
              <a:t>su</a:t>
            </a:r>
            <a:r>
              <a:rPr lang="en-US" altLang="en-US" dirty="0">
                <a:cs typeface="Times New Roman" pitchFamily="18" charset="0"/>
              </a:rPr>
              <a:t> </a:t>
            </a:r>
            <a:r>
              <a:rPr lang="en-US" altLang="en-US" dirty="0" err="1">
                <a:cs typeface="Times New Roman" pitchFamily="18" charset="0"/>
              </a:rPr>
              <a:t>función</a:t>
            </a:r>
            <a:endParaRPr lang="en-US" altLang="en-US" dirty="0">
              <a:cs typeface="Times New Roman" pitchFamily="18" charset="0"/>
            </a:endParaRPr>
          </a:p>
          <a:p>
            <a:pPr lvl="2">
              <a:spcBef>
                <a:spcPts val="600"/>
              </a:spcBef>
              <a:spcAft>
                <a:spcPts val="0"/>
              </a:spcAft>
            </a:pPr>
            <a:r>
              <a:rPr lang="en-US" altLang="en-US" dirty="0" err="1">
                <a:cs typeface="Times New Roman" pitchFamily="18" charset="0"/>
              </a:rPr>
              <a:t>Contracciones</a:t>
            </a:r>
            <a:r>
              <a:rPr lang="en-US" altLang="en-US" dirty="0">
                <a:cs typeface="Times New Roman" pitchFamily="18" charset="0"/>
              </a:rPr>
              <a:t> </a:t>
            </a:r>
            <a:r>
              <a:rPr lang="en-US" altLang="en-US" dirty="0" err="1">
                <a:cs typeface="Times New Roman" pitchFamily="18" charset="0"/>
              </a:rPr>
              <a:t>prolongadas</a:t>
            </a:r>
            <a:r>
              <a:rPr lang="en-US" altLang="en-US" dirty="0">
                <a:cs typeface="Times New Roman" pitchFamily="18" charset="0"/>
              </a:rPr>
              <a:t> </a:t>
            </a:r>
            <a:r>
              <a:rPr lang="en-US" altLang="en-US" dirty="0" err="1">
                <a:cs typeface="Times New Roman" pitchFamily="18" charset="0"/>
              </a:rPr>
              <a:t>mantienen</a:t>
            </a:r>
            <a:r>
              <a:rPr lang="en-US" altLang="en-US" dirty="0">
                <a:cs typeface="Times New Roman" pitchFamily="18" charset="0"/>
              </a:rPr>
              <a:t> </a:t>
            </a:r>
            <a:r>
              <a:rPr lang="en-US" altLang="en-US" dirty="0" err="1">
                <a:cs typeface="Times New Roman" pitchFamily="18" charset="0"/>
              </a:rPr>
              <a:t>tono</a:t>
            </a:r>
            <a:r>
              <a:rPr lang="en-US" altLang="en-US" dirty="0">
                <a:cs typeface="Times New Roman" pitchFamily="18" charset="0"/>
              </a:rPr>
              <a:t> muscular continuo</a:t>
            </a:r>
          </a:p>
          <a:p>
            <a:pPr lvl="3">
              <a:spcBef>
                <a:spcPts val="600"/>
              </a:spcBef>
              <a:spcAft>
                <a:spcPts val="0"/>
              </a:spcAft>
            </a:pPr>
            <a:r>
              <a:rPr lang="en-US" altLang="en-US" dirty="0">
                <a:cs typeface="Times New Roman" pitchFamily="18" charset="0"/>
              </a:rPr>
              <a:t>E.g., pared de </a:t>
            </a:r>
            <a:r>
              <a:rPr lang="en-US" altLang="en-US" dirty="0" err="1">
                <a:cs typeface="Times New Roman" pitchFamily="18" charset="0"/>
              </a:rPr>
              <a:t>vasos</a:t>
            </a:r>
            <a:r>
              <a:rPr lang="en-US" altLang="en-US" dirty="0">
                <a:cs typeface="Times New Roman" pitchFamily="18" charset="0"/>
              </a:rPr>
              <a:t> </a:t>
            </a:r>
            <a:r>
              <a:rPr lang="en-US" altLang="en-US" dirty="0" err="1">
                <a:cs typeface="Times New Roman" pitchFamily="18" charset="0"/>
              </a:rPr>
              <a:t>sanguineos</a:t>
            </a:r>
            <a:endParaRPr lang="en-US" altLang="en-US" dirty="0">
              <a:cs typeface="Times New Roman" pitchFamily="18" charset="0"/>
            </a:endParaRPr>
          </a:p>
        </p:txBody>
      </p:sp>
    </p:spTree>
    <p:extLst>
      <p:ext uri="{BB962C8B-B14F-4D97-AF65-F5344CB8AC3E}">
        <p14:creationId xmlns:p14="http://schemas.microsoft.com/office/powerpoint/2010/main" val="363973330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10.10c </a:t>
            </a:r>
            <a:r>
              <a:rPr lang="en-US" dirty="0" err="1"/>
              <a:t>Músculo</a:t>
            </a:r>
            <a:r>
              <a:rPr lang="en-US" dirty="0"/>
              <a:t> </a:t>
            </a:r>
            <a:r>
              <a:rPr lang="en-US" dirty="0" err="1"/>
              <a:t>Liso</a:t>
            </a:r>
            <a:r>
              <a:rPr lang="en-US" dirty="0"/>
              <a:t>: Contracción</a:t>
            </a:r>
            <a:r>
              <a:rPr lang="en-US" sz="1500" dirty="0"/>
              <a:t>3</a:t>
            </a:r>
          </a:p>
        </p:txBody>
      </p:sp>
      <p:sp>
        <p:nvSpPr>
          <p:cNvPr id="8" name="Content Placeholder 2"/>
          <p:cNvSpPr>
            <a:spLocks noGrp="1"/>
          </p:cNvSpPr>
          <p:nvPr>
            <p:ph idx="1"/>
          </p:nvPr>
        </p:nvSpPr>
        <p:spPr>
          <a:xfrm>
            <a:off x="457200" y="1295400"/>
            <a:ext cx="8595360" cy="5303520"/>
          </a:xfrm>
        </p:spPr>
        <p:txBody>
          <a:bodyPr/>
          <a:lstStyle/>
          <a:p>
            <a:pPr>
              <a:spcBef>
                <a:spcPts val="600"/>
              </a:spcBef>
              <a:defRPr/>
            </a:pPr>
            <a:r>
              <a:rPr lang="en-US" sz="2800" dirty="0">
                <a:cs typeface="Times New Roman" pitchFamily="18" charset="0"/>
              </a:rPr>
              <a:t>Resistencia a </a:t>
            </a:r>
            <a:r>
              <a:rPr lang="en-US" sz="2800" dirty="0" err="1">
                <a:cs typeface="Times New Roman" pitchFamily="18" charset="0"/>
              </a:rPr>
              <a:t>Fatiga</a:t>
            </a:r>
            <a:endParaRPr lang="en-US" sz="2800" i="1" dirty="0">
              <a:cs typeface="Times New Roman" pitchFamily="18" charset="0"/>
            </a:endParaRPr>
          </a:p>
          <a:p>
            <a:pPr lvl="1">
              <a:spcBef>
                <a:spcPts val="600"/>
              </a:spcBef>
              <a:defRPr/>
            </a:pPr>
            <a:r>
              <a:rPr lang="en-US" sz="2400" dirty="0" err="1">
                <a:cs typeface="Times New Roman" pitchFamily="18" charset="0"/>
              </a:rPr>
              <a:t>Requerimientos</a:t>
            </a:r>
            <a:r>
              <a:rPr lang="en-US" sz="2400" dirty="0">
                <a:cs typeface="Times New Roman" pitchFamily="18" charset="0"/>
              </a:rPr>
              <a:t> </a:t>
            </a:r>
            <a:r>
              <a:rPr lang="en-US" sz="2400" dirty="0" err="1">
                <a:cs typeface="Times New Roman" pitchFamily="18" charset="0"/>
              </a:rPr>
              <a:t>energeticos</a:t>
            </a:r>
            <a:r>
              <a:rPr lang="en-US" sz="2400" dirty="0">
                <a:cs typeface="Times New Roman" pitchFamily="18" charset="0"/>
              </a:rPr>
              <a:t> </a:t>
            </a:r>
            <a:r>
              <a:rPr lang="en-US" sz="2400" dirty="0" err="1">
                <a:cs typeface="Times New Roman" pitchFamily="18" charset="0"/>
              </a:rPr>
              <a:t>menores</a:t>
            </a:r>
            <a:r>
              <a:rPr lang="en-US" sz="2400" dirty="0">
                <a:cs typeface="Times New Roman" pitchFamily="18" charset="0"/>
              </a:rPr>
              <a:t> que el </a:t>
            </a:r>
            <a:r>
              <a:rPr lang="en-US" sz="2400" dirty="0" err="1">
                <a:cs typeface="Times New Roman" pitchFamily="18" charset="0"/>
              </a:rPr>
              <a:t>esqueletal</a:t>
            </a:r>
            <a:endParaRPr lang="en-US" sz="2400" dirty="0">
              <a:cs typeface="Times New Roman" pitchFamily="18" charset="0"/>
            </a:endParaRPr>
          </a:p>
          <a:p>
            <a:pPr lvl="1">
              <a:spcBef>
                <a:spcPts val="600"/>
              </a:spcBef>
              <a:defRPr/>
            </a:pPr>
            <a:r>
              <a:rPr lang="en-US" sz="2400" dirty="0" err="1">
                <a:cs typeface="Times New Roman" pitchFamily="18" charset="0"/>
              </a:rPr>
              <a:t>Puede</a:t>
            </a:r>
            <a:r>
              <a:rPr lang="en-US" sz="2400" dirty="0">
                <a:cs typeface="Times New Roman" pitchFamily="18" charset="0"/>
              </a:rPr>
              <a:t> </a:t>
            </a:r>
            <a:r>
              <a:rPr lang="en-US" sz="2400" dirty="0" err="1">
                <a:cs typeface="Times New Roman" pitchFamily="18" charset="0"/>
              </a:rPr>
              <a:t>mantener</a:t>
            </a:r>
            <a:r>
              <a:rPr lang="en-US" sz="2400" dirty="0">
                <a:cs typeface="Times New Roman" pitchFamily="18" charset="0"/>
              </a:rPr>
              <a:t> la </a:t>
            </a:r>
            <a:r>
              <a:rPr lang="en-US" sz="2400" dirty="0" err="1">
                <a:cs typeface="Times New Roman" pitchFamily="18" charset="0"/>
              </a:rPr>
              <a:t>contraccion</a:t>
            </a:r>
            <a:r>
              <a:rPr lang="en-US" sz="2400" dirty="0">
                <a:cs typeface="Times New Roman" pitchFamily="18" charset="0"/>
              </a:rPr>
              <a:t> sin ATP </a:t>
            </a:r>
          </a:p>
          <a:p>
            <a:pPr lvl="1">
              <a:spcBef>
                <a:spcPts val="600"/>
              </a:spcBef>
              <a:defRPr/>
            </a:pPr>
            <a:r>
              <a:rPr lang="en-US" sz="2400" dirty="0" err="1">
                <a:cs typeface="Times New Roman" pitchFamily="18" charset="0"/>
              </a:rPr>
              <a:t>Mecanismo</a:t>
            </a:r>
            <a:r>
              <a:rPr lang="en-US" sz="2400" dirty="0">
                <a:cs typeface="Times New Roman" pitchFamily="18" charset="0"/>
              </a:rPr>
              <a:t> </a:t>
            </a:r>
            <a:r>
              <a:rPr lang="en-US" sz="2400" dirty="0" err="1">
                <a:cs typeface="Times New Roman" pitchFamily="18" charset="0"/>
              </a:rPr>
              <a:t>latchbridge</a:t>
            </a:r>
            <a:endParaRPr lang="en-US" sz="2400" dirty="0">
              <a:cs typeface="Times New Roman" pitchFamily="18" charset="0"/>
            </a:endParaRPr>
          </a:p>
          <a:p>
            <a:pPr>
              <a:spcBef>
                <a:spcPts val="600"/>
              </a:spcBef>
              <a:defRPr/>
            </a:pPr>
            <a:r>
              <a:rPr lang="en-US" altLang="en-US" sz="2800" dirty="0" err="1">
                <a:cs typeface="Times New Roman" pitchFamily="18" charset="0"/>
              </a:rPr>
              <a:t>Curva</a:t>
            </a:r>
            <a:r>
              <a:rPr lang="en-US" altLang="en-US" sz="2800" dirty="0">
                <a:cs typeface="Times New Roman" pitchFamily="18" charset="0"/>
              </a:rPr>
              <a:t> </a:t>
            </a:r>
            <a:r>
              <a:rPr lang="en-US" altLang="en-US" sz="2800" dirty="0" err="1">
                <a:cs typeface="Times New Roman" pitchFamily="18" charset="0"/>
              </a:rPr>
              <a:t>longitud</a:t>
            </a:r>
            <a:r>
              <a:rPr lang="en-US" altLang="en-US" sz="2800" dirty="0">
                <a:cs typeface="Times New Roman" pitchFamily="18" charset="0"/>
              </a:rPr>
              <a:t>-tension mas </a:t>
            </a:r>
            <a:r>
              <a:rPr lang="en-US" altLang="en-US" sz="2800" dirty="0" err="1">
                <a:cs typeface="Times New Roman" pitchFamily="18" charset="0"/>
              </a:rPr>
              <a:t>amplia</a:t>
            </a:r>
            <a:r>
              <a:rPr lang="en-US" altLang="en-US" sz="2800" dirty="0">
                <a:cs typeface="Times New Roman" pitchFamily="18" charset="0"/>
              </a:rPr>
              <a:t> </a:t>
            </a:r>
            <a:endParaRPr lang="en-US" altLang="en-US" sz="2800" i="1" dirty="0">
              <a:cs typeface="Times New Roman" pitchFamily="18" charset="0"/>
            </a:endParaRPr>
          </a:p>
          <a:p>
            <a:pPr lvl="1">
              <a:spcBef>
                <a:spcPts val="600"/>
              </a:spcBef>
              <a:defRPr/>
            </a:pPr>
            <a:r>
              <a:rPr lang="en-US" altLang="en-US" sz="2400" dirty="0">
                <a:cs typeface="Times New Roman" pitchFamily="18" charset="0"/>
              </a:rPr>
              <a:t>NO hay </a:t>
            </a:r>
            <a:r>
              <a:rPr lang="en-US" altLang="en-US" sz="2400" dirty="0" err="1">
                <a:cs typeface="Times New Roman" pitchFamily="18" charset="0"/>
              </a:rPr>
              <a:t>linea</a:t>
            </a:r>
            <a:r>
              <a:rPr lang="en-US" altLang="en-US" sz="2400" dirty="0">
                <a:cs typeface="Times New Roman" pitchFamily="18" charset="0"/>
              </a:rPr>
              <a:t> Z</a:t>
            </a:r>
          </a:p>
          <a:p>
            <a:pPr lvl="1">
              <a:spcBef>
                <a:spcPts val="600"/>
              </a:spcBef>
              <a:defRPr/>
            </a:pPr>
            <a:r>
              <a:rPr lang="en-US" altLang="en-US" sz="2400" dirty="0">
                <a:cs typeface="Times New Roman" pitchFamily="18" charset="0"/>
              </a:rPr>
              <a:t>Cabezas de </a:t>
            </a:r>
            <a:r>
              <a:rPr lang="en-US" altLang="en-US" sz="2400" dirty="0" err="1">
                <a:cs typeface="Times New Roman" pitchFamily="18" charset="0"/>
              </a:rPr>
              <a:t>Myosina</a:t>
            </a:r>
            <a:r>
              <a:rPr lang="en-US" altLang="en-US" sz="2400" dirty="0">
                <a:cs typeface="Times New Roman" pitchFamily="18" charset="0"/>
              </a:rPr>
              <a:t>  </a:t>
            </a:r>
            <a:r>
              <a:rPr lang="en-US" altLang="en-US" sz="2400" dirty="0" err="1">
                <a:cs typeface="Times New Roman" pitchFamily="18" charset="0"/>
              </a:rPr>
              <a:t>estan</a:t>
            </a:r>
            <a:r>
              <a:rPr lang="en-US" altLang="en-US" sz="2400" dirty="0">
                <a:cs typeface="Times New Roman" pitchFamily="18" charset="0"/>
              </a:rPr>
              <a:t> </a:t>
            </a:r>
            <a:r>
              <a:rPr lang="en-US" altLang="en-US" sz="2400" dirty="0" err="1">
                <a:cs typeface="Times New Roman" pitchFamily="18" charset="0"/>
              </a:rPr>
              <a:t>en</a:t>
            </a:r>
            <a:r>
              <a:rPr lang="en-US" altLang="en-US" sz="2400" dirty="0">
                <a:cs typeface="Times New Roman" pitchFamily="18" charset="0"/>
              </a:rPr>
              <a:t> el </a:t>
            </a:r>
            <a:r>
              <a:rPr lang="en-US" altLang="en-US" sz="2400" dirty="0" err="1">
                <a:cs typeface="Times New Roman" pitchFamily="18" charset="0"/>
              </a:rPr>
              <a:t>centro</a:t>
            </a:r>
            <a:r>
              <a:rPr lang="en-US" altLang="en-US" sz="2400" dirty="0">
                <a:cs typeface="Times New Roman" pitchFamily="18" charset="0"/>
              </a:rPr>
              <a:t> del filament </a:t>
            </a:r>
            <a:r>
              <a:rPr lang="en-US" altLang="en-US" sz="2400" dirty="0" err="1">
                <a:cs typeface="Times New Roman" pitchFamily="18" charset="0"/>
              </a:rPr>
              <a:t>grueso</a:t>
            </a:r>
            <a:endParaRPr lang="en-US" altLang="en-US" sz="2400" dirty="0">
              <a:cs typeface="Times New Roman" pitchFamily="18" charset="0"/>
            </a:endParaRPr>
          </a:p>
          <a:p>
            <a:pPr lvl="1">
              <a:spcBef>
                <a:spcPts val="600"/>
              </a:spcBef>
              <a:defRPr/>
            </a:pPr>
            <a:r>
              <a:rPr lang="en-US" altLang="en-US" sz="2400" dirty="0">
                <a:cs typeface="Times New Roman" pitchFamily="18" charset="0"/>
              </a:rPr>
              <a:t>Se </a:t>
            </a:r>
            <a:r>
              <a:rPr lang="en-US" altLang="en-US" sz="2400" dirty="0" err="1">
                <a:cs typeface="Times New Roman" pitchFamily="18" charset="0"/>
              </a:rPr>
              <a:t>puede</a:t>
            </a:r>
            <a:r>
              <a:rPr lang="en-US" altLang="en-US" sz="2400" dirty="0">
                <a:cs typeface="Times New Roman" pitchFamily="18" charset="0"/>
              </a:rPr>
              <a:t> </a:t>
            </a:r>
            <a:r>
              <a:rPr lang="en-US" altLang="en-US" sz="2400" dirty="0" err="1">
                <a:cs typeface="Times New Roman" pitchFamily="18" charset="0"/>
              </a:rPr>
              <a:t>contraer</a:t>
            </a:r>
            <a:r>
              <a:rPr lang="en-US" altLang="en-US" sz="2400" dirty="0">
                <a:cs typeface="Times New Roman" pitchFamily="18" charset="0"/>
              </a:rPr>
              <a:t> </a:t>
            </a:r>
            <a:r>
              <a:rPr lang="en-US" altLang="en-US" sz="2400" dirty="0" err="1">
                <a:cs typeface="Times New Roman" pitchFamily="18" charset="0"/>
              </a:rPr>
              <a:t>aun</a:t>
            </a:r>
            <a:r>
              <a:rPr lang="en-US" altLang="en-US" sz="2400" dirty="0">
                <a:cs typeface="Times New Roman" pitchFamily="18" charset="0"/>
              </a:rPr>
              <a:t> </a:t>
            </a:r>
            <a:r>
              <a:rPr lang="en-US" altLang="en-US" sz="2400" dirty="0" err="1">
                <a:cs typeface="Times New Roman" pitchFamily="18" charset="0"/>
              </a:rPr>
              <a:t>cuando</a:t>
            </a:r>
            <a:r>
              <a:rPr lang="en-US" altLang="en-US" sz="2400" dirty="0">
                <a:cs typeface="Times New Roman" pitchFamily="18" charset="0"/>
              </a:rPr>
              <a:t> el </a:t>
            </a:r>
            <a:r>
              <a:rPr lang="en-US" altLang="en-US" sz="2400" dirty="0" err="1">
                <a:cs typeface="Times New Roman" pitchFamily="18" charset="0"/>
              </a:rPr>
              <a:t>musculo</a:t>
            </a:r>
            <a:r>
              <a:rPr lang="en-US" altLang="en-US" sz="2400" dirty="0">
                <a:cs typeface="Times New Roman" pitchFamily="18" charset="0"/>
              </a:rPr>
              <a:t> </a:t>
            </a:r>
            <a:r>
              <a:rPr lang="en-US" altLang="en-US" sz="2400" dirty="0" err="1">
                <a:cs typeface="Times New Roman" pitchFamily="18" charset="0"/>
              </a:rPr>
              <a:t>este</a:t>
            </a:r>
            <a:r>
              <a:rPr lang="en-US" altLang="en-US" sz="2400" dirty="0">
                <a:cs typeface="Times New Roman" pitchFamily="18" charset="0"/>
              </a:rPr>
              <a:t> entre 50-200% de </a:t>
            </a:r>
            <a:r>
              <a:rPr lang="en-US" altLang="en-US" sz="2400" dirty="0" err="1">
                <a:cs typeface="Times New Roman" pitchFamily="18" charset="0"/>
              </a:rPr>
              <a:t>su</a:t>
            </a:r>
            <a:r>
              <a:rPr lang="en-US" altLang="en-US" sz="2400" dirty="0">
                <a:cs typeface="Times New Roman" pitchFamily="18" charset="0"/>
              </a:rPr>
              <a:t> longitude </a:t>
            </a:r>
            <a:r>
              <a:rPr lang="en-US" altLang="en-US" sz="2400" dirty="0" err="1">
                <a:cs typeface="Times New Roman" pitchFamily="18" charset="0"/>
              </a:rPr>
              <a:t>cuando</a:t>
            </a:r>
            <a:r>
              <a:rPr lang="en-US" altLang="en-US" sz="2400" dirty="0">
                <a:cs typeface="Times New Roman" pitchFamily="18" charset="0"/>
              </a:rPr>
              <a:t> </a:t>
            </a:r>
            <a:r>
              <a:rPr lang="en-US" altLang="en-US" sz="2400" dirty="0" err="1">
                <a:cs typeface="Times New Roman" pitchFamily="18" charset="0"/>
              </a:rPr>
              <a:t>relajado</a:t>
            </a:r>
            <a:endParaRPr lang="en-US" altLang="en-US" sz="2400" dirty="0">
              <a:cs typeface="Times New Roman" pitchFamily="18" charset="0"/>
            </a:endParaRPr>
          </a:p>
          <a:p>
            <a:pPr lvl="2">
              <a:spcBef>
                <a:spcPts val="600"/>
              </a:spcBef>
              <a:defRPr/>
            </a:pPr>
            <a:r>
              <a:rPr lang="en-US" altLang="en-US" sz="2000" dirty="0">
                <a:cs typeface="Times New Roman" pitchFamily="18" charset="0"/>
              </a:rPr>
              <a:t>E.g., </a:t>
            </a:r>
            <a:r>
              <a:rPr lang="en-US" altLang="en-US" sz="2000" dirty="0" err="1">
                <a:cs typeface="Times New Roman" pitchFamily="18" charset="0"/>
              </a:rPr>
              <a:t>vaciado</a:t>
            </a:r>
            <a:r>
              <a:rPr lang="en-US" altLang="en-US" sz="2000" dirty="0">
                <a:cs typeface="Times New Roman" pitchFamily="18" charset="0"/>
              </a:rPr>
              <a:t> de </a:t>
            </a:r>
            <a:r>
              <a:rPr lang="en-US" altLang="en-US" sz="2000" dirty="0" err="1">
                <a:cs typeface="Times New Roman" pitchFamily="18" charset="0"/>
              </a:rPr>
              <a:t>vejiga</a:t>
            </a:r>
            <a:r>
              <a:rPr lang="en-US" altLang="en-US" sz="2000" dirty="0">
                <a:cs typeface="Times New Roman" pitchFamily="18" charset="0"/>
              </a:rPr>
              <a:t> </a:t>
            </a:r>
            <a:r>
              <a:rPr lang="en-US" altLang="en-US" sz="2000" dirty="0" err="1">
                <a:cs typeface="Times New Roman" pitchFamily="18" charset="0"/>
              </a:rPr>
              <a:t>aunque</a:t>
            </a:r>
            <a:r>
              <a:rPr lang="en-US" altLang="en-US" sz="2000" dirty="0">
                <a:cs typeface="Times New Roman" pitchFamily="18" charset="0"/>
              </a:rPr>
              <a:t> </a:t>
            </a:r>
            <a:r>
              <a:rPr lang="en-US" altLang="en-US" sz="2000" dirty="0" err="1">
                <a:cs typeface="Times New Roman" pitchFamily="18" charset="0"/>
              </a:rPr>
              <a:t>este</a:t>
            </a:r>
            <a:r>
              <a:rPr lang="en-US" altLang="en-US" sz="2000" dirty="0">
                <a:cs typeface="Times New Roman" pitchFamily="18" charset="0"/>
              </a:rPr>
              <a:t> </a:t>
            </a:r>
            <a:r>
              <a:rPr lang="en-US" altLang="en-US" sz="2000" dirty="0" err="1">
                <a:cs typeface="Times New Roman" pitchFamily="18" charset="0"/>
              </a:rPr>
              <a:t>vacia</a:t>
            </a:r>
            <a:endParaRPr lang="en-US" altLang="en-US" sz="2000" dirty="0">
              <a:cs typeface="Times New Roman" pitchFamily="18" charset="0"/>
            </a:endParaRPr>
          </a:p>
        </p:txBody>
      </p:sp>
    </p:spTree>
    <p:extLst>
      <p:ext uri="{BB962C8B-B14F-4D97-AF65-F5344CB8AC3E}">
        <p14:creationId xmlns:p14="http://schemas.microsoft.com/office/powerpoint/2010/main" val="379848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err="1"/>
              <a:t>Fibra</a:t>
            </a:r>
            <a:r>
              <a:rPr lang="en-US" dirty="0"/>
              <a:t> muscular</a:t>
            </a:r>
          </a:p>
        </p:txBody>
      </p:sp>
      <p:pic>
        <p:nvPicPr>
          <p:cNvPr id="8" name="Picture 2" descr="A skeletal muscle fiber is composed predominantly of myofibrils. Each myofibril is composed of bundles of myofilaments and is enclosed within segments of the sarcoplasmic reticulum."/>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83331" y="1188720"/>
            <a:ext cx="6860669" cy="4876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p:cNvSpPr>
            <a:spLocks noGrp="1"/>
          </p:cNvSpPr>
          <p:nvPr>
            <p:ph idx="13"/>
          </p:nvPr>
        </p:nvSpPr>
        <p:spPr>
          <a:xfrm>
            <a:off x="457200" y="6263640"/>
            <a:ext cx="1554480" cy="365760"/>
          </a:xfrm>
        </p:spPr>
        <p:txBody>
          <a:bodyPr/>
          <a:lstStyle/>
          <a:p>
            <a:r>
              <a:rPr lang="en-US" altLang="en-US" sz="1800" dirty="0">
                <a:cs typeface="Times New Roman" pitchFamily="18" charset="0"/>
              </a:rPr>
              <a:t>Figure 10.3a,b</a:t>
            </a:r>
            <a:endParaRPr lang="en-US" sz="1800" dirty="0"/>
          </a:p>
        </p:txBody>
      </p:sp>
      <p:sp>
        <p:nvSpPr>
          <p:cNvPr id="2" name="TextBox 1">
            <a:extLst>
              <a:ext uri="{FF2B5EF4-FFF2-40B4-BE49-F238E27FC236}">
                <a16:creationId xmlns:a16="http://schemas.microsoft.com/office/drawing/2014/main" id="{56411CE7-BA1D-7A42-877E-C633FAF61147}"/>
              </a:ext>
            </a:extLst>
          </p:cNvPr>
          <p:cNvSpPr txBox="1"/>
          <p:nvPr/>
        </p:nvSpPr>
        <p:spPr>
          <a:xfrm>
            <a:off x="152400" y="1259175"/>
            <a:ext cx="3317896" cy="4339650"/>
          </a:xfrm>
          <a:prstGeom prst="rect">
            <a:avLst/>
          </a:prstGeom>
          <a:noFill/>
        </p:spPr>
        <p:txBody>
          <a:bodyPr wrap="none" rtlCol="0">
            <a:spAutoFit/>
          </a:bodyPr>
          <a:lstStyle/>
          <a:p>
            <a:pPr marL="285750" indent="-285750">
              <a:buFontTx/>
              <a:buChar char="-"/>
            </a:pPr>
            <a:r>
              <a:rPr lang="en-US" sz="2400" dirty="0" err="1"/>
              <a:t>Sarcolema</a:t>
            </a:r>
            <a:endParaRPr lang="en-US" sz="2400" dirty="0"/>
          </a:p>
          <a:p>
            <a:pPr marL="285750" indent="-285750">
              <a:buFontTx/>
              <a:buChar char="-"/>
            </a:pPr>
            <a:r>
              <a:rPr lang="en-US" sz="2400" dirty="0" err="1"/>
              <a:t>Sarcoplasma</a:t>
            </a:r>
            <a:endParaRPr lang="en-US" sz="2400" dirty="0"/>
          </a:p>
          <a:p>
            <a:pPr marL="285750" indent="-285750">
              <a:buFontTx/>
              <a:buChar char="-"/>
            </a:pPr>
            <a:r>
              <a:rPr lang="en-US" sz="2400" dirty="0" err="1"/>
              <a:t>Nucleos</a:t>
            </a:r>
            <a:endParaRPr lang="en-US" sz="2400" dirty="0"/>
          </a:p>
          <a:p>
            <a:pPr marL="285750" indent="-285750">
              <a:buFontTx/>
              <a:buChar char="-"/>
            </a:pPr>
            <a:r>
              <a:rPr lang="en-US" sz="2400" dirty="0" err="1"/>
              <a:t>Triadas</a:t>
            </a:r>
            <a:endParaRPr lang="en-US" sz="2400" dirty="0"/>
          </a:p>
          <a:p>
            <a:pPr marL="285750" indent="-285750">
              <a:buFontTx/>
              <a:buChar char="-"/>
            </a:pPr>
            <a:r>
              <a:rPr lang="en-US" sz="2400" dirty="0" err="1"/>
              <a:t>Reticulo</a:t>
            </a:r>
            <a:r>
              <a:rPr lang="en-US" sz="2400" dirty="0"/>
              <a:t> </a:t>
            </a:r>
            <a:r>
              <a:rPr lang="en-US" sz="2400" dirty="0" err="1"/>
              <a:t>sarcoplasmico</a:t>
            </a:r>
            <a:endParaRPr lang="en-US" sz="2400" dirty="0"/>
          </a:p>
          <a:p>
            <a:pPr marL="285750" indent="-285750">
              <a:buFontTx/>
              <a:buChar char="-"/>
            </a:pPr>
            <a:r>
              <a:rPr lang="en-US" sz="2400" dirty="0" err="1"/>
              <a:t>Tubos</a:t>
            </a:r>
            <a:r>
              <a:rPr lang="en-US" sz="2400" dirty="0"/>
              <a:t> T</a:t>
            </a:r>
          </a:p>
          <a:p>
            <a:pPr marL="285750" indent="-285750">
              <a:buFontTx/>
              <a:buChar char="-"/>
            </a:pPr>
            <a:r>
              <a:rPr lang="en-US" sz="2400" dirty="0" err="1"/>
              <a:t>Mitocondrias</a:t>
            </a:r>
            <a:endParaRPr lang="en-US" sz="2400" dirty="0"/>
          </a:p>
          <a:p>
            <a:pPr marL="285750" indent="-285750">
              <a:buFontTx/>
              <a:buChar char="-"/>
            </a:pPr>
            <a:r>
              <a:rPr lang="en-US" sz="2400" dirty="0" err="1"/>
              <a:t>Miofribrillas</a:t>
            </a:r>
            <a:endParaRPr lang="en-US" sz="2400" dirty="0"/>
          </a:p>
          <a:p>
            <a:pPr marL="285750" indent="-285750">
              <a:buFontTx/>
              <a:buChar char="-"/>
            </a:pPr>
            <a:r>
              <a:rPr lang="en-US" sz="2400" dirty="0" err="1"/>
              <a:t>Sarcomero</a:t>
            </a:r>
            <a:endParaRPr lang="en-US" sz="2400" dirty="0"/>
          </a:p>
          <a:p>
            <a:pPr marL="285750" indent="-285750">
              <a:buFontTx/>
              <a:buChar char="-"/>
            </a:pPr>
            <a:r>
              <a:rPr lang="en-US" sz="2400" dirty="0" err="1"/>
              <a:t>Miofilamentos</a:t>
            </a:r>
            <a:r>
              <a:rPr lang="en-US" sz="2400" dirty="0"/>
              <a:t> </a:t>
            </a:r>
          </a:p>
          <a:p>
            <a:pPr marL="285750" indent="-285750">
              <a:buFontTx/>
              <a:buChar char="-"/>
            </a:pPr>
            <a:endParaRPr lang="en-US" dirty="0"/>
          </a:p>
          <a:p>
            <a:pPr marL="285750" indent="-285750">
              <a:buFontTx/>
              <a:buChar char="-"/>
            </a:pPr>
            <a:endParaRPr lang="en-US" dirty="0"/>
          </a:p>
        </p:txBody>
      </p:sp>
    </p:spTree>
    <p:extLst>
      <p:ext uri="{BB962C8B-B14F-4D97-AF65-F5344CB8AC3E}">
        <p14:creationId xmlns:p14="http://schemas.microsoft.com/office/powerpoint/2010/main" val="3773661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err="1"/>
              <a:t>Sarcolema</a:t>
            </a:r>
            <a:r>
              <a:rPr lang="en-US" dirty="0"/>
              <a:t> y </a:t>
            </a:r>
            <a:r>
              <a:rPr lang="en-US" dirty="0" err="1"/>
              <a:t>tubulos</a:t>
            </a:r>
            <a:r>
              <a:rPr lang="en-US" dirty="0"/>
              <a:t> T</a:t>
            </a:r>
          </a:p>
        </p:txBody>
      </p:sp>
      <p:pic>
        <p:nvPicPr>
          <p:cNvPr id="6" name="Picture 2" descr="The sarcolemma is physically connected to the sarcoplasmic reticulum by invaginations called T-tubules. Both contain voltage-gated sodium and potassium channels necessary for the propagation of an action potentia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01062" y="990600"/>
            <a:ext cx="7042937"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3"/>
          <p:cNvSpPr>
            <a:spLocks noGrp="1"/>
          </p:cNvSpPr>
          <p:nvPr>
            <p:ph idx="13"/>
          </p:nvPr>
        </p:nvSpPr>
        <p:spPr>
          <a:xfrm>
            <a:off x="2438400" y="6263640"/>
            <a:ext cx="1554480" cy="365760"/>
          </a:xfrm>
        </p:spPr>
        <p:txBody>
          <a:bodyPr/>
          <a:lstStyle/>
          <a:p>
            <a:r>
              <a:rPr lang="en-US" altLang="en-US" sz="1800" dirty="0">
                <a:cs typeface="Times New Roman" pitchFamily="18" charset="0"/>
              </a:rPr>
              <a:t>Figure 10.3c</a:t>
            </a:r>
            <a:endParaRPr lang="en-US" sz="1800" dirty="0"/>
          </a:p>
        </p:txBody>
      </p:sp>
      <p:sp>
        <p:nvSpPr>
          <p:cNvPr id="2" name="TextBox 1">
            <a:extLst>
              <a:ext uri="{FF2B5EF4-FFF2-40B4-BE49-F238E27FC236}">
                <a16:creationId xmlns:a16="http://schemas.microsoft.com/office/drawing/2014/main" id="{35D9354F-079B-9947-987D-E203C6958040}"/>
              </a:ext>
            </a:extLst>
          </p:cNvPr>
          <p:cNvSpPr txBox="1"/>
          <p:nvPr/>
        </p:nvSpPr>
        <p:spPr>
          <a:xfrm>
            <a:off x="152400" y="1616927"/>
            <a:ext cx="2280424" cy="4062651"/>
          </a:xfrm>
          <a:prstGeom prst="rect">
            <a:avLst/>
          </a:prstGeom>
          <a:noFill/>
        </p:spPr>
        <p:txBody>
          <a:bodyPr wrap="square" rtlCol="0">
            <a:spAutoFit/>
          </a:bodyPr>
          <a:lstStyle/>
          <a:p>
            <a:pPr marL="285750" indent="-285750">
              <a:buFont typeface="Arial" panose="020B0604020202020204" pitchFamily="34" charset="0"/>
              <a:buChar char="•"/>
            </a:pPr>
            <a:r>
              <a:rPr lang="en-US" sz="2400" dirty="0" err="1"/>
              <a:t>Sarcolema</a:t>
            </a:r>
            <a:endParaRPr lang="en-US" sz="2400" dirty="0"/>
          </a:p>
          <a:p>
            <a:pPr marL="285750" indent="-285750">
              <a:buFont typeface="Arial" panose="020B0604020202020204" pitchFamily="34" charset="0"/>
              <a:buChar char="•"/>
            </a:pPr>
            <a:r>
              <a:rPr lang="en-US" sz="2400" dirty="0" err="1"/>
              <a:t>Tubos</a:t>
            </a:r>
            <a:r>
              <a:rPr lang="en-US" sz="2400" dirty="0"/>
              <a:t> T</a:t>
            </a:r>
          </a:p>
          <a:p>
            <a:pPr marL="285750" indent="-285750">
              <a:buFont typeface="Arial" panose="020B0604020202020204" pitchFamily="34" charset="0"/>
              <a:buChar char="•"/>
            </a:pPr>
            <a:r>
              <a:rPr lang="en-US" sz="2400" dirty="0" err="1"/>
              <a:t>Reticulo</a:t>
            </a:r>
            <a:r>
              <a:rPr lang="en-US" sz="2400" dirty="0"/>
              <a:t> </a:t>
            </a:r>
            <a:r>
              <a:rPr lang="en-US" sz="2400" dirty="0" err="1"/>
              <a:t>Sarcoplásmico</a:t>
            </a:r>
            <a:endParaRPr lang="en-US" sz="2400" dirty="0"/>
          </a:p>
          <a:p>
            <a:pPr marL="285750" indent="-285750">
              <a:buFont typeface="Arial" panose="020B0604020202020204" pitchFamily="34" charset="0"/>
              <a:buChar char="•"/>
            </a:pPr>
            <a:r>
              <a:rPr lang="en-US" sz="2400" dirty="0"/>
              <a:t>Canales </a:t>
            </a:r>
            <a:r>
              <a:rPr lang="en-US" sz="2400" dirty="0" err="1"/>
              <a:t>regulados</a:t>
            </a:r>
            <a:r>
              <a:rPr lang="en-US" sz="2400" dirty="0"/>
              <a:t> por V</a:t>
            </a:r>
          </a:p>
          <a:p>
            <a:pPr marL="285750" indent="-285750">
              <a:buFont typeface="Arial" panose="020B0604020202020204" pitchFamily="34" charset="0"/>
              <a:buChar char="•"/>
            </a:pPr>
            <a:r>
              <a:rPr lang="en-US" sz="2400" dirty="0"/>
              <a:t>Na+</a:t>
            </a:r>
          </a:p>
          <a:p>
            <a:pPr marL="285750" indent="-285750">
              <a:buFont typeface="Arial" panose="020B0604020202020204" pitchFamily="34" charset="0"/>
              <a:buChar char="•"/>
            </a:pPr>
            <a:r>
              <a:rPr lang="en-US" sz="2400" dirty="0"/>
              <a:t>K+</a:t>
            </a:r>
          </a:p>
          <a:p>
            <a:pPr marL="285750" indent="-285750">
              <a:buFont typeface="Arial" panose="020B0604020202020204" pitchFamily="34" charset="0"/>
              <a:buChar char="•"/>
            </a:pPr>
            <a:r>
              <a:rPr lang="en-US" sz="2400" dirty="0"/>
              <a:t>Ca+2</a:t>
            </a:r>
          </a:p>
          <a:p>
            <a:pPr marL="285750" indent="-285750">
              <a:buFontTx/>
              <a:buChar char="-"/>
            </a:pPr>
            <a:endParaRPr lang="en-US" dirty="0"/>
          </a:p>
        </p:txBody>
      </p:sp>
    </p:spTree>
    <p:extLst>
      <p:ext uri="{BB962C8B-B14F-4D97-AF65-F5344CB8AC3E}">
        <p14:creationId xmlns:p14="http://schemas.microsoft.com/office/powerpoint/2010/main" val="1913938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10.2b </a:t>
            </a:r>
            <a:r>
              <a:rPr lang="en-US" dirty="0" err="1"/>
              <a:t>Anatomía</a:t>
            </a:r>
            <a:r>
              <a:rPr lang="en-US" dirty="0"/>
              <a:t> </a:t>
            </a:r>
            <a:r>
              <a:rPr lang="en-US" dirty="0" err="1"/>
              <a:t>microscópica</a:t>
            </a:r>
            <a:r>
              <a:rPr lang="en-US" dirty="0"/>
              <a:t> </a:t>
            </a:r>
            <a:r>
              <a:rPr lang="en-US" sz="1500" dirty="0"/>
              <a:t>2</a:t>
            </a:r>
          </a:p>
        </p:txBody>
      </p:sp>
      <p:sp>
        <p:nvSpPr>
          <p:cNvPr id="8" name="Content Placeholder 2"/>
          <p:cNvSpPr>
            <a:spLocks noGrp="1"/>
          </p:cNvSpPr>
          <p:nvPr>
            <p:ph idx="1"/>
          </p:nvPr>
        </p:nvSpPr>
        <p:spPr>
          <a:xfrm>
            <a:off x="457200" y="1295400"/>
            <a:ext cx="8534400" cy="5303520"/>
          </a:xfrm>
        </p:spPr>
        <p:txBody>
          <a:bodyPr/>
          <a:lstStyle/>
          <a:p>
            <a:pPr lvl="1">
              <a:spcBef>
                <a:spcPts val="400"/>
              </a:spcBef>
              <a:spcAft>
                <a:spcPts val="0"/>
              </a:spcAft>
            </a:pPr>
            <a:r>
              <a:rPr lang="en-US" altLang="en-US" sz="2600" b="1" dirty="0" err="1">
                <a:cs typeface="Times New Roman" pitchFamily="18" charset="0"/>
              </a:rPr>
              <a:t>Miofibrilas</a:t>
            </a:r>
            <a:r>
              <a:rPr lang="en-US" altLang="en-US" sz="2600" dirty="0">
                <a:cs typeface="Times New Roman" pitchFamily="18" charset="0"/>
              </a:rPr>
              <a:t> (</a:t>
            </a:r>
            <a:r>
              <a:rPr lang="en-US" altLang="en-US" sz="2600" dirty="0" err="1">
                <a:cs typeface="Times New Roman" pitchFamily="18" charset="0"/>
              </a:rPr>
              <a:t>cientos</a:t>
            </a:r>
            <a:r>
              <a:rPr lang="en-US" altLang="en-US" sz="2600" dirty="0">
                <a:cs typeface="Times New Roman" pitchFamily="18" charset="0"/>
              </a:rPr>
              <a:t> por </a:t>
            </a:r>
            <a:r>
              <a:rPr lang="en-US" altLang="en-US" sz="2600" dirty="0" err="1">
                <a:cs typeface="Times New Roman" pitchFamily="18" charset="0"/>
              </a:rPr>
              <a:t>cada</a:t>
            </a:r>
            <a:r>
              <a:rPr lang="en-US" altLang="en-US" sz="2600" dirty="0">
                <a:cs typeface="Times New Roman" pitchFamily="18" charset="0"/>
              </a:rPr>
              <a:t> </a:t>
            </a:r>
            <a:r>
              <a:rPr lang="en-US" altLang="en-US" sz="2600" dirty="0" err="1">
                <a:cs typeface="Times New Roman" pitchFamily="18" charset="0"/>
              </a:rPr>
              <a:t>células</a:t>
            </a:r>
            <a:r>
              <a:rPr lang="en-US" altLang="en-US" sz="2600" dirty="0">
                <a:cs typeface="Times New Roman" pitchFamily="18" charset="0"/>
              </a:rPr>
              <a:t>)</a:t>
            </a:r>
          </a:p>
          <a:p>
            <a:pPr lvl="2">
              <a:spcBef>
                <a:spcPts val="400"/>
              </a:spcBef>
              <a:spcAft>
                <a:spcPts val="0"/>
              </a:spcAft>
            </a:pPr>
            <a:r>
              <a:rPr lang="en-US" altLang="en-US" dirty="0" err="1">
                <a:cs typeface="Times New Roman" pitchFamily="18" charset="0"/>
              </a:rPr>
              <a:t>Grupos</a:t>
            </a:r>
            <a:r>
              <a:rPr lang="en-US" altLang="en-US" dirty="0">
                <a:cs typeface="Times New Roman" pitchFamily="18" charset="0"/>
              </a:rPr>
              <a:t> de </a:t>
            </a:r>
            <a:r>
              <a:rPr lang="en-US" altLang="en-US" dirty="0" err="1">
                <a:cs typeface="Times New Roman" pitchFamily="18" charset="0"/>
              </a:rPr>
              <a:t>miofilamentos</a:t>
            </a:r>
            <a:r>
              <a:rPr lang="en-US" altLang="en-US" dirty="0">
                <a:cs typeface="Times New Roman" pitchFamily="18" charset="0"/>
              </a:rPr>
              <a:t> </a:t>
            </a:r>
            <a:r>
              <a:rPr lang="en-US" altLang="en-US" dirty="0" err="1">
                <a:cs typeface="Times New Roman" pitchFamily="18" charset="0"/>
              </a:rPr>
              <a:t>encerrados</a:t>
            </a:r>
            <a:r>
              <a:rPr lang="en-US" altLang="en-US" dirty="0">
                <a:cs typeface="Times New Roman" pitchFamily="18" charset="0"/>
              </a:rPr>
              <a:t> por el RS</a:t>
            </a:r>
          </a:p>
          <a:p>
            <a:pPr lvl="1">
              <a:spcBef>
                <a:spcPts val="400"/>
              </a:spcBef>
              <a:spcAft>
                <a:spcPts val="0"/>
              </a:spcAft>
            </a:pPr>
            <a:r>
              <a:rPr lang="en-US" altLang="en-US" sz="2600" b="1" dirty="0" err="1">
                <a:cs typeface="Times New Roman" pitchFamily="18" charset="0"/>
              </a:rPr>
              <a:t>Retículo</a:t>
            </a:r>
            <a:r>
              <a:rPr lang="en-US" altLang="en-US" sz="2600" b="1" dirty="0">
                <a:cs typeface="Times New Roman" pitchFamily="18" charset="0"/>
              </a:rPr>
              <a:t> </a:t>
            </a:r>
            <a:r>
              <a:rPr lang="en-US" altLang="en-US" sz="2600" b="1" dirty="0" err="1">
                <a:cs typeface="Times New Roman" pitchFamily="18" charset="0"/>
              </a:rPr>
              <a:t>Sarcoplasmico</a:t>
            </a:r>
            <a:endParaRPr lang="en-US" altLang="en-US" sz="2600" b="1" dirty="0">
              <a:cs typeface="Times New Roman" pitchFamily="18" charset="0"/>
            </a:endParaRPr>
          </a:p>
          <a:p>
            <a:pPr lvl="2">
              <a:spcBef>
                <a:spcPts val="400"/>
              </a:spcBef>
              <a:spcAft>
                <a:spcPts val="0"/>
              </a:spcAft>
            </a:pPr>
            <a:r>
              <a:rPr lang="en-US" altLang="en-US" dirty="0" err="1">
                <a:cs typeface="Times New Roman" pitchFamily="18" charset="0"/>
              </a:rPr>
              <a:t>Complejo</a:t>
            </a:r>
            <a:r>
              <a:rPr lang="en-US" altLang="en-US" dirty="0">
                <a:cs typeface="Times New Roman" pitchFamily="18" charset="0"/>
              </a:rPr>
              <a:t> de </a:t>
            </a:r>
            <a:r>
              <a:rPr lang="en-US" altLang="en-US" dirty="0" err="1">
                <a:cs typeface="Times New Roman" pitchFamily="18" charset="0"/>
              </a:rPr>
              <a:t>membranas</a:t>
            </a:r>
            <a:r>
              <a:rPr lang="en-US" altLang="en-US" dirty="0">
                <a:cs typeface="Times New Roman" pitchFamily="18" charset="0"/>
              </a:rPr>
              <a:t> </a:t>
            </a:r>
            <a:r>
              <a:rPr lang="en-US" altLang="en-US" dirty="0" err="1">
                <a:cs typeface="Times New Roman" pitchFamily="18" charset="0"/>
              </a:rPr>
              <a:t>internas</a:t>
            </a:r>
            <a:r>
              <a:rPr lang="en-US" altLang="en-US" dirty="0">
                <a:cs typeface="Times New Roman" pitchFamily="18" charset="0"/>
              </a:rPr>
              <a:t> – similar al RE</a:t>
            </a:r>
          </a:p>
          <a:p>
            <a:pPr lvl="2">
              <a:spcBef>
                <a:spcPts val="400"/>
              </a:spcBef>
              <a:spcAft>
                <a:spcPts val="0"/>
              </a:spcAft>
            </a:pPr>
            <a:r>
              <a:rPr lang="en-US" altLang="en-US" b="1" dirty="0" err="1">
                <a:cs typeface="Times New Roman" pitchFamily="18" charset="0"/>
              </a:rPr>
              <a:t>Cisternas</a:t>
            </a:r>
            <a:r>
              <a:rPr lang="en-US" altLang="en-US" b="1" dirty="0">
                <a:cs typeface="Times New Roman" pitchFamily="18" charset="0"/>
              </a:rPr>
              <a:t> </a:t>
            </a:r>
            <a:r>
              <a:rPr lang="en-US" altLang="en-US" b="1" dirty="0" err="1">
                <a:cs typeface="Times New Roman" pitchFamily="18" charset="0"/>
              </a:rPr>
              <a:t>Terminales</a:t>
            </a:r>
            <a:r>
              <a:rPr lang="en-US" altLang="en-US" b="1" dirty="0">
                <a:cs typeface="Times New Roman" pitchFamily="18" charset="0"/>
              </a:rPr>
              <a:t> : </a:t>
            </a:r>
            <a:r>
              <a:rPr lang="en-US" altLang="en-US" b="1" dirty="0" err="1">
                <a:cs typeface="Times New Roman" pitchFamily="18" charset="0"/>
              </a:rPr>
              <a:t>sacos</a:t>
            </a:r>
            <a:r>
              <a:rPr lang="en-US" altLang="en-US" b="1" dirty="0">
                <a:cs typeface="Times New Roman" pitchFamily="18" charset="0"/>
              </a:rPr>
              <a:t> de </a:t>
            </a:r>
            <a:r>
              <a:rPr lang="en-US" altLang="en-US" b="1" dirty="0" err="1">
                <a:cs typeface="Times New Roman" pitchFamily="18" charset="0"/>
              </a:rPr>
              <a:t>membranas</a:t>
            </a:r>
            <a:r>
              <a:rPr lang="en-US" altLang="en-US" b="1" dirty="0">
                <a:cs typeface="Times New Roman" pitchFamily="18" charset="0"/>
              </a:rPr>
              <a:t> del RS</a:t>
            </a:r>
            <a:endParaRPr lang="en-US" altLang="en-US" dirty="0">
              <a:cs typeface="Times New Roman" pitchFamily="18" charset="0"/>
            </a:endParaRPr>
          </a:p>
          <a:p>
            <a:pPr lvl="3">
              <a:spcBef>
                <a:spcPts val="200"/>
              </a:spcBef>
              <a:spcAft>
                <a:spcPts val="0"/>
              </a:spcAft>
            </a:pPr>
            <a:r>
              <a:rPr lang="en-US" altLang="en-US" sz="2400" dirty="0" err="1">
                <a:cs typeface="Times New Roman" pitchFamily="18" charset="0"/>
              </a:rPr>
              <a:t>Funcion</a:t>
            </a:r>
            <a:r>
              <a:rPr lang="en-US" altLang="en-US" sz="2400" dirty="0">
                <a:cs typeface="Times New Roman" pitchFamily="18" charset="0"/>
              </a:rPr>
              <a:t>: </a:t>
            </a:r>
            <a:r>
              <a:rPr lang="en-US" altLang="en-US" sz="2400" dirty="0" err="1">
                <a:cs typeface="Times New Roman" pitchFamily="18" charset="0"/>
              </a:rPr>
              <a:t>reservas</a:t>
            </a:r>
            <a:r>
              <a:rPr lang="en-US" altLang="en-US" sz="2400" dirty="0">
                <a:cs typeface="Times New Roman" pitchFamily="18" charset="0"/>
              </a:rPr>
              <a:t> de Ca+2</a:t>
            </a:r>
          </a:p>
          <a:p>
            <a:pPr lvl="3">
              <a:spcBef>
                <a:spcPts val="200"/>
              </a:spcBef>
              <a:spcAft>
                <a:spcPts val="0"/>
              </a:spcAft>
            </a:pPr>
            <a:r>
              <a:rPr lang="en-US" altLang="en-US" sz="2400" dirty="0">
                <a:cs typeface="Times New Roman" pitchFamily="18" charset="0"/>
              </a:rPr>
              <a:t>A ambos </a:t>
            </a:r>
            <a:r>
              <a:rPr lang="en-US" altLang="en-US" sz="2400" dirty="0" err="1">
                <a:cs typeface="Times New Roman" pitchFamily="18" charset="0"/>
              </a:rPr>
              <a:t>lados</a:t>
            </a:r>
            <a:r>
              <a:rPr lang="en-US" altLang="en-US" sz="2400" dirty="0">
                <a:cs typeface="Times New Roman" pitchFamily="18" charset="0"/>
              </a:rPr>
              <a:t> de </a:t>
            </a:r>
            <a:r>
              <a:rPr lang="en-US" altLang="en-US" sz="2400" dirty="0" err="1">
                <a:cs typeface="Times New Roman" pitchFamily="18" charset="0"/>
              </a:rPr>
              <a:t>Tubo</a:t>
            </a:r>
            <a:r>
              <a:rPr lang="en-US" altLang="en-US" sz="2400" dirty="0">
                <a:cs typeface="Times New Roman" pitchFamily="18" charset="0"/>
              </a:rPr>
              <a:t> T= </a:t>
            </a:r>
            <a:r>
              <a:rPr lang="en-US" altLang="en-US" sz="2400" b="1" dirty="0" err="1">
                <a:cs typeface="Times New Roman" pitchFamily="18" charset="0"/>
              </a:rPr>
              <a:t>Triada</a:t>
            </a:r>
            <a:endParaRPr lang="en-US" altLang="en-US" sz="2400" b="1" dirty="0">
              <a:cs typeface="Times New Roman" pitchFamily="18" charset="0"/>
            </a:endParaRPr>
          </a:p>
          <a:p>
            <a:pPr lvl="2">
              <a:spcBef>
                <a:spcPts val="400"/>
              </a:spcBef>
              <a:spcAft>
                <a:spcPts val="0"/>
              </a:spcAft>
            </a:pPr>
            <a:r>
              <a:rPr lang="en-US" altLang="en-US" dirty="0" err="1">
                <a:cs typeface="Times New Roman" pitchFamily="18" charset="0"/>
              </a:rPr>
              <a:t>Contiene</a:t>
            </a:r>
            <a:r>
              <a:rPr lang="en-US" altLang="en-US" dirty="0">
                <a:cs typeface="Times New Roman" pitchFamily="18" charset="0"/>
              </a:rPr>
              <a:t> </a:t>
            </a:r>
            <a:r>
              <a:rPr lang="en-US" altLang="en-US" dirty="0" err="1">
                <a:cs typeface="Times New Roman" pitchFamily="18" charset="0"/>
              </a:rPr>
              <a:t>bombas</a:t>
            </a:r>
            <a:r>
              <a:rPr lang="en-US" altLang="en-US" dirty="0">
                <a:cs typeface="Times New Roman" pitchFamily="18" charset="0"/>
              </a:rPr>
              <a:t> de Ca+2 para importer Ca+2</a:t>
            </a:r>
          </a:p>
          <a:p>
            <a:pPr lvl="3">
              <a:spcBef>
                <a:spcPts val="200"/>
              </a:spcBef>
              <a:spcAft>
                <a:spcPts val="0"/>
              </a:spcAft>
            </a:pPr>
            <a:r>
              <a:rPr lang="en-US" altLang="en-US" sz="2400" dirty="0">
                <a:cs typeface="Times New Roman" pitchFamily="18" charset="0"/>
              </a:rPr>
              <a:t>Ca+2 es </a:t>
            </a:r>
            <a:r>
              <a:rPr lang="en-US" altLang="en-US" sz="2400" dirty="0" err="1">
                <a:cs typeface="Times New Roman" pitchFamily="18" charset="0"/>
              </a:rPr>
              <a:t>ligado</a:t>
            </a:r>
            <a:r>
              <a:rPr lang="en-US" altLang="en-US" sz="2400" dirty="0">
                <a:cs typeface="Times New Roman" pitchFamily="18" charset="0"/>
              </a:rPr>
              <a:t> por </a:t>
            </a:r>
            <a:r>
              <a:rPr lang="en-US" altLang="en-US" sz="2400" b="1" dirty="0" err="1">
                <a:cs typeface="Times New Roman" pitchFamily="18" charset="0"/>
              </a:rPr>
              <a:t>calmodulina</a:t>
            </a:r>
            <a:r>
              <a:rPr lang="en-US" altLang="en-US" sz="2400" dirty="0">
                <a:cs typeface="Times New Roman" pitchFamily="18" charset="0"/>
              </a:rPr>
              <a:t> y </a:t>
            </a:r>
            <a:r>
              <a:rPr lang="en-US" altLang="en-US" sz="2400" b="1" dirty="0" err="1">
                <a:cs typeface="Times New Roman" pitchFamily="18" charset="0"/>
              </a:rPr>
              <a:t>calcicuestrina</a:t>
            </a:r>
            <a:endParaRPr lang="en-US" altLang="en-US" sz="2400" b="1" dirty="0">
              <a:cs typeface="Times New Roman" pitchFamily="18" charset="0"/>
            </a:endParaRPr>
          </a:p>
          <a:p>
            <a:pPr lvl="2">
              <a:spcBef>
                <a:spcPts val="400"/>
              </a:spcBef>
              <a:spcAft>
                <a:spcPts val="0"/>
              </a:spcAft>
            </a:pPr>
            <a:r>
              <a:rPr lang="en-US" altLang="en-US" dirty="0" err="1">
                <a:cs typeface="Times New Roman" pitchFamily="18" charset="0"/>
              </a:rPr>
              <a:t>Contiene</a:t>
            </a:r>
            <a:r>
              <a:rPr lang="en-US" altLang="en-US" dirty="0">
                <a:cs typeface="Times New Roman" pitchFamily="18" charset="0"/>
              </a:rPr>
              <a:t>  </a:t>
            </a:r>
            <a:r>
              <a:rPr lang="en-US" altLang="en-US" b="1" dirty="0" err="1">
                <a:cs typeface="Times New Roman" pitchFamily="18" charset="0"/>
              </a:rPr>
              <a:t>canales</a:t>
            </a:r>
            <a:r>
              <a:rPr lang="en-US" altLang="en-US" b="1" dirty="0">
                <a:cs typeface="Times New Roman" pitchFamily="18" charset="0"/>
              </a:rPr>
              <a:t> para la </a:t>
            </a:r>
            <a:r>
              <a:rPr lang="en-US" altLang="en-US" b="1" dirty="0" err="1">
                <a:cs typeface="Times New Roman" pitchFamily="18" charset="0"/>
              </a:rPr>
              <a:t>liberación</a:t>
            </a:r>
            <a:r>
              <a:rPr lang="en-US" altLang="en-US" b="1" dirty="0">
                <a:cs typeface="Times New Roman" pitchFamily="18" charset="0"/>
              </a:rPr>
              <a:t> de Ca+2</a:t>
            </a:r>
          </a:p>
          <a:p>
            <a:pPr lvl="3">
              <a:spcBef>
                <a:spcPts val="200"/>
              </a:spcBef>
              <a:spcAft>
                <a:spcPts val="0"/>
              </a:spcAft>
            </a:pPr>
            <a:r>
              <a:rPr lang="en-US" altLang="en-US" sz="2400" dirty="0" err="1">
                <a:cs typeface="Times New Roman" pitchFamily="18" charset="0"/>
              </a:rPr>
              <a:t>Activados</a:t>
            </a:r>
            <a:r>
              <a:rPr lang="en-US" altLang="en-US" sz="2400" dirty="0">
                <a:cs typeface="Times New Roman" pitchFamily="18" charset="0"/>
              </a:rPr>
              <a:t> por </a:t>
            </a:r>
            <a:r>
              <a:rPr lang="en-US" altLang="en-US" sz="2400" dirty="0" err="1">
                <a:cs typeface="Times New Roman" pitchFamily="18" charset="0"/>
              </a:rPr>
              <a:t>señales</a:t>
            </a:r>
            <a:r>
              <a:rPr lang="en-US" altLang="en-US" sz="2400" dirty="0">
                <a:cs typeface="Times New Roman" pitchFamily="18" charset="0"/>
              </a:rPr>
              <a:t> </a:t>
            </a:r>
            <a:r>
              <a:rPr lang="en-US" altLang="en-US" sz="2400" dirty="0" err="1">
                <a:cs typeface="Times New Roman" pitchFamily="18" charset="0"/>
              </a:rPr>
              <a:t>electricas</a:t>
            </a:r>
            <a:r>
              <a:rPr lang="en-US" altLang="en-US" sz="2400" dirty="0">
                <a:cs typeface="Times New Roman" pitchFamily="18" charset="0"/>
              </a:rPr>
              <a:t> que </a:t>
            </a:r>
            <a:r>
              <a:rPr lang="en-US" altLang="en-US" sz="2400" dirty="0" err="1">
                <a:cs typeface="Times New Roman" pitchFamily="18" charset="0"/>
              </a:rPr>
              <a:t>viajan</a:t>
            </a:r>
            <a:r>
              <a:rPr lang="en-US" altLang="en-US" sz="2400" dirty="0">
                <a:cs typeface="Times New Roman" pitchFamily="18" charset="0"/>
              </a:rPr>
              <a:t> por el </a:t>
            </a:r>
            <a:r>
              <a:rPr lang="en-US" altLang="en-US" sz="2400" dirty="0" err="1">
                <a:cs typeface="Times New Roman" pitchFamily="18" charset="0"/>
              </a:rPr>
              <a:t>Tubo</a:t>
            </a:r>
            <a:r>
              <a:rPr lang="en-US" altLang="en-US" sz="2400" dirty="0">
                <a:cs typeface="Times New Roman" pitchFamily="18" charset="0"/>
              </a:rPr>
              <a:t> T, </a:t>
            </a:r>
          </a:p>
          <a:p>
            <a:pPr lvl="3">
              <a:spcBef>
                <a:spcPts val="200"/>
              </a:spcBef>
              <a:spcAft>
                <a:spcPts val="0"/>
              </a:spcAft>
            </a:pPr>
            <a:r>
              <a:rPr lang="en-US" altLang="en-US" sz="2400" dirty="0">
                <a:cs typeface="Times New Roman" pitchFamily="18" charset="0"/>
              </a:rPr>
              <a:t>Ca+2 sale del RS </a:t>
            </a:r>
            <a:r>
              <a:rPr lang="en-US" altLang="en-US" sz="2400" dirty="0" err="1">
                <a:cs typeface="Times New Roman" pitchFamily="18" charset="0"/>
              </a:rPr>
              <a:t>hacia</a:t>
            </a:r>
            <a:r>
              <a:rPr lang="en-US" altLang="en-US" sz="2400" dirty="0">
                <a:cs typeface="Times New Roman" pitchFamily="18" charset="0"/>
              </a:rPr>
              <a:t> el </a:t>
            </a:r>
            <a:r>
              <a:rPr lang="en-US" altLang="en-US" sz="2400" dirty="0" err="1">
                <a:cs typeface="Times New Roman" pitchFamily="18" charset="0"/>
              </a:rPr>
              <a:t>sarcooplasma</a:t>
            </a:r>
            <a:r>
              <a:rPr lang="en-US" altLang="en-US" sz="2400" dirty="0">
                <a:cs typeface="Times New Roman" pitchFamily="18" charset="0"/>
              </a:rPr>
              <a:t> </a:t>
            </a:r>
          </a:p>
        </p:txBody>
      </p:sp>
    </p:spTree>
    <p:extLst>
      <p:ext uri="{BB962C8B-B14F-4D97-AF65-F5344CB8AC3E}">
        <p14:creationId xmlns:p14="http://schemas.microsoft.com/office/powerpoint/2010/main" val="1389202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err="1"/>
              <a:t>Triada</a:t>
            </a:r>
            <a:endParaRPr lang="en-US" dirty="0"/>
          </a:p>
        </p:txBody>
      </p:sp>
      <p:pic>
        <p:nvPicPr>
          <p:cNvPr id="8" name="Picture 2" descr="The triad is a T-tubule flanked by two terminal cisternae of the sarcoplasmic reticulum. The T-tubule membrane contains voltage-sensitive calcium channels and the terminal cisternae membrane contains both calcium release channels and calcium pump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40632" y="1188720"/>
            <a:ext cx="5203368" cy="4838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3"/>
          <p:cNvSpPr>
            <a:spLocks noGrp="1"/>
          </p:cNvSpPr>
          <p:nvPr>
            <p:ph idx="13"/>
          </p:nvPr>
        </p:nvSpPr>
        <p:spPr>
          <a:xfrm>
            <a:off x="5715000" y="6285942"/>
            <a:ext cx="1463040" cy="365760"/>
          </a:xfrm>
        </p:spPr>
        <p:txBody>
          <a:bodyPr/>
          <a:lstStyle/>
          <a:p>
            <a:r>
              <a:rPr lang="en-US" altLang="en-US" sz="1800" dirty="0">
                <a:cs typeface="Times New Roman" pitchFamily="18" charset="0"/>
              </a:rPr>
              <a:t>Figure 10.3d</a:t>
            </a:r>
            <a:endParaRPr lang="en-US" sz="1800" dirty="0"/>
          </a:p>
        </p:txBody>
      </p:sp>
      <p:sp>
        <p:nvSpPr>
          <p:cNvPr id="2" name="TextBox 1">
            <a:extLst>
              <a:ext uri="{FF2B5EF4-FFF2-40B4-BE49-F238E27FC236}">
                <a16:creationId xmlns:a16="http://schemas.microsoft.com/office/drawing/2014/main" id="{067D65F9-A30A-5541-8B1F-F7BEC7A68ADB}"/>
              </a:ext>
            </a:extLst>
          </p:cNvPr>
          <p:cNvSpPr txBox="1"/>
          <p:nvPr/>
        </p:nvSpPr>
        <p:spPr>
          <a:xfrm>
            <a:off x="-685800" y="0"/>
            <a:ext cx="4724400" cy="6786473"/>
          </a:xfrm>
          <a:prstGeom prst="rect">
            <a:avLst/>
          </a:prstGeom>
          <a:noFill/>
        </p:spPr>
        <p:txBody>
          <a:bodyPr wrap="square" rtlCol="0">
            <a:spAutoFit/>
          </a:bodyPr>
          <a:lstStyle/>
          <a:p>
            <a:pPr lvl="2">
              <a:spcBef>
                <a:spcPts val="400"/>
              </a:spcBef>
              <a:spcAft>
                <a:spcPts val="0"/>
              </a:spcAft>
            </a:pPr>
            <a:r>
              <a:rPr lang="en-US" altLang="en-US" sz="2400" b="1" dirty="0" err="1">
                <a:cs typeface="Times New Roman" pitchFamily="18" charset="0"/>
              </a:rPr>
              <a:t>Cisternas</a:t>
            </a:r>
            <a:r>
              <a:rPr lang="en-US" altLang="en-US" sz="2400" b="1" dirty="0">
                <a:cs typeface="Times New Roman" pitchFamily="18" charset="0"/>
              </a:rPr>
              <a:t> </a:t>
            </a:r>
            <a:r>
              <a:rPr lang="en-US" altLang="en-US" sz="2400" b="1" dirty="0" err="1">
                <a:cs typeface="Times New Roman" pitchFamily="18" charset="0"/>
              </a:rPr>
              <a:t>Terminales</a:t>
            </a:r>
            <a:r>
              <a:rPr lang="en-US" altLang="en-US" sz="2400" b="1" dirty="0">
                <a:cs typeface="Times New Roman" pitchFamily="18" charset="0"/>
              </a:rPr>
              <a:t> : </a:t>
            </a:r>
            <a:r>
              <a:rPr lang="en-US" altLang="en-US" sz="2400" b="1" dirty="0" err="1">
                <a:cs typeface="Times New Roman" pitchFamily="18" charset="0"/>
              </a:rPr>
              <a:t>sacos</a:t>
            </a:r>
            <a:r>
              <a:rPr lang="en-US" altLang="en-US" sz="2400" b="1" dirty="0">
                <a:cs typeface="Times New Roman" pitchFamily="18" charset="0"/>
              </a:rPr>
              <a:t> de </a:t>
            </a:r>
            <a:r>
              <a:rPr lang="en-US" altLang="en-US" sz="2400" b="1" dirty="0" err="1">
                <a:cs typeface="Times New Roman" pitchFamily="18" charset="0"/>
              </a:rPr>
              <a:t>membranas</a:t>
            </a:r>
            <a:r>
              <a:rPr lang="en-US" altLang="en-US" sz="2400" b="1" dirty="0">
                <a:cs typeface="Times New Roman" pitchFamily="18" charset="0"/>
              </a:rPr>
              <a:t> del RS</a:t>
            </a:r>
            <a:endParaRPr lang="en-US" altLang="en-US" sz="2400" dirty="0">
              <a:cs typeface="Times New Roman" pitchFamily="18" charset="0"/>
            </a:endParaRPr>
          </a:p>
          <a:p>
            <a:pPr lvl="3">
              <a:spcBef>
                <a:spcPts val="200"/>
              </a:spcBef>
              <a:spcAft>
                <a:spcPts val="0"/>
              </a:spcAft>
            </a:pPr>
            <a:r>
              <a:rPr lang="en-US" altLang="en-US" sz="2400" dirty="0" err="1">
                <a:cs typeface="Times New Roman" pitchFamily="18" charset="0"/>
              </a:rPr>
              <a:t>Funcion</a:t>
            </a:r>
            <a:r>
              <a:rPr lang="en-US" altLang="en-US" sz="2400" dirty="0">
                <a:cs typeface="Times New Roman" pitchFamily="18" charset="0"/>
              </a:rPr>
              <a:t>: </a:t>
            </a:r>
            <a:r>
              <a:rPr lang="en-US" altLang="en-US" sz="2400" dirty="0" err="1">
                <a:cs typeface="Times New Roman" pitchFamily="18" charset="0"/>
              </a:rPr>
              <a:t>reservas</a:t>
            </a:r>
            <a:r>
              <a:rPr lang="en-US" altLang="en-US" sz="2400" dirty="0">
                <a:cs typeface="Times New Roman" pitchFamily="18" charset="0"/>
              </a:rPr>
              <a:t> de Ca+2</a:t>
            </a:r>
          </a:p>
          <a:p>
            <a:pPr lvl="3">
              <a:spcBef>
                <a:spcPts val="200"/>
              </a:spcBef>
              <a:spcAft>
                <a:spcPts val="0"/>
              </a:spcAft>
            </a:pPr>
            <a:r>
              <a:rPr lang="en-US" altLang="en-US" sz="2400" dirty="0">
                <a:cs typeface="Times New Roman" pitchFamily="18" charset="0"/>
              </a:rPr>
              <a:t>A ambos </a:t>
            </a:r>
            <a:r>
              <a:rPr lang="en-US" altLang="en-US" sz="2400" dirty="0" err="1">
                <a:cs typeface="Times New Roman" pitchFamily="18" charset="0"/>
              </a:rPr>
              <a:t>lados</a:t>
            </a:r>
            <a:r>
              <a:rPr lang="en-US" altLang="en-US" sz="2400" dirty="0">
                <a:cs typeface="Times New Roman" pitchFamily="18" charset="0"/>
              </a:rPr>
              <a:t> de </a:t>
            </a:r>
            <a:r>
              <a:rPr lang="en-US" altLang="en-US" sz="2400" dirty="0" err="1">
                <a:cs typeface="Times New Roman" pitchFamily="18" charset="0"/>
              </a:rPr>
              <a:t>Tubo</a:t>
            </a:r>
            <a:r>
              <a:rPr lang="en-US" altLang="en-US" sz="2400" dirty="0">
                <a:cs typeface="Times New Roman" pitchFamily="18" charset="0"/>
              </a:rPr>
              <a:t> T= </a:t>
            </a:r>
            <a:r>
              <a:rPr lang="en-US" altLang="en-US" sz="2400" b="1" dirty="0" err="1">
                <a:cs typeface="Times New Roman" pitchFamily="18" charset="0"/>
              </a:rPr>
              <a:t>Triada</a:t>
            </a:r>
            <a:endParaRPr lang="en-US" altLang="en-US" sz="2400" b="1" dirty="0">
              <a:cs typeface="Times New Roman" pitchFamily="18" charset="0"/>
            </a:endParaRPr>
          </a:p>
          <a:p>
            <a:pPr lvl="2">
              <a:spcBef>
                <a:spcPts val="400"/>
              </a:spcBef>
              <a:spcAft>
                <a:spcPts val="0"/>
              </a:spcAft>
            </a:pPr>
            <a:r>
              <a:rPr lang="en-US" altLang="en-US" sz="2400" dirty="0" err="1">
                <a:cs typeface="Times New Roman" pitchFamily="18" charset="0"/>
              </a:rPr>
              <a:t>Contiene</a:t>
            </a:r>
            <a:r>
              <a:rPr lang="en-US" altLang="en-US" sz="2400" dirty="0">
                <a:cs typeface="Times New Roman" pitchFamily="18" charset="0"/>
              </a:rPr>
              <a:t> </a:t>
            </a:r>
            <a:r>
              <a:rPr lang="en-US" altLang="en-US" sz="2400" dirty="0" err="1">
                <a:cs typeface="Times New Roman" pitchFamily="18" charset="0"/>
              </a:rPr>
              <a:t>bombas</a:t>
            </a:r>
            <a:r>
              <a:rPr lang="en-US" altLang="en-US" sz="2400" dirty="0">
                <a:cs typeface="Times New Roman" pitchFamily="18" charset="0"/>
              </a:rPr>
              <a:t> de Ca+2 para importer Ca+2</a:t>
            </a:r>
          </a:p>
          <a:p>
            <a:pPr lvl="3">
              <a:spcBef>
                <a:spcPts val="200"/>
              </a:spcBef>
              <a:spcAft>
                <a:spcPts val="0"/>
              </a:spcAft>
            </a:pPr>
            <a:r>
              <a:rPr lang="en-US" altLang="en-US" sz="2400" dirty="0">
                <a:cs typeface="Times New Roman" pitchFamily="18" charset="0"/>
              </a:rPr>
              <a:t>Ca+2 es </a:t>
            </a:r>
            <a:r>
              <a:rPr lang="en-US" altLang="en-US" sz="2400" dirty="0" err="1">
                <a:cs typeface="Times New Roman" pitchFamily="18" charset="0"/>
              </a:rPr>
              <a:t>ligado</a:t>
            </a:r>
            <a:r>
              <a:rPr lang="en-US" altLang="en-US" sz="2400" dirty="0">
                <a:cs typeface="Times New Roman" pitchFamily="18" charset="0"/>
              </a:rPr>
              <a:t> por </a:t>
            </a:r>
            <a:r>
              <a:rPr lang="en-US" altLang="en-US" sz="2400" b="1" dirty="0" err="1">
                <a:cs typeface="Times New Roman" pitchFamily="18" charset="0"/>
              </a:rPr>
              <a:t>calmodulina</a:t>
            </a:r>
            <a:r>
              <a:rPr lang="en-US" altLang="en-US" sz="2400" dirty="0">
                <a:cs typeface="Times New Roman" pitchFamily="18" charset="0"/>
              </a:rPr>
              <a:t> y </a:t>
            </a:r>
            <a:r>
              <a:rPr lang="en-US" altLang="en-US" sz="2400" b="1" dirty="0" err="1">
                <a:cs typeface="Times New Roman" pitchFamily="18" charset="0"/>
              </a:rPr>
              <a:t>calcicuestrina</a:t>
            </a:r>
            <a:endParaRPr lang="en-US" altLang="en-US" sz="2400" b="1" dirty="0">
              <a:cs typeface="Times New Roman" pitchFamily="18" charset="0"/>
            </a:endParaRPr>
          </a:p>
          <a:p>
            <a:pPr lvl="2">
              <a:spcBef>
                <a:spcPts val="400"/>
              </a:spcBef>
              <a:spcAft>
                <a:spcPts val="0"/>
              </a:spcAft>
            </a:pPr>
            <a:r>
              <a:rPr lang="en-US" altLang="en-US" dirty="0" err="1">
                <a:cs typeface="Times New Roman" pitchFamily="18" charset="0"/>
              </a:rPr>
              <a:t>Contiene</a:t>
            </a:r>
            <a:r>
              <a:rPr lang="en-US" altLang="en-US" dirty="0">
                <a:cs typeface="Times New Roman" pitchFamily="18" charset="0"/>
              </a:rPr>
              <a:t>  </a:t>
            </a:r>
            <a:r>
              <a:rPr lang="en-US" altLang="en-US" b="1" dirty="0" err="1">
                <a:cs typeface="Times New Roman" pitchFamily="18" charset="0"/>
              </a:rPr>
              <a:t>canales</a:t>
            </a:r>
            <a:r>
              <a:rPr lang="en-US" altLang="en-US" b="1" dirty="0">
                <a:cs typeface="Times New Roman" pitchFamily="18" charset="0"/>
              </a:rPr>
              <a:t> para la </a:t>
            </a:r>
            <a:r>
              <a:rPr lang="en-US" altLang="en-US" b="1" dirty="0" err="1">
                <a:cs typeface="Times New Roman" pitchFamily="18" charset="0"/>
              </a:rPr>
              <a:t>liberación</a:t>
            </a:r>
            <a:r>
              <a:rPr lang="en-US" altLang="en-US" b="1" dirty="0">
                <a:cs typeface="Times New Roman" pitchFamily="18" charset="0"/>
              </a:rPr>
              <a:t> de Ca+2</a:t>
            </a:r>
          </a:p>
          <a:p>
            <a:pPr lvl="3">
              <a:spcBef>
                <a:spcPts val="200"/>
              </a:spcBef>
              <a:spcAft>
                <a:spcPts val="0"/>
              </a:spcAft>
            </a:pPr>
            <a:r>
              <a:rPr lang="en-US" altLang="en-US" sz="2400" dirty="0" err="1">
                <a:cs typeface="Times New Roman" pitchFamily="18" charset="0"/>
              </a:rPr>
              <a:t>Activados</a:t>
            </a:r>
            <a:r>
              <a:rPr lang="en-US" altLang="en-US" sz="2400" dirty="0">
                <a:cs typeface="Times New Roman" pitchFamily="18" charset="0"/>
              </a:rPr>
              <a:t> por </a:t>
            </a:r>
            <a:r>
              <a:rPr lang="en-US" altLang="en-US" sz="2400" dirty="0" err="1">
                <a:cs typeface="Times New Roman" pitchFamily="18" charset="0"/>
              </a:rPr>
              <a:t>señales</a:t>
            </a:r>
            <a:r>
              <a:rPr lang="en-US" altLang="en-US" sz="2400" dirty="0">
                <a:cs typeface="Times New Roman" pitchFamily="18" charset="0"/>
              </a:rPr>
              <a:t> </a:t>
            </a:r>
            <a:r>
              <a:rPr lang="en-US" altLang="en-US" sz="2400" dirty="0" err="1">
                <a:cs typeface="Times New Roman" pitchFamily="18" charset="0"/>
              </a:rPr>
              <a:t>electricas</a:t>
            </a:r>
            <a:r>
              <a:rPr lang="en-US" altLang="en-US" sz="2400" dirty="0">
                <a:cs typeface="Times New Roman" pitchFamily="18" charset="0"/>
              </a:rPr>
              <a:t> que </a:t>
            </a:r>
            <a:r>
              <a:rPr lang="en-US" altLang="en-US" sz="2400" dirty="0" err="1">
                <a:cs typeface="Times New Roman" pitchFamily="18" charset="0"/>
              </a:rPr>
              <a:t>viajan</a:t>
            </a:r>
            <a:r>
              <a:rPr lang="en-US" altLang="en-US" sz="2400" dirty="0">
                <a:cs typeface="Times New Roman" pitchFamily="18" charset="0"/>
              </a:rPr>
              <a:t> por el </a:t>
            </a:r>
            <a:r>
              <a:rPr lang="en-US" altLang="en-US" sz="2400" dirty="0" err="1">
                <a:cs typeface="Times New Roman" pitchFamily="18" charset="0"/>
              </a:rPr>
              <a:t>Tubo</a:t>
            </a:r>
            <a:r>
              <a:rPr lang="en-US" altLang="en-US" sz="2400" dirty="0">
                <a:cs typeface="Times New Roman" pitchFamily="18" charset="0"/>
              </a:rPr>
              <a:t> T, </a:t>
            </a:r>
          </a:p>
          <a:p>
            <a:pPr lvl="3">
              <a:spcBef>
                <a:spcPts val="200"/>
              </a:spcBef>
              <a:spcAft>
                <a:spcPts val="0"/>
              </a:spcAft>
            </a:pPr>
            <a:r>
              <a:rPr lang="en-US" altLang="en-US" sz="2400" dirty="0">
                <a:cs typeface="Times New Roman" pitchFamily="18" charset="0"/>
              </a:rPr>
              <a:t>Ca+2 sale del RS </a:t>
            </a:r>
            <a:r>
              <a:rPr lang="en-US" altLang="en-US" sz="2400" dirty="0" err="1">
                <a:cs typeface="Times New Roman" pitchFamily="18" charset="0"/>
              </a:rPr>
              <a:t>hacia</a:t>
            </a:r>
            <a:r>
              <a:rPr lang="en-US" altLang="en-US" sz="2400" dirty="0">
                <a:cs typeface="Times New Roman" pitchFamily="18" charset="0"/>
              </a:rPr>
              <a:t> el </a:t>
            </a:r>
            <a:r>
              <a:rPr lang="en-US" altLang="en-US" sz="2400" dirty="0" err="1">
                <a:cs typeface="Times New Roman" pitchFamily="18" charset="0"/>
              </a:rPr>
              <a:t>sarcooplasma</a:t>
            </a:r>
            <a:r>
              <a:rPr lang="en-US" altLang="en-US" sz="2400" dirty="0">
                <a:cs typeface="Times New Roman" pitchFamily="18" charset="0"/>
              </a:rPr>
              <a:t> </a:t>
            </a:r>
          </a:p>
        </p:txBody>
      </p:sp>
    </p:spTree>
    <p:extLst>
      <p:ext uri="{BB962C8B-B14F-4D97-AF65-F5344CB8AC3E}">
        <p14:creationId xmlns:p14="http://schemas.microsoft.com/office/powerpoint/2010/main" val="12608593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10.2b </a:t>
            </a:r>
            <a:r>
              <a:rPr lang="en-US" dirty="0" err="1"/>
              <a:t>Anatomía</a:t>
            </a:r>
            <a:r>
              <a:rPr lang="en-US" dirty="0"/>
              <a:t> </a:t>
            </a:r>
            <a:r>
              <a:rPr lang="en-US" dirty="0" err="1"/>
              <a:t>microscópica</a:t>
            </a:r>
            <a:r>
              <a:rPr lang="en-US" dirty="0"/>
              <a:t> </a:t>
            </a:r>
            <a:r>
              <a:rPr lang="en-US" sz="1500" dirty="0"/>
              <a:t>3</a:t>
            </a:r>
          </a:p>
        </p:txBody>
      </p:sp>
      <p:sp>
        <p:nvSpPr>
          <p:cNvPr id="8" name="Content Placeholder 2"/>
          <p:cNvSpPr>
            <a:spLocks noGrp="1"/>
          </p:cNvSpPr>
          <p:nvPr>
            <p:ph idx="1"/>
          </p:nvPr>
        </p:nvSpPr>
        <p:spPr>
          <a:xfrm>
            <a:off x="152400" y="838200"/>
            <a:ext cx="8991600" cy="5303520"/>
          </a:xfrm>
        </p:spPr>
        <p:txBody>
          <a:bodyPr/>
          <a:lstStyle/>
          <a:p>
            <a:pPr>
              <a:spcBef>
                <a:spcPts val="600"/>
              </a:spcBef>
              <a:defRPr/>
            </a:pPr>
            <a:r>
              <a:rPr lang="en-US" altLang="en-US" sz="3000" b="1" dirty="0" err="1">
                <a:cs typeface="Times New Roman" pitchFamily="18" charset="0"/>
              </a:rPr>
              <a:t>Miofilamentos</a:t>
            </a:r>
            <a:r>
              <a:rPr lang="en-US" altLang="en-US" sz="3000" dirty="0">
                <a:cs typeface="Times New Roman" pitchFamily="18" charset="0"/>
              </a:rPr>
              <a:t> – </a:t>
            </a:r>
            <a:r>
              <a:rPr lang="en-US" altLang="en-US" sz="2400" dirty="0" err="1">
                <a:cs typeface="Times New Roman" pitchFamily="18" charset="0"/>
              </a:rPr>
              <a:t>compuestos</a:t>
            </a:r>
            <a:r>
              <a:rPr lang="en-US" altLang="en-US" sz="2400" dirty="0">
                <a:cs typeface="Times New Roman" pitchFamily="18" charset="0"/>
              </a:rPr>
              <a:t> de </a:t>
            </a:r>
            <a:r>
              <a:rPr lang="en-US" altLang="en-US" sz="2400" dirty="0" err="1">
                <a:cs typeface="Times New Roman" pitchFamily="18" charset="0"/>
              </a:rPr>
              <a:t>proteinas</a:t>
            </a:r>
            <a:r>
              <a:rPr lang="en-US" altLang="en-US" sz="2400" dirty="0">
                <a:cs typeface="Times New Roman" pitchFamily="18" charset="0"/>
              </a:rPr>
              <a:t> </a:t>
            </a:r>
            <a:r>
              <a:rPr lang="en-US" altLang="en-US" sz="2400" dirty="0" err="1">
                <a:cs typeface="Times New Roman" pitchFamily="18" charset="0"/>
              </a:rPr>
              <a:t>contractiles</a:t>
            </a:r>
            <a:r>
              <a:rPr lang="en-US" altLang="en-US" sz="2400" dirty="0">
                <a:cs typeface="Times New Roman" pitchFamily="18" charset="0"/>
              </a:rPr>
              <a:t>, 2 </a:t>
            </a:r>
            <a:r>
              <a:rPr lang="en-US" altLang="en-US" sz="2400" dirty="0" err="1">
                <a:cs typeface="Times New Roman" pitchFamily="18" charset="0"/>
              </a:rPr>
              <a:t>tipos</a:t>
            </a:r>
            <a:endParaRPr lang="en-US" altLang="en-US" sz="2400" dirty="0">
              <a:cs typeface="Times New Roman" pitchFamily="18" charset="0"/>
            </a:endParaRPr>
          </a:p>
          <a:p>
            <a:pPr lvl="1">
              <a:spcBef>
                <a:spcPts val="600"/>
              </a:spcBef>
              <a:defRPr/>
            </a:pPr>
            <a:r>
              <a:rPr lang="en-US" altLang="en-US" sz="2600" b="1" dirty="0" err="1">
                <a:cs typeface="Times New Roman" pitchFamily="18" charset="0"/>
              </a:rPr>
              <a:t>Gruesos</a:t>
            </a:r>
            <a:r>
              <a:rPr lang="en-US" altLang="en-US" sz="2600" b="1" dirty="0">
                <a:cs typeface="Times New Roman" pitchFamily="18" charset="0"/>
              </a:rPr>
              <a:t> - </a:t>
            </a:r>
            <a:r>
              <a:rPr lang="en-US" altLang="en-US" sz="2600" b="1" dirty="0" err="1">
                <a:cs typeface="Times New Roman" pitchFamily="18" charset="0"/>
              </a:rPr>
              <a:t>Miosina</a:t>
            </a:r>
            <a:endParaRPr lang="en-US" altLang="en-US" sz="2600" b="1" dirty="0">
              <a:cs typeface="Times New Roman" pitchFamily="18" charset="0"/>
            </a:endParaRPr>
          </a:p>
          <a:p>
            <a:pPr lvl="2">
              <a:spcBef>
                <a:spcPts val="600"/>
              </a:spcBef>
              <a:defRPr/>
            </a:pPr>
            <a:r>
              <a:rPr lang="en-US" altLang="en-US" sz="2200" dirty="0" err="1">
                <a:cs typeface="Times New Roman" pitchFamily="18" charset="0"/>
              </a:rPr>
              <a:t>Grupos</a:t>
            </a:r>
            <a:r>
              <a:rPr lang="en-US" altLang="en-US" sz="2200" dirty="0">
                <a:cs typeface="Times New Roman" pitchFamily="18" charset="0"/>
              </a:rPr>
              <a:t> de </a:t>
            </a:r>
            <a:r>
              <a:rPr lang="en-US" altLang="en-US" sz="2200" dirty="0" err="1">
                <a:cs typeface="Times New Roman" pitchFamily="18" charset="0"/>
              </a:rPr>
              <a:t>moleculas</a:t>
            </a:r>
            <a:r>
              <a:rPr lang="en-US" altLang="en-US" sz="2200" dirty="0">
                <a:cs typeface="Times New Roman" pitchFamily="18" charset="0"/>
              </a:rPr>
              <a:t> de </a:t>
            </a:r>
            <a:r>
              <a:rPr lang="en-US" altLang="en-US" sz="2200" dirty="0" err="1">
                <a:cs typeface="Times New Roman" pitchFamily="18" charset="0"/>
              </a:rPr>
              <a:t>miosina</a:t>
            </a:r>
            <a:endParaRPr lang="en-US" altLang="en-US" sz="2200" dirty="0">
              <a:cs typeface="Times New Roman" pitchFamily="18" charset="0"/>
            </a:endParaRPr>
          </a:p>
          <a:p>
            <a:pPr lvl="3">
              <a:spcBef>
                <a:spcPts val="600"/>
              </a:spcBef>
              <a:defRPr/>
            </a:pPr>
            <a:r>
              <a:rPr lang="en-US" altLang="en-US" sz="2400" dirty="0" err="1">
                <a:cs typeface="Times New Roman" pitchFamily="18" charset="0"/>
              </a:rPr>
              <a:t>Bastones</a:t>
            </a:r>
            <a:r>
              <a:rPr lang="en-US" altLang="en-US" sz="2400" dirty="0">
                <a:cs typeface="Times New Roman" pitchFamily="18" charset="0"/>
              </a:rPr>
              <a:t> de golf, cabeza a un </a:t>
            </a:r>
            <a:r>
              <a:rPr lang="en-US" altLang="en-US" sz="2400" dirty="0" err="1">
                <a:cs typeface="Times New Roman" pitchFamily="18" charset="0"/>
              </a:rPr>
              <a:t>extremo</a:t>
            </a:r>
            <a:r>
              <a:rPr lang="en-US" altLang="en-US" sz="2400" dirty="0">
                <a:cs typeface="Times New Roman" pitchFamily="18" charset="0"/>
              </a:rPr>
              <a:t>, </a:t>
            </a:r>
            <a:r>
              <a:rPr lang="en-US" altLang="en-US" sz="2400" dirty="0" err="1">
                <a:cs typeface="Times New Roman" pitchFamily="18" charset="0"/>
              </a:rPr>
              <a:t>ATPasa</a:t>
            </a:r>
            <a:endParaRPr lang="en-US" altLang="en-US" sz="2400" dirty="0">
              <a:cs typeface="Times New Roman" pitchFamily="18" charset="0"/>
            </a:endParaRPr>
          </a:p>
          <a:p>
            <a:pPr lvl="1">
              <a:spcBef>
                <a:spcPts val="600"/>
              </a:spcBef>
              <a:defRPr/>
            </a:pPr>
            <a:r>
              <a:rPr lang="en-US" altLang="en-US" sz="2600" b="1" dirty="0" err="1">
                <a:cs typeface="Times New Roman" pitchFamily="18" charset="0"/>
              </a:rPr>
              <a:t>Finos</a:t>
            </a:r>
            <a:r>
              <a:rPr lang="en-US" altLang="en-US" sz="2600" b="1" dirty="0">
                <a:cs typeface="Times New Roman" pitchFamily="18" charset="0"/>
              </a:rPr>
              <a:t> - </a:t>
            </a:r>
            <a:r>
              <a:rPr lang="en-US" altLang="en-US" sz="2600" b="1" dirty="0" err="1">
                <a:cs typeface="Times New Roman" pitchFamily="18" charset="0"/>
              </a:rPr>
              <a:t>Actina</a:t>
            </a:r>
            <a:endParaRPr lang="en-US" altLang="en-US" sz="2600" b="1" dirty="0">
              <a:cs typeface="Times New Roman" pitchFamily="18" charset="0"/>
            </a:endParaRPr>
          </a:p>
          <a:p>
            <a:pPr lvl="2">
              <a:spcBef>
                <a:spcPts val="600"/>
              </a:spcBef>
              <a:defRPr/>
            </a:pPr>
            <a:r>
              <a:rPr lang="en-US" altLang="en-US" sz="2200" dirty="0" err="1">
                <a:cs typeface="Times New Roman" pitchFamily="18" charset="0"/>
              </a:rPr>
              <a:t>Grupos</a:t>
            </a:r>
            <a:r>
              <a:rPr lang="en-US" altLang="en-US" sz="2200" dirty="0">
                <a:cs typeface="Times New Roman" pitchFamily="18" charset="0"/>
              </a:rPr>
              <a:t> de </a:t>
            </a:r>
            <a:r>
              <a:rPr lang="en-US" altLang="en-US" sz="2200" dirty="0" err="1">
                <a:cs typeface="Times New Roman" pitchFamily="18" charset="0"/>
              </a:rPr>
              <a:t>moléculas</a:t>
            </a:r>
            <a:r>
              <a:rPr lang="en-US" altLang="en-US" sz="2200" dirty="0">
                <a:cs typeface="Times New Roman" pitchFamily="18" charset="0"/>
              </a:rPr>
              <a:t> de </a:t>
            </a:r>
            <a:r>
              <a:rPr lang="en-US" altLang="en-US" sz="2200" dirty="0" err="1">
                <a:cs typeface="Times New Roman" pitchFamily="18" charset="0"/>
              </a:rPr>
              <a:t>actina</a:t>
            </a:r>
            <a:r>
              <a:rPr lang="en-US" altLang="en-US" sz="2200" dirty="0">
                <a:cs typeface="Times New Roman" pitchFamily="18" charset="0"/>
              </a:rPr>
              <a:t> G</a:t>
            </a:r>
          </a:p>
          <a:p>
            <a:pPr lvl="3">
              <a:spcBef>
                <a:spcPts val="600"/>
              </a:spcBef>
              <a:defRPr/>
            </a:pPr>
            <a:r>
              <a:rPr lang="en-US" altLang="en-US" sz="2400" dirty="0" err="1">
                <a:cs typeface="Times New Roman" pitchFamily="18" charset="0"/>
              </a:rPr>
              <a:t>Hebras</a:t>
            </a:r>
            <a:r>
              <a:rPr lang="en-US" altLang="en-US" sz="2400" dirty="0">
                <a:cs typeface="Times New Roman" pitchFamily="18" charset="0"/>
              </a:rPr>
              <a:t> de </a:t>
            </a:r>
            <a:r>
              <a:rPr lang="en-US" altLang="en-US" sz="2400" dirty="0" err="1">
                <a:cs typeface="Times New Roman" pitchFamily="18" charset="0"/>
              </a:rPr>
              <a:t>actina</a:t>
            </a:r>
            <a:r>
              <a:rPr lang="en-US" altLang="en-US" sz="2400" dirty="0">
                <a:cs typeface="Times New Roman" pitchFamily="18" charset="0"/>
              </a:rPr>
              <a:t> F </a:t>
            </a:r>
            <a:r>
              <a:rPr lang="en-US" altLang="en-US" sz="2400" dirty="0" err="1">
                <a:cs typeface="Times New Roman" pitchFamily="18" charset="0"/>
              </a:rPr>
              <a:t>entrelazadas</a:t>
            </a:r>
            <a:r>
              <a:rPr lang="en-US" altLang="en-US" sz="2400" dirty="0">
                <a:cs typeface="Times New Roman" pitchFamily="18" charset="0"/>
              </a:rPr>
              <a:t>, </a:t>
            </a:r>
            <a:r>
              <a:rPr lang="en-US" altLang="en-US" sz="2400" dirty="0" err="1">
                <a:cs typeface="Times New Roman" pitchFamily="18" charset="0"/>
              </a:rPr>
              <a:t>cada</a:t>
            </a:r>
            <a:r>
              <a:rPr lang="en-US" altLang="en-US" sz="2400" dirty="0">
                <a:cs typeface="Times New Roman" pitchFamily="18" charset="0"/>
              </a:rPr>
              <a:t> </a:t>
            </a:r>
            <a:r>
              <a:rPr lang="en-US" altLang="en-US" sz="2400" dirty="0" err="1">
                <a:cs typeface="Times New Roman" pitchFamily="18" charset="0"/>
              </a:rPr>
              <a:t>hebra</a:t>
            </a:r>
            <a:r>
              <a:rPr lang="en-US" altLang="en-US" sz="2400" dirty="0">
                <a:cs typeface="Times New Roman" pitchFamily="18" charset="0"/>
              </a:rPr>
              <a:t> </a:t>
            </a:r>
            <a:r>
              <a:rPr lang="en-US" altLang="en-US" sz="2400" dirty="0" err="1">
                <a:cs typeface="Times New Roman" pitchFamily="18" charset="0"/>
              </a:rPr>
              <a:t>formada</a:t>
            </a:r>
            <a:r>
              <a:rPr lang="en-US" altLang="en-US" sz="2400" dirty="0">
                <a:cs typeface="Times New Roman" pitchFamily="18" charset="0"/>
              </a:rPr>
              <a:t> por </a:t>
            </a:r>
            <a:r>
              <a:rPr lang="en-US" altLang="en-US" sz="2400" dirty="0" err="1">
                <a:cs typeface="Times New Roman" pitchFamily="18" charset="0"/>
              </a:rPr>
              <a:t>monomeros</a:t>
            </a:r>
            <a:r>
              <a:rPr lang="en-US" altLang="en-US" sz="2400" dirty="0">
                <a:cs typeface="Times New Roman" pitchFamily="18" charset="0"/>
              </a:rPr>
              <a:t> de </a:t>
            </a:r>
            <a:r>
              <a:rPr lang="en-US" altLang="en-US" sz="2400" dirty="0" err="1">
                <a:cs typeface="Times New Roman" pitchFamily="18" charset="0"/>
              </a:rPr>
              <a:t>actina</a:t>
            </a:r>
            <a:r>
              <a:rPr lang="en-US" altLang="en-US" sz="2400" dirty="0">
                <a:cs typeface="Times New Roman" pitchFamily="18" charset="0"/>
              </a:rPr>
              <a:t> G</a:t>
            </a:r>
          </a:p>
          <a:p>
            <a:pPr lvl="3">
              <a:spcBef>
                <a:spcPts val="600"/>
              </a:spcBef>
              <a:defRPr/>
            </a:pPr>
            <a:r>
              <a:rPr lang="en-US" altLang="en-US" sz="2400" dirty="0" err="1">
                <a:cs typeface="Times New Roman" pitchFamily="18" charset="0"/>
              </a:rPr>
              <a:t>Cada</a:t>
            </a:r>
            <a:r>
              <a:rPr lang="en-US" altLang="en-US" sz="2400" dirty="0">
                <a:cs typeface="Times New Roman" pitchFamily="18" charset="0"/>
              </a:rPr>
              <a:t> </a:t>
            </a:r>
            <a:r>
              <a:rPr lang="en-US" altLang="en-US" sz="2400" dirty="0" err="1">
                <a:cs typeface="Times New Roman" pitchFamily="18" charset="0"/>
              </a:rPr>
              <a:t>Actina</a:t>
            </a:r>
            <a:r>
              <a:rPr lang="en-US" altLang="en-US" sz="2400" dirty="0">
                <a:cs typeface="Times New Roman" pitchFamily="18" charset="0"/>
              </a:rPr>
              <a:t> G – </a:t>
            </a:r>
            <a:r>
              <a:rPr lang="en-US" altLang="en-US" sz="2400" dirty="0" err="1">
                <a:cs typeface="Times New Roman" pitchFamily="18" charset="0"/>
              </a:rPr>
              <a:t>tiene</a:t>
            </a:r>
            <a:r>
              <a:rPr lang="en-US" altLang="en-US" sz="2400" dirty="0">
                <a:cs typeface="Times New Roman" pitchFamily="18" charset="0"/>
              </a:rPr>
              <a:t> </a:t>
            </a:r>
            <a:r>
              <a:rPr lang="en-US" altLang="en-US" sz="2400" dirty="0" err="1">
                <a:cs typeface="Times New Roman" pitchFamily="18" charset="0"/>
              </a:rPr>
              <a:t>lugar</a:t>
            </a:r>
            <a:r>
              <a:rPr lang="en-US" altLang="en-US" sz="2400" dirty="0">
                <a:cs typeface="Times New Roman" pitchFamily="18" charset="0"/>
              </a:rPr>
              <a:t> de </a:t>
            </a:r>
            <a:r>
              <a:rPr lang="en-US" altLang="en-US" sz="2400" dirty="0" err="1">
                <a:cs typeface="Times New Roman" pitchFamily="18" charset="0"/>
              </a:rPr>
              <a:t>reconocimiento</a:t>
            </a:r>
            <a:r>
              <a:rPr lang="en-US" altLang="en-US" sz="2400" dirty="0">
                <a:cs typeface="Times New Roman" pitchFamily="18" charset="0"/>
              </a:rPr>
              <a:t> para cabeza de </a:t>
            </a:r>
            <a:r>
              <a:rPr lang="en-US" altLang="en-US" sz="2400" dirty="0" err="1">
                <a:cs typeface="Times New Roman" pitchFamily="18" charset="0"/>
              </a:rPr>
              <a:t>Miosina</a:t>
            </a:r>
            <a:endParaRPr lang="en-US" altLang="en-US" sz="2400" dirty="0">
              <a:cs typeface="Times New Roman" pitchFamily="18" charset="0"/>
            </a:endParaRPr>
          </a:p>
          <a:p>
            <a:pPr lvl="3">
              <a:spcBef>
                <a:spcPts val="600"/>
              </a:spcBef>
              <a:defRPr/>
            </a:pPr>
            <a:r>
              <a:rPr lang="en-US" altLang="en-US" sz="2400" dirty="0" err="1">
                <a:cs typeface="Times New Roman" pitchFamily="18" charset="0"/>
              </a:rPr>
              <a:t>Tropomiosina</a:t>
            </a:r>
            <a:r>
              <a:rPr lang="en-US" altLang="en-US" sz="2400" dirty="0">
                <a:cs typeface="Times New Roman" pitchFamily="18" charset="0"/>
              </a:rPr>
              <a:t> – </a:t>
            </a:r>
            <a:r>
              <a:rPr lang="en-US" altLang="en-US" sz="2400" dirty="0" err="1">
                <a:cs typeface="Times New Roman" pitchFamily="18" charset="0"/>
              </a:rPr>
              <a:t>reguladora</a:t>
            </a:r>
            <a:r>
              <a:rPr lang="en-US" altLang="en-US" sz="2400" dirty="0">
                <a:cs typeface="Times New Roman" pitchFamily="18" charset="0"/>
              </a:rPr>
              <a:t> – </a:t>
            </a:r>
            <a:r>
              <a:rPr lang="en-US" altLang="en-US" sz="2400" dirty="0" err="1">
                <a:cs typeface="Times New Roman" pitchFamily="18" charset="0"/>
              </a:rPr>
              <a:t>sobre</a:t>
            </a:r>
            <a:r>
              <a:rPr lang="en-US" altLang="en-US" sz="2400" dirty="0">
                <a:cs typeface="Times New Roman" pitchFamily="18" charset="0"/>
              </a:rPr>
              <a:t> </a:t>
            </a:r>
            <a:r>
              <a:rPr lang="en-US" altLang="en-US" sz="2400" dirty="0" err="1">
                <a:cs typeface="Times New Roman" pitchFamily="18" charset="0"/>
              </a:rPr>
              <a:t>actina</a:t>
            </a:r>
            <a:r>
              <a:rPr lang="en-US" altLang="en-US" sz="2400" dirty="0">
                <a:cs typeface="Times New Roman" pitchFamily="18" charset="0"/>
              </a:rPr>
              <a:t> </a:t>
            </a:r>
          </a:p>
          <a:p>
            <a:pPr lvl="3">
              <a:spcBef>
                <a:spcPts val="600"/>
              </a:spcBef>
              <a:defRPr/>
            </a:pPr>
            <a:r>
              <a:rPr lang="en-US" altLang="en-US" sz="2400" dirty="0" err="1">
                <a:cs typeface="Times New Roman" pitchFamily="18" charset="0"/>
              </a:rPr>
              <a:t>Troponina</a:t>
            </a:r>
            <a:r>
              <a:rPr lang="en-US" altLang="en-US" sz="2400" dirty="0">
                <a:cs typeface="Times New Roman" pitchFamily="18" charset="0"/>
              </a:rPr>
              <a:t> – </a:t>
            </a:r>
            <a:r>
              <a:rPr lang="en-US" altLang="en-US" sz="2400" dirty="0" err="1">
                <a:cs typeface="Times New Roman" pitchFamily="18" charset="0"/>
              </a:rPr>
              <a:t>reguladora</a:t>
            </a:r>
            <a:r>
              <a:rPr lang="en-US" altLang="en-US" sz="2400" dirty="0">
                <a:cs typeface="Times New Roman" pitchFamily="18" charset="0"/>
              </a:rPr>
              <a:t> – </a:t>
            </a:r>
            <a:r>
              <a:rPr lang="en-US" altLang="en-US" sz="2400" dirty="0" err="1">
                <a:cs typeface="Times New Roman" pitchFamily="18" charset="0"/>
              </a:rPr>
              <a:t>actina</a:t>
            </a:r>
            <a:r>
              <a:rPr lang="en-US" altLang="en-US" sz="2400" dirty="0">
                <a:cs typeface="Times New Roman" pitchFamily="18" charset="0"/>
              </a:rPr>
              <a:t>, </a:t>
            </a:r>
            <a:r>
              <a:rPr lang="en-US" altLang="en-US" sz="2400" dirty="0" err="1">
                <a:cs typeface="Times New Roman" pitchFamily="18" charset="0"/>
              </a:rPr>
              <a:t>tropomiosina</a:t>
            </a:r>
            <a:r>
              <a:rPr lang="en-US" altLang="en-US" sz="2400" dirty="0">
                <a:cs typeface="Times New Roman" pitchFamily="18" charset="0"/>
              </a:rPr>
              <a:t>, Ca+2</a:t>
            </a:r>
          </a:p>
        </p:txBody>
      </p:sp>
    </p:spTree>
    <p:extLst>
      <p:ext uri="{BB962C8B-B14F-4D97-AF65-F5344CB8AC3E}">
        <p14:creationId xmlns:p14="http://schemas.microsoft.com/office/powerpoint/2010/main" val="3044711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err="1"/>
              <a:t>Miofilamentos</a:t>
            </a:r>
            <a:r>
              <a:rPr lang="en-US" dirty="0"/>
              <a:t>: </a:t>
            </a:r>
            <a:r>
              <a:rPr lang="en-US" dirty="0" err="1"/>
              <a:t>estructura</a:t>
            </a:r>
            <a:r>
              <a:rPr lang="en-US" dirty="0"/>
              <a:t> molecular</a:t>
            </a:r>
          </a:p>
        </p:txBody>
      </p:sp>
      <p:pic>
        <p:nvPicPr>
          <p:cNvPr id="6" name="Picture 2" descr="A thick filament is composed of hundreds of myosin protein molecules with the head regions facing out. A thin filament is composed of troponin and tropomyosin arranged on two intertwined strands of actin."/>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1220314"/>
            <a:ext cx="7772618" cy="5180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p:cNvSpPr>
            <a:spLocks noGrp="1"/>
          </p:cNvSpPr>
          <p:nvPr>
            <p:ph idx="13"/>
          </p:nvPr>
        </p:nvSpPr>
        <p:spPr>
          <a:xfrm>
            <a:off x="457200" y="6263640"/>
            <a:ext cx="1463040" cy="365760"/>
          </a:xfrm>
        </p:spPr>
        <p:txBody>
          <a:bodyPr/>
          <a:lstStyle/>
          <a:p>
            <a:r>
              <a:rPr lang="en-US" altLang="en-US" sz="1800" dirty="0">
                <a:cs typeface="Times New Roman" pitchFamily="18" charset="0"/>
              </a:rPr>
              <a:t>Figure 10.4</a:t>
            </a:r>
            <a:endParaRPr lang="en-US" sz="1800" dirty="0"/>
          </a:p>
        </p:txBody>
      </p:sp>
      <p:sp>
        <p:nvSpPr>
          <p:cNvPr id="2" name="TextBox 1">
            <a:extLst>
              <a:ext uri="{FF2B5EF4-FFF2-40B4-BE49-F238E27FC236}">
                <a16:creationId xmlns:a16="http://schemas.microsoft.com/office/drawing/2014/main" id="{D9AAEF7F-FF44-C140-994A-3D5D4773B9B4}"/>
              </a:ext>
            </a:extLst>
          </p:cNvPr>
          <p:cNvSpPr txBox="1"/>
          <p:nvPr/>
        </p:nvSpPr>
        <p:spPr>
          <a:xfrm>
            <a:off x="642265" y="3437021"/>
            <a:ext cx="1882247" cy="1569660"/>
          </a:xfrm>
          <a:prstGeom prst="rect">
            <a:avLst/>
          </a:prstGeom>
          <a:noFill/>
        </p:spPr>
        <p:txBody>
          <a:bodyPr wrap="none" rtlCol="0">
            <a:spAutoFit/>
          </a:bodyPr>
          <a:lstStyle/>
          <a:p>
            <a:r>
              <a:rPr lang="en-US" sz="2400" dirty="0" err="1"/>
              <a:t>Actina</a:t>
            </a:r>
            <a:endParaRPr lang="en-US" sz="2400" dirty="0"/>
          </a:p>
          <a:p>
            <a:r>
              <a:rPr lang="en-US" sz="2400" dirty="0" err="1"/>
              <a:t>Miosina</a:t>
            </a:r>
            <a:endParaRPr lang="en-US" sz="2400" dirty="0"/>
          </a:p>
          <a:p>
            <a:r>
              <a:rPr lang="en-US" sz="2400" dirty="0" err="1"/>
              <a:t>Troponina</a:t>
            </a:r>
            <a:endParaRPr lang="en-US" sz="2400" dirty="0"/>
          </a:p>
          <a:p>
            <a:r>
              <a:rPr lang="en-US" sz="2400" dirty="0" err="1"/>
              <a:t>Tropomiosina</a:t>
            </a:r>
            <a:endParaRPr lang="en-US" sz="2400" dirty="0"/>
          </a:p>
        </p:txBody>
      </p:sp>
    </p:spTree>
    <p:extLst>
      <p:ext uri="{BB962C8B-B14F-4D97-AF65-F5344CB8AC3E}">
        <p14:creationId xmlns:p14="http://schemas.microsoft.com/office/powerpoint/2010/main" val="3018704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10.2b </a:t>
            </a:r>
            <a:r>
              <a:rPr lang="en-US" dirty="0" err="1"/>
              <a:t>Músculo</a:t>
            </a:r>
            <a:r>
              <a:rPr lang="en-US" dirty="0"/>
              <a:t> </a:t>
            </a:r>
            <a:r>
              <a:rPr lang="en-US" dirty="0" err="1"/>
              <a:t>esqueletal</a:t>
            </a:r>
            <a:r>
              <a:rPr lang="en-US" dirty="0"/>
              <a:t>: </a:t>
            </a:r>
            <a:r>
              <a:rPr lang="en-US" dirty="0" err="1"/>
              <a:t>microanatomía</a:t>
            </a:r>
            <a:endParaRPr lang="en-US" sz="1500" dirty="0"/>
          </a:p>
        </p:txBody>
      </p:sp>
      <p:sp>
        <p:nvSpPr>
          <p:cNvPr id="8" name="Content Placeholder 2"/>
          <p:cNvSpPr>
            <a:spLocks noGrp="1"/>
          </p:cNvSpPr>
          <p:nvPr>
            <p:ph idx="1"/>
          </p:nvPr>
        </p:nvSpPr>
        <p:spPr>
          <a:xfrm>
            <a:off x="457200" y="1295400"/>
            <a:ext cx="8534400" cy="5303520"/>
          </a:xfrm>
        </p:spPr>
        <p:txBody>
          <a:bodyPr/>
          <a:lstStyle/>
          <a:p>
            <a:r>
              <a:rPr lang="en-US" altLang="en-US" dirty="0" err="1">
                <a:cs typeface="Times New Roman" pitchFamily="18" charset="0"/>
              </a:rPr>
              <a:t>Oganización</a:t>
            </a:r>
            <a:r>
              <a:rPr lang="en-US" altLang="en-US" dirty="0">
                <a:cs typeface="Times New Roman" pitchFamily="18" charset="0"/>
              </a:rPr>
              <a:t> del </a:t>
            </a:r>
            <a:r>
              <a:rPr lang="en-US" altLang="en-US" dirty="0" err="1">
                <a:cs typeface="Times New Roman" pitchFamily="18" charset="0"/>
              </a:rPr>
              <a:t>sarcomero</a:t>
            </a:r>
            <a:endParaRPr lang="en-US" altLang="en-US" i="1" dirty="0">
              <a:cs typeface="Times New Roman" pitchFamily="18" charset="0"/>
            </a:endParaRPr>
          </a:p>
          <a:p>
            <a:pPr lvl="1" indent="-347472"/>
            <a:r>
              <a:rPr lang="en-US" altLang="en-US" b="1" dirty="0" err="1">
                <a:cs typeface="Times New Roman" pitchFamily="18" charset="0"/>
              </a:rPr>
              <a:t>Sarcomeros</a:t>
            </a:r>
            <a:r>
              <a:rPr lang="en-US" altLang="en-US" b="1" dirty="0">
                <a:cs typeface="Times New Roman" pitchFamily="18" charset="0"/>
              </a:rPr>
              <a:t> – </a:t>
            </a:r>
            <a:r>
              <a:rPr lang="en-US" altLang="en-US" dirty="0" err="1">
                <a:cs typeface="Times New Roman" pitchFamily="18" charset="0"/>
              </a:rPr>
              <a:t>arreglo</a:t>
            </a:r>
            <a:r>
              <a:rPr lang="en-US" altLang="en-US" dirty="0">
                <a:cs typeface="Times New Roman" pitchFamily="18" charset="0"/>
              </a:rPr>
              <a:t> </a:t>
            </a:r>
            <a:r>
              <a:rPr lang="en-US" altLang="en-US" dirty="0" err="1">
                <a:cs typeface="Times New Roman" pitchFamily="18" charset="0"/>
              </a:rPr>
              <a:t>estructural</a:t>
            </a:r>
            <a:r>
              <a:rPr lang="en-US" altLang="en-US" dirty="0">
                <a:cs typeface="Times New Roman" pitchFamily="18" charset="0"/>
              </a:rPr>
              <a:t> de los </a:t>
            </a:r>
            <a:r>
              <a:rPr lang="en-US" altLang="en-US" dirty="0" err="1">
                <a:cs typeface="Times New Roman" pitchFamily="18" charset="0"/>
              </a:rPr>
              <a:t>miofilamentos</a:t>
            </a:r>
            <a:endParaRPr lang="en-US" altLang="en-US" dirty="0">
              <a:cs typeface="Times New Roman" pitchFamily="18" charset="0"/>
            </a:endParaRPr>
          </a:p>
          <a:p>
            <a:pPr lvl="1" indent="-347472"/>
            <a:r>
              <a:rPr lang="en-US" altLang="en-US" dirty="0" err="1">
                <a:cs typeface="Times New Roman" pitchFamily="18" charset="0"/>
              </a:rPr>
              <a:t>Filamentos</a:t>
            </a:r>
            <a:r>
              <a:rPr lang="en-US" altLang="en-US" dirty="0">
                <a:cs typeface="Times New Roman" pitchFamily="18" charset="0"/>
              </a:rPr>
              <a:t> </a:t>
            </a:r>
            <a:r>
              <a:rPr lang="en-US" altLang="en-US" dirty="0" err="1">
                <a:cs typeface="Times New Roman" pitchFamily="18" charset="0"/>
              </a:rPr>
              <a:t>finos</a:t>
            </a:r>
            <a:r>
              <a:rPr lang="en-US" altLang="en-US" dirty="0">
                <a:cs typeface="Times New Roman" pitchFamily="18" charset="0"/>
              </a:rPr>
              <a:t> y </a:t>
            </a:r>
            <a:r>
              <a:rPr lang="en-US" altLang="en-US" dirty="0" err="1">
                <a:cs typeface="Times New Roman" pitchFamily="18" charset="0"/>
              </a:rPr>
              <a:t>gruesos</a:t>
            </a:r>
            <a:endParaRPr lang="en-US" altLang="en-US" dirty="0">
              <a:cs typeface="Times New Roman" pitchFamily="18" charset="0"/>
            </a:endParaRPr>
          </a:p>
          <a:p>
            <a:pPr lvl="1" indent="-347472"/>
            <a:r>
              <a:rPr lang="en-US" altLang="en-US" dirty="0" err="1">
                <a:cs typeface="Times New Roman" pitchFamily="18" charset="0"/>
              </a:rPr>
              <a:t>Delimitado</a:t>
            </a:r>
            <a:r>
              <a:rPr lang="en-US" altLang="en-US" dirty="0">
                <a:cs typeface="Times New Roman" pitchFamily="18" charset="0"/>
              </a:rPr>
              <a:t> por discos  </a:t>
            </a:r>
            <a:r>
              <a:rPr lang="en-US" altLang="en-US" b="1" dirty="0">
                <a:cs typeface="Times New Roman" pitchFamily="18" charset="0"/>
              </a:rPr>
              <a:t>Z (</a:t>
            </a:r>
            <a:r>
              <a:rPr lang="en-US" altLang="en-US" b="1" dirty="0" err="1">
                <a:cs typeface="Times New Roman" pitchFamily="18" charset="0"/>
              </a:rPr>
              <a:t>línea</a:t>
            </a:r>
            <a:r>
              <a:rPr lang="en-US" altLang="en-US" b="1" dirty="0">
                <a:cs typeface="Times New Roman" pitchFamily="18" charset="0"/>
              </a:rPr>
              <a:t> Z)</a:t>
            </a:r>
          </a:p>
          <a:p>
            <a:pPr lvl="2"/>
            <a:r>
              <a:rPr lang="en-US" altLang="en-US" dirty="0" err="1">
                <a:cs typeface="Times New Roman" pitchFamily="18" charset="0"/>
              </a:rPr>
              <a:t>Anclaje</a:t>
            </a:r>
            <a:r>
              <a:rPr lang="en-US" altLang="en-US" dirty="0">
                <a:cs typeface="Times New Roman" pitchFamily="18" charset="0"/>
              </a:rPr>
              <a:t> de los </a:t>
            </a:r>
            <a:r>
              <a:rPr lang="en-US" altLang="en-US" dirty="0" err="1">
                <a:cs typeface="Times New Roman" pitchFamily="18" charset="0"/>
              </a:rPr>
              <a:t>filamentos</a:t>
            </a:r>
            <a:r>
              <a:rPr lang="en-US" altLang="en-US" dirty="0">
                <a:cs typeface="Times New Roman" pitchFamily="18" charset="0"/>
              </a:rPr>
              <a:t> </a:t>
            </a:r>
            <a:r>
              <a:rPr lang="en-US" altLang="en-US" dirty="0" err="1">
                <a:cs typeface="Times New Roman" pitchFamily="18" charset="0"/>
              </a:rPr>
              <a:t>finos</a:t>
            </a:r>
            <a:endParaRPr lang="en-US" altLang="en-US" dirty="0">
              <a:cs typeface="Times New Roman" pitchFamily="18" charset="0"/>
            </a:endParaRPr>
          </a:p>
          <a:p>
            <a:pPr lvl="2"/>
            <a:r>
              <a:rPr lang="en-US" altLang="en-US" dirty="0" err="1">
                <a:cs typeface="Times New Roman" pitchFamily="18" charset="0"/>
              </a:rPr>
              <a:t>Estabilidad</a:t>
            </a:r>
            <a:r>
              <a:rPr lang="en-US" altLang="en-US" dirty="0">
                <a:cs typeface="Times New Roman" pitchFamily="18" charset="0"/>
              </a:rPr>
              <a:t> de los </a:t>
            </a:r>
            <a:r>
              <a:rPr lang="en-US" altLang="en-US" dirty="0" err="1">
                <a:cs typeface="Times New Roman" pitchFamily="18" charset="0"/>
              </a:rPr>
              <a:t>filamentos</a:t>
            </a:r>
            <a:r>
              <a:rPr lang="en-US" altLang="en-US" dirty="0">
                <a:cs typeface="Times New Roman" pitchFamily="18" charset="0"/>
              </a:rPr>
              <a:t> </a:t>
            </a:r>
            <a:r>
              <a:rPr lang="en-US" altLang="en-US" dirty="0" err="1">
                <a:cs typeface="Times New Roman" pitchFamily="18" charset="0"/>
              </a:rPr>
              <a:t>gruesos</a:t>
            </a:r>
            <a:r>
              <a:rPr lang="en-US" altLang="en-US" dirty="0">
                <a:cs typeface="Times New Roman" pitchFamily="18" charset="0"/>
              </a:rPr>
              <a:t> (</a:t>
            </a:r>
            <a:r>
              <a:rPr lang="en-US" altLang="en-US" dirty="0" err="1">
                <a:cs typeface="Times New Roman" pitchFamily="18" charset="0"/>
              </a:rPr>
              <a:t>titina</a:t>
            </a:r>
            <a:r>
              <a:rPr lang="en-US" altLang="en-US" dirty="0">
                <a:cs typeface="Times New Roman" pitchFamily="18" charset="0"/>
              </a:rPr>
              <a:t>)</a:t>
            </a:r>
          </a:p>
          <a:p>
            <a:pPr lvl="1" indent="-347472"/>
            <a:r>
              <a:rPr lang="en-US" altLang="en-US" dirty="0" err="1">
                <a:cs typeface="Times New Roman" pitchFamily="18" charset="0"/>
              </a:rPr>
              <a:t>Descrito</a:t>
            </a:r>
            <a:r>
              <a:rPr lang="en-US" altLang="en-US" dirty="0">
                <a:cs typeface="Times New Roman" pitchFamily="18" charset="0"/>
              </a:rPr>
              <a:t> por </a:t>
            </a:r>
            <a:r>
              <a:rPr lang="en-US" altLang="en-US" dirty="0" err="1">
                <a:cs typeface="Times New Roman" pitchFamily="18" charset="0"/>
              </a:rPr>
              <a:t>bandas</a:t>
            </a:r>
            <a:r>
              <a:rPr lang="en-US" altLang="en-US" dirty="0">
                <a:cs typeface="Times New Roman" pitchFamily="18" charset="0"/>
              </a:rPr>
              <a:t> A e I</a:t>
            </a:r>
          </a:p>
        </p:txBody>
      </p:sp>
    </p:spTree>
    <p:extLst>
      <p:ext uri="{BB962C8B-B14F-4D97-AF65-F5344CB8AC3E}">
        <p14:creationId xmlns:p14="http://schemas.microsoft.com/office/powerpoint/2010/main" val="2674287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10.2b </a:t>
            </a:r>
            <a:r>
              <a:rPr lang="en-US" dirty="0" err="1"/>
              <a:t>Músculo</a:t>
            </a:r>
            <a:r>
              <a:rPr lang="en-US" dirty="0"/>
              <a:t> </a:t>
            </a:r>
            <a:r>
              <a:rPr lang="en-US" dirty="0" err="1"/>
              <a:t>esqueletal</a:t>
            </a:r>
            <a:r>
              <a:rPr lang="en-US" dirty="0"/>
              <a:t>: microanatomía</a:t>
            </a:r>
            <a:r>
              <a:rPr lang="en-US" sz="1500" dirty="0"/>
              <a:t>5</a:t>
            </a:r>
          </a:p>
        </p:txBody>
      </p:sp>
      <p:sp>
        <p:nvSpPr>
          <p:cNvPr id="8" name="Content Placeholder 2"/>
          <p:cNvSpPr>
            <a:spLocks noGrp="1"/>
          </p:cNvSpPr>
          <p:nvPr>
            <p:ph idx="1"/>
          </p:nvPr>
        </p:nvSpPr>
        <p:spPr>
          <a:xfrm>
            <a:off x="228600" y="914400"/>
            <a:ext cx="8686800" cy="5303520"/>
          </a:xfrm>
        </p:spPr>
        <p:txBody>
          <a:bodyPr/>
          <a:lstStyle/>
          <a:p>
            <a:pPr>
              <a:spcBef>
                <a:spcPts val="600"/>
              </a:spcBef>
              <a:spcAft>
                <a:spcPts val="300"/>
              </a:spcAft>
              <a:defRPr/>
            </a:pPr>
            <a:endParaRPr lang="en-US" altLang="en-US" i="1" dirty="0">
              <a:cs typeface="Times New Roman" pitchFamily="18" charset="0"/>
            </a:endParaRPr>
          </a:p>
          <a:p>
            <a:pPr lvl="1" indent="-347472">
              <a:spcBef>
                <a:spcPts val="600"/>
              </a:spcBef>
              <a:spcAft>
                <a:spcPts val="300"/>
              </a:spcAft>
              <a:defRPr/>
            </a:pPr>
            <a:r>
              <a:rPr lang="en-US" altLang="en-US" b="1" dirty="0">
                <a:cs typeface="Times New Roman" pitchFamily="18" charset="0"/>
              </a:rPr>
              <a:t>Banda I</a:t>
            </a:r>
          </a:p>
          <a:p>
            <a:pPr lvl="2">
              <a:spcBef>
                <a:spcPts val="600"/>
              </a:spcBef>
              <a:spcAft>
                <a:spcPts val="300"/>
              </a:spcAft>
              <a:defRPr/>
            </a:pPr>
            <a:r>
              <a:rPr lang="en-US" altLang="en-US" dirty="0" err="1">
                <a:cs typeface="Times New Roman" pitchFamily="18" charset="0"/>
              </a:rPr>
              <a:t>Clarlas</a:t>
            </a:r>
            <a:r>
              <a:rPr lang="en-US" altLang="en-US" dirty="0">
                <a:cs typeface="Times New Roman" pitchFamily="18" charset="0"/>
              </a:rPr>
              <a:t> (light) – </a:t>
            </a:r>
            <a:r>
              <a:rPr lang="en-US" altLang="en-US" dirty="0" err="1">
                <a:cs typeface="Times New Roman" pitchFamily="18" charset="0"/>
              </a:rPr>
              <a:t>contiene</a:t>
            </a:r>
            <a:r>
              <a:rPr lang="en-US" altLang="en-US" dirty="0">
                <a:cs typeface="Times New Roman" pitchFamily="18" charset="0"/>
              </a:rPr>
              <a:t> solo </a:t>
            </a:r>
            <a:r>
              <a:rPr lang="en-US" altLang="en-US" dirty="0" err="1">
                <a:cs typeface="Times New Roman" pitchFamily="18" charset="0"/>
              </a:rPr>
              <a:t>filamentos</a:t>
            </a:r>
            <a:r>
              <a:rPr lang="en-US" altLang="en-US" dirty="0">
                <a:cs typeface="Times New Roman" pitchFamily="18" charset="0"/>
              </a:rPr>
              <a:t> de </a:t>
            </a:r>
            <a:r>
              <a:rPr lang="en-US" altLang="en-US" dirty="0" err="1">
                <a:cs typeface="Times New Roman" pitchFamily="18" charset="0"/>
              </a:rPr>
              <a:t>actina</a:t>
            </a:r>
            <a:endParaRPr lang="en-US" altLang="en-US" dirty="0">
              <a:cs typeface="Times New Roman" pitchFamily="18" charset="0"/>
            </a:endParaRPr>
          </a:p>
          <a:p>
            <a:pPr lvl="2">
              <a:spcBef>
                <a:spcPts val="600"/>
              </a:spcBef>
              <a:spcAft>
                <a:spcPts val="300"/>
              </a:spcAft>
              <a:defRPr/>
            </a:pPr>
            <a:r>
              <a:rPr lang="en-US" altLang="en-US" dirty="0" err="1">
                <a:cs typeface="Times New Roman" pitchFamily="18" charset="0"/>
              </a:rPr>
              <a:t>Dividida</a:t>
            </a:r>
            <a:r>
              <a:rPr lang="en-US" altLang="en-US" dirty="0">
                <a:cs typeface="Times New Roman" pitchFamily="18" charset="0"/>
              </a:rPr>
              <a:t> por </a:t>
            </a:r>
            <a:r>
              <a:rPr lang="en-US" altLang="en-US" dirty="0" err="1">
                <a:cs typeface="Times New Roman" pitchFamily="18" charset="0"/>
              </a:rPr>
              <a:t>linea</a:t>
            </a:r>
            <a:r>
              <a:rPr lang="en-US" altLang="en-US" dirty="0">
                <a:cs typeface="Times New Roman" pitchFamily="18" charset="0"/>
              </a:rPr>
              <a:t> Z</a:t>
            </a:r>
          </a:p>
          <a:p>
            <a:pPr lvl="2">
              <a:spcBef>
                <a:spcPts val="600"/>
              </a:spcBef>
              <a:spcAft>
                <a:spcPts val="300"/>
              </a:spcAft>
              <a:defRPr/>
            </a:pPr>
            <a:r>
              <a:rPr lang="en-US" altLang="en-US" dirty="0">
                <a:cs typeface="Times New Roman" pitchFamily="18" charset="0"/>
              </a:rPr>
              <a:t>Se reduce </a:t>
            </a:r>
            <a:r>
              <a:rPr lang="en-US" altLang="en-US" dirty="0" err="1">
                <a:cs typeface="Times New Roman" pitchFamily="18" charset="0"/>
              </a:rPr>
              <a:t>durante</a:t>
            </a:r>
            <a:r>
              <a:rPr lang="en-US" altLang="en-US" dirty="0">
                <a:cs typeface="Times New Roman" pitchFamily="18" charset="0"/>
              </a:rPr>
              <a:t> </a:t>
            </a:r>
            <a:r>
              <a:rPr lang="en-US" altLang="en-US" dirty="0" err="1">
                <a:cs typeface="Times New Roman" pitchFamily="18" charset="0"/>
              </a:rPr>
              <a:t>contracción</a:t>
            </a:r>
            <a:endParaRPr lang="en-US" altLang="en-US" dirty="0">
              <a:cs typeface="Times New Roman" pitchFamily="18" charset="0"/>
            </a:endParaRPr>
          </a:p>
          <a:p>
            <a:pPr lvl="1" indent="-347472">
              <a:spcBef>
                <a:spcPts val="600"/>
              </a:spcBef>
              <a:spcAft>
                <a:spcPts val="300"/>
              </a:spcAft>
              <a:defRPr/>
            </a:pPr>
            <a:r>
              <a:rPr lang="en-US" altLang="en-US" b="1" dirty="0">
                <a:cs typeface="Times New Roman" pitchFamily="18" charset="0"/>
              </a:rPr>
              <a:t>Banda A</a:t>
            </a:r>
          </a:p>
          <a:p>
            <a:pPr lvl="2">
              <a:spcBef>
                <a:spcPts val="600"/>
              </a:spcBef>
              <a:spcAft>
                <a:spcPts val="300"/>
              </a:spcAft>
              <a:defRPr/>
            </a:pPr>
            <a:r>
              <a:rPr lang="en-US" altLang="en-US" dirty="0" err="1">
                <a:cs typeface="Times New Roman" pitchFamily="18" charset="0"/>
              </a:rPr>
              <a:t>Oscura</a:t>
            </a:r>
            <a:r>
              <a:rPr lang="en-US" altLang="en-US" dirty="0">
                <a:cs typeface="Times New Roman" pitchFamily="18" charset="0"/>
              </a:rPr>
              <a:t> (Dark) – </a:t>
            </a:r>
            <a:r>
              <a:rPr lang="en-US" altLang="en-US" dirty="0" err="1">
                <a:cs typeface="Times New Roman" pitchFamily="18" charset="0"/>
              </a:rPr>
              <a:t>contiene</a:t>
            </a:r>
            <a:r>
              <a:rPr lang="en-US" altLang="en-US" dirty="0">
                <a:cs typeface="Times New Roman" pitchFamily="18" charset="0"/>
              </a:rPr>
              <a:t> </a:t>
            </a:r>
            <a:r>
              <a:rPr lang="en-US" altLang="en-US" dirty="0" err="1">
                <a:cs typeface="Times New Roman" pitchFamily="18" charset="0"/>
              </a:rPr>
              <a:t>filamentos</a:t>
            </a:r>
            <a:r>
              <a:rPr lang="en-US" altLang="en-US" dirty="0">
                <a:cs typeface="Times New Roman" pitchFamily="18" charset="0"/>
              </a:rPr>
              <a:t> </a:t>
            </a:r>
            <a:r>
              <a:rPr lang="en-US" altLang="en-US" dirty="0" err="1">
                <a:cs typeface="Times New Roman" pitchFamily="18" charset="0"/>
              </a:rPr>
              <a:t>finos</a:t>
            </a:r>
            <a:r>
              <a:rPr lang="en-US" altLang="en-US" dirty="0">
                <a:cs typeface="Times New Roman" pitchFamily="18" charset="0"/>
              </a:rPr>
              <a:t> y </a:t>
            </a:r>
            <a:r>
              <a:rPr lang="en-US" altLang="en-US" dirty="0" err="1">
                <a:cs typeface="Times New Roman" pitchFamily="18" charset="0"/>
              </a:rPr>
              <a:t>gruesos</a:t>
            </a:r>
            <a:r>
              <a:rPr lang="en-US" altLang="en-US" dirty="0">
                <a:cs typeface="Times New Roman" pitchFamily="18" charset="0"/>
              </a:rPr>
              <a:t> </a:t>
            </a:r>
            <a:r>
              <a:rPr lang="en-US" altLang="en-US" dirty="0" err="1">
                <a:cs typeface="Times New Roman" pitchFamily="18" charset="0"/>
              </a:rPr>
              <a:t>solapando</a:t>
            </a:r>
            <a:endParaRPr lang="en-US" altLang="en-US" dirty="0">
              <a:cs typeface="Times New Roman" pitchFamily="18" charset="0"/>
            </a:endParaRPr>
          </a:p>
          <a:p>
            <a:pPr lvl="2">
              <a:spcBef>
                <a:spcPts val="600"/>
              </a:spcBef>
              <a:spcAft>
                <a:spcPts val="300"/>
              </a:spcAft>
              <a:defRPr/>
            </a:pPr>
            <a:r>
              <a:rPr lang="en-US" altLang="en-US" dirty="0" err="1">
                <a:cs typeface="Times New Roman" pitchFamily="18" charset="0"/>
              </a:rPr>
              <a:t>Contiene</a:t>
            </a:r>
            <a:r>
              <a:rPr lang="en-US" altLang="en-US" dirty="0">
                <a:cs typeface="Times New Roman" pitchFamily="18" charset="0"/>
              </a:rPr>
              <a:t> la zona  H zone y la </a:t>
            </a:r>
            <a:r>
              <a:rPr lang="en-US" altLang="en-US" dirty="0" err="1">
                <a:cs typeface="Times New Roman" pitchFamily="18" charset="0"/>
              </a:rPr>
              <a:t>línea</a:t>
            </a:r>
            <a:r>
              <a:rPr lang="en-US" altLang="en-US" dirty="0">
                <a:cs typeface="Times New Roman" pitchFamily="18" charset="0"/>
              </a:rPr>
              <a:t>  M</a:t>
            </a:r>
          </a:p>
        </p:txBody>
      </p:sp>
    </p:spTree>
    <p:extLst>
      <p:ext uri="{BB962C8B-B14F-4D97-AF65-F5344CB8AC3E}">
        <p14:creationId xmlns:p14="http://schemas.microsoft.com/office/powerpoint/2010/main" val="659513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solidFill>
                  <a:srgbClr val="B60000"/>
                </a:solidFill>
              </a:rPr>
              <a:t>10.1 </a:t>
            </a:r>
            <a:r>
              <a:rPr lang="en-US" altLang="en-US" sz="3600" b="0" dirty="0" err="1">
                <a:solidFill>
                  <a:srgbClr val="B60000"/>
                </a:solidFill>
                <a:cs typeface="Times New Roman" pitchFamily="18" charset="0"/>
              </a:rPr>
              <a:t>Objetivos</a:t>
            </a:r>
            <a:endParaRPr lang="en-US" sz="1500" b="0" dirty="0">
              <a:solidFill>
                <a:srgbClr val="B60000"/>
              </a:solidFill>
            </a:endParaRPr>
          </a:p>
        </p:txBody>
      </p:sp>
      <p:sp>
        <p:nvSpPr>
          <p:cNvPr id="8" name="Content Placeholder 2"/>
          <p:cNvSpPr>
            <a:spLocks noGrp="1"/>
          </p:cNvSpPr>
          <p:nvPr>
            <p:ph idx="1"/>
          </p:nvPr>
        </p:nvSpPr>
        <p:spPr/>
        <p:txBody>
          <a:bodyPr/>
          <a:lstStyle/>
          <a:p>
            <a:pPr marL="457200" indent="-457200">
              <a:buFont typeface="Calibri" pitchFamily="34" charset="0"/>
              <a:buAutoNum type="arabicPeriod"/>
            </a:pPr>
            <a:r>
              <a:rPr lang="en-US" altLang="en-US" sz="2800" dirty="0" err="1">
                <a:cs typeface="Times New Roman" pitchFamily="18" charset="0"/>
              </a:rPr>
              <a:t>Mencionar</a:t>
            </a:r>
            <a:r>
              <a:rPr lang="en-US" altLang="en-US" sz="2800" dirty="0">
                <a:cs typeface="Times New Roman" pitchFamily="18" charset="0"/>
              </a:rPr>
              <a:t> las 5 </a:t>
            </a:r>
            <a:r>
              <a:rPr lang="en-US" altLang="en-US" sz="2800" dirty="0" err="1">
                <a:cs typeface="Times New Roman" pitchFamily="18" charset="0"/>
              </a:rPr>
              <a:t>funciones</a:t>
            </a:r>
            <a:r>
              <a:rPr lang="en-US" altLang="en-US" sz="2800" dirty="0">
                <a:cs typeface="Times New Roman" pitchFamily="18" charset="0"/>
              </a:rPr>
              <a:t> </a:t>
            </a:r>
            <a:r>
              <a:rPr lang="en-US" altLang="en-US" sz="2800" dirty="0" err="1">
                <a:cs typeface="Times New Roman" pitchFamily="18" charset="0"/>
              </a:rPr>
              <a:t>principales</a:t>
            </a:r>
            <a:r>
              <a:rPr lang="en-US" altLang="en-US" sz="2800" dirty="0">
                <a:cs typeface="Times New Roman" pitchFamily="18" charset="0"/>
              </a:rPr>
              <a:t> del Sistema muscular .</a:t>
            </a:r>
          </a:p>
          <a:p>
            <a:pPr marL="457200" indent="-457200">
              <a:buFont typeface="Calibri" pitchFamily="34" charset="0"/>
              <a:buAutoNum type="arabicPeriod"/>
            </a:pPr>
            <a:r>
              <a:rPr lang="en-US" altLang="en-US" sz="2800" dirty="0" err="1">
                <a:cs typeface="Times New Roman" pitchFamily="18" charset="0"/>
              </a:rPr>
              <a:t>Discutir</a:t>
            </a:r>
            <a:r>
              <a:rPr lang="en-US" altLang="en-US" sz="2800" dirty="0">
                <a:cs typeface="Times New Roman" pitchFamily="18" charset="0"/>
              </a:rPr>
              <a:t> 5 </a:t>
            </a:r>
            <a:r>
              <a:rPr lang="en-US" altLang="en-US" sz="2800" dirty="0" err="1">
                <a:cs typeface="Times New Roman" pitchFamily="18" charset="0"/>
              </a:rPr>
              <a:t>características</a:t>
            </a:r>
            <a:r>
              <a:rPr lang="en-US" altLang="en-US" sz="2800" dirty="0">
                <a:cs typeface="Times New Roman" pitchFamily="18" charset="0"/>
              </a:rPr>
              <a:t> del </a:t>
            </a:r>
            <a:r>
              <a:rPr lang="en-US" altLang="en-US" sz="2800" dirty="0" err="1">
                <a:cs typeface="Times New Roman" pitchFamily="18" charset="0"/>
              </a:rPr>
              <a:t>tejido</a:t>
            </a:r>
            <a:r>
              <a:rPr lang="en-US" altLang="en-US" sz="2800" dirty="0">
                <a:cs typeface="Times New Roman" pitchFamily="18" charset="0"/>
              </a:rPr>
              <a:t> muscular</a:t>
            </a:r>
          </a:p>
        </p:txBody>
      </p:sp>
    </p:spTree>
    <p:extLst>
      <p:ext uri="{BB962C8B-B14F-4D97-AF65-F5344CB8AC3E}">
        <p14:creationId xmlns:p14="http://schemas.microsoft.com/office/powerpoint/2010/main" val="766881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Numerous sarcomeres extend the length of a myofibril. The resulting banding pattern is due to the arrangement of myofilaments."/>
          <p:cNvPicPr>
            <a:picLocks noGrp="1" noChangeAspect="1" noChangeArrowheads="1"/>
          </p:cNvPicPr>
          <p:nvPr>
            <p:ph idx="13"/>
          </p:nvPr>
        </p:nvPicPr>
        <p:blipFill>
          <a:blip r:embed="rId2" cstate="print">
            <a:extLst>
              <a:ext uri="{28A0092B-C50C-407E-A947-70E740481C1C}">
                <a14:useLocalDpi xmlns:a14="http://schemas.microsoft.com/office/drawing/2010/main" val="0"/>
              </a:ext>
            </a:extLst>
          </a:blip>
          <a:srcRect/>
          <a:stretch>
            <a:fillRect/>
          </a:stretch>
        </p:blipFill>
        <p:spPr bwMode="auto">
          <a:xfrm>
            <a:off x="-16042" y="914400"/>
            <a:ext cx="9081811"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p:txBody>
          <a:bodyPr/>
          <a:lstStyle/>
          <a:p>
            <a:r>
              <a:rPr lang="en-US" dirty="0"/>
              <a:t>10.2b </a:t>
            </a:r>
            <a:r>
              <a:rPr lang="en-US" dirty="0" err="1"/>
              <a:t>Músculo</a:t>
            </a:r>
            <a:r>
              <a:rPr lang="en-US" dirty="0"/>
              <a:t> </a:t>
            </a:r>
            <a:r>
              <a:rPr lang="en-US" dirty="0" err="1"/>
              <a:t>esqueletal</a:t>
            </a:r>
            <a:r>
              <a:rPr lang="en-US" dirty="0"/>
              <a:t>: microanatomía</a:t>
            </a:r>
            <a:r>
              <a:rPr lang="en-US" sz="1500" dirty="0"/>
              <a:t>6</a:t>
            </a:r>
          </a:p>
        </p:txBody>
      </p:sp>
      <p:sp>
        <p:nvSpPr>
          <p:cNvPr id="8" name="Content Placeholder 2"/>
          <p:cNvSpPr>
            <a:spLocks noGrp="1"/>
          </p:cNvSpPr>
          <p:nvPr>
            <p:ph idx="1"/>
          </p:nvPr>
        </p:nvSpPr>
        <p:spPr>
          <a:xfrm>
            <a:off x="1379621" y="3581400"/>
            <a:ext cx="7764379" cy="3048000"/>
          </a:xfrm>
        </p:spPr>
        <p:txBody>
          <a:bodyPr/>
          <a:lstStyle/>
          <a:p>
            <a:pPr lvl="1" indent="-347472">
              <a:spcBef>
                <a:spcPts val="600"/>
              </a:spcBef>
              <a:spcAft>
                <a:spcPts val="0"/>
              </a:spcAft>
            </a:pPr>
            <a:r>
              <a:rPr lang="en-US" altLang="en-US" b="1" dirty="0">
                <a:cs typeface="Times New Roman" pitchFamily="18" charset="0"/>
              </a:rPr>
              <a:t>Zona H : </a:t>
            </a:r>
            <a:r>
              <a:rPr lang="en-US" altLang="en-US" dirty="0" err="1">
                <a:cs typeface="Times New Roman" pitchFamily="18" charset="0"/>
              </a:rPr>
              <a:t>parte</a:t>
            </a:r>
            <a:r>
              <a:rPr lang="en-US" altLang="en-US" dirty="0">
                <a:cs typeface="Times New Roman" pitchFamily="18" charset="0"/>
              </a:rPr>
              <a:t> </a:t>
            </a:r>
            <a:r>
              <a:rPr lang="en-US" altLang="en-US" dirty="0" err="1">
                <a:cs typeface="Times New Roman" pitchFamily="18" charset="0"/>
              </a:rPr>
              <a:t>cental</a:t>
            </a:r>
            <a:r>
              <a:rPr lang="en-US" altLang="en-US" dirty="0">
                <a:cs typeface="Times New Roman" pitchFamily="18" charset="0"/>
              </a:rPr>
              <a:t> de la </a:t>
            </a:r>
            <a:r>
              <a:rPr lang="en-US" altLang="en-US" dirty="0" err="1">
                <a:cs typeface="Times New Roman" pitchFamily="18" charset="0"/>
              </a:rPr>
              <a:t>banda</a:t>
            </a:r>
            <a:r>
              <a:rPr lang="en-US" altLang="en-US" dirty="0">
                <a:cs typeface="Times New Roman" pitchFamily="18" charset="0"/>
              </a:rPr>
              <a:t> A</a:t>
            </a:r>
            <a:endParaRPr lang="en-US" altLang="en-US" b="1" dirty="0">
              <a:cs typeface="Times New Roman" pitchFamily="18" charset="0"/>
            </a:endParaRPr>
          </a:p>
          <a:p>
            <a:pPr lvl="2">
              <a:spcBef>
                <a:spcPts val="300"/>
              </a:spcBef>
              <a:spcAft>
                <a:spcPts val="0"/>
              </a:spcAft>
            </a:pPr>
            <a:r>
              <a:rPr lang="en-US" altLang="en-US" sz="2800" dirty="0">
                <a:cs typeface="Times New Roman" pitchFamily="18" charset="0"/>
              </a:rPr>
              <a:t>Solo </a:t>
            </a:r>
            <a:r>
              <a:rPr lang="en-US" altLang="en-US" sz="2800" dirty="0" err="1">
                <a:cs typeface="Times New Roman" pitchFamily="18" charset="0"/>
              </a:rPr>
              <a:t>filamentos</a:t>
            </a:r>
            <a:r>
              <a:rPr lang="en-US" altLang="en-US" sz="2800" dirty="0">
                <a:cs typeface="Times New Roman" pitchFamily="18" charset="0"/>
              </a:rPr>
              <a:t> de </a:t>
            </a:r>
            <a:r>
              <a:rPr lang="en-US" altLang="en-US" sz="2800" dirty="0" err="1">
                <a:cs typeface="Times New Roman" pitchFamily="18" charset="0"/>
              </a:rPr>
              <a:t>miosina</a:t>
            </a:r>
            <a:r>
              <a:rPr lang="en-US" altLang="en-US" sz="2800" dirty="0">
                <a:cs typeface="Times New Roman" pitchFamily="18" charset="0"/>
              </a:rPr>
              <a:t>, no </a:t>
            </a:r>
            <a:r>
              <a:rPr lang="en-US" altLang="en-US" sz="2800" dirty="0" err="1">
                <a:cs typeface="Times New Roman" pitchFamily="18" charset="0"/>
              </a:rPr>
              <a:t>solape</a:t>
            </a:r>
            <a:endParaRPr lang="en-US" altLang="en-US" sz="2800" dirty="0">
              <a:cs typeface="Times New Roman" pitchFamily="18" charset="0"/>
            </a:endParaRPr>
          </a:p>
          <a:p>
            <a:pPr lvl="2">
              <a:spcBef>
                <a:spcPts val="300"/>
              </a:spcBef>
              <a:spcAft>
                <a:spcPts val="0"/>
              </a:spcAft>
            </a:pPr>
            <a:r>
              <a:rPr lang="en-US" altLang="en-US" sz="2800" dirty="0">
                <a:cs typeface="Times New Roman" pitchFamily="18" charset="0"/>
              </a:rPr>
              <a:t>Se reduce </a:t>
            </a:r>
            <a:r>
              <a:rPr lang="en-US" altLang="en-US" sz="2800" dirty="0" err="1">
                <a:cs typeface="Times New Roman" pitchFamily="18" charset="0"/>
              </a:rPr>
              <a:t>durante</a:t>
            </a:r>
            <a:r>
              <a:rPr lang="en-US" altLang="en-US" sz="2800" dirty="0">
                <a:cs typeface="Times New Roman" pitchFamily="18" charset="0"/>
              </a:rPr>
              <a:t> la </a:t>
            </a:r>
            <a:r>
              <a:rPr lang="en-US" altLang="en-US" sz="2800" dirty="0" err="1">
                <a:cs typeface="Times New Roman" pitchFamily="18" charset="0"/>
              </a:rPr>
              <a:t>contracción</a:t>
            </a:r>
            <a:endParaRPr lang="en-US" altLang="en-US" sz="2800" dirty="0">
              <a:cs typeface="Times New Roman" pitchFamily="18" charset="0"/>
            </a:endParaRPr>
          </a:p>
          <a:p>
            <a:pPr lvl="1" indent="-347472">
              <a:spcBef>
                <a:spcPts val="600"/>
              </a:spcBef>
              <a:spcAft>
                <a:spcPts val="0"/>
              </a:spcAft>
            </a:pPr>
            <a:r>
              <a:rPr lang="en-US" altLang="en-US" b="1" dirty="0" err="1">
                <a:cs typeface="Times New Roman" pitchFamily="18" charset="0"/>
              </a:rPr>
              <a:t>Línea</a:t>
            </a:r>
            <a:r>
              <a:rPr lang="en-US" altLang="en-US" b="1" dirty="0">
                <a:cs typeface="Times New Roman" pitchFamily="18" charset="0"/>
              </a:rPr>
              <a:t> M : </a:t>
            </a:r>
            <a:r>
              <a:rPr lang="en-US" altLang="en-US" dirty="0">
                <a:cs typeface="Times New Roman" pitchFamily="18" charset="0"/>
              </a:rPr>
              <a:t>medio del la Zona H </a:t>
            </a:r>
            <a:endParaRPr lang="en-US" altLang="en-US" b="1" dirty="0">
              <a:cs typeface="Times New Roman" pitchFamily="18" charset="0"/>
            </a:endParaRPr>
          </a:p>
          <a:p>
            <a:pPr lvl="2">
              <a:spcBef>
                <a:spcPts val="300"/>
              </a:spcBef>
              <a:spcAft>
                <a:spcPts val="0"/>
              </a:spcAft>
            </a:pPr>
            <a:r>
              <a:rPr lang="en-US" altLang="en-US" sz="2800" dirty="0" err="1">
                <a:cs typeface="Times New Roman" pitchFamily="18" charset="0"/>
              </a:rPr>
              <a:t>Proteinas</a:t>
            </a:r>
            <a:r>
              <a:rPr lang="en-US" altLang="en-US" sz="2800" dirty="0">
                <a:cs typeface="Times New Roman" pitchFamily="18" charset="0"/>
              </a:rPr>
              <a:t> </a:t>
            </a:r>
            <a:r>
              <a:rPr lang="en-US" altLang="en-US" sz="2800" dirty="0" err="1">
                <a:cs typeface="Times New Roman" pitchFamily="18" charset="0"/>
              </a:rPr>
              <a:t>estabilizadoras</a:t>
            </a:r>
            <a:endParaRPr lang="en-US" altLang="en-US" sz="2800" dirty="0">
              <a:cs typeface="Times New Roman" pitchFamily="18" charset="0"/>
            </a:endParaRPr>
          </a:p>
          <a:p>
            <a:pPr lvl="2">
              <a:spcBef>
                <a:spcPts val="300"/>
              </a:spcBef>
              <a:spcAft>
                <a:spcPts val="0"/>
              </a:spcAft>
            </a:pPr>
            <a:r>
              <a:rPr lang="en-US" altLang="en-US" sz="2800" dirty="0" err="1">
                <a:cs typeface="Times New Roman" pitchFamily="18" charset="0"/>
              </a:rPr>
              <a:t>Anclaje</a:t>
            </a:r>
            <a:r>
              <a:rPr lang="en-US" altLang="en-US" sz="2800" dirty="0">
                <a:cs typeface="Times New Roman" pitchFamily="18" charset="0"/>
              </a:rPr>
              <a:t> de </a:t>
            </a:r>
            <a:r>
              <a:rPr lang="en-US" altLang="en-US" sz="2800" dirty="0" err="1">
                <a:cs typeface="Times New Roman" pitchFamily="18" charset="0"/>
              </a:rPr>
              <a:t>filamentos</a:t>
            </a:r>
            <a:r>
              <a:rPr lang="en-US" altLang="en-US" sz="2800" dirty="0">
                <a:cs typeface="Times New Roman" pitchFamily="18" charset="0"/>
              </a:rPr>
              <a:t> </a:t>
            </a:r>
            <a:r>
              <a:rPr lang="en-US" altLang="en-US" sz="2800" dirty="0" err="1">
                <a:cs typeface="Times New Roman" pitchFamily="18" charset="0"/>
              </a:rPr>
              <a:t>gruesos</a:t>
            </a:r>
            <a:endParaRPr lang="en-US" altLang="en-US" sz="2800" dirty="0">
              <a:cs typeface="Times New Roman" pitchFamily="18" charset="0"/>
            </a:endParaRPr>
          </a:p>
        </p:txBody>
      </p:sp>
      <p:sp>
        <p:nvSpPr>
          <p:cNvPr id="3" name="Content Placeholder 4"/>
          <p:cNvSpPr>
            <a:spLocks noGrp="1"/>
          </p:cNvSpPr>
          <p:nvPr>
            <p:ph idx="14"/>
          </p:nvPr>
        </p:nvSpPr>
        <p:spPr>
          <a:xfrm>
            <a:off x="457200" y="6172200"/>
            <a:ext cx="1371600" cy="381000"/>
          </a:xfrm>
        </p:spPr>
        <p:txBody>
          <a:bodyPr/>
          <a:lstStyle/>
          <a:p>
            <a:r>
              <a:rPr lang="en-US" altLang="en-US" sz="1800" dirty="0">
                <a:cs typeface="Times New Roman" pitchFamily="18" charset="0"/>
              </a:rPr>
              <a:t>Figure 10.5a</a:t>
            </a:r>
          </a:p>
        </p:txBody>
      </p:sp>
    </p:spTree>
    <p:extLst>
      <p:ext uri="{BB962C8B-B14F-4D97-AF65-F5344CB8AC3E}">
        <p14:creationId xmlns:p14="http://schemas.microsoft.com/office/powerpoint/2010/main" val="3379769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err="1"/>
              <a:t>Sarcomero</a:t>
            </a:r>
            <a:r>
              <a:rPr lang="en-US" dirty="0"/>
              <a:t>: </a:t>
            </a:r>
            <a:r>
              <a:rPr lang="en-US" dirty="0" err="1"/>
              <a:t>seccion</a:t>
            </a:r>
            <a:r>
              <a:rPr lang="en-US" dirty="0"/>
              <a:t> </a:t>
            </a:r>
            <a:r>
              <a:rPr lang="en-US" dirty="0" err="1"/>
              <a:t>cruzada</a:t>
            </a:r>
            <a:endParaRPr lang="en-US" dirty="0"/>
          </a:p>
        </p:txBody>
      </p:sp>
      <p:pic>
        <p:nvPicPr>
          <p:cNvPr id="6" name="Picture 2" descr="Cross sections show the three-dimensional arrangement of myofilaments and other proteins in each region of a sarcomere."/>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4917"/>
          <a:stretch/>
        </p:blipFill>
        <p:spPr bwMode="auto">
          <a:xfrm>
            <a:off x="762000" y="833138"/>
            <a:ext cx="7620000" cy="57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p:cNvSpPr>
            <a:spLocks noGrp="1"/>
          </p:cNvSpPr>
          <p:nvPr>
            <p:ph idx="13"/>
          </p:nvPr>
        </p:nvSpPr>
        <p:spPr>
          <a:xfrm>
            <a:off x="457200" y="6263640"/>
            <a:ext cx="1463040" cy="365760"/>
          </a:xfrm>
        </p:spPr>
        <p:txBody>
          <a:bodyPr/>
          <a:lstStyle/>
          <a:p>
            <a:r>
              <a:rPr lang="en-US" altLang="en-US" sz="1800" dirty="0">
                <a:cs typeface="Times New Roman" pitchFamily="18" charset="0"/>
              </a:rPr>
              <a:t>Figure 10.5c</a:t>
            </a:r>
            <a:endParaRPr lang="en-US" sz="1800" dirty="0"/>
          </a:p>
        </p:txBody>
      </p:sp>
    </p:spTree>
    <p:extLst>
      <p:ext uri="{BB962C8B-B14F-4D97-AF65-F5344CB8AC3E}">
        <p14:creationId xmlns:p14="http://schemas.microsoft.com/office/powerpoint/2010/main" val="8056627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err="1"/>
              <a:t>Sarcomero</a:t>
            </a:r>
            <a:r>
              <a:rPr lang="en-US" dirty="0"/>
              <a:t>: </a:t>
            </a:r>
            <a:r>
              <a:rPr lang="en-US" dirty="0" err="1"/>
              <a:t>seccion</a:t>
            </a:r>
            <a:r>
              <a:rPr lang="en-US" dirty="0"/>
              <a:t> longitudinal </a:t>
            </a:r>
          </a:p>
        </p:txBody>
      </p:sp>
      <p:pic>
        <p:nvPicPr>
          <p:cNvPr id="8" name="Picture 2" descr="A longitudinal section of a sarcomere shows the arrangement of thick and thin filaments that result in the A band, I band, and H zone. The M line and Z discs can also be see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3295" y="1071016"/>
            <a:ext cx="7355305" cy="558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p:cNvSpPr>
            <a:spLocks noGrp="1"/>
          </p:cNvSpPr>
          <p:nvPr>
            <p:ph idx="13"/>
          </p:nvPr>
        </p:nvSpPr>
        <p:spPr>
          <a:xfrm>
            <a:off x="457200" y="6263640"/>
            <a:ext cx="1463040" cy="365760"/>
          </a:xfrm>
        </p:spPr>
        <p:txBody>
          <a:bodyPr/>
          <a:lstStyle/>
          <a:p>
            <a:r>
              <a:rPr lang="en-US" altLang="en-US" sz="1800" dirty="0">
                <a:cs typeface="Times New Roman" pitchFamily="18" charset="0"/>
              </a:rPr>
              <a:t>Figure 10.5b</a:t>
            </a:r>
            <a:endParaRPr lang="en-US" sz="1800" dirty="0"/>
          </a:p>
        </p:txBody>
      </p:sp>
    </p:spTree>
    <p:extLst>
      <p:ext uri="{BB962C8B-B14F-4D97-AF65-F5344CB8AC3E}">
        <p14:creationId xmlns:p14="http://schemas.microsoft.com/office/powerpoint/2010/main" val="556308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838200"/>
          </a:xfrm>
        </p:spPr>
        <p:txBody>
          <a:bodyPr/>
          <a:lstStyle/>
          <a:p>
            <a:r>
              <a:rPr lang="en-US" dirty="0"/>
              <a:t>10.2b </a:t>
            </a:r>
            <a:r>
              <a:rPr lang="en-US" dirty="0" err="1"/>
              <a:t>Músculo</a:t>
            </a:r>
            <a:r>
              <a:rPr lang="en-US" dirty="0"/>
              <a:t> </a:t>
            </a:r>
            <a:r>
              <a:rPr lang="en-US" dirty="0" err="1"/>
              <a:t>esqueletal</a:t>
            </a:r>
            <a:r>
              <a:rPr lang="en-US" dirty="0"/>
              <a:t>: microanatomía</a:t>
            </a:r>
            <a:r>
              <a:rPr lang="en-US" sz="1500" dirty="0"/>
              <a:t>7</a:t>
            </a:r>
          </a:p>
        </p:txBody>
      </p:sp>
      <p:sp>
        <p:nvSpPr>
          <p:cNvPr id="8" name="Content Placeholder 2"/>
          <p:cNvSpPr>
            <a:spLocks noGrp="1"/>
          </p:cNvSpPr>
          <p:nvPr>
            <p:ph idx="1"/>
          </p:nvPr>
        </p:nvSpPr>
        <p:spPr>
          <a:xfrm>
            <a:off x="76200" y="1295400"/>
            <a:ext cx="9144000" cy="5303520"/>
          </a:xfrm>
        </p:spPr>
        <p:txBody>
          <a:bodyPr/>
          <a:lstStyle/>
          <a:p>
            <a:pPr lvl="1"/>
            <a:r>
              <a:rPr lang="en-US" altLang="en-US" dirty="0" err="1">
                <a:cs typeface="Times New Roman" pitchFamily="18" charset="0"/>
              </a:rPr>
              <a:t>Otras</a:t>
            </a:r>
            <a:r>
              <a:rPr lang="en-US" altLang="en-US" dirty="0">
                <a:cs typeface="Times New Roman" pitchFamily="18" charset="0"/>
              </a:rPr>
              <a:t> </a:t>
            </a:r>
            <a:r>
              <a:rPr lang="en-US" altLang="en-US" dirty="0" err="1">
                <a:cs typeface="Times New Roman" pitchFamily="18" charset="0"/>
              </a:rPr>
              <a:t>proteinas</a:t>
            </a:r>
            <a:endParaRPr lang="en-US" altLang="en-US" dirty="0">
              <a:cs typeface="Times New Roman" pitchFamily="18" charset="0"/>
            </a:endParaRPr>
          </a:p>
          <a:p>
            <a:pPr lvl="2"/>
            <a:r>
              <a:rPr lang="en-US" altLang="en-US" sz="2800" b="1" dirty="0" err="1">
                <a:cs typeface="Times New Roman" pitchFamily="18" charset="0"/>
              </a:rPr>
              <a:t>Titina</a:t>
            </a:r>
            <a:r>
              <a:rPr lang="en-US" altLang="en-US" sz="2800" b="1" dirty="0">
                <a:cs typeface="Times New Roman" pitchFamily="18" charset="0"/>
              </a:rPr>
              <a:t> (</a:t>
            </a:r>
            <a:r>
              <a:rPr lang="en-US" altLang="en-US" sz="2800" b="1" dirty="0" err="1">
                <a:cs typeface="Times New Roman" pitchFamily="18" charset="0"/>
              </a:rPr>
              <a:t>Conectina</a:t>
            </a:r>
            <a:r>
              <a:rPr lang="en-US" altLang="en-US" sz="2800" b="1" dirty="0">
                <a:cs typeface="Times New Roman" pitchFamily="18" charset="0"/>
              </a:rPr>
              <a:t>)</a:t>
            </a:r>
          </a:p>
          <a:p>
            <a:pPr lvl="3">
              <a:spcBef>
                <a:spcPts val="600"/>
              </a:spcBef>
            </a:pPr>
            <a:r>
              <a:rPr lang="en-US" altLang="en-US" sz="2800" dirty="0" err="1">
                <a:cs typeface="Times New Roman" pitchFamily="18" charset="0"/>
              </a:rPr>
              <a:t>Desde</a:t>
            </a:r>
            <a:r>
              <a:rPr lang="en-US" altLang="en-US" sz="2800" dirty="0">
                <a:cs typeface="Times New Roman" pitchFamily="18" charset="0"/>
              </a:rPr>
              <a:t> la </a:t>
            </a:r>
            <a:r>
              <a:rPr lang="en-US" altLang="en-US" sz="2800" dirty="0" err="1">
                <a:cs typeface="Times New Roman" pitchFamily="18" charset="0"/>
              </a:rPr>
              <a:t>linea</a:t>
            </a:r>
            <a:r>
              <a:rPr lang="en-US" altLang="en-US" sz="2800" dirty="0">
                <a:cs typeface="Times New Roman" pitchFamily="18" charset="0"/>
              </a:rPr>
              <a:t> M hasta la </a:t>
            </a:r>
            <a:r>
              <a:rPr lang="en-US" altLang="en-US" sz="2800" dirty="0" err="1">
                <a:cs typeface="Times New Roman" pitchFamily="18" charset="0"/>
              </a:rPr>
              <a:t>linea</a:t>
            </a:r>
            <a:r>
              <a:rPr lang="en-US" altLang="en-US" sz="2800" dirty="0">
                <a:cs typeface="Times New Roman" pitchFamily="18" charset="0"/>
              </a:rPr>
              <a:t> Z</a:t>
            </a:r>
          </a:p>
          <a:p>
            <a:pPr lvl="3">
              <a:spcBef>
                <a:spcPts val="600"/>
              </a:spcBef>
            </a:pPr>
            <a:r>
              <a:rPr lang="en-US" altLang="en-US" sz="2800" dirty="0" err="1">
                <a:cs typeface="Times New Roman" pitchFamily="18" charset="0"/>
              </a:rPr>
              <a:t>Estabiliza</a:t>
            </a:r>
            <a:r>
              <a:rPr lang="en-US" altLang="en-US" sz="2800" dirty="0">
                <a:cs typeface="Times New Roman" pitchFamily="18" charset="0"/>
              </a:rPr>
              <a:t> los </a:t>
            </a:r>
            <a:r>
              <a:rPr lang="en-US" altLang="en-US" sz="2800" dirty="0" err="1">
                <a:cs typeface="Times New Roman" pitchFamily="18" charset="0"/>
              </a:rPr>
              <a:t>filamentos</a:t>
            </a:r>
            <a:r>
              <a:rPr lang="en-US" altLang="en-US" sz="2800" dirty="0">
                <a:cs typeface="Times New Roman" pitchFamily="18" charset="0"/>
              </a:rPr>
              <a:t> </a:t>
            </a:r>
            <a:r>
              <a:rPr lang="en-US" altLang="en-US" sz="2800" dirty="0" err="1">
                <a:cs typeface="Times New Roman" pitchFamily="18" charset="0"/>
              </a:rPr>
              <a:t>gruesos</a:t>
            </a:r>
            <a:r>
              <a:rPr lang="en-US" altLang="en-US" sz="2800" dirty="0">
                <a:cs typeface="Times New Roman" pitchFamily="18" charset="0"/>
              </a:rPr>
              <a:t> </a:t>
            </a:r>
          </a:p>
          <a:p>
            <a:pPr lvl="3">
              <a:spcBef>
                <a:spcPts val="600"/>
              </a:spcBef>
            </a:pPr>
            <a:r>
              <a:rPr lang="en-US" altLang="en-US" sz="2800" dirty="0">
                <a:cs typeface="Times New Roman" pitchFamily="18" charset="0"/>
              </a:rPr>
              <a:t>Tiene </a:t>
            </a:r>
            <a:r>
              <a:rPr lang="en-US" altLang="en-US" sz="2800" dirty="0" err="1">
                <a:cs typeface="Times New Roman" pitchFamily="18" charset="0"/>
              </a:rPr>
              <a:t>funciones</a:t>
            </a:r>
            <a:r>
              <a:rPr lang="en-US" altLang="en-US" sz="2800" dirty="0">
                <a:cs typeface="Times New Roman" pitchFamily="18" charset="0"/>
              </a:rPr>
              <a:t> de </a:t>
            </a:r>
            <a:r>
              <a:rPr lang="en-US" altLang="en-US" sz="2800" dirty="0" err="1">
                <a:cs typeface="Times New Roman" pitchFamily="18" charset="0"/>
              </a:rPr>
              <a:t>resorte</a:t>
            </a:r>
            <a:r>
              <a:rPr lang="en-US" altLang="en-US" sz="2800" dirty="0">
                <a:cs typeface="Times New Roman" pitchFamily="18" charset="0"/>
              </a:rPr>
              <a:t> (tension </a:t>
            </a:r>
            <a:r>
              <a:rPr lang="en-US" altLang="en-US" sz="2800" dirty="0" err="1">
                <a:cs typeface="Times New Roman" pitchFamily="18" charset="0"/>
              </a:rPr>
              <a:t>pasiva</a:t>
            </a:r>
            <a:r>
              <a:rPr lang="en-US" altLang="en-US" sz="2800" dirty="0">
                <a:cs typeface="Times New Roman" pitchFamily="18" charset="0"/>
              </a:rPr>
              <a:t>)</a:t>
            </a:r>
          </a:p>
          <a:p>
            <a:pPr lvl="2"/>
            <a:r>
              <a:rPr lang="en-US" altLang="en-US" sz="2800" b="1" dirty="0" err="1">
                <a:cs typeface="Times New Roman" pitchFamily="18" charset="0"/>
              </a:rPr>
              <a:t>Distrofina</a:t>
            </a:r>
            <a:endParaRPr lang="en-US" altLang="en-US" sz="2800" b="1" dirty="0">
              <a:cs typeface="Times New Roman" pitchFamily="18" charset="0"/>
            </a:endParaRPr>
          </a:p>
          <a:p>
            <a:pPr lvl="3">
              <a:spcBef>
                <a:spcPts val="600"/>
              </a:spcBef>
            </a:pPr>
            <a:r>
              <a:rPr lang="en-US" altLang="en-US" sz="2800" dirty="0" err="1">
                <a:cs typeface="Times New Roman" pitchFamily="18" charset="0"/>
              </a:rPr>
              <a:t>Anclaje</a:t>
            </a:r>
            <a:r>
              <a:rPr lang="en-US" altLang="en-US" sz="2800" dirty="0">
                <a:cs typeface="Times New Roman" pitchFamily="18" charset="0"/>
              </a:rPr>
              <a:t> de </a:t>
            </a:r>
            <a:r>
              <a:rPr lang="en-US" altLang="en-US" sz="2800" dirty="0" err="1">
                <a:cs typeface="Times New Roman" pitchFamily="18" charset="0"/>
              </a:rPr>
              <a:t>miofibrillas</a:t>
            </a:r>
            <a:r>
              <a:rPr lang="en-US" altLang="en-US" sz="2800" dirty="0">
                <a:cs typeface="Times New Roman" pitchFamily="18" charset="0"/>
              </a:rPr>
              <a:t> a </a:t>
            </a:r>
            <a:r>
              <a:rPr lang="en-US" altLang="en-US" sz="2800" dirty="0" err="1">
                <a:cs typeface="Times New Roman" pitchFamily="18" charset="0"/>
              </a:rPr>
              <a:t>proteinas</a:t>
            </a:r>
            <a:r>
              <a:rPr lang="en-US" altLang="en-US" sz="2800" dirty="0">
                <a:cs typeface="Times New Roman" pitchFamily="18" charset="0"/>
              </a:rPr>
              <a:t> del sarcolemma</a:t>
            </a:r>
          </a:p>
          <a:p>
            <a:pPr lvl="3">
              <a:spcBef>
                <a:spcPts val="600"/>
              </a:spcBef>
            </a:pPr>
            <a:r>
              <a:rPr lang="en-US" altLang="en-US" sz="2800" dirty="0" err="1">
                <a:cs typeface="Times New Roman" pitchFamily="18" charset="0"/>
              </a:rPr>
              <a:t>Desórdenes</a:t>
            </a:r>
            <a:r>
              <a:rPr lang="en-US" altLang="en-US" sz="2800" dirty="0">
                <a:cs typeface="Times New Roman" pitchFamily="18" charset="0"/>
              </a:rPr>
              <a:t> </a:t>
            </a:r>
            <a:r>
              <a:rPr lang="en-US" altLang="en-US" sz="2800" dirty="0" err="1">
                <a:cs typeface="Times New Roman" pitchFamily="18" charset="0"/>
              </a:rPr>
              <a:t>genéticos</a:t>
            </a:r>
            <a:r>
              <a:rPr lang="en-US" altLang="en-US" sz="2800" dirty="0">
                <a:cs typeface="Times New Roman" pitchFamily="18" charset="0"/>
              </a:rPr>
              <a:t> </a:t>
            </a:r>
            <a:r>
              <a:rPr lang="en-US" altLang="en-US" sz="2800" dirty="0" err="1">
                <a:cs typeface="Times New Roman" pitchFamily="18" charset="0"/>
              </a:rPr>
              <a:t>en</a:t>
            </a:r>
            <a:r>
              <a:rPr lang="en-US" altLang="en-US" sz="2800" dirty="0">
                <a:cs typeface="Times New Roman" pitchFamily="18" charset="0"/>
              </a:rPr>
              <a:t> </a:t>
            </a:r>
            <a:r>
              <a:rPr lang="en-US" altLang="en-US" sz="2800" dirty="0" err="1">
                <a:cs typeface="Times New Roman" pitchFamily="18" charset="0"/>
              </a:rPr>
              <a:t>ella</a:t>
            </a:r>
            <a:r>
              <a:rPr lang="en-US" altLang="en-US" sz="2800" dirty="0">
                <a:cs typeface="Times New Roman" pitchFamily="18" charset="0"/>
              </a:rPr>
              <a:t> </a:t>
            </a:r>
            <a:r>
              <a:rPr lang="en-US" altLang="en-US" sz="2800" dirty="0">
                <a:cs typeface="Times New Roman" pitchFamily="18" charset="0"/>
                <a:sym typeface="Wingdings" pitchFamily="2" charset="2"/>
              </a:rPr>
              <a:t> </a:t>
            </a:r>
            <a:r>
              <a:rPr lang="en-US" altLang="en-US" sz="2800" dirty="0" err="1">
                <a:cs typeface="Times New Roman" pitchFamily="18" charset="0"/>
              </a:rPr>
              <a:t>distrofia</a:t>
            </a:r>
            <a:r>
              <a:rPr lang="en-US" altLang="en-US" sz="2800" dirty="0">
                <a:cs typeface="Times New Roman" pitchFamily="18" charset="0"/>
              </a:rPr>
              <a:t> muscular</a:t>
            </a:r>
          </a:p>
        </p:txBody>
      </p:sp>
    </p:spTree>
    <p:extLst>
      <p:ext uri="{BB962C8B-B14F-4D97-AF65-F5344CB8AC3E}">
        <p14:creationId xmlns:p14="http://schemas.microsoft.com/office/powerpoint/2010/main" val="3603860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err="1"/>
              <a:t>Distrofia</a:t>
            </a:r>
            <a:r>
              <a:rPr lang="en-US" dirty="0"/>
              <a:t> Muscular - </a:t>
            </a:r>
            <a:r>
              <a:rPr lang="en-US" dirty="0" err="1"/>
              <a:t>Asignado</a:t>
            </a:r>
            <a:r>
              <a:rPr lang="en-US" dirty="0"/>
              <a:t> </a:t>
            </a:r>
            <a:endParaRPr lang="en-US" sz="1500" dirty="0"/>
          </a:p>
        </p:txBody>
      </p:sp>
      <p:sp>
        <p:nvSpPr>
          <p:cNvPr id="8" name="Content Placeholder 2"/>
          <p:cNvSpPr>
            <a:spLocks noGrp="1"/>
          </p:cNvSpPr>
          <p:nvPr>
            <p:ph idx="1"/>
          </p:nvPr>
        </p:nvSpPr>
        <p:spPr>
          <a:xfrm>
            <a:off x="457200" y="1295400"/>
            <a:ext cx="8534400" cy="5303520"/>
          </a:xfrm>
        </p:spPr>
        <p:txBody>
          <a:bodyPr/>
          <a:lstStyle/>
          <a:p>
            <a:pPr>
              <a:spcBef>
                <a:spcPts val="600"/>
              </a:spcBef>
            </a:pPr>
            <a:r>
              <a:rPr lang="en-US" altLang="en-US" sz="3000" dirty="0" err="1">
                <a:cs typeface="Times New Roman" pitchFamily="18" charset="0"/>
              </a:rPr>
              <a:t>Hereditaria</a:t>
            </a:r>
            <a:r>
              <a:rPr lang="en-US" altLang="en-US" sz="3000" dirty="0">
                <a:cs typeface="Times New Roman" pitchFamily="18" charset="0"/>
              </a:rPr>
              <a:t> </a:t>
            </a:r>
          </a:p>
          <a:p>
            <a:pPr>
              <a:spcBef>
                <a:spcPts val="600"/>
              </a:spcBef>
            </a:pPr>
            <a:r>
              <a:rPr lang="en-US" altLang="en-US" sz="3000" dirty="0" err="1">
                <a:cs typeface="Times New Roman" pitchFamily="18" charset="0"/>
              </a:rPr>
              <a:t>Degeneración</a:t>
            </a:r>
            <a:r>
              <a:rPr lang="en-US" altLang="en-US" sz="3000" dirty="0">
                <a:cs typeface="Times New Roman" pitchFamily="18" charset="0"/>
              </a:rPr>
              <a:t> muscular </a:t>
            </a:r>
          </a:p>
          <a:p>
            <a:pPr>
              <a:spcBef>
                <a:spcPts val="600"/>
              </a:spcBef>
            </a:pPr>
            <a:r>
              <a:rPr lang="en-US" altLang="en-US" sz="3000" b="1" dirty="0">
                <a:cs typeface="Times New Roman" pitchFamily="18" charset="0"/>
              </a:rPr>
              <a:t>Duchenne (DMD) </a:t>
            </a:r>
            <a:r>
              <a:rPr lang="en-US" altLang="en-US" sz="3000" dirty="0" err="1">
                <a:cs typeface="Times New Roman" pitchFamily="18" charset="0"/>
              </a:rPr>
              <a:t>tipo</a:t>
            </a:r>
            <a:r>
              <a:rPr lang="en-US" altLang="en-US" sz="3000" dirty="0">
                <a:cs typeface="Times New Roman" pitchFamily="18" charset="0"/>
              </a:rPr>
              <a:t> mas </a:t>
            </a:r>
            <a:r>
              <a:rPr lang="en-US" altLang="en-US" sz="3000" dirty="0" err="1">
                <a:cs typeface="Times New Roman" pitchFamily="18" charset="0"/>
              </a:rPr>
              <a:t>común</a:t>
            </a:r>
            <a:endParaRPr lang="en-US" altLang="en-US" sz="3000" dirty="0">
              <a:cs typeface="Times New Roman" pitchFamily="18" charset="0"/>
            </a:endParaRPr>
          </a:p>
          <a:p>
            <a:pPr lvl="1">
              <a:spcBef>
                <a:spcPts val="600"/>
              </a:spcBef>
            </a:pPr>
            <a:r>
              <a:rPr lang="en-US" altLang="en-US" sz="2600" dirty="0" err="1">
                <a:cs typeface="Times New Roman" pitchFamily="18" charset="0"/>
              </a:rPr>
              <a:t>Distrofina</a:t>
            </a:r>
            <a:r>
              <a:rPr lang="en-US" altLang="en-US" sz="2600" dirty="0">
                <a:cs typeface="Times New Roman" pitchFamily="18" charset="0"/>
              </a:rPr>
              <a:t> : </a:t>
            </a:r>
            <a:r>
              <a:rPr lang="en-US" altLang="en-US" sz="2600" dirty="0" err="1">
                <a:cs typeface="Times New Roman" pitchFamily="18" charset="0"/>
              </a:rPr>
              <a:t>poca</a:t>
            </a:r>
            <a:r>
              <a:rPr lang="en-US" altLang="en-US" sz="2600" dirty="0">
                <a:cs typeface="Times New Roman" pitchFamily="18" charset="0"/>
              </a:rPr>
              <a:t> o </a:t>
            </a:r>
            <a:r>
              <a:rPr lang="en-US" altLang="en-US" sz="2600" dirty="0" err="1">
                <a:cs typeface="Times New Roman" pitchFamily="18" charset="0"/>
              </a:rPr>
              <a:t>defectuosa</a:t>
            </a:r>
            <a:endParaRPr lang="en-US" altLang="en-US" sz="2600" dirty="0">
              <a:cs typeface="Times New Roman" pitchFamily="18" charset="0"/>
            </a:endParaRPr>
          </a:p>
          <a:p>
            <a:pPr lvl="1">
              <a:spcBef>
                <a:spcPts val="600"/>
              </a:spcBef>
            </a:pPr>
            <a:r>
              <a:rPr lang="en-US" altLang="en-US" sz="2600" dirty="0" err="1">
                <a:cs typeface="Times New Roman" pitchFamily="18" charset="0"/>
              </a:rPr>
              <a:t>Membrana</a:t>
            </a:r>
            <a:r>
              <a:rPr lang="en-US" altLang="en-US" sz="2600" dirty="0">
                <a:cs typeface="Times New Roman" pitchFamily="18" charset="0"/>
              </a:rPr>
              <a:t> se </a:t>
            </a:r>
            <a:r>
              <a:rPr lang="en-US" altLang="en-US" sz="2600" dirty="0" err="1">
                <a:cs typeface="Times New Roman" pitchFamily="18" charset="0"/>
              </a:rPr>
              <a:t>daña</a:t>
            </a:r>
            <a:r>
              <a:rPr lang="en-US" altLang="en-US" sz="2600" dirty="0">
                <a:cs typeface="Times New Roman" pitchFamily="18" charset="0"/>
              </a:rPr>
              <a:t> con </a:t>
            </a:r>
            <a:r>
              <a:rPr lang="en-US" altLang="en-US" sz="2600" dirty="0" err="1">
                <a:cs typeface="Times New Roman" pitchFamily="18" charset="0"/>
              </a:rPr>
              <a:t>cada</a:t>
            </a:r>
            <a:r>
              <a:rPr lang="en-US" altLang="en-US" sz="2600" dirty="0">
                <a:cs typeface="Times New Roman" pitchFamily="18" charset="0"/>
              </a:rPr>
              <a:t> </a:t>
            </a:r>
            <a:r>
              <a:rPr lang="en-US" altLang="en-US" sz="2600" dirty="0" err="1">
                <a:cs typeface="Times New Roman" pitchFamily="18" charset="0"/>
              </a:rPr>
              <a:t>contracción</a:t>
            </a:r>
            <a:r>
              <a:rPr lang="en-US" altLang="en-US" sz="2600" dirty="0">
                <a:cs typeface="Times New Roman" pitchFamily="18" charset="0"/>
              </a:rPr>
              <a:t> muscular</a:t>
            </a:r>
          </a:p>
          <a:p>
            <a:pPr lvl="1">
              <a:spcBef>
                <a:spcPts val="600"/>
              </a:spcBef>
            </a:pPr>
            <a:r>
              <a:rPr lang="en-US" altLang="en-US" sz="2600" dirty="0" err="1">
                <a:cs typeface="Times New Roman" pitchFamily="18" charset="0"/>
              </a:rPr>
              <a:t>Desde</a:t>
            </a:r>
            <a:r>
              <a:rPr lang="en-US" altLang="en-US" sz="2600" dirty="0">
                <a:cs typeface="Times New Roman" pitchFamily="18" charset="0"/>
              </a:rPr>
              <a:t> </a:t>
            </a:r>
            <a:r>
              <a:rPr lang="en-US" altLang="en-US" sz="2600" dirty="0" err="1">
                <a:cs typeface="Times New Roman" pitchFamily="18" charset="0"/>
              </a:rPr>
              <a:t>niño</a:t>
            </a:r>
            <a:endParaRPr lang="en-US" altLang="en-US" sz="2600" dirty="0">
              <a:cs typeface="Times New Roman" pitchFamily="18" charset="0"/>
            </a:endParaRPr>
          </a:p>
          <a:p>
            <a:pPr lvl="1">
              <a:spcBef>
                <a:spcPts val="600"/>
              </a:spcBef>
            </a:pPr>
            <a:r>
              <a:rPr lang="en-US" altLang="en-US" sz="2600" dirty="0" err="1">
                <a:cs typeface="Times New Roman" pitchFamily="18" charset="0"/>
              </a:rPr>
              <a:t>Expectativa</a:t>
            </a:r>
            <a:r>
              <a:rPr lang="en-US" altLang="en-US" sz="2600" dirty="0">
                <a:cs typeface="Times New Roman" pitchFamily="18" charset="0"/>
              </a:rPr>
              <a:t> de </a:t>
            </a:r>
            <a:r>
              <a:rPr lang="en-US" altLang="en-US" sz="2600" dirty="0" err="1">
                <a:cs typeface="Times New Roman" pitchFamily="18" charset="0"/>
              </a:rPr>
              <a:t>vida</a:t>
            </a:r>
            <a:r>
              <a:rPr lang="en-US" altLang="en-US" sz="2600" dirty="0">
                <a:cs typeface="Times New Roman" pitchFamily="18" charset="0"/>
              </a:rPr>
              <a:t> 30 </a:t>
            </a:r>
            <a:r>
              <a:rPr lang="en-US" altLang="en-US" sz="2600" dirty="0" err="1">
                <a:cs typeface="Times New Roman" pitchFamily="18" charset="0"/>
              </a:rPr>
              <a:t>años</a:t>
            </a:r>
            <a:endParaRPr lang="en-US" altLang="en-US" sz="2600" dirty="0">
              <a:cs typeface="Times New Roman" pitchFamily="18" charset="0"/>
            </a:endParaRPr>
          </a:p>
        </p:txBody>
      </p:sp>
    </p:spTree>
    <p:extLst>
      <p:ext uri="{BB962C8B-B14F-4D97-AF65-F5344CB8AC3E}">
        <p14:creationId xmlns:p14="http://schemas.microsoft.com/office/powerpoint/2010/main" val="3472257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10.2b </a:t>
            </a:r>
            <a:r>
              <a:rPr lang="en-US" dirty="0" err="1"/>
              <a:t>Músculo</a:t>
            </a:r>
            <a:r>
              <a:rPr lang="en-US" dirty="0"/>
              <a:t> </a:t>
            </a:r>
            <a:r>
              <a:rPr lang="en-US" dirty="0" err="1"/>
              <a:t>esqueletal</a:t>
            </a:r>
            <a:r>
              <a:rPr lang="en-US" dirty="0"/>
              <a:t>: </a:t>
            </a:r>
            <a:r>
              <a:rPr lang="en-US" dirty="0" err="1"/>
              <a:t>microanatomía</a:t>
            </a:r>
            <a:endParaRPr lang="en-US" sz="1500" dirty="0"/>
          </a:p>
        </p:txBody>
      </p:sp>
      <p:sp>
        <p:nvSpPr>
          <p:cNvPr id="8" name="Content Placeholder 2"/>
          <p:cNvSpPr>
            <a:spLocks noGrp="1"/>
          </p:cNvSpPr>
          <p:nvPr>
            <p:ph idx="1"/>
          </p:nvPr>
        </p:nvSpPr>
        <p:spPr>
          <a:xfrm>
            <a:off x="457200" y="1295400"/>
            <a:ext cx="8534400" cy="5303520"/>
          </a:xfrm>
        </p:spPr>
        <p:txBody>
          <a:bodyPr/>
          <a:lstStyle/>
          <a:p>
            <a:r>
              <a:rPr lang="en-US" altLang="en-US" b="1" dirty="0" err="1">
                <a:cs typeface="Times New Roman" pitchFamily="18" charset="0"/>
              </a:rPr>
              <a:t>Mitocondria</a:t>
            </a:r>
            <a:r>
              <a:rPr lang="en-US" altLang="en-US" b="1" dirty="0">
                <a:cs typeface="Times New Roman" pitchFamily="18" charset="0"/>
              </a:rPr>
              <a:t> (</a:t>
            </a:r>
            <a:r>
              <a:rPr lang="en-US" altLang="en-US" b="1" dirty="0" err="1">
                <a:cs typeface="Times New Roman" pitchFamily="18" charset="0"/>
              </a:rPr>
              <a:t>Mitoc</a:t>
            </a:r>
            <a:r>
              <a:rPr lang="en-US" altLang="en-US" b="1" dirty="0">
                <a:cs typeface="Times New Roman" pitchFamily="18" charset="0"/>
              </a:rPr>
              <a:t>)-</a:t>
            </a:r>
            <a:r>
              <a:rPr lang="en-US" altLang="en-US" dirty="0">
                <a:cs typeface="Times New Roman" pitchFamily="18" charset="0"/>
              </a:rPr>
              <a:t> </a:t>
            </a:r>
            <a:r>
              <a:rPr lang="en-US" altLang="en-US" dirty="0" err="1">
                <a:cs typeface="Times New Roman" pitchFamily="18" charset="0"/>
              </a:rPr>
              <a:t>producción</a:t>
            </a:r>
            <a:r>
              <a:rPr lang="en-US" altLang="en-US" dirty="0">
                <a:cs typeface="Times New Roman" pitchFamily="18" charset="0"/>
              </a:rPr>
              <a:t> de </a:t>
            </a:r>
            <a:r>
              <a:rPr lang="en-US" altLang="en-US" dirty="0" err="1">
                <a:cs typeface="Times New Roman" pitchFamily="18" charset="0"/>
              </a:rPr>
              <a:t>energía</a:t>
            </a:r>
            <a:endParaRPr lang="en-US" altLang="en-US" dirty="0">
              <a:cs typeface="Times New Roman" pitchFamily="18" charset="0"/>
            </a:endParaRPr>
          </a:p>
          <a:p>
            <a:r>
              <a:rPr lang="en-US" altLang="en-US" b="1" dirty="0">
                <a:cs typeface="Times New Roman" pitchFamily="18" charset="0"/>
              </a:rPr>
              <a:t>ATP</a:t>
            </a:r>
            <a:r>
              <a:rPr lang="en-US" altLang="en-US" dirty="0">
                <a:cs typeface="Times New Roman" pitchFamily="18" charset="0"/>
              </a:rPr>
              <a:t> – </a:t>
            </a:r>
            <a:r>
              <a:rPr lang="en-US" altLang="en-US" dirty="0" err="1">
                <a:cs typeface="Times New Roman" pitchFamily="18" charset="0"/>
              </a:rPr>
              <a:t>aeróbico</a:t>
            </a:r>
            <a:endParaRPr lang="en-US" altLang="en-US" dirty="0">
              <a:cs typeface="Times New Roman" pitchFamily="18" charset="0"/>
            </a:endParaRPr>
          </a:p>
          <a:p>
            <a:r>
              <a:rPr lang="en-US" altLang="en-US" b="1" dirty="0" err="1">
                <a:cs typeface="Times New Roman" pitchFamily="18" charset="0"/>
              </a:rPr>
              <a:t>Mioglobina</a:t>
            </a:r>
            <a:r>
              <a:rPr lang="en-US" altLang="en-US" b="1" dirty="0">
                <a:cs typeface="Times New Roman" pitchFamily="18" charset="0"/>
              </a:rPr>
              <a:t> (</a:t>
            </a:r>
            <a:r>
              <a:rPr lang="en-US" altLang="en-US" b="1" dirty="0" err="1">
                <a:cs typeface="Times New Roman" pitchFamily="18" charset="0"/>
              </a:rPr>
              <a:t>Mgb</a:t>
            </a:r>
            <a:r>
              <a:rPr lang="en-US" altLang="en-US" b="1" dirty="0">
                <a:cs typeface="Times New Roman" pitchFamily="18" charset="0"/>
              </a:rPr>
              <a:t>)</a:t>
            </a:r>
            <a:r>
              <a:rPr lang="en-US" altLang="en-US" dirty="0">
                <a:cs typeface="Times New Roman" pitchFamily="18" charset="0"/>
              </a:rPr>
              <a:t> – </a:t>
            </a:r>
            <a:r>
              <a:rPr lang="en-US" altLang="en-US" dirty="0" err="1">
                <a:cs typeface="Times New Roman" pitchFamily="18" charset="0"/>
              </a:rPr>
              <a:t>almacena</a:t>
            </a:r>
            <a:r>
              <a:rPr lang="en-US" altLang="en-US" dirty="0">
                <a:cs typeface="Times New Roman" pitchFamily="18" charset="0"/>
              </a:rPr>
              <a:t> </a:t>
            </a:r>
            <a:r>
              <a:rPr lang="en-US" altLang="en-US" dirty="0" err="1">
                <a:cs typeface="Times New Roman" pitchFamily="18" charset="0"/>
              </a:rPr>
              <a:t>oxigeno</a:t>
            </a:r>
            <a:r>
              <a:rPr lang="en-US" altLang="en-US" dirty="0">
                <a:cs typeface="Times New Roman" pitchFamily="18" charset="0"/>
              </a:rPr>
              <a:t> </a:t>
            </a:r>
            <a:r>
              <a:rPr lang="en-US" altLang="en-US" dirty="0" err="1">
                <a:cs typeface="Times New Roman" pitchFamily="18" charset="0"/>
              </a:rPr>
              <a:t>necesario</a:t>
            </a:r>
            <a:r>
              <a:rPr lang="en-US" altLang="en-US" dirty="0">
                <a:cs typeface="Times New Roman" pitchFamily="18" charset="0"/>
              </a:rPr>
              <a:t> </a:t>
            </a:r>
          </a:p>
          <a:p>
            <a:r>
              <a:rPr lang="en-US" altLang="en-US" b="1" dirty="0" err="1">
                <a:cs typeface="Times New Roman" pitchFamily="18" charset="0"/>
              </a:rPr>
              <a:t>Glucogeno</a:t>
            </a:r>
            <a:r>
              <a:rPr lang="en-US" altLang="en-US" b="1" dirty="0">
                <a:cs typeface="Times New Roman" pitchFamily="18" charset="0"/>
              </a:rPr>
              <a:t> (G)</a:t>
            </a:r>
            <a:r>
              <a:rPr lang="en-US" altLang="en-US" dirty="0">
                <a:cs typeface="Times New Roman" pitchFamily="18" charset="0"/>
              </a:rPr>
              <a:t> – </a:t>
            </a:r>
            <a:r>
              <a:rPr lang="en-US" altLang="en-US" dirty="0" err="1">
                <a:cs typeface="Times New Roman" pitchFamily="18" charset="0"/>
              </a:rPr>
              <a:t>almacenado</a:t>
            </a:r>
            <a:r>
              <a:rPr lang="en-US" altLang="en-US" dirty="0">
                <a:cs typeface="Times New Roman" pitchFamily="18" charset="0"/>
              </a:rPr>
              <a:t> </a:t>
            </a:r>
            <a:r>
              <a:rPr lang="en-US" altLang="en-US" dirty="0" err="1">
                <a:cs typeface="Times New Roman" pitchFamily="18" charset="0"/>
              </a:rPr>
              <a:t>como</a:t>
            </a:r>
            <a:r>
              <a:rPr lang="en-US" altLang="en-US" dirty="0">
                <a:cs typeface="Times New Roman" pitchFamily="18" charset="0"/>
              </a:rPr>
              <a:t> combustible </a:t>
            </a:r>
          </a:p>
          <a:p>
            <a:r>
              <a:rPr lang="en-US" altLang="en-US" b="1" dirty="0" err="1">
                <a:cs typeface="Times New Roman" pitchFamily="18" charset="0"/>
              </a:rPr>
              <a:t>Fosfato</a:t>
            </a:r>
            <a:r>
              <a:rPr lang="en-US" altLang="en-US" b="1" dirty="0">
                <a:cs typeface="Times New Roman" pitchFamily="18" charset="0"/>
              </a:rPr>
              <a:t> de </a:t>
            </a:r>
            <a:r>
              <a:rPr lang="en-US" altLang="en-US" b="1" dirty="0" err="1">
                <a:cs typeface="Times New Roman" pitchFamily="18" charset="0"/>
              </a:rPr>
              <a:t>creatina</a:t>
            </a:r>
            <a:r>
              <a:rPr lang="en-US" altLang="en-US" b="1" dirty="0">
                <a:cs typeface="Times New Roman" pitchFamily="18" charset="0"/>
              </a:rPr>
              <a:t> (CP)  </a:t>
            </a:r>
            <a:r>
              <a:rPr lang="en-US" altLang="en-US" dirty="0">
                <a:cs typeface="Times New Roman" pitchFamily="18" charset="0"/>
              </a:rPr>
              <a:t>- prove el P para </a:t>
            </a:r>
            <a:r>
              <a:rPr lang="en-US" altLang="en-US" dirty="0" err="1">
                <a:cs typeface="Times New Roman" pitchFamily="18" charset="0"/>
              </a:rPr>
              <a:t>rapidamente</a:t>
            </a:r>
            <a:r>
              <a:rPr lang="en-US" altLang="en-US" dirty="0">
                <a:cs typeface="Times New Roman" pitchFamily="18" charset="0"/>
              </a:rPr>
              <a:t> </a:t>
            </a:r>
            <a:r>
              <a:rPr lang="en-US" altLang="en-US" dirty="0" err="1">
                <a:cs typeface="Times New Roman" pitchFamily="18" charset="0"/>
              </a:rPr>
              <a:t>recargar</a:t>
            </a:r>
            <a:r>
              <a:rPr lang="en-US" altLang="en-US" dirty="0">
                <a:cs typeface="Times New Roman" pitchFamily="18" charset="0"/>
              </a:rPr>
              <a:t> el ATP </a:t>
            </a:r>
            <a:r>
              <a:rPr lang="en-US" altLang="en-US" dirty="0" err="1">
                <a:cs typeface="Times New Roman" pitchFamily="18" charset="0"/>
              </a:rPr>
              <a:t>usado</a:t>
            </a:r>
            <a:endParaRPr lang="en-US" altLang="en-US" dirty="0">
              <a:cs typeface="Times New Roman" pitchFamily="18" charset="0"/>
            </a:endParaRPr>
          </a:p>
        </p:txBody>
      </p:sp>
    </p:spTree>
    <p:extLst>
      <p:ext uri="{BB962C8B-B14F-4D97-AF65-F5344CB8AC3E}">
        <p14:creationId xmlns:p14="http://schemas.microsoft.com/office/powerpoint/2010/main" val="2083664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10.2c </a:t>
            </a:r>
            <a:r>
              <a:rPr lang="en-US" dirty="0" err="1"/>
              <a:t>Fibra</a:t>
            </a:r>
            <a:r>
              <a:rPr lang="en-US" dirty="0"/>
              <a:t> Muscular - </a:t>
            </a:r>
            <a:r>
              <a:rPr lang="en-US" dirty="0" err="1"/>
              <a:t>Innervación</a:t>
            </a:r>
            <a:endParaRPr lang="en-US" sz="1500" dirty="0"/>
          </a:p>
        </p:txBody>
      </p:sp>
      <p:sp>
        <p:nvSpPr>
          <p:cNvPr id="8" name="Content Placeholder 2"/>
          <p:cNvSpPr>
            <a:spLocks noGrp="1"/>
          </p:cNvSpPr>
          <p:nvPr>
            <p:ph idx="1"/>
          </p:nvPr>
        </p:nvSpPr>
        <p:spPr>
          <a:xfrm>
            <a:off x="381000" y="914400"/>
            <a:ext cx="8610600" cy="1066800"/>
          </a:xfrm>
        </p:spPr>
        <p:txBody>
          <a:bodyPr/>
          <a:lstStyle/>
          <a:p>
            <a:pPr>
              <a:spcBef>
                <a:spcPts val="600"/>
              </a:spcBef>
              <a:spcAft>
                <a:spcPts val="0"/>
              </a:spcAft>
            </a:pPr>
            <a:r>
              <a:rPr lang="en-US" altLang="en-US" b="1" dirty="0">
                <a:cs typeface="Times New Roman" pitchFamily="18" charset="0"/>
              </a:rPr>
              <a:t>Unidad </a:t>
            </a:r>
            <a:r>
              <a:rPr lang="en-US" altLang="en-US" b="1" dirty="0" err="1">
                <a:cs typeface="Times New Roman" pitchFamily="18" charset="0"/>
              </a:rPr>
              <a:t>motora</a:t>
            </a:r>
            <a:r>
              <a:rPr lang="en-US" altLang="en-US" b="1" dirty="0">
                <a:cs typeface="Times New Roman" pitchFamily="18" charset="0"/>
              </a:rPr>
              <a:t> :</a:t>
            </a:r>
            <a:r>
              <a:rPr lang="en-US" altLang="en-US" dirty="0">
                <a:cs typeface="Times New Roman" pitchFamily="18" charset="0"/>
              </a:rPr>
              <a:t> una </a:t>
            </a:r>
            <a:r>
              <a:rPr lang="en-US" altLang="en-US" dirty="0" err="1">
                <a:cs typeface="Times New Roman" pitchFamily="18" charset="0"/>
              </a:rPr>
              <a:t>neurona</a:t>
            </a:r>
            <a:r>
              <a:rPr lang="en-US" altLang="en-US" dirty="0">
                <a:cs typeface="Times New Roman" pitchFamily="18" charset="0"/>
              </a:rPr>
              <a:t> </a:t>
            </a:r>
            <a:r>
              <a:rPr lang="en-US" altLang="en-US" dirty="0" err="1">
                <a:cs typeface="Times New Roman" pitchFamily="18" charset="0"/>
              </a:rPr>
              <a:t>motora</a:t>
            </a:r>
            <a:r>
              <a:rPr lang="en-US" altLang="en-US" dirty="0">
                <a:cs typeface="Times New Roman" pitchFamily="18" charset="0"/>
              </a:rPr>
              <a:t> y </a:t>
            </a:r>
            <a:r>
              <a:rPr lang="en-US" altLang="en-US" dirty="0" err="1">
                <a:cs typeface="Times New Roman" pitchFamily="18" charset="0"/>
              </a:rPr>
              <a:t>todas</a:t>
            </a:r>
            <a:r>
              <a:rPr lang="en-US" altLang="en-US" dirty="0">
                <a:cs typeface="Times New Roman" pitchFamily="18" charset="0"/>
              </a:rPr>
              <a:t> las </a:t>
            </a:r>
            <a:r>
              <a:rPr lang="en-US" altLang="en-US" dirty="0" err="1">
                <a:cs typeface="Times New Roman" pitchFamily="18" charset="0"/>
              </a:rPr>
              <a:t>fibras</a:t>
            </a:r>
            <a:r>
              <a:rPr lang="en-US" altLang="en-US" dirty="0">
                <a:cs typeface="Times New Roman" pitchFamily="18" charset="0"/>
              </a:rPr>
              <a:t> </a:t>
            </a:r>
            <a:r>
              <a:rPr lang="en-US" altLang="en-US" dirty="0" err="1">
                <a:cs typeface="Times New Roman" pitchFamily="18" charset="0"/>
              </a:rPr>
              <a:t>musculares</a:t>
            </a:r>
            <a:r>
              <a:rPr lang="en-US" altLang="en-US" dirty="0">
                <a:cs typeface="Times New Roman" pitchFamily="18" charset="0"/>
              </a:rPr>
              <a:t> que </a:t>
            </a:r>
            <a:r>
              <a:rPr lang="en-US" altLang="en-US" dirty="0" err="1">
                <a:cs typeface="Times New Roman" pitchFamily="18" charset="0"/>
              </a:rPr>
              <a:t>ella</a:t>
            </a:r>
            <a:r>
              <a:rPr lang="en-US" altLang="en-US" dirty="0">
                <a:cs typeface="Times New Roman" pitchFamily="18" charset="0"/>
              </a:rPr>
              <a:t> </a:t>
            </a:r>
            <a:r>
              <a:rPr lang="en-US" altLang="en-US" dirty="0" err="1">
                <a:cs typeface="Times New Roman" pitchFamily="18" charset="0"/>
              </a:rPr>
              <a:t>controla</a:t>
            </a:r>
            <a:endParaRPr lang="en-US" altLang="en-US" dirty="0">
              <a:cs typeface="Times New Roman" pitchFamily="18" charset="0"/>
            </a:endParaRPr>
          </a:p>
        </p:txBody>
      </p:sp>
      <p:pic>
        <p:nvPicPr>
          <p:cNvPr id="10" name="Picture 3" descr="A motor unit is a motor neuron and all of the skeletal muscle fibers it innervates"/>
          <p:cNvPicPr>
            <a:picLocks noGrp="1" noChangeAspect="1" noChangeArrowheads="1"/>
          </p:cNvPicPr>
          <p:nvPr>
            <p:ph idx="13"/>
          </p:nvPr>
        </p:nvPicPr>
        <p:blipFill>
          <a:blip r:embed="rId2" cstate="print">
            <a:extLst>
              <a:ext uri="{28A0092B-C50C-407E-A947-70E740481C1C}">
                <a14:useLocalDpi xmlns:a14="http://schemas.microsoft.com/office/drawing/2010/main" val="0"/>
              </a:ext>
            </a:extLst>
          </a:blip>
          <a:srcRect/>
          <a:stretch>
            <a:fillRect/>
          </a:stretch>
        </p:blipFill>
        <p:spPr bwMode="auto">
          <a:xfrm>
            <a:off x="3185160" y="2286000"/>
            <a:ext cx="5958840" cy="4424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4"/>
          <p:cNvSpPr>
            <a:spLocks noGrp="1"/>
          </p:cNvSpPr>
          <p:nvPr>
            <p:ph idx="14"/>
          </p:nvPr>
        </p:nvSpPr>
        <p:spPr>
          <a:xfrm>
            <a:off x="7772400" y="6342324"/>
            <a:ext cx="1371600" cy="381000"/>
          </a:xfrm>
        </p:spPr>
        <p:txBody>
          <a:bodyPr/>
          <a:lstStyle/>
          <a:p>
            <a:r>
              <a:rPr lang="en-US" altLang="en-US" sz="1800" dirty="0">
                <a:cs typeface="Times New Roman" pitchFamily="18" charset="0"/>
              </a:rPr>
              <a:t>Figure 10.6a</a:t>
            </a:r>
          </a:p>
        </p:txBody>
      </p:sp>
      <p:sp>
        <p:nvSpPr>
          <p:cNvPr id="2" name="TextBox 1">
            <a:extLst>
              <a:ext uri="{FF2B5EF4-FFF2-40B4-BE49-F238E27FC236}">
                <a16:creationId xmlns:a16="http://schemas.microsoft.com/office/drawing/2014/main" id="{E39D25DD-6809-2349-8759-BF7F48019991}"/>
              </a:ext>
            </a:extLst>
          </p:cNvPr>
          <p:cNvSpPr txBox="1"/>
          <p:nvPr/>
        </p:nvSpPr>
        <p:spPr>
          <a:xfrm>
            <a:off x="190499" y="2133600"/>
            <a:ext cx="3924301" cy="4555093"/>
          </a:xfrm>
          <a:prstGeom prst="rect">
            <a:avLst/>
          </a:prstGeom>
          <a:noFill/>
        </p:spPr>
        <p:txBody>
          <a:bodyPr wrap="square" rtlCol="0">
            <a:spAutoFit/>
          </a:bodyPr>
          <a:lstStyle/>
          <a:p>
            <a:pPr lvl="1" indent="-347472">
              <a:spcBef>
                <a:spcPts val="600"/>
              </a:spcBef>
            </a:pPr>
            <a:r>
              <a:rPr lang="en-US" altLang="en-US" sz="2600" dirty="0" err="1">
                <a:cs typeface="Times New Roman" pitchFamily="18" charset="0"/>
              </a:rPr>
              <a:t>Axones</a:t>
            </a:r>
            <a:r>
              <a:rPr lang="en-US" altLang="en-US" sz="2600" dirty="0">
                <a:cs typeface="Times New Roman" pitchFamily="18" charset="0"/>
              </a:rPr>
              <a:t> </a:t>
            </a:r>
            <a:r>
              <a:rPr lang="en-US" altLang="en-US" sz="2600" dirty="0" err="1">
                <a:cs typeface="Times New Roman" pitchFamily="18" charset="0"/>
              </a:rPr>
              <a:t>motores</a:t>
            </a:r>
            <a:r>
              <a:rPr lang="en-US" altLang="en-US" sz="2600" dirty="0">
                <a:cs typeface="Times New Roman" pitchFamily="18" charset="0"/>
              </a:rPr>
              <a:t> </a:t>
            </a:r>
            <a:r>
              <a:rPr lang="en-US" altLang="en-US" sz="2600" dirty="0" err="1">
                <a:cs typeface="Times New Roman" pitchFamily="18" charset="0"/>
              </a:rPr>
              <a:t>inervan</a:t>
            </a:r>
            <a:r>
              <a:rPr lang="en-US" altLang="en-US" sz="2600" dirty="0">
                <a:cs typeface="Times New Roman" pitchFamily="18" charset="0"/>
              </a:rPr>
              <a:t> </a:t>
            </a:r>
            <a:r>
              <a:rPr lang="en-US" altLang="en-US" sz="2600" dirty="0" err="1">
                <a:cs typeface="Times New Roman" pitchFamily="18" charset="0"/>
              </a:rPr>
              <a:t>fibras</a:t>
            </a:r>
            <a:r>
              <a:rPr lang="en-US" altLang="en-US" sz="2600" dirty="0">
                <a:cs typeface="Times New Roman" pitchFamily="18" charset="0"/>
              </a:rPr>
              <a:t> </a:t>
            </a:r>
            <a:r>
              <a:rPr lang="en-US" altLang="en-US" sz="2600" dirty="0" err="1">
                <a:cs typeface="Times New Roman" pitchFamily="18" charset="0"/>
              </a:rPr>
              <a:t>musculares</a:t>
            </a:r>
            <a:endParaRPr lang="en-US" altLang="en-US" sz="2600" dirty="0">
              <a:cs typeface="Times New Roman" pitchFamily="18" charset="0"/>
            </a:endParaRPr>
          </a:p>
          <a:p>
            <a:pPr lvl="1" indent="-347472">
              <a:spcBef>
                <a:spcPts val="600"/>
              </a:spcBef>
            </a:pPr>
            <a:r>
              <a:rPr lang="en-US" altLang="en-US" sz="2600" dirty="0">
                <a:cs typeface="Times New Roman" pitchFamily="18" charset="0"/>
              </a:rPr>
              <a:t>El </a:t>
            </a:r>
            <a:r>
              <a:rPr lang="en-US" altLang="en-US" sz="2600" dirty="0" err="1">
                <a:cs typeface="Times New Roman" pitchFamily="18" charset="0"/>
              </a:rPr>
              <a:t>numero</a:t>
            </a:r>
            <a:r>
              <a:rPr lang="en-US" altLang="en-US" sz="2600" dirty="0">
                <a:cs typeface="Times New Roman" pitchFamily="18" charset="0"/>
              </a:rPr>
              <a:t> de </a:t>
            </a:r>
            <a:r>
              <a:rPr lang="en-US" altLang="en-US" sz="2600" dirty="0" err="1">
                <a:cs typeface="Times New Roman" pitchFamily="18" charset="0"/>
              </a:rPr>
              <a:t>fibras</a:t>
            </a:r>
            <a:r>
              <a:rPr lang="en-US" altLang="en-US" sz="2600" dirty="0">
                <a:cs typeface="Times New Roman" pitchFamily="18" charset="0"/>
              </a:rPr>
              <a:t> </a:t>
            </a:r>
            <a:r>
              <a:rPr lang="en-US" altLang="en-US" sz="2600" dirty="0" err="1">
                <a:cs typeface="Times New Roman" pitchFamily="18" charset="0"/>
              </a:rPr>
              <a:t>musculares</a:t>
            </a:r>
            <a:r>
              <a:rPr lang="en-US" altLang="en-US" sz="2600" dirty="0">
                <a:cs typeface="Times New Roman" pitchFamily="18" charset="0"/>
              </a:rPr>
              <a:t> </a:t>
            </a:r>
            <a:r>
              <a:rPr lang="en-US" altLang="en-US" sz="2600" dirty="0" err="1">
                <a:cs typeface="Times New Roman" pitchFamily="18" charset="0"/>
              </a:rPr>
              <a:t>varia</a:t>
            </a:r>
            <a:endParaRPr lang="en-US" altLang="en-US" sz="2600" dirty="0">
              <a:cs typeface="Times New Roman" pitchFamily="18" charset="0"/>
            </a:endParaRPr>
          </a:p>
          <a:p>
            <a:pPr lvl="1" indent="-347472">
              <a:spcBef>
                <a:spcPts val="600"/>
              </a:spcBef>
            </a:pPr>
            <a:r>
              <a:rPr lang="en-US" altLang="en-US" sz="2600" dirty="0" err="1">
                <a:cs typeface="Times New Roman" pitchFamily="18" charset="0"/>
              </a:rPr>
              <a:t>Fibras</a:t>
            </a:r>
            <a:r>
              <a:rPr lang="en-US" altLang="en-US" sz="2600" dirty="0">
                <a:cs typeface="Times New Roman" pitchFamily="18" charset="0"/>
              </a:rPr>
              <a:t> </a:t>
            </a:r>
            <a:r>
              <a:rPr lang="en-US" altLang="en-US" sz="2600" dirty="0" err="1">
                <a:cs typeface="Times New Roman" pitchFamily="18" charset="0"/>
              </a:rPr>
              <a:t>distribuidas</a:t>
            </a:r>
            <a:r>
              <a:rPr lang="en-US" altLang="en-US" sz="2600" dirty="0">
                <a:cs typeface="Times New Roman" pitchFamily="18" charset="0"/>
              </a:rPr>
              <a:t> </a:t>
            </a:r>
            <a:r>
              <a:rPr lang="en-US" altLang="en-US" sz="2600" dirty="0" err="1">
                <a:cs typeface="Times New Roman" pitchFamily="18" charset="0"/>
              </a:rPr>
              <a:t>en</a:t>
            </a:r>
            <a:r>
              <a:rPr lang="en-US" altLang="en-US" sz="2600" dirty="0">
                <a:cs typeface="Times New Roman" pitchFamily="18" charset="0"/>
              </a:rPr>
              <a:t> el </a:t>
            </a:r>
            <a:r>
              <a:rPr lang="en-US" altLang="en-US" sz="2600" dirty="0" err="1">
                <a:cs typeface="Times New Roman" pitchFamily="18" charset="0"/>
              </a:rPr>
              <a:t>mússculo</a:t>
            </a:r>
            <a:r>
              <a:rPr lang="en-US" altLang="en-US" sz="2600" dirty="0">
                <a:cs typeface="Times New Roman" pitchFamily="18" charset="0"/>
              </a:rPr>
              <a:t> no </a:t>
            </a:r>
            <a:r>
              <a:rPr lang="en-US" altLang="en-US" sz="2600" dirty="0" err="1">
                <a:cs typeface="Times New Roman" pitchFamily="18" charset="0"/>
              </a:rPr>
              <a:t>agrupadas</a:t>
            </a:r>
            <a:endParaRPr lang="en-US" altLang="en-US" sz="2600" dirty="0">
              <a:cs typeface="Times New Roman" pitchFamily="18" charset="0"/>
            </a:endParaRPr>
          </a:p>
          <a:p>
            <a:pPr lvl="1" indent="-347472">
              <a:spcBef>
                <a:spcPts val="600"/>
              </a:spcBef>
            </a:pPr>
            <a:r>
              <a:rPr lang="en-US" altLang="en-US" sz="2600" dirty="0" err="1">
                <a:cs typeface="Times New Roman" pitchFamily="18" charset="0"/>
              </a:rPr>
              <a:t>Pequeñas</a:t>
            </a:r>
            <a:r>
              <a:rPr lang="en-US" altLang="en-US" sz="2600" dirty="0">
                <a:cs typeface="Times New Roman" pitchFamily="18" charset="0"/>
              </a:rPr>
              <a:t> – 5 </a:t>
            </a:r>
            <a:r>
              <a:rPr lang="en-US" altLang="en-US" sz="2600" dirty="0" err="1">
                <a:cs typeface="Times New Roman" pitchFamily="18" charset="0"/>
              </a:rPr>
              <a:t>fibras</a:t>
            </a:r>
            <a:endParaRPr lang="en-US" altLang="en-US" sz="2600" dirty="0">
              <a:cs typeface="Times New Roman" pitchFamily="18" charset="0"/>
            </a:endParaRPr>
          </a:p>
          <a:p>
            <a:pPr lvl="1" indent="-347472">
              <a:spcBef>
                <a:spcPts val="600"/>
              </a:spcBef>
            </a:pPr>
            <a:r>
              <a:rPr lang="en-US" altLang="en-US" sz="2600" dirty="0">
                <a:cs typeface="Times New Roman" pitchFamily="18" charset="0"/>
              </a:rPr>
              <a:t>	- precision, no </a:t>
            </a:r>
            <a:r>
              <a:rPr lang="en-US" altLang="en-US" sz="2600" dirty="0" err="1">
                <a:cs typeface="Times New Roman" pitchFamily="18" charset="0"/>
              </a:rPr>
              <a:t>fuerza</a:t>
            </a:r>
            <a:endParaRPr lang="en-US" altLang="en-US" sz="2600" dirty="0">
              <a:cs typeface="Times New Roman" pitchFamily="18" charset="0"/>
            </a:endParaRPr>
          </a:p>
          <a:p>
            <a:pPr lvl="1" indent="-347472">
              <a:spcBef>
                <a:spcPts val="600"/>
              </a:spcBef>
            </a:pPr>
            <a:r>
              <a:rPr lang="en-US" altLang="en-US" sz="2600" dirty="0">
                <a:cs typeface="Times New Roman" pitchFamily="18" charset="0"/>
              </a:rPr>
              <a:t>Grandes – miles</a:t>
            </a:r>
          </a:p>
          <a:p>
            <a:pPr lvl="1" indent="-347472">
              <a:spcBef>
                <a:spcPts val="600"/>
              </a:spcBef>
            </a:pPr>
            <a:r>
              <a:rPr lang="en-US" altLang="en-US" sz="2600" dirty="0">
                <a:cs typeface="Times New Roman" pitchFamily="18" charset="0"/>
              </a:rPr>
              <a:t>	- </a:t>
            </a:r>
            <a:r>
              <a:rPr lang="en-US" altLang="en-US" sz="2600" dirty="0" err="1">
                <a:cs typeface="Times New Roman" pitchFamily="18" charset="0"/>
              </a:rPr>
              <a:t>fuerza</a:t>
            </a:r>
            <a:r>
              <a:rPr lang="en-US" altLang="en-US" sz="2600" dirty="0">
                <a:cs typeface="Times New Roman" pitchFamily="18" charset="0"/>
              </a:rPr>
              <a:t>, no </a:t>
            </a:r>
            <a:r>
              <a:rPr lang="en-US" altLang="en-US" sz="2600" dirty="0" err="1">
                <a:cs typeface="Times New Roman" pitchFamily="18" charset="0"/>
              </a:rPr>
              <a:t>precisión</a:t>
            </a:r>
            <a:endParaRPr lang="en-US" altLang="en-US" sz="2600" dirty="0">
              <a:cs typeface="Times New Roman" pitchFamily="18" charset="0"/>
            </a:endParaRPr>
          </a:p>
        </p:txBody>
      </p:sp>
    </p:spTree>
    <p:extLst>
      <p:ext uri="{BB962C8B-B14F-4D97-AF65-F5344CB8AC3E}">
        <p14:creationId xmlns:p14="http://schemas.microsoft.com/office/powerpoint/2010/main" val="2815820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figure_10_17a_unlabeled.jpg"/>
          <p:cNvPicPr>
            <a:picLocks noChangeAspect="1"/>
          </p:cNvPicPr>
          <p:nvPr/>
        </p:nvPicPr>
        <p:blipFill rotWithShape="1">
          <a:blip r:embed="rId3">
            <a:extLst>
              <a:ext uri="{28A0092B-C50C-407E-A947-70E740481C1C}">
                <a14:useLocalDpi xmlns:a14="http://schemas.microsoft.com/office/drawing/2010/main" val="0"/>
              </a:ext>
            </a:extLst>
          </a:blip>
          <a:srcRect b="3590"/>
          <a:stretch/>
        </p:blipFill>
        <p:spPr>
          <a:xfrm>
            <a:off x="725424" y="234283"/>
            <a:ext cx="7693152" cy="6347311"/>
          </a:xfrm>
          <a:prstGeom prst="rect">
            <a:avLst/>
          </a:prstGeom>
        </p:spPr>
      </p:pic>
      <p:sp>
        <p:nvSpPr>
          <p:cNvPr id="9217" name="Rectangle 3"/>
          <p:cNvSpPr>
            <a:spLocks noGrp="1" noChangeArrowheads="1"/>
          </p:cNvSpPr>
          <p:nvPr>
            <p:ph type="ctrTitle"/>
          </p:nvPr>
        </p:nvSpPr>
        <p:spPr bwMode="auto">
          <a:xfrm>
            <a:off x="20638" y="0"/>
            <a:ext cx="9123362" cy="393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1800" b="1" dirty="0">
                <a:latin typeface="Arial" charset="0"/>
              </a:rPr>
              <a:t>Figure 10-17a The Arrangement and Activity of Motor Units in a Skeletal Muscle.</a:t>
            </a:r>
          </a:p>
        </p:txBody>
      </p:sp>
      <p:sp>
        <p:nvSpPr>
          <p:cNvPr id="9" name="Arc 8"/>
          <p:cNvSpPr/>
          <p:nvPr/>
        </p:nvSpPr>
        <p:spPr bwMode="auto">
          <a:xfrm rot="6520509">
            <a:off x="4521557" y="2643687"/>
            <a:ext cx="167709" cy="281041"/>
          </a:xfrm>
          <a:prstGeom prst="arc">
            <a:avLst>
              <a:gd name="adj1" fmla="val 12984150"/>
              <a:gd name="adj2" fmla="val 7535414"/>
            </a:avLst>
          </a:prstGeom>
          <a:noFill/>
          <a:ln w="12700" cap="flat" cmpd="sng" algn="ctr">
            <a:solidFill>
              <a:schemeClr val="tx1"/>
            </a:solidFill>
            <a:prstDash val="solid"/>
            <a:round/>
            <a:headEnd type="none" w="med" len="med"/>
            <a:tailEnd type="none" w="med" len="med"/>
          </a:ln>
          <a:effectLst/>
        </p:spPr>
        <p:txBody>
          <a:bodyPr rtlCol="0" anchor="ctr"/>
          <a:lstStyle/>
          <a:p>
            <a:pPr algn="ctr"/>
            <a:endParaRPr lang="en-US" b="1">
              <a:solidFill>
                <a:srgbClr val="000000"/>
              </a:solidFill>
              <a:latin typeface="Times" charset="0"/>
              <a:ea typeface="ＭＳ Ｐゴシック" charset="0"/>
            </a:endParaRPr>
          </a:p>
        </p:txBody>
      </p:sp>
      <p:cxnSp>
        <p:nvCxnSpPr>
          <p:cNvPr id="3" name="Straight Connector 2"/>
          <p:cNvCxnSpPr/>
          <p:nvPr/>
        </p:nvCxnSpPr>
        <p:spPr bwMode="auto">
          <a:xfrm>
            <a:off x="4273550" y="2745073"/>
            <a:ext cx="193675"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1" name="Freeform 10"/>
          <p:cNvSpPr/>
          <p:nvPr/>
        </p:nvSpPr>
        <p:spPr>
          <a:xfrm>
            <a:off x="4276725" y="1887823"/>
            <a:ext cx="815975" cy="336550"/>
          </a:xfrm>
          <a:custGeom>
            <a:avLst/>
            <a:gdLst>
              <a:gd name="connsiteX0" fmla="*/ 0 w 815975"/>
              <a:gd name="connsiteY0" fmla="*/ 3175 h 336550"/>
              <a:gd name="connsiteX1" fmla="*/ 336550 w 815975"/>
              <a:gd name="connsiteY1" fmla="*/ 0 h 336550"/>
              <a:gd name="connsiteX2" fmla="*/ 815975 w 815975"/>
              <a:gd name="connsiteY2" fmla="*/ 336550 h 336550"/>
            </a:gdLst>
            <a:ahLst/>
            <a:cxnLst>
              <a:cxn ang="0">
                <a:pos x="connsiteX0" y="connsiteY0"/>
              </a:cxn>
              <a:cxn ang="0">
                <a:pos x="connsiteX1" y="connsiteY1"/>
              </a:cxn>
              <a:cxn ang="0">
                <a:pos x="connsiteX2" y="connsiteY2"/>
              </a:cxn>
            </a:cxnLst>
            <a:rect l="l" t="t" r="r" b="b"/>
            <a:pathLst>
              <a:path w="815975" h="336550">
                <a:moveTo>
                  <a:pt x="0" y="3175"/>
                </a:moveTo>
                <a:lnTo>
                  <a:pt x="336550" y="0"/>
                </a:lnTo>
                <a:lnTo>
                  <a:pt x="815975" y="336550"/>
                </a:lnTo>
              </a:path>
            </a:pathLst>
          </a:custGeom>
          <a:ln w="12700" cmpd="sng">
            <a:solidFill>
              <a:srgbClr val="000000"/>
            </a:solidFill>
          </a:ln>
        </p:spPr>
        <p:txBody>
          <a:bodyPr rtlCol="0" anchor="ctr"/>
          <a:lstStyle/>
          <a:p>
            <a:pPr algn="ctr"/>
            <a:endParaRPr lang="en-US" b="1">
              <a:solidFill>
                <a:srgbClr val="000000"/>
              </a:solidFill>
              <a:latin typeface="Times" charset="0"/>
              <a:ea typeface="ＭＳ Ｐゴシック" charset="0"/>
            </a:endParaRPr>
          </a:p>
        </p:txBody>
      </p:sp>
      <p:cxnSp>
        <p:nvCxnSpPr>
          <p:cNvPr id="13" name="Straight Connector 12"/>
          <p:cNvCxnSpPr>
            <a:stCxn id="11" idx="1"/>
          </p:cNvCxnSpPr>
          <p:nvPr/>
        </p:nvCxnSpPr>
        <p:spPr bwMode="auto">
          <a:xfrm>
            <a:off x="4613275" y="1887823"/>
            <a:ext cx="301625" cy="36195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5" name="Straight Connector 14"/>
          <p:cNvCxnSpPr>
            <a:stCxn id="11" idx="1"/>
          </p:cNvCxnSpPr>
          <p:nvPr/>
        </p:nvCxnSpPr>
        <p:spPr bwMode="auto">
          <a:xfrm>
            <a:off x="4613275" y="1887823"/>
            <a:ext cx="136525" cy="40005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7" name="Straight Connector 16"/>
          <p:cNvCxnSpPr/>
          <p:nvPr/>
        </p:nvCxnSpPr>
        <p:spPr bwMode="auto">
          <a:xfrm>
            <a:off x="5318125" y="4300823"/>
            <a:ext cx="114935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1" name="Straight Connector 20"/>
          <p:cNvCxnSpPr/>
          <p:nvPr/>
        </p:nvCxnSpPr>
        <p:spPr bwMode="auto">
          <a:xfrm flipH="1" flipV="1">
            <a:off x="5394325" y="4084923"/>
            <a:ext cx="692150" cy="21907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3" name="Straight Connector 22"/>
          <p:cNvCxnSpPr/>
          <p:nvPr/>
        </p:nvCxnSpPr>
        <p:spPr bwMode="auto">
          <a:xfrm flipH="1">
            <a:off x="5118100" y="4300823"/>
            <a:ext cx="968375" cy="26670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5" name="Text Box 31"/>
          <p:cNvSpPr txBox="1">
            <a:spLocks noChangeArrowheads="1"/>
          </p:cNvSpPr>
          <p:nvPr/>
        </p:nvSpPr>
        <p:spPr bwMode="auto">
          <a:xfrm>
            <a:off x="6526393" y="4184412"/>
            <a:ext cx="163086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680"/>
              </a:lnSpc>
            </a:pPr>
            <a:r>
              <a:rPr lang="en-US" sz="1400" dirty="0">
                <a:solidFill>
                  <a:srgbClr val="000000"/>
                </a:solidFill>
                <a:latin typeface="Arial"/>
                <a:cs typeface="Arial"/>
              </a:rPr>
              <a:t>Muscle fibers</a:t>
            </a:r>
            <a:endParaRPr lang="en-US" sz="1400" baseline="30000" dirty="0">
              <a:solidFill>
                <a:srgbClr val="000000"/>
              </a:solidFill>
              <a:latin typeface="Symbol Std"/>
              <a:cs typeface="Symbol Std"/>
            </a:endParaRPr>
          </a:p>
        </p:txBody>
      </p:sp>
      <p:sp>
        <p:nvSpPr>
          <p:cNvPr id="26" name="Text Box 31"/>
          <p:cNvSpPr txBox="1">
            <a:spLocks noChangeArrowheads="1"/>
          </p:cNvSpPr>
          <p:nvPr/>
        </p:nvSpPr>
        <p:spPr bwMode="auto">
          <a:xfrm>
            <a:off x="2565978" y="1756650"/>
            <a:ext cx="1630864"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a:lnSpc>
                <a:spcPts val="1680"/>
              </a:lnSpc>
            </a:pPr>
            <a:r>
              <a:rPr lang="en-US" sz="1400" dirty="0">
                <a:solidFill>
                  <a:srgbClr val="000000"/>
                </a:solidFill>
                <a:latin typeface="Arial"/>
                <a:cs typeface="Arial"/>
              </a:rPr>
              <a:t>Axons of</a:t>
            </a:r>
            <a:br>
              <a:rPr lang="en-US" sz="1400" dirty="0">
                <a:solidFill>
                  <a:srgbClr val="000000"/>
                </a:solidFill>
                <a:latin typeface="Arial"/>
                <a:cs typeface="Arial"/>
              </a:rPr>
            </a:br>
            <a:r>
              <a:rPr lang="en-US" sz="1400" dirty="0">
                <a:solidFill>
                  <a:srgbClr val="000000"/>
                </a:solidFill>
                <a:latin typeface="Arial"/>
                <a:cs typeface="Arial"/>
              </a:rPr>
              <a:t>motor neurons</a:t>
            </a:r>
            <a:endParaRPr lang="en-US" sz="1400" baseline="30000" dirty="0">
              <a:solidFill>
                <a:srgbClr val="000000"/>
              </a:solidFill>
              <a:latin typeface="Symbol Std"/>
              <a:cs typeface="Symbol Std"/>
            </a:endParaRPr>
          </a:p>
        </p:txBody>
      </p:sp>
      <p:sp>
        <p:nvSpPr>
          <p:cNvPr id="27" name="Text Box 31"/>
          <p:cNvSpPr txBox="1">
            <a:spLocks noChangeArrowheads="1"/>
          </p:cNvSpPr>
          <p:nvPr/>
        </p:nvSpPr>
        <p:spPr bwMode="auto">
          <a:xfrm>
            <a:off x="3529597" y="2618215"/>
            <a:ext cx="678175"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a:lnSpc>
                <a:spcPts val="1680"/>
              </a:lnSpc>
            </a:pPr>
            <a:r>
              <a:rPr lang="en-US" sz="1400" dirty="0">
                <a:solidFill>
                  <a:srgbClr val="000000"/>
                </a:solidFill>
                <a:latin typeface="Arial"/>
                <a:cs typeface="Arial"/>
              </a:rPr>
              <a:t>Motor</a:t>
            </a:r>
            <a:br>
              <a:rPr lang="en-US" sz="1400" dirty="0">
                <a:solidFill>
                  <a:srgbClr val="000000"/>
                </a:solidFill>
                <a:latin typeface="Arial"/>
                <a:cs typeface="Arial"/>
              </a:rPr>
            </a:br>
            <a:r>
              <a:rPr lang="en-US" sz="1400" dirty="0">
                <a:solidFill>
                  <a:srgbClr val="000000"/>
                </a:solidFill>
                <a:latin typeface="Arial"/>
                <a:cs typeface="Arial"/>
              </a:rPr>
              <a:t>nerve</a:t>
            </a:r>
            <a:endParaRPr lang="en-US" sz="1400" baseline="30000" dirty="0">
              <a:solidFill>
                <a:srgbClr val="000000"/>
              </a:solidFill>
              <a:latin typeface="Symbol Std"/>
              <a:cs typeface="Symbol Std"/>
            </a:endParaRPr>
          </a:p>
        </p:txBody>
      </p:sp>
      <p:sp>
        <p:nvSpPr>
          <p:cNvPr id="28" name="Text Box 31"/>
          <p:cNvSpPr txBox="1">
            <a:spLocks noChangeArrowheads="1"/>
          </p:cNvSpPr>
          <p:nvPr/>
        </p:nvSpPr>
        <p:spPr bwMode="auto">
          <a:xfrm>
            <a:off x="5965419" y="2467065"/>
            <a:ext cx="195714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lnSpc>
                <a:spcPts val="1680"/>
              </a:lnSpc>
            </a:pPr>
            <a:r>
              <a:rPr lang="en-US" sz="1400" dirty="0">
                <a:solidFill>
                  <a:srgbClr val="000000"/>
                </a:solidFill>
                <a:latin typeface="Arial"/>
                <a:cs typeface="Arial"/>
              </a:rPr>
              <a:t>SPINAL CORD</a:t>
            </a:r>
            <a:endParaRPr lang="en-US" sz="1400" baseline="30000" dirty="0">
              <a:solidFill>
                <a:srgbClr val="000000"/>
              </a:solidFill>
              <a:latin typeface="Symbol Std"/>
              <a:cs typeface="Symbol Std"/>
            </a:endParaRPr>
          </a:p>
        </p:txBody>
      </p:sp>
      <p:sp>
        <p:nvSpPr>
          <p:cNvPr id="29" name="Text Box 31"/>
          <p:cNvSpPr txBox="1">
            <a:spLocks noChangeArrowheads="1"/>
          </p:cNvSpPr>
          <p:nvPr/>
        </p:nvSpPr>
        <p:spPr bwMode="auto">
          <a:xfrm>
            <a:off x="3274028" y="5668742"/>
            <a:ext cx="4579423" cy="9848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920"/>
              </a:lnSpc>
            </a:pPr>
            <a:r>
              <a:rPr lang="en-US" sz="1600" dirty="0">
                <a:solidFill>
                  <a:srgbClr val="000000"/>
                </a:solidFill>
                <a:latin typeface="Arial"/>
                <a:cs typeface="Arial"/>
              </a:rPr>
              <a:t>Muscle fibers of different motor units are</a:t>
            </a:r>
            <a:br>
              <a:rPr lang="en-US" sz="1600" dirty="0">
                <a:solidFill>
                  <a:srgbClr val="000000"/>
                </a:solidFill>
                <a:latin typeface="Arial"/>
                <a:cs typeface="Arial"/>
              </a:rPr>
            </a:br>
            <a:r>
              <a:rPr lang="en-US" sz="1600" dirty="0">
                <a:solidFill>
                  <a:srgbClr val="000000"/>
                </a:solidFill>
                <a:latin typeface="Arial"/>
                <a:cs typeface="Arial"/>
              </a:rPr>
              <a:t>intermingled, so the forces applied to the</a:t>
            </a:r>
            <a:br>
              <a:rPr lang="en-US" sz="1600" dirty="0">
                <a:solidFill>
                  <a:srgbClr val="000000"/>
                </a:solidFill>
                <a:latin typeface="Arial"/>
                <a:cs typeface="Arial"/>
              </a:rPr>
            </a:br>
            <a:r>
              <a:rPr lang="en-US" sz="1600" dirty="0">
                <a:solidFill>
                  <a:srgbClr val="000000"/>
                </a:solidFill>
                <a:latin typeface="Arial"/>
                <a:cs typeface="Arial"/>
              </a:rPr>
              <a:t>tendon remain roughly balanced regardless</a:t>
            </a:r>
            <a:br>
              <a:rPr lang="en-US" sz="1600" dirty="0">
                <a:solidFill>
                  <a:srgbClr val="000000"/>
                </a:solidFill>
                <a:latin typeface="Arial"/>
                <a:cs typeface="Arial"/>
              </a:rPr>
            </a:br>
            <a:r>
              <a:rPr lang="en-US" sz="1600" dirty="0">
                <a:solidFill>
                  <a:srgbClr val="000000"/>
                </a:solidFill>
                <a:latin typeface="Arial"/>
                <a:cs typeface="Arial"/>
              </a:rPr>
              <a:t>of which motor units are stimulated.</a:t>
            </a:r>
            <a:endParaRPr lang="en-US" sz="1600" baseline="30000" dirty="0">
              <a:solidFill>
                <a:srgbClr val="000000"/>
              </a:solidFill>
              <a:latin typeface="Symbol Std"/>
              <a:cs typeface="Symbol Std"/>
            </a:endParaRPr>
          </a:p>
        </p:txBody>
      </p:sp>
      <p:sp>
        <p:nvSpPr>
          <p:cNvPr id="30" name="Text Box 31"/>
          <p:cNvSpPr txBox="1">
            <a:spLocks noChangeArrowheads="1"/>
          </p:cNvSpPr>
          <p:nvPr/>
        </p:nvSpPr>
        <p:spPr bwMode="auto">
          <a:xfrm>
            <a:off x="1296742" y="4432737"/>
            <a:ext cx="163086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680"/>
              </a:lnSpc>
            </a:pPr>
            <a:r>
              <a:rPr lang="en-US" sz="1300" dirty="0">
                <a:solidFill>
                  <a:srgbClr val="000000"/>
                </a:solidFill>
                <a:latin typeface="Arial"/>
                <a:cs typeface="Arial"/>
              </a:rPr>
              <a:t>Motor unit 1</a:t>
            </a:r>
            <a:endParaRPr lang="en-US" sz="1300" baseline="30000" dirty="0">
              <a:solidFill>
                <a:srgbClr val="000000"/>
              </a:solidFill>
              <a:latin typeface="Symbol Std"/>
              <a:cs typeface="Symbol Std"/>
            </a:endParaRPr>
          </a:p>
        </p:txBody>
      </p:sp>
      <p:sp>
        <p:nvSpPr>
          <p:cNvPr id="31" name="Text Box 31"/>
          <p:cNvSpPr txBox="1">
            <a:spLocks noChangeArrowheads="1"/>
          </p:cNvSpPr>
          <p:nvPr/>
        </p:nvSpPr>
        <p:spPr bwMode="auto">
          <a:xfrm>
            <a:off x="1296742" y="4813737"/>
            <a:ext cx="163086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680"/>
              </a:lnSpc>
            </a:pPr>
            <a:r>
              <a:rPr lang="en-US" sz="1300" dirty="0">
                <a:solidFill>
                  <a:srgbClr val="000000"/>
                </a:solidFill>
                <a:latin typeface="Arial"/>
                <a:cs typeface="Arial"/>
              </a:rPr>
              <a:t>Motor unit 2</a:t>
            </a:r>
            <a:endParaRPr lang="en-US" sz="1300" baseline="30000" dirty="0">
              <a:solidFill>
                <a:srgbClr val="000000"/>
              </a:solidFill>
              <a:latin typeface="Symbol Std"/>
              <a:cs typeface="Symbol Std"/>
            </a:endParaRPr>
          </a:p>
        </p:txBody>
      </p:sp>
      <p:sp>
        <p:nvSpPr>
          <p:cNvPr id="32" name="Text Box 31"/>
          <p:cNvSpPr txBox="1">
            <a:spLocks noChangeArrowheads="1"/>
          </p:cNvSpPr>
          <p:nvPr/>
        </p:nvSpPr>
        <p:spPr bwMode="auto">
          <a:xfrm>
            <a:off x="1299917" y="5185212"/>
            <a:ext cx="1630864"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680"/>
              </a:lnSpc>
            </a:pPr>
            <a:r>
              <a:rPr lang="en-US" sz="1300" dirty="0">
                <a:solidFill>
                  <a:srgbClr val="000000"/>
                </a:solidFill>
                <a:latin typeface="Arial"/>
                <a:cs typeface="Arial"/>
              </a:rPr>
              <a:t>Motor unit 3</a:t>
            </a:r>
            <a:endParaRPr lang="en-US" sz="1300" baseline="30000" dirty="0">
              <a:solidFill>
                <a:srgbClr val="000000"/>
              </a:solidFill>
              <a:latin typeface="Symbol Std"/>
              <a:cs typeface="Symbol Std"/>
            </a:endParaRPr>
          </a:p>
        </p:txBody>
      </p:sp>
      <p:sp>
        <p:nvSpPr>
          <p:cNvPr id="33" name="Text Box 31"/>
          <p:cNvSpPr txBox="1">
            <a:spLocks noChangeArrowheads="1"/>
          </p:cNvSpPr>
          <p:nvPr/>
        </p:nvSpPr>
        <p:spPr bwMode="auto">
          <a:xfrm>
            <a:off x="898676" y="4032377"/>
            <a:ext cx="665102"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680"/>
              </a:lnSpc>
            </a:pPr>
            <a:r>
              <a:rPr lang="en-US" sz="1400" dirty="0">
                <a:solidFill>
                  <a:srgbClr val="000000"/>
                </a:solidFill>
                <a:latin typeface="Arial Black"/>
                <a:cs typeface="Arial Black"/>
              </a:rPr>
              <a:t>KEY</a:t>
            </a:r>
            <a:endParaRPr lang="en-US" sz="1400" baseline="30000" dirty="0">
              <a:solidFill>
                <a:srgbClr val="000000"/>
              </a:solidFill>
              <a:latin typeface="Arial Black"/>
              <a:cs typeface="Arial Black"/>
            </a:endParaRPr>
          </a:p>
        </p:txBody>
      </p:sp>
      <p:sp>
        <p:nvSpPr>
          <p:cNvPr id="34" name="Rectangle 33"/>
          <p:cNvSpPr/>
          <p:nvPr/>
        </p:nvSpPr>
        <p:spPr bwMode="auto">
          <a:xfrm>
            <a:off x="2935510" y="5698033"/>
            <a:ext cx="229965" cy="228389"/>
          </a:xfrm>
          <a:prstGeom prst="rect">
            <a:avLst/>
          </a:prstGeom>
          <a:solidFill>
            <a:srgbClr val="034F7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nSpc>
                <a:spcPts val="1800"/>
              </a:lnSpc>
            </a:pPr>
            <a:endParaRPr lang="en-US" sz="1500">
              <a:solidFill>
                <a:srgbClr val="000000"/>
              </a:solidFill>
              <a:latin typeface="Times" pitchFamily="84" charset="0"/>
              <a:ea typeface="ＭＳ Ｐゴシック" charset="0"/>
            </a:endParaRPr>
          </a:p>
        </p:txBody>
      </p:sp>
      <p:sp>
        <p:nvSpPr>
          <p:cNvPr id="35" name="Text Box 31"/>
          <p:cNvSpPr txBox="1">
            <a:spLocks noChangeArrowheads="1"/>
          </p:cNvSpPr>
          <p:nvPr/>
        </p:nvSpPr>
        <p:spPr bwMode="auto">
          <a:xfrm>
            <a:off x="2982396" y="5735619"/>
            <a:ext cx="468478" cy="164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1400" dirty="0">
                <a:solidFill>
                  <a:srgbClr val="FFFFFF"/>
                </a:solidFill>
                <a:latin typeface="Arial Black"/>
                <a:cs typeface="Arial Black"/>
              </a:rPr>
              <a:t>a</a:t>
            </a:r>
          </a:p>
        </p:txBody>
      </p:sp>
    </p:spTree>
    <p:extLst>
      <p:ext uri="{BB962C8B-B14F-4D97-AF65-F5344CB8AC3E}">
        <p14:creationId xmlns:p14="http://schemas.microsoft.com/office/powerpoint/2010/main" val="25661105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ure_10_17b_unlabeled.jpg"/>
          <p:cNvPicPr>
            <a:picLocks noChangeAspect="1"/>
          </p:cNvPicPr>
          <p:nvPr/>
        </p:nvPicPr>
        <p:blipFill rotWithShape="1">
          <a:blip r:embed="rId3">
            <a:extLst>
              <a:ext uri="{28A0092B-C50C-407E-A947-70E740481C1C}">
                <a14:useLocalDpi xmlns:a14="http://schemas.microsoft.com/office/drawing/2010/main" val="0"/>
              </a:ext>
            </a:extLst>
          </a:blip>
          <a:srcRect b="4333"/>
          <a:stretch/>
        </p:blipFill>
        <p:spPr>
          <a:xfrm>
            <a:off x="2353056" y="670560"/>
            <a:ext cx="4437888" cy="5277845"/>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900" b="1" dirty="0">
                <a:latin typeface="Arial" charset="0"/>
              </a:rPr>
              <a:t>Figure 10-17b The Arrangement and Activity of Motor Units in a Skeletal Muscle.</a:t>
            </a:r>
          </a:p>
        </p:txBody>
      </p:sp>
      <p:sp>
        <p:nvSpPr>
          <p:cNvPr id="4" name="Rectangle 3"/>
          <p:cNvSpPr/>
          <p:nvPr/>
        </p:nvSpPr>
        <p:spPr bwMode="auto">
          <a:xfrm>
            <a:off x="2478481" y="4949322"/>
            <a:ext cx="252937" cy="256772"/>
          </a:xfrm>
          <a:prstGeom prst="rect">
            <a:avLst/>
          </a:prstGeom>
          <a:solidFill>
            <a:srgbClr val="034F7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nSpc>
                <a:spcPts val="1800"/>
              </a:lnSpc>
            </a:pPr>
            <a:endParaRPr lang="en-US" sz="1500">
              <a:solidFill>
                <a:srgbClr val="000000"/>
              </a:solidFill>
              <a:latin typeface="Times" pitchFamily="84" charset="0"/>
              <a:ea typeface="ＭＳ Ｐゴシック" charset="0"/>
            </a:endParaRPr>
          </a:p>
        </p:txBody>
      </p:sp>
      <p:sp>
        <p:nvSpPr>
          <p:cNvPr id="5" name="Text Box 31"/>
          <p:cNvSpPr txBox="1">
            <a:spLocks noChangeArrowheads="1"/>
          </p:cNvSpPr>
          <p:nvPr/>
        </p:nvSpPr>
        <p:spPr bwMode="auto">
          <a:xfrm>
            <a:off x="2539538" y="5019212"/>
            <a:ext cx="468478" cy="169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1600" dirty="0">
                <a:solidFill>
                  <a:srgbClr val="FFFFFF"/>
                </a:solidFill>
                <a:latin typeface="Arial Black"/>
                <a:cs typeface="Arial Black"/>
              </a:rPr>
              <a:t>b</a:t>
            </a:r>
          </a:p>
        </p:txBody>
      </p:sp>
      <p:sp>
        <p:nvSpPr>
          <p:cNvPr id="2" name="Freeform 1"/>
          <p:cNvSpPr/>
          <p:nvPr/>
        </p:nvSpPr>
        <p:spPr>
          <a:xfrm>
            <a:off x="4337050" y="2320925"/>
            <a:ext cx="876300" cy="530225"/>
          </a:xfrm>
          <a:custGeom>
            <a:avLst/>
            <a:gdLst>
              <a:gd name="connsiteX0" fmla="*/ 876300 w 876300"/>
              <a:gd name="connsiteY0" fmla="*/ 0 h 530225"/>
              <a:gd name="connsiteX1" fmla="*/ 876300 w 876300"/>
              <a:gd name="connsiteY1" fmla="*/ 79375 h 530225"/>
              <a:gd name="connsiteX2" fmla="*/ 0 w 876300"/>
              <a:gd name="connsiteY2" fmla="*/ 530225 h 530225"/>
            </a:gdLst>
            <a:ahLst/>
            <a:cxnLst>
              <a:cxn ang="0">
                <a:pos x="connsiteX0" y="connsiteY0"/>
              </a:cxn>
              <a:cxn ang="0">
                <a:pos x="connsiteX1" y="connsiteY1"/>
              </a:cxn>
              <a:cxn ang="0">
                <a:pos x="connsiteX2" y="connsiteY2"/>
              </a:cxn>
            </a:cxnLst>
            <a:rect l="l" t="t" r="r" b="b"/>
            <a:pathLst>
              <a:path w="876300" h="530225">
                <a:moveTo>
                  <a:pt x="876300" y="0"/>
                </a:moveTo>
                <a:lnTo>
                  <a:pt x="876300" y="79375"/>
                </a:lnTo>
                <a:lnTo>
                  <a:pt x="0" y="530225"/>
                </a:lnTo>
              </a:path>
            </a:pathLst>
          </a:custGeom>
          <a:ln w="12700" cmpd="sng">
            <a:solidFill>
              <a:srgbClr val="000000"/>
            </a:solidFill>
          </a:ln>
        </p:spPr>
        <p:txBody>
          <a:bodyPr rtlCol="0" anchor="ctr"/>
          <a:lstStyle/>
          <a:p>
            <a:pPr algn="ctr"/>
            <a:endParaRPr lang="en-US" b="1">
              <a:solidFill>
                <a:srgbClr val="000000"/>
              </a:solidFill>
              <a:latin typeface="Times" charset="0"/>
              <a:ea typeface="ＭＳ Ｐゴシック" charset="0"/>
            </a:endParaRPr>
          </a:p>
        </p:txBody>
      </p:sp>
      <p:sp>
        <p:nvSpPr>
          <p:cNvPr id="7" name="Freeform 6"/>
          <p:cNvSpPr/>
          <p:nvPr/>
        </p:nvSpPr>
        <p:spPr>
          <a:xfrm>
            <a:off x="3927474" y="2324100"/>
            <a:ext cx="555625" cy="530225"/>
          </a:xfrm>
          <a:custGeom>
            <a:avLst/>
            <a:gdLst>
              <a:gd name="connsiteX0" fmla="*/ 876300 w 876300"/>
              <a:gd name="connsiteY0" fmla="*/ 0 h 530225"/>
              <a:gd name="connsiteX1" fmla="*/ 876300 w 876300"/>
              <a:gd name="connsiteY1" fmla="*/ 79375 h 530225"/>
              <a:gd name="connsiteX2" fmla="*/ 0 w 876300"/>
              <a:gd name="connsiteY2" fmla="*/ 530225 h 530225"/>
            </a:gdLst>
            <a:ahLst/>
            <a:cxnLst>
              <a:cxn ang="0">
                <a:pos x="connsiteX0" y="connsiteY0"/>
              </a:cxn>
              <a:cxn ang="0">
                <a:pos x="connsiteX1" y="connsiteY1"/>
              </a:cxn>
              <a:cxn ang="0">
                <a:pos x="connsiteX2" y="connsiteY2"/>
              </a:cxn>
            </a:cxnLst>
            <a:rect l="l" t="t" r="r" b="b"/>
            <a:pathLst>
              <a:path w="876300" h="530225">
                <a:moveTo>
                  <a:pt x="876300" y="0"/>
                </a:moveTo>
                <a:lnTo>
                  <a:pt x="876300" y="79375"/>
                </a:lnTo>
                <a:lnTo>
                  <a:pt x="0" y="530225"/>
                </a:lnTo>
              </a:path>
            </a:pathLst>
          </a:custGeom>
          <a:ln w="12700" cmpd="sng">
            <a:solidFill>
              <a:srgbClr val="000000"/>
            </a:solidFill>
          </a:ln>
        </p:spPr>
        <p:txBody>
          <a:bodyPr rtlCol="0" anchor="ctr"/>
          <a:lstStyle/>
          <a:p>
            <a:pPr algn="ctr"/>
            <a:endParaRPr lang="en-US" b="1">
              <a:solidFill>
                <a:srgbClr val="000000"/>
              </a:solidFill>
              <a:latin typeface="Times" charset="0"/>
              <a:ea typeface="ＭＳ Ｐゴシック" charset="0"/>
            </a:endParaRPr>
          </a:p>
        </p:txBody>
      </p:sp>
      <p:sp>
        <p:nvSpPr>
          <p:cNvPr id="8" name="Freeform 7"/>
          <p:cNvSpPr/>
          <p:nvPr/>
        </p:nvSpPr>
        <p:spPr>
          <a:xfrm>
            <a:off x="3508375" y="2324100"/>
            <a:ext cx="241299" cy="561975"/>
          </a:xfrm>
          <a:custGeom>
            <a:avLst/>
            <a:gdLst>
              <a:gd name="connsiteX0" fmla="*/ 876300 w 876300"/>
              <a:gd name="connsiteY0" fmla="*/ 0 h 530225"/>
              <a:gd name="connsiteX1" fmla="*/ 876300 w 876300"/>
              <a:gd name="connsiteY1" fmla="*/ 79375 h 530225"/>
              <a:gd name="connsiteX2" fmla="*/ 0 w 876300"/>
              <a:gd name="connsiteY2" fmla="*/ 530225 h 530225"/>
            </a:gdLst>
            <a:ahLst/>
            <a:cxnLst>
              <a:cxn ang="0">
                <a:pos x="connsiteX0" y="connsiteY0"/>
              </a:cxn>
              <a:cxn ang="0">
                <a:pos x="connsiteX1" y="connsiteY1"/>
              </a:cxn>
              <a:cxn ang="0">
                <a:pos x="connsiteX2" y="connsiteY2"/>
              </a:cxn>
            </a:cxnLst>
            <a:rect l="l" t="t" r="r" b="b"/>
            <a:pathLst>
              <a:path w="876300" h="530225">
                <a:moveTo>
                  <a:pt x="876300" y="0"/>
                </a:moveTo>
                <a:lnTo>
                  <a:pt x="876300" y="79375"/>
                </a:lnTo>
                <a:lnTo>
                  <a:pt x="0" y="530225"/>
                </a:lnTo>
              </a:path>
            </a:pathLst>
          </a:custGeom>
          <a:ln w="12700" cmpd="sng">
            <a:solidFill>
              <a:srgbClr val="000000"/>
            </a:solidFill>
          </a:ln>
        </p:spPr>
        <p:txBody>
          <a:bodyPr rtlCol="0" anchor="ctr"/>
          <a:lstStyle/>
          <a:p>
            <a:pPr algn="ctr"/>
            <a:endParaRPr lang="en-US" b="1">
              <a:solidFill>
                <a:srgbClr val="000000"/>
              </a:solidFill>
              <a:latin typeface="Times" charset="0"/>
              <a:ea typeface="ＭＳ Ｐゴシック" charset="0"/>
            </a:endParaRPr>
          </a:p>
        </p:txBody>
      </p:sp>
      <p:sp>
        <p:nvSpPr>
          <p:cNvPr id="9" name="Text Box 31"/>
          <p:cNvSpPr txBox="1">
            <a:spLocks noChangeArrowheads="1"/>
          </p:cNvSpPr>
          <p:nvPr/>
        </p:nvSpPr>
        <p:spPr bwMode="auto">
          <a:xfrm>
            <a:off x="4374981" y="4644520"/>
            <a:ext cx="93258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920"/>
              </a:lnSpc>
            </a:pPr>
            <a:r>
              <a:rPr lang="en-US" sz="1600" dirty="0">
                <a:solidFill>
                  <a:srgbClr val="000000"/>
                </a:solidFill>
                <a:latin typeface="Arial"/>
                <a:cs typeface="Arial"/>
              </a:rPr>
              <a:t>Time</a:t>
            </a:r>
            <a:endParaRPr lang="en-US" sz="1600" baseline="30000" dirty="0">
              <a:solidFill>
                <a:srgbClr val="000000"/>
              </a:solidFill>
              <a:latin typeface="Symbol Std"/>
              <a:cs typeface="Symbol Std"/>
            </a:endParaRPr>
          </a:p>
        </p:txBody>
      </p:sp>
      <p:sp>
        <p:nvSpPr>
          <p:cNvPr id="10" name="Text Box 31"/>
          <p:cNvSpPr txBox="1">
            <a:spLocks noChangeArrowheads="1"/>
          </p:cNvSpPr>
          <p:nvPr/>
        </p:nvSpPr>
        <p:spPr bwMode="auto">
          <a:xfrm rot="16200000">
            <a:off x="1799199" y="2231825"/>
            <a:ext cx="1367764"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920"/>
              </a:lnSpc>
            </a:pPr>
            <a:r>
              <a:rPr lang="en-US" sz="1600" dirty="0">
                <a:solidFill>
                  <a:srgbClr val="000000"/>
                </a:solidFill>
                <a:latin typeface="Arial"/>
                <a:cs typeface="Arial"/>
              </a:rPr>
              <a:t>Tension</a:t>
            </a:r>
            <a:endParaRPr lang="en-US" sz="1600" baseline="30000" dirty="0">
              <a:solidFill>
                <a:srgbClr val="000000"/>
              </a:solidFill>
              <a:latin typeface="Symbol Std"/>
              <a:cs typeface="Symbol Std"/>
            </a:endParaRPr>
          </a:p>
        </p:txBody>
      </p:sp>
      <p:sp>
        <p:nvSpPr>
          <p:cNvPr id="11" name="Text Box 31"/>
          <p:cNvSpPr txBox="1">
            <a:spLocks noChangeArrowheads="1"/>
          </p:cNvSpPr>
          <p:nvPr/>
        </p:nvSpPr>
        <p:spPr bwMode="auto">
          <a:xfrm>
            <a:off x="4467887" y="765295"/>
            <a:ext cx="2109804"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920"/>
              </a:lnSpc>
            </a:pPr>
            <a:r>
              <a:rPr lang="en-US" sz="1600" dirty="0">
                <a:solidFill>
                  <a:srgbClr val="000000"/>
                </a:solidFill>
                <a:latin typeface="Arial"/>
                <a:cs typeface="Arial"/>
              </a:rPr>
              <a:t>Tension in tendon</a:t>
            </a:r>
            <a:endParaRPr lang="en-US" sz="1600" baseline="30000" dirty="0">
              <a:solidFill>
                <a:srgbClr val="000000"/>
              </a:solidFill>
              <a:latin typeface="Symbol Std"/>
              <a:cs typeface="Symbol Std"/>
            </a:endParaRPr>
          </a:p>
        </p:txBody>
      </p:sp>
      <p:sp>
        <p:nvSpPr>
          <p:cNvPr id="12" name="Text Box 31"/>
          <p:cNvSpPr txBox="1">
            <a:spLocks noChangeArrowheads="1"/>
          </p:cNvSpPr>
          <p:nvPr/>
        </p:nvSpPr>
        <p:spPr bwMode="auto">
          <a:xfrm>
            <a:off x="3468242" y="1802763"/>
            <a:ext cx="788045"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920"/>
              </a:lnSpc>
            </a:pPr>
            <a:r>
              <a:rPr lang="en-US" sz="1600" dirty="0">
                <a:solidFill>
                  <a:srgbClr val="000000"/>
                </a:solidFill>
                <a:latin typeface="Arial"/>
                <a:cs typeface="Arial"/>
              </a:rPr>
              <a:t>Motor</a:t>
            </a:r>
            <a:br>
              <a:rPr lang="en-US" sz="1600" dirty="0">
                <a:solidFill>
                  <a:srgbClr val="000000"/>
                </a:solidFill>
                <a:latin typeface="Arial"/>
                <a:cs typeface="Arial"/>
              </a:rPr>
            </a:br>
            <a:r>
              <a:rPr lang="en-US" sz="1600" dirty="0">
                <a:solidFill>
                  <a:srgbClr val="000000"/>
                </a:solidFill>
                <a:latin typeface="Arial"/>
                <a:cs typeface="Arial"/>
              </a:rPr>
              <a:t>unit 1</a:t>
            </a:r>
            <a:endParaRPr lang="en-US" sz="1600" baseline="30000" dirty="0">
              <a:solidFill>
                <a:srgbClr val="000000"/>
              </a:solidFill>
              <a:latin typeface="Symbol Std"/>
              <a:cs typeface="Symbol Std"/>
            </a:endParaRPr>
          </a:p>
        </p:txBody>
      </p:sp>
      <p:sp>
        <p:nvSpPr>
          <p:cNvPr id="13" name="Text Box 31"/>
          <p:cNvSpPr txBox="1">
            <a:spLocks noChangeArrowheads="1"/>
          </p:cNvSpPr>
          <p:nvPr/>
        </p:nvSpPr>
        <p:spPr bwMode="auto">
          <a:xfrm>
            <a:off x="4204496" y="1808458"/>
            <a:ext cx="788045"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920"/>
              </a:lnSpc>
            </a:pPr>
            <a:r>
              <a:rPr lang="en-US" sz="1600" dirty="0">
                <a:solidFill>
                  <a:srgbClr val="000000"/>
                </a:solidFill>
                <a:latin typeface="Arial"/>
                <a:cs typeface="Arial"/>
              </a:rPr>
              <a:t>Motor</a:t>
            </a:r>
            <a:br>
              <a:rPr lang="en-US" sz="1600" dirty="0">
                <a:solidFill>
                  <a:srgbClr val="000000"/>
                </a:solidFill>
                <a:latin typeface="Arial"/>
                <a:cs typeface="Arial"/>
              </a:rPr>
            </a:br>
            <a:r>
              <a:rPr lang="en-US" sz="1600" dirty="0">
                <a:solidFill>
                  <a:srgbClr val="000000"/>
                </a:solidFill>
                <a:latin typeface="Arial"/>
                <a:cs typeface="Arial"/>
              </a:rPr>
              <a:t>unit 2</a:t>
            </a:r>
            <a:endParaRPr lang="en-US" sz="1600" baseline="30000" dirty="0">
              <a:solidFill>
                <a:srgbClr val="000000"/>
              </a:solidFill>
              <a:latin typeface="Symbol Std"/>
              <a:cs typeface="Symbol Std"/>
            </a:endParaRPr>
          </a:p>
        </p:txBody>
      </p:sp>
      <p:sp>
        <p:nvSpPr>
          <p:cNvPr id="14" name="Text Box 31"/>
          <p:cNvSpPr txBox="1">
            <a:spLocks noChangeArrowheads="1"/>
          </p:cNvSpPr>
          <p:nvPr/>
        </p:nvSpPr>
        <p:spPr bwMode="auto">
          <a:xfrm>
            <a:off x="4943270" y="1802763"/>
            <a:ext cx="788045" cy="4924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920"/>
              </a:lnSpc>
            </a:pPr>
            <a:r>
              <a:rPr lang="en-US" sz="1600" dirty="0">
                <a:solidFill>
                  <a:srgbClr val="000000"/>
                </a:solidFill>
                <a:latin typeface="Arial"/>
                <a:cs typeface="Arial"/>
              </a:rPr>
              <a:t>Motor</a:t>
            </a:r>
            <a:br>
              <a:rPr lang="en-US" sz="1600" dirty="0">
                <a:solidFill>
                  <a:srgbClr val="000000"/>
                </a:solidFill>
                <a:latin typeface="Arial"/>
                <a:cs typeface="Arial"/>
              </a:rPr>
            </a:br>
            <a:r>
              <a:rPr lang="en-US" sz="1600" dirty="0">
                <a:solidFill>
                  <a:srgbClr val="000000"/>
                </a:solidFill>
                <a:latin typeface="Arial"/>
                <a:cs typeface="Arial"/>
              </a:rPr>
              <a:t>unit 3</a:t>
            </a:r>
            <a:endParaRPr lang="en-US" sz="1600" baseline="30000" dirty="0">
              <a:solidFill>
                <a:srgbClr val="000000"/>
              </a:solidFill>
              <a:latin typeface="Symbol Std"/>
              <a:cs typeface="Symbol Std"/>
            </a:endParaRPr>
          </a:p>
        </p:txBody>
      </p:sp>
      <p:sp>
        <p:nvSpPr>
          <p:cNvPr id="15" name="Text Box 31"/>
          <p:cNvSpPr txBox="1">
            <a:spLocks noChangeArrowheads="1"/>
          </p:cNvSpPr>
          <p:nvPr/>
        </p:nvSpPr>
        <p:spPr bwMode="auto">
          <a:xfrm>
            <a:off x="2842253" y="4938771"/>
            <a:ext cx="5188786" cy="1107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2160"/>
              </a:lnSpc>
            </a:pPr>
            <a:r>
              <a:rPr lang="en-US" sz="1800" dirty="0">
                <a:solidFill>
                  <a:srgbClr val="000000"/>
                </a:solidFill>
                <a:latin typeface="Arial"/>
                <a:cs typeface="Arial"/>
              </a:rPr>
              <a:t>The tension applied to the tendon</a:t>
            </a:r>
            <a:br>
              <a:rPr lang="en-US" sz="1800" dirty="0">
                <a:solidFill>
                  <a:srgbClr val="000000"/>
                </a:solidFill>
                <a:latin typeface="Arial"/>
                <a:cs typeface="Arial"/>
              </a:rPr>
            </a:br>
            <a:r>
              <a:rPr lang="en-US" sz="1800" dirty="0">
                <a:solidFill>
                  <a:srgbClr val="000000"/>
                </a:solidFill>
                <a:latin typeface="Arial"/>
                <a:cs typeface="Arial"/>
              </a:rPr>
              <a:t>remains relatively constant, even</a:t>
            </a:r>
            <a:br>
              <a:rPr lang="en-US" sz="1800" dirty="0">
                <a:solidFill>
                  <a:srgbClr val="000000"/>
                </a:solidFill>
                <a:latin typeface="Arial"/>
                <a:cs typeface="Arial"/>
              </a:rPr>
            </a:br>
            <a:r>
              <a:rPr lang="en-US" sz="1800" dirty="0">
                <a:solidFill>
                  <a:srgbClr val="000000"/>
                </a:solidFill>
                <a:latin typeface="Arial"/>
                <a:cs typeface="Arial"/>
              </a:rPr>
              <a:t>though individual motor units cycle</a:t>
            </a:r>
            <a:br>
              <a:rPr lang="en-US" sz="1800" dirty="0">
                <a:solidFill>
                  <a:srgbClr val="000000"/>
                </a:solidFill>
                <a:latin typeface="Arial"/>
                <a:cs typeface="Arial"/>
              </a:rPr>
            </a:br>
            <a:r>
              <a:rPr lang="en-US" sz="1800" dirty="0">
                <a:solidFill>
                  <a:srgbClr val="000000"/>
                </a:solidFill>
                <a:latin typeface="Arial"/>
                <a:cs typeface="Arial"/>
              </a:rPr>
              <a:t>between contraction and relaxation.</a:t>
            </a:r>
            <a:endParaRPr lang="en-US" sz="1800" baseline="30000" dirty="0">
              <a:solidFill>
                <a:srgbClr val="000000"/>
              </a:solidFill>
              <a:latin typeface="Symbol Std"/>
              <a:cs typeface="Symbol Std"/>
            </a:endParaRPr>
          </a:p>
        </p:txBody>
      </p:sp>
      <p:sp>
        <p:nvSpPr>
          <p:cNvPr id="16" name="Freeform 15"/>
          <p:cNvSpPr/>
          <p:nvPr/>
        </p:nvSpPr>
        <p:spPr>
          <a:xfrm>
            <a:off x="3788255" y="897735"/>
            <a:ext cx="620427" cy="299245"/>
          </a:xfrm>
          <a:custGeom>
            <a:avLst/>
            <a:gdLst>
              <a:gd name="connsiteX0" fmla="*/ 620427 w 620427"/>
              <a:gd name="connsiteY0" fmla="*/ 0 h 299245"/>
              <a:gd name="connsiteX1" fmla="*/ 430649 w 620427"/>
              <a:gd name="connsiteY1" fmla="*/ 7298 h 299245"/>
              <a:gd name="connsiteX2" fmla="*/ 0 w 620427"/>
              <a:gd name="connsiteY2" fmla="*/ 299245 h 299245"/>
            </a:gdLst>
            <a:ahLst/>
            <a:cxnLst>
              <a:cxn ang="0">
                <a:pos x="connsiteX0" y="connsiteY0"/>
              </a:cxn>
              <a:cxn ang="0">
                <a:pos x="connsiteX1" y="connsiteY1"/>
              </a:cxn>
              <a:cxn ang="0">
                <a:pos x="connsiteX2" y="connsiteY2"/>
              </a:cxn>
            </a:cxnLst>
            <a:rect l="l" t="t" r="r" b="b"/>
            <a:pathLst>
              <a:path w="620427" h="299245">
                <a:moveTo>
                  <a:pt x="620427" y="0"/>
                </a:moveTo>
                <a:lnTo>
                  <a:pt x="430649" y="7298"/>
                </a:lnTo>
                <a:lnTo>
                  <a:pt x="0" y="299245"/>
                </a:lnTo>
              </a:path>
            </a:pathLst>
          </a:custGeom>
          <a:ln w="12700" cmpd="sng">
            <a:solidFill>
              <a:srgbClr val="000000"/>
            </a:solidFill>
          </a:ln>
        </p:spPr>
        <p:txBody>
          <a:bodyPr rtlCol="0" anchor="ctr"/>
          <a:lstStyle/>
          <a:p>
            <a:pPr algn="ctr"/>
            <a:endParaRPr lang="en-US" b="1">
              <a:solidFill>
                <a:srgbClr val="000000"/>
              </a:solidFill>
              <a:latin typeface="Times" charset="0"/>
              <a:ea typeface="ＭＳ Ｐゴシック" charset="0"/>
            </a:endParaRPr>
          </a:p>
        </p:txBody>
      </p:sp>
    </p:spTree>
    <p:extLst>
      <p:ext uri="{BB962C8B-B14F-4D97-AF65-F5344CB8AC3E}">
        <p14:creationId xmlns:p14="http://schemas.microsoft.com/office/powerpoint/2010/main" val="4072436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Unión Neuromuscular</a:t>
            </a:r>
            <a:endParaRPr lang="en-US" sz="1500" dirty="0"/>
          </a:p>
        </p:txBody>
      </p:sp>
      <p:sp>
        <p:nvSpPr>
          <p:cNvPr id="8" name="Content Placeholder 2"/>
          <p:cNvSpPr>
            <a:spLocks noGrp="1"/>
          </p:cNvSpPr>
          <p:nvPr>
            <p:ph idx="1"/>
          </p:nvPr>
        </p:nvSpPr>
        <p:spPr>
          <a:xfrm>
            <a:off x="228600" y="1371600"/>
            <a:ext cx="4495800" cy="4648200"/>
          </a:xfrm>
        </p:spPr>
        <p:txBody>
          <a:bodyPr/>
          <a:lstStyle/>
          <a:p>
            <a:pPr>
              <a:spcBef>
                <a:spcPts val="600"/>
              </a:spcBef>
              <a:spcAft>
                <a:spcPts val="0"/>
              </a:spcAft>
            </a:pPr>
            <a:r>
              <a:rPr lang="en-US" altLang="en-US" dirty="0">
                <a:cs typeface="Times New Roman" pitchFamily="18" charset="0"/>
              </a:rPr>
              <a:t>- Lugar de </a:t>
            </a:r>
            <a:r>
              <a:rPr lang="en-US" altLang="en-US" dirty="0" err="1">
                <a:cs typeface="Times New Roman" pitchFamily="18" charset="0"/>
              </a:rPr>
              <a:t>conección</a:t>
            </a:r>
            <a:r>
              <a:rPr lang="en-US" altLang="en-US" dirty="0">
                <a:cs typeface="Times New Roman" pitchFamily="18" charset="0"/>
              </a:rPr>
              <a:t> </a:t>
            </a:r>
          </a:p>
          <a:p>
            <a:pPr marL="457200" indent="-457200">
              <a:spcBef>
                <a:spcPts val="600"/>
              </a:spcBef>
              <a:spcAft>
                <a:spcPts val="0"/>
              </a:spcAft>
              <a:buFontTx/>
              <a:buChar char="-"/>
            </a:pPr>
            <a:r>
              <a:rPr lang="en-US" altLang="en-US" dirty="0">
                <a:cs typeface="Times New Roman" pitchFamily="18" charset="0"/>
              </a:rPr>
              <a:t>N </a:t>
            </a:r>
            <a:r>
              <a:rPr lang="en-US" altLang="en-US" dirty="0" err="1">
                <a:cs typeface="Times New Roman" pitchFamily="18" charset="0"/>
              </a:rPr>
              <a:t>motora</a:t>
            </a:r>
            <a:endParaRPr lang="en-US" altLang="en-US" dirty="0">
              <a:cs typeface="Times New Roman" pitchFamily="18" charset="0"/>
            </a:endParaRPr>
          </a:p>
          <a:p>
            <a:pPr marL="457200" indent="-457200">
              <a:spcBef>
                <a:spcPts val="600"/>
              </a:spcBef>
              <a:spcAft>
                <a:spcPts val="0"/>
              </a:spcAft>
              <a:buFontTx/>
              <a:buChar char="-"/>
            </a:pPr>
            <a:r>
              <a:rPr lang="en-US" altLang="en-US" dirty="0" err="1">
                <a:cs typeface="Times New Roman" pitchFamily="18" charset="0"/>
              </a:rPr>
              <a:t>Fibra</a:t>
            </a:r>
            <a:r>
              <a:rPr lang="en-US" altLang="en-US" dirty="0">
                <a:cs typeface="Times New Roman" pitchFamily="18" charset="0"/>
              </a:rPr>
              <a:t> muscular  </a:t>
            </a:r>
          </a:p>
          <a:p>
            <a:pPr marL="457200" indent="-457200">
              <a:spcBef>
                <a:spcPts val="600"/>
              </a:spcBef>
              <a:spcAft>
                <a:spcPts val="0"/>
              </a:spcAft>
              <a:buFontTx/>
              <a:buChar char="-"/>
            </a:pPr>
            <a:r>
              <a:rPr lang="en-US" altLang="en-US" dirty="0" err="1">
                <a:cs typeface="Times New Roman" pitchFamily="18" charset="0"/>
              </a:rPr>
              <a:t>Manija</a:t>
            </a:r>
            <a:r>
              <a:rPr lang="en-US" altLang="en-US" dirty="0">
                <a:cs typeface="Times New Roman" pitchFamily="18" charset="0"/>
              </a:rPr>
              <a:t> </a:t>
            </a:r>
            <a:r>
              <a:rPr lang="en-US" altLang="en-US" dirty="0" err="1">
                <a:cs typeface="Times New Roman" pitchFamily="18" charset="0"/>
              </a:rPr>
              <a:t>sinéptica</a:t>
            </a:r>
            <a:endParaRPr lang="en-US" altLang="en-US" dirty="0">
              <a:cs typeface="Times New Roman" pitchFamily="18" charset="0"/>
            </a:endParaRPr>
          </a:p>
          <a:p>
            <a:pPr marL="457200" indent="-457200">
              <a:spcBef>
                <a:spcPts val="600"/>
              </a:spcBef>
              <a:spcAft>
                <a:spcPts val="0"/>
              </a:spcAft>
              <a:buFontTx/>
              <a:buChar char="-"/>
            </a:pPr>
            <a:r>
              <a:rPr lang="en-US" altLang="en-US" dirty="0" err="1">
                <a:cs typeface="Times New Roman" pitchFamily="18" charset="0"/>
              </a:rPr>
              <a:t>Hendidura</a:t>
            </a:r>
            <a:r>
              <a:rPr lang="en-US" altLang="en-US" dirty="0">
                <a:cs typeface="Times New Roman" pitchFamily="18" charset="0"/>
              </a:rPr>
              <a:t> </a:t>
            </a:r>
            <a:r>
              <a:rPr lang="en-US" altLang="en-US" dirty="0" err="1">
                <a:cs typeface="Times New Roman" pitchFamily="18" charset="0"/>
              </a:rPr>
              <a:t>sináptica</a:t>
            </a:r>
            <a:endParaRPr lang="en-US" altLang="en-US" dirty="0">
              <a:cs typeface="Times New Roman" pitchFamily="18" charset="0"/>
            </a:endParaRPr>
          </a:p>
          <a:p>
            <a:pPr marL="457200" indent="-457200">
              <a:spcBef>
                <a:spcPts val="600"/>
              </a:spcBef>
              <a:spcAft>
                <a:spcPts val="0"/>
              </a:spcAft>
              <a:buFontTx/>
              <a:buChar char="-"/>
            </a:pPr>
            <a:r>
              <a:rPr lang="en-US" altLang="en-US" dirty="0" err="1">
                <a:cs typeface="Times New Roman" pitchFamily="18" charset="0"/>
              </a:rPr>
              <a:t>Placa</a:t>
            </a:r>
            <a:r>
              <a:rPr lang="en-US" altLang="en-US" dirty="0">
                <a:cs typeface="Times New Roman" pitchFamily="18" charset="0"/>
              </a:rPr>
              <a:t> terminal </a:t>
            </a:r>
            <a:r>
              <a:rPr lang="en-US" altLang="en-US" dirty="0" err="1">
                <a:cs typeface="Times New Roman" pitchFamily="18" charset="0"/>
              </a:rPr>
              <a:t>motora</a:t>
            </a:r>
            <a:endParaRPr lang="en-US" altLang="en-US" dirty="0">
              <a:cs typeface="Times New Roman" pitchFamily="18" charset="0"/>
            </a:endParaRPr>
          </a:p>
        </p:txBody>
      </p:sp>
      <p:pic>
        <p:nvPicPr>
          <p:cNvPr id="1026" name="Picture 3" descr="A neuromuscular junction includes the synaptic knob of a motor neuron, a small space called the synaptic cleft, and a region of the sarcolemma called the motor end plate."/>
          <p:cNvPicPr>
            <a:picLocks noGrp="1" noChangeAspect="1" noChangeArrowheads="1"/>
          </p:cNvPicPr>
          <p:nvPr>
            <p:ph idx="13"/>
          </p:nvPr>
        </p:nvPicPr>
        <p:blipFill>
          <a:blip r:embed="rId2">
            <a:extLst>
              <a:ext uri="{28A0092B-C50C-407E-A947-70E740481C1C}">
                <a14:useLocalDpi xmlns:a14="http://schemas.microsoft.com/office/drawing/2010/main" val="0"/>
              </a:ext>
            </a:extLst>
          </a:blip>
          <a:srcRect/>
          <a:stretch>
            <a:fillRect/>
          </a:stretch>
        </p:blipFill>
        <p:spPr bwMode="auto">
          <a:xfrm>
            <a:off x="4510356" y="1219200"/>
            <a:ext cx="4633644" cy="502920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4"/>
          <p:cNvSpPr>
            <a:spLocks noGrp="1"/>
          </p:cNvSpPr>
          <p:nvPr>
            <p:ph idx="14"/>
          </p:nvPr>
        </p:nvSpPr>
        <p:spPr>
          <a:xfrm>
            <a:off x="457200" y="6172200"/>
            <a:ext cx="1371600" cy="381000"/>
          </a:xfrm>
        </p:spPr>
        <p:txBody>
          <a:bodyPr/>
          <a:lstStyle/>
          <a:p>
            <a:r>
              <a:rPr lang="en-US" altLang="en-US" sz="1800" dirty="0">
                <a:cs typeface="Times New Roman" pitchFamily="18" charset="0"/>
              </a:rPr>
              <a:t>Figure 10.7a</a:t>
            </a:r>
          </a:p>
        </p:txBody>
      </p:sp>
    </p:spTree>
    <p:extLst>
      <p:ext uri="{BB962C8B-B14F-4D97-AF65-F5344CB8AC3E}">
        <p14:creationId xmlns:p14="http://schemas.microsoft.com/office/powerpoint/2010/main" val="16791575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10.1a </a:t>
            </a:r>
            <a:r>
              <a:rPr lang="en-US" dirty="0" err="1"/>
              <a:t>Músculo</a:t>
            </a:r>
            <a:r>
              <a:rPr lang="en-US" dirty="0"/>
              <a:t> </a:t>
            </a:r>
            <a:r>
              <a:rPr lang="en-US" dirty="0" err="1"/>
              <a:t>Esqueletal</a:t>
            </a:r>
            <a:r>
              <a:rPr lang="en-US" dirty="0"/>
              <a:t>: </a:t>
            </a:r>
            <a:r>
              <a:rPr lang="en-US" dirty="0" err="1"/>
              <a:t>Funciones</a:t>
            </a:r>
            <a:r>
              <a:rPr lang="en-US" dirty="0"/>
              <a:t> </a:t>
            </a:r>
            <a:endParaRPr lang="en-US" sz="1500" dirty="0"/>
          </a:p>
        </p:txBody>
      </p:sp>
      <p:sp>
        <p:nvSpPr>
          <p:cNvPr id="8" name="Content Placeholder 2"/>
          <p:cNvSpPr>
            <a:spLocks noGrp="1"/>
          </p:cNvSpPr>
          <p:nvPr>
            <p:ph idx="1"/>
          </p:nvPr>
        </p:nvSpPr>
        <p:spPr>
          <a:xfrm>
            <a:off x="457200" y="1295400"/>
            <a:ext cx="8229600" cy="5303520"/>
          </a:xfrm>
        </p:spPr>
        <p:txBody>
          <a:bodyPr/>
          <a:lstStyle/>
          <a:p>
            <a:pPr>
              <a:spcBef>
                <a:spcPts val="600"/>
              </a:spcBef>
              <a:spcAft>
                <a:spcPts val="0"/>
              </a:spcAft>
            </a:pPr>
            <a:r>
              <a:rPr lang="en-US" altLang="en-US" sz="2800" b="1" dirty="0" err="1">
                <a:cs typeface="Times New Roman" pitchFamily="18" charset="0"/>
              </a:rPr>
              <a:t>Movimiento</a:t>
            </a:r>
            <a:r>
              <a:rPr lang="en-US" altLang="en-US" sz="2800" b="1" dirty="0">
                <a:cs typeface="Times New Roman" pitchFamily="18" charset="0"/>
              </a:rPr>
              <a:t> corporal</a:t>
            </a:r>
          </a:p>
          <a:p>
            <a:pPr lvl="1">
              <a:spcBef>
                <a:spcPts val="600"/>
              </a:spcBef>
              <a:spcAft>
                <a:spcPts val="0"/>
              </a:spcAft>
            </a:pPr>
            <a:r>
              <a:rPr lang="en-US" altLang="en-US" sz="2400" dirty="0" err="1">
                <a:cs typeface="Times New Roman" pitchFamily="18" charset="0"/>
              </a:rPr>
              <a:t>Huesos</a:t>
            </a:r>
            <a:r>
              <a:rPr lang="en-US" altLang="en-US" sz="2400" dirty="0">
                <a:cs typeface="Times New Roman" pitchFamily="18" charset="0"/>
              </a:rPr>
              <a:t>, </a:t>
            </a:r>
            <a:r>
              <a:rPr lang="en-US" altLang="en-US" sz="2400" dirty="0" err="1">
                <a:cs typeface="Times New Roman" pitchFamily="18" charset="0"/>
              </a:rPr>
              <a:t>expresiones</a:t>
            </a:r>
            <a:r>
              <a:rPr lang="en-US" altLang="en-US" sz="2400" dirty="0">
                <a:cs typeface="Times New Roman" pitchFamily="18" charset="0"/>
              </a:rPr>
              <a:t> facial, </a:t>
            </a:r>
            <a:r>
              <a:rPr lang="en-US" altLang="en-US" sz="2400" dirty="0" err="1">
                <a:cs typeface="Times New Roman" pitchFamily="18" charset="0"/>
              </a:rPr>
              <a:t>hablar</a:t>
            </a:r>
            <a:r>
              <a:rPr lang="en-US" altLang="en-US" sz="2400" dirty="0">
                <a:cs typeface="Times New Roman" pitchFamily="18" charset="0"/>
              </a:rPr>
              <a:t>, </a:t>
            </a:r>
            <a:r>
              <a:rPr lang="en-US" altLang="en-US" sz="2400" dirty="0" err="1">
                <a:cs typeface="Times New Roman" pitchFamily="18" charset="0"/>
              </a:rPr>
              <a:t>respiración</a:t>
            </a:r>
            <a:r>
              <a:rPr lang="en-US" altLang="en-US" sz="2400" dirty="0">
                <a:cs typeface="Times New Roman" pitchFamily="18" charset="0"/>
              </a:rPr>
              <a:t>, </a:t>
            </a:r>
            <a:r>
              <a:rPr lang="en-US" altLang="en-US" sz="2400" dirty="0" err="1">
                <a:cs typeface="Times New Roman" pitchFamily="18" charset="0"/>
              </a:rPr>
              <a:t>tragar</a:t>
            </a:r>
            <a:r>
              <a:rPr lang="en-US" altLang="en-US" sz="2400" dirty="0">
                <a:cs typeface="Times New Roman" pitchFamily="18" charset="0"/>
              </a:rPr>
              <a:t> </a:t>
            </a:r>
            <a:r>
              <a:rPr lang="en-US" altLang="en-US" sz="2400" dirty="0" err="1">
                <a:cs typeface="Times New Roman" pitchFamily="18" charset="0"/>
              </a:rPr>
              <a:t>transporte</a:t>
            </a:r>
            <a:r>
              <a:rPr lang="en-US" altLang="en-US" sz="2400" dirty="0">
                <a:cs typeface="Times New Roman" pitchFamily="18" charset="0"/>
              </a:rPr>
              <a:t> GI, </a:t>
            </a:r>
            <a:r>
              <a:rPr lang="en-US" altLang="en-US" sz="2400" dirty="0" err="1">
                <a:cs typeface="Times New Roman" pitchFamily="18" charset="0"/>
              </a:rPr>
              <a:t>ureteres</a:t>
            </a:r>
            <a:endParaRPr lang="en-US" altLang="en-US" sz="2400" dirty="0">
              <a:cs typeface="Times New Roman" pitchFamily="18" charset="0"/>
            </a:endParaRPr>
          </a:p>
          <a:p>
            <a:pPr>
              <a:spcBef>
                <a:spcPts val="600"/>
              </a:spcBef>
              <a:spcAft>
                <a:spcPts val="0"/>
              </a:spcAft>
            </a:pPr>
            <a:r>
              <a:rPr lang="en-US" altLang="en-US" sz="2800" b="1" dirty="0" err="1">
                <a:cs typeface="Times New Roman" pitchFamily="18" charset="0"/>
              </a:rPr>
              <a:t>Postura</a:t>
            </a:r>
            <a:r>
              <a:rPr lang="en-US" altLang="en-US" sz="2800" b="1" dirty="0">
                <a:cs typeface="Times New Roman" pitchFamily="18" charset="0"/>
              </a:rPr>
              <a:t> corporal</a:t>
            </a:r>
          </a:p>
          <a:p>
            <a:pPr lvl="1">
              <a:spcBef>
                <a:spcPts val="600"/>
              </a:spcBef>
              <a:spcAft>
                <a:spcPts val="0"/>
              </a:spcAft>
            </a:pPr>
            <a:r>
              <a:rPr lang="en-US" altLang="en-US" sz="2400" dirty="0" err="1">
                <a:cs typeface="Times New Roman" pitchFamily="18" charset="0"/>
              </a:rPr>
              <a:t>Estabilizar</a:t>
            </a:r>
            <a:r>
              <a:rPr lang="en-US" altLang="en-US" sz="2400" dirty="0">
                <a:cs typeface="Times New Roman" pitchFamily="18" charset="0"/>
              </a:rPr>
              <a:t> </a:t>
            </a:r>
            <a:r>
              <a:rPr lang="en-US" altLang="en-US" sz="2400" dirty="0" err="1">
                <a:cs typeface="Times New Roman" pitchFamily="18" charset="0"/>
              </a:rPr>
              <a:t>articulaciones</a:t>
            </a:r>
            <a:r>
              <a:rPr lang="en-US" altLang="en-US" sz="2400" dirty="0">
                <a:cs typeface="Times New Roman" pitchFamily="18" charset="0"/>
              </a:rPr>
              <a:t>, </a:t>
            </a:r>
            <a:r>
              <a:rPr lang="en-US" altLang="en-US" sz="2400" dirty="0" err="1">
                <a:cs typeface="Times New Roman" pitchFamily="18" charset="0"/>
              </a:rPr>
              <a:t>mantener</a:t>
            </a:r>
            <a:r>
              <a:rPr lang="en-US" altLang="en-US" sz="2400" dirty="0">
                <a:cs typeface="Times New Roman" pitchFamily="18" charset="0"/>
              </a:rPr>
              <a:t> la </a:t>
            </a:r>
            <a:r>
              <a:rPr lang="en-US" altLang="en-US" sz="2400" dirty="0" err="1">
                <a:cs typeface="Times New Roman" pitchFamily="18" charset="0"/>
              </a:rPr>
              <a:t>postura</a:t>
            </a:r>
            <a:r>
              <a:rPr lang="en-US" altLang="en-US" sz="2400" dirty="0">
                <a:cs typeface="Times New Roman" pitchFamily="18" charset="0"/>
              </a:rPr>
              <a:t> corporal</a:t>
            </a:r>
          </a:p>
          <a:p>
            <a:pPr>
              <a:spcBef>
                <a:spcPts val="600"/>
              </a:spcBef>
              <a:spcAft>
                <a:spcPts val="0"/>
              </a:spcAft>
            </a:pPr>
            <a:r>
              <a:rPr lang="en-US" altLang="en-US" sz="2800" b="1" dirty="0" err="1">
                <a:cs typeface="Times New Roman" pitchFamily="18" charset="0"/>
              </a:rPr>
              <a:t>Protección</a:t>
            </a:r>
            <a:r>
              <a:rPr lang="en-US" altLang="en-US" sz="2800" b="1" dirty="0">
                <a:cs typeface="Times New Roman" pitchFamily="18" charset="0"/>
              </a:rPr>
              <a:t> y </a:t>
            </a:r>
            <a:r>
              <a:rPr lang="en-US" altLang="en-US" sz="2800" b="1" dirty="0" err="1">
                <a:cs typeface="Times New Roman" pitchFamily="18" charset="0"/>
              </a:rPr>
              <a:t>soporte</a:t>
            </a:r>
            <a:endParaRPr lang="en-US" altLang="en-US" sz="2800" b="1" dirty="0">
              <a:cs typeface="Times New Roman" pitchFamily="18" charset="0"/>
            </a:endParaRPr>
          </a:p>
          <a:p>
            <a:pPr lvl="1">
              <a:spcBef>
                <a:spcPts val="600"/>
              </a:spcBef>
              <a:spcAft>
                <a:spcPts val="0"/>
              </a:spcAft>
            </a:pPr>
            <a:r>
              <a:rPr lang="en-US" altLang="en-US" sz="2400" dirty="0" err="1">
                <a:cs typeface="Times New Roman" pitchFamily="18" charset="0"/>
              </a:rPr>
              <a:t>Empaca</a:t>
            </a:r>
            <a:r>
              <a:rPr lang="en-US" altLang="en-US" sz="2400" dirty="0">
                <a:cs typeface="Times New Roman" pitchFamily="18" charset="0"/>
              </a:rPr>
              <a:t> </a:t>
            </a:r>
            <a:r>
              <a:rPr lang="en-US" altLang="en-US" sz="2400" dirty="0" err="1">
                <a:cs typeface="Times New Roman" pitchFamily="18" charset="0"/>
              </a:rPr>
              <a:t>organos</a:t>
            </a:r>
            <a:r>
              <a:rPr lang="en-US" altLang="en-US" sz="2400" dirty="0">
                <a:cs typeface="Times New Roman" pitchFamily="18" charset="0"/>
              </a:rPr>
              <a:t> </a:t>
            </a:r>
            <a:r>
              <a:rPr lang="en-US" altLang="en-US" sz="2400" dirty="0" err="1">
                <a:cs typeface="Times New Roman" pitchFamily="18" charset="0"/>
              </a:rPr>
              <a:t>internos</a:t>
            </a:r>
            <a:r>
              <a:rPr lang="en-US" altLang="en-US" sz="2400" dirty="0">
                <a:cs typeface="Times New Roman" pitchFamily="18" charset="0"/>
              </a:rPr>
              <a:t> y </a:t>
            </a:r>
            <a:r>
              <a:rPr lang="en-US" altLang="en-US" sz="2400" dirty="0" err="1">
                <a:cs typeface="Times New Roman" pitchFamily="18" charset="0"/>
              </a:rPr>
              <a:t>mentenerlos</a:t>
            </a:r>
            <a:r>
              <a:rPr lang="en-US" altLang="en-US" sz="2400" dirty="0">
                <a:cs typeface="Times New Roman" pitchFamily="18" charset="0"/>
              </a:rPr>
              <a:t> </a:t>
            </a:r>
            <a:r>
              <a:rPr lang="en-US" altLang="en-US" sz="2400" dirty="0" err="1">
                <a:cs typeface="Times New Roman" pitchFamily="18" charset="0"/>
              </a:rPr>
              <a:t>en</a:t>
            </a:r>
            <a:r>
              <a:rPr lang="en-US" altLang="en-US" sz="2400" dirty="0">
                <a:cs typeface="Times New Roman" pitchFamily="18" charset="0"/>
              </a:rPr>
              <a:t> </a:t>
            </a:r>
            <a:r>
              <a:rPr lang="en-US" altLang="en-US" sz="2400" dirty="0" err="1">
                <a:cs typeface="Times New Roman" pitchFamily="18" charset="0"/>
              </a:rPr>
              <a:t>posición</a:t>
            </a:r>
            <a:endParaRPr lang="en-US" altLang="en-US" sz="2400" dirty="0">
              <a:cs typeface="Times New Roman" pitchFamily="18" charset="0"/>
            </a:endParaRPr>
          </a:p>
          <a:p>
            <a:pPr>
              <a:spcBef>
                <a:spcPts val="600"/>
              </a:spcBef>
              <a:spcAft>
                <a:spcPts val="0"/>
              </a:spcAft>
            </a:pPr>
            <a:r>
              <a:rPr lang="en-US" altLang="en-US" sz="2800" b="1" dirty="0" err="1">
                <a:cs typeface="Times New Roman" pitchFamily="18" charset="0"/>
              </a:rPr>
              <a:t>Regulación</a:t>
            </a:r>
            <a:r>
              <a:rPr lang="en-US" altLang="en-US" sz="2800" b="1" dirty="0">
                <a:cs typeface="Times New Roman" pitchFamily="18" charset="0"/>
              </a:rPr>
              <a:t> de </a:t>
            </a:r>
            <a:r>
              <a:rPr lang="en-US" altLang="en-US" sz="2800" b="1" dirty="0" err="1">
                <a:cs typeface="Times New Roman" pitchFamily="18" charset="0"/>
              </a:rPr>
              <a:t>funciones</a:t>
            </a:r>
            <a:r>
              <a:rPr lang="en-US" altLang="en-US" sz="2800" b="1" dirty="0">
                <a:cs typeface="Times New Roman" pitchFamily="18" charset="0"/>
              </a:rPr>
              <a:t> corporals: </a:t>
            </a:r>
            <a:r>
              <a:rPr lang="en-US" altLang="en-US" sz="2800" b="1" dirty="0" err="1">
                <a:cs typeface="Times New Roman" pitchFamily="18" charset="0"/>
              </a:rPr>
              <a:t>eliminación</a:t>
            </a:r>
            <a:endParaRPr lang="en-US" altLang="en-US" sz="2800" b="1" dirty="0">
              <a:cs typeface="Times New Roman" pitchFamily="18" charset="0"/>
            </a:endParaRPr>
          </a:p>
          <a:p>
            <a:pPr lvl="1">
              <a:spcBef>
                <a:spcPts val="600"/>
              </a:spcBef>
              <a:spcAft>
                <a:spcPts val="0"/>
              </a:spcAft>
            </a:pPr>
            <a:r>
              <a:rPr lang="en-US" altLang="en-US" sz="2400" dirty="0" err="1">
                <a:cs typeface="Times New Roman" pitchFamily="18" charset="0"/>
              </a:rPr>
              <a:t>Esfinteres</a:t>
            </a:r>
            <a:r>
              <a:rPr lang="en-US" altLang="en-US" sz="2400" dirty="0">
                <a:cs typeface="Times New Roman" pitchFamily="18" charset="0"/>
              </a:rPr>
              <a:t>: cardias, </a:t>
            </a:r>
            <a:r>
              <a:rPr lang="en-US" altLang="en-US" sz="2400" dirty="0" err="1">
                <a:cs typeface="Times New Roman" pitchFamily="18" charset="0"/>
              </a:rPr>
              <a:t>piloro</a:t>
            </a:r>
            <a:r>
              <a:rPr lang="en-US" altLang="en-US" sz="2400" dirty="0">
                <a:cs typeface="Times New Roman" pitchFamily="18" charset="0"/>
              </a:rPr>
              <a:t>, anal, </a:t>
            </a:r>
            <a:r>
              <a:rPr lang="en-US" altLang="en-US" sz="2400" dirty="0" err="1">
                <a:cs typeface="Times New Roman" pitchFamily="18" charset="0"/>
              </a:rPr>
              <a:t>uretral</a:t>
            </a:r>
            <a:endParaRPr lang="en-US" altLang="en-US" sz="2400" dirty="0">
              <a:cs typeface="Times New Roman" pitchFamily="18" charset="0"/>
            </a:endParaRPr>
          </a:p>
          <a:p>
            <a:pPr>
              <a:spcBef>
                <a:spcPts val="600"/>
              </a:spcBef>
              <a:spcAft>
                <a:spcPts val="0"/>
              </a:spcAft>
            </a:pPr>
            <a:r>
              <a:rPr lang="en-US" altLang="en-US" sz="2800" b="1" dirty="0" err="1">
                <a:cs typeface="Times New Roman" pitchFamily="18" charset="0"/>
              </a:rPr>
              <a:t>Producción</a:t>
            </a:r>
            <a:r>
              <a:rPr lang="en-US" altLang="en-US" sz="2800" b="1" dirty="0">
                <a:cs typeface="Times New Roman" pitchFamily="18" charset="0"/>
              </a:rPr>
              <a:t> de </a:t>
            </a:r>
            <a:r>
              <a:rPr lang="en-US" altLang="en-US" sz="2800" b="1" dirty="0" err="1">
                <a:cs typeface="Times New Roman" pitchFamily="18" charset="0"/>
              </a:rPr>
              <a:t>calor</a:t>
            </a:r>
            <a:r>
              <a:rPr lang="en-US" altLang="en-US" sz="2800" b="1" dirty="0">
                <a:cs typeface="Times New Roman" pitchFamily="18" charset="0"/>
              </a:rPr>
              <a:t> corporal</a:t>
            </a:r>
          </a:p>
          <a:p>
            <a:pPr lvl="1">
              <a:spcBef>
                <a:spcPts val="600"/>
              </a:spcBef>
              <a:spcAft>
                <a:spcPts val="0"/>
              </a:spcAft>
            </a:pPr>
            <a:r>
              <a:rPr lang="en-US" altLang="en-US" sz="2400" dirty="0" err="1">
                <a:cs typeface="Times New Roman" pitchFamily="18" charset="0"/>
              </a:rPr>
              <a:t>Termoregulación</a:t>
            </a:r>
            <a:endParaRPr lang="en-US" altLang="en-US" sz="2400" dirty="0">
              <a:cs typeface="Times New Roman" pitchFamily="18" charset="0"/>
            </a:endParaRPr>
          </a:p>
        </p:txBody>
      </p:sp>
    </p:spTree>
    <p:extLst>
      <p:ext uri="{BB962C8B-B14F-4D97-AF65-F5344CB8AC3E}">
        <p14:creationId xmlns:p14="http://schemas.microsoft.com/office/powerpoint/2010/main" val="3478433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Union Neuromuscular</a:t>
            </a:r>
          </a:p>
        </p:txBody>
      </p:sp>
      <p:pic>
        <p:nvPicPr>
          <p:cNvPr id="8" name="Picture 2" descr="A synaptic knob houses vesicles containing the neurotransmitter acetylcholine (ACh), and contains calcium pumps and voltage-gated calcium channels in its membrane. The motor end plate contains ACh receptors, which are chemically gated ion channels."/>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1188720"/>
            <a:ext cx="358785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p:cNvSpPr>
            <a:spLocks noGrp="1"/>
          </p:cNvSpPr>
          <p:nvPr>
            <p:ph idx="13"/>
          </p:nvPr>
        </p:nvSpPr>
        <p:spPr>
          <a:xfrm>
            <a:off x="7505127" y="5669280"/>
            <a:ext cx="1463040" cy="365760"/>
          </a:xfrm>
        </p:spPr>
        <p:txBody>
          <a:bodyPr/>
          <a:lstStyle/>
          <a:p>
            <a:r>
              <a:rPr lang="en-US" altLang="en-US" sz="1800" dirty="0">
                <a:cs typeface="Times New Roman" pitchFamily="18" charset="0"/>
              </a:rPr>
              <a:t>Figure 10.7b</a:t>
            </a:r>
            <a:endParaRPr lang="en-US" sz="1800" dirty="0"/>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AD4C1745-FF3B-3647-BFA4-3A3A04C0DC10}"/>
                  </a:ext>
                </a:extLst>
              </p:cNvPr>
              <p:cNvSpPr/>
              <p:nvPr/>
            </p:nvSpPr>
            <p:spPr>
              <a:xfrm>
                <a:off x="166792" y="836280"/>
                <a:ext cx="5894214" cy="5232202"/>
              </a:xfrm>
              <a:prstGeom prst="rect">
                <a:avLst/>
              </a:prstGeom>
            </p:spPr>
            <p:txBody>
              <a:bodyPr wrap="square">
                <a:spAutoFit/>
              </a:bodyPr>
              <a:lstStyle/>
              <a:p>
                <a:pPr marL="514350" indent="-514350">
                  <a:spcBef>
                    <a:spcPts val="600"/>
                  </a:spcBef>
                  <a:defRPr/>
                </a:pPr>
                <a:r>
                  <a:rPr lang="en-US" altLang="en-US" sz="3000" b="1" dirty="0" err="1">
                    <a:cs typeface="Times New Roman" pitchFamily="18" charset="0"/>
                  </a:rPr>
                  <a:t>Manecilla</a:t>
                </a:r>
                <a:r>
                  <a:rPr lang="en-US" altLang="en-US" sz="3000" b="1" dirty="0">
                    <a:cs typeface="Times New Roman" pitchFamily="18" charset="0"/>
                  </a:rPr>
                  <a:t> </a:t>
                </a:r>
                <a:r>
                  <a:rPr lang="en-US" altLang="en-US" sz="3000" b="1" dirty="0" err="1">
                    <a:cs typeface="Times New Roman" pitchFamily="18" charset="0"/>
                  </a:rPr>
                  <a:t>sináptica</a:t>
                </a:r>
                <a:endParaRPr lang="en-US" altLang="en-US" sz="3000" dirty="0">
                  <a:cs typeface="Times New Roman" pitchFamily="18" charset="0"/>
                </a:endParaRPr>
              </a:p>
              <a:p>
                <a:pPr lvl="1" indent="-347472">
                  <a:spcBef>
                    <a:spcPts val="600"/>
                  </a:spcBef>
                  <a:buFont typeface="Arial" panose="020B0604020202020204" pitchFamily="34" charset="0"/>
                  <a:buChar char="•"/>
                  <a:defRPr/>
                </a:pPr>
                <a:r>
                  <a:rPr lang="en-US" altLang="en-US" sz="2400" dirty="0" err="1">
                    <a:cs typeface="Times New Roman" pitchFamily="18" charset="0"/>
                  </a:rPr>
                  <a:t>Extremo</a:t>
                </a:r>
                <a:r>
                  <a:rPr lang="en-US" altLang="en-US" sz="2400" dirty="0">
                    <a:cs typeface="Times New Roman" pitchFamily="18" charset="0"/>
                  </a:rPr>
                  <a:t> distal del axon de la </a:t>
                </a:r>
                <a:r>
                  <a:rPr lang="en-US" altLang="en-US" sz="2400" dirty="0" err="1">
                    <a:cs typeface="Times New Roman" pitchFamily="18" charset="0"/>
                  </a:rPr>
                  <a:t>neurona</a:t>
                </a:r>
                <a:r>
                  <a:rPr lang="en-US" altLang="en-US" sz="2400" dirty="0">
                    <a:cs typeface="Times New Roman" pitchFamily="18" charset="0"/>
                  </a:rPr>
                  <a:t> </a:t>
                </a:r>
                <a:r>
                  <a:rPr lang="en-US" altLang="en-US" sz="2400" dirty="0" err="1">
                    <a:cs typeface="Times New Roman" pitchFamily="18" charset="0"/>
                  </a:rPr>
                  <a:t>motora</a:t>
                </a:r>
                <a:endParaRPr lang="en-US" altLang="en-US" sz="2400" dirty="0">
                  <a:cs typeface="Times New Roman" pitchFamily="18" charset="0"/>
                </a:endParaRPr>
              </a:p>
              <a:p>
                <a:pPr lvl="1" indent="-347472">
                  <a:spcBef>
                    <a:spcPts val="600"/>
                  </a:spcBef>
                  <a:buFont typeface="Arial" panose="020B0604020202020204" pitchFamily="34" charset="0"/>
                  <a:buChar char="•"/>
                  <a:defRPr/>
                </a:pPr>
                <a:r>
                  <a:rPr lang="en-US" altLang="en-US" sz="2400" dirty="0" err="1">
                    <a:cs typeface="Times New Roman" pitchFamily="18" charset="0"/>
                  </a:rPr>
                  <a:t>Contiene</a:t>
                </a:r>
                <a:r>
                  <a:rPr lang="en-US" altLang="en-US" sz="2400" dirty="0">
                    <a:cs typeface="Times New Roman" pitchFamily="18" charset="0"/>
                  </a:rPr>
                  <a:t> las  </a:t>
                </a:r>
                <a:r>
                  <a:rPr lang="en-US" altLang="en-US" sz="2400" b="1" dirty="0" err="1">
                    <a:cs typeface="Times New Roman" pitchFamily="18" charset="0"/>
                  </a:rPr>
                  <a:t>vesículas</a:t>
                </a:r>
                <a:r>
                  <a:rPr lang="en-US" altLang="en-US" sz="2400" b="1" dirty="0">
                    <a:cs typeface="Times New Roman" pitchFamily="18" charset="0"/>
                  </a:rPr>
                  <a:t> </a:t>
                </a:r>
                <a:r>
                  <a:rPr lang="en-US" altLang="en-US" sz="2400" b="1" dirty="0" err="1">
                    <a:cs typeface="Times New Roman" pitchFamily="18" charset="0"/>
                  </a:rPr>
                  <a:t>sinápticas</a:t>
                </a:r>
                <a:endParaRPr lang="en-US" altLang="en-US" sz="2400" b="1" dirty="0">
                  <a:cs typeface="Times New Roman" pitchFamily="18" charset="0"/>
                </a:endParaRPr>
              </a:p>
              <a:p>
                <a:pPr lvl="1" indent="-347472">
                  <a:spcBef>
                    <a:spcPts val="600"/>
                  </a:spcBef>
                  <a:defRPr/>
                </a:pPr>
                <a:r>
                  <a:rPr lang="en-US" altLang="en-US" sz="2400" b="1" dirty="0">
                    <a:cs typeface="Times New Roman" pitchFamily="18" charset="0"/>
                  </a:rPr>
                  <a:t>	- </a:t>
                </a:r>
                <a:r>
                  <a:rPr lang="en-US" altLang="en-US" sz="2400" b="1" dirty="0" err="1">
                    <a:cs typeface="Times New Roman" pitchFamily="18" charset="0"/>
                  </a:rPr>
                  <a:t>Sacos</a:t>
                </a:r>
                <a:r>
                  <a:rPr lang="en-US" altLang="en-US" sz="2400" b="1" dirty="0">
                    <a:cs typeface="Times New Roman" pitchFamily="18" charset="0"/>
                  </a:rPr>
                  <a:t> </a:t>
                </a:r>
                <a:r>
                  <a:rPr lang="en-US" altLang="en-US" sz="2400" b="1" dirty="0" err="1">
                    <a:cs typeface="Times New Roman" pitchFamily="18" charset="0"/>
                  </a:rPr>
                  <a:t>llenos</a:t>
                </a:r>
                <a:r>
                  <a:rPr lang="en-US" altLang="en-US" sz="2400" b="1" dirty="0">
                    <a:cs typeface="Times New Roman" pitchFamily="18" charset="0"/>
                  </a:rPr>
                  <a:t> de Ach (NT </a:t>
                </a:r>
                <a:r>
                  <a:rPr lang="en-US" altLang="en-US" sz="2400" b="1" dirty="0" err="1">
                    <a:cs typeface="Times New Roman" pitchFamily="18" charset="0"/>
                  </a:rPr>
                  <a:t>exitador</a:t>
                </a:r>
                <a:r>
                  <a:rPr lang="en-US" altLang="en-US" sz="2400" b="1" dirty="0">
                    <a:cs typeface="Times New Roman" pitchFamily="18" charset="0"/>
                  </a:rPr>
                  <a:t>)</a:t>
                </a:r>
              </a:p>
              <a:p>
                <a:pPr lvl="1" indent="-347472">
                  <a:spcBef>
                    <a:spcPts val="600"/>
                  </a:spcBef>
                  <a:buFont typeface="Arial" panose="020B0604020202020204" pitchFamily="34" charset="0"/>
                  <a:buChar char="•"/>
                  <a:defRPr/>
                </a:pPr>
                <a:r>
                  <a:rPr lang="en-US" altLang="en-US" sz="2400" dirty="0">
                    <a:cs typeface="Times New Roman" pitchFamily="18" charset="0"/>
                  </a:rPr>
                  <a:t>Tiene </a:t>
                </a:r>
                <a:r>
                  <a:rPr lang="en-US" altLang="en-US" sz="2400" dirty="0" err="1">
                    <a:cs typeface="Times New Roman" pitchFamily="18" charset="0"/>
                  </a:rPr>
                  <a:t>bombas</a:t>
                </a:r>
                <a:r>
                  <a:rPr lang="en-US" altLang="en-US" sz="2400" dirty="0">
                    <a:cs typeface="Times New Roman" pitchFamily="18" charset="0"/>
                  </a:rPr>
                  <a:t> de Ca</a:t>
                </a:r>
                <a:r>
                  <a:rPr lang="en-US" altLang="en-US" sz="2400" baseline="30000" dirty="0">
                    <a:cs typeface="Times New Roman" pitchFamily="18" charset="0"/>
                  </a:rPr>
                  <a:t>2</a:t>
                </a:r>
                <a14:m>
                  <m:oMath xmlns:m="http://schemas.openxmlformats.org/officeDocument/2006/math">
                    <m:r>
                      <a:rPr lang="en-US" altLang="en-US" sz="2400" i="1" baseline="20000" dirty="0">
                        <a:latin typeface="Cambria Math" panose="02040503050406030204" pitchFamily="18" charset="0"/>
                        <a:cs typeface="Times New Roman" pitchFamily="18" charset="0"/>
                      </a:rPr>
                      <m:t>+</m:t>
                    </m:r>
                  </m:oMath>
                </a14:m>
                <a:r>
                  <a:rPr lang="en-US" altLang="en-US" sz="2400" baseline="30000" dirty="0">
                    <a:cs typeface="Times New Roman" pitchFamily="18" charset="0"/>
                  </a:rPr>
                  <a:t> </a:t>
                </a:r>
                <a:r>
                  <a:rPr lang="en-US" altLang="en-US" sz="2400" dirty="0" err="1">
                    <a:cs typeface="Times New Roman" pitchFamily="18" charset="0"/>
                  </a:rPr>
                  <a:t>en</a:t>
                </a:r>
                <a:r>
                  <a:rPr lang="en-US" altLang="en-US" sz="2400" dirty="0">
                    <a:cs typeface="Times New Roman" pitchFamily="18" charset="0"/>
                  </a:rPr>
                  <a:t> la </a:t>
                </a:r>
                <a:r>
                  <a:rPr lang="en-US" altLang="en-US" sz="2400" dirty="0" err="1">
                    <a:cs typeface="Times New Roman" pitchFamily="18" charset="0"/>
                  </a:rPr>
                  <a:t>membrana</a:t>
                </a:r>
                <a:endParaRPr lang="en-US" altLang="en-US" sz="2400" dirty="0">
                  <a:cs typeface="Times New Roman" pitchFamily="18" charset="0"/>
                </a:endParaRPr>
              </a:p>
              <a:p>
                <a:pPr lvl="1" indent="-347472">
                  <a:spcBef>
                    <a:spcPts val="600"/>
                  </a:spcBef>
                  <a:defRPr/>
                </a:pPr>
                <a:r>
                  <a:rPr lang="en-US" altLang="en-US" sz="2400" dirty="0">
                    <a:cs typeface="Times New Roman" pitchFamily="18" charset="0"/>
                  </a:rPr>
                  <a:t>	- </a:t>
                </a:r>
                <a:r>
                  <a:rPr lang="en-US" altLang="en-US" sz="2400" dirty="0" err="1">
                    <a:cs typeface="Times New Roman" pitchFamily="18" charset="0"/>
                  </a:rPr>
                  <a:t>Establecen</a:t>
                </a:r>
                <a:r>
                  <a:rPr lang="en-US" altLang="en-US" sz="2400" dirty="0">
                    <a:cs typeface="Times New Roman" pitchFamily="18" charset="0"/>
                  </a:rPr>
                  <a:t> el </a:t>
                </a:r>
                <a:r>
                  <a:rPr lang="en-US" altLang="en-US" sz="2400" dirty="0" err="1">
                    <a:cs typeface="Times New Roman" pitchFamily="18" charset="0"/>
                  </a:rPr>
                  <a:t>gradiente</a:t>
                </a:r>
                <a:r>
                  <a:rPr lang="en-US" altLang="en-US" sz="2400" dirty="0">
                    <a:cs typeface="Times New Roman" pitchFamily="18" charset="0"/>
                  </a:rPr>
                  <a:t> de Ca2+</a:t>
                </a:r>
              </a:p>
              <a:p>
                <a:pPr lvl="1" indent="-347472">
                  <a:spcBef>
                    <a:spcPts val="600"/>
                  </a:spcBef>
                  <a:defRPr/>
                </a:pPr>
                <a:r>
                  <a:rPr lang="en-US" altLang="en-US" sz="2400" dirty="0">
                    <a:cs typeface="Times New Roman" pitchFamily="18" charset="0"/>
                  </a:rPr>
                  <a:t>	- mas </a:t>
                </a:r>
                <a:r>
                  <a:rPr lang="en-US" altLang="en-US" sz="2400" dirty="0" err="1">
                    <a:cs typeface="Times New Roman" pitchFamily="18" charset="0"/>
                  </a:rPr>
                  <a:t>afuera</a:t>
                </a:r>
                <a:endParaRPr lang="en-US" altLang="en-US" sz="2400" dirty="0">
                  <a:cs typeface="Times New Roman" pitchFamily="18" charset="0"/>
                </a:endParaRPr>
              </a:p>
              <a:p>
                <a:pPr marL="452628" lvl="1" indent="-342900">
                  <a:spcBef>
                    <a:spcPts val="600"/>
                  </a:spcBef>
                  <a:buFont typeface="Arial" panose="020B0604020202020204" pitchFamily="34" charset="0"/>
                  <a:buChar char="•"/>
                  <a:defRPr/>
                </a:pPr>
                <a:r>
                  <a:rPr lang="en-US" altLang="en-US" sz="2400" dirty="0">
                    <a:cs typeface="Times New Roman" pitchFamily="18" charset="0"/>
                  </a:rPr>
                  <a:t>Tiene </a:t>
                </a:r>
                <a:r>
                  <a:rPr lang="en-US" altLang="en-US" sz="2400" dirty="0" err="1">
                    <a:cs typeface="Times New Roman" pitchFamily="18" charset="0"/>
                  </a:rPr>
                  <a:t>canales</a:t>
                </a:r>
                <a:r>
                  <a:rPr lang="en-US" altLang="en-US" sz="2400" dirty="0">
                    <a:cs typeface="Times New Roman" pitchFamily="18" charset="0"/>
                  </a:rPr>
                  <a:t> de Ca+2 </a:t>
                </a:r>
                <a:r>
                  <a:rPr lang="en-US" altLang="en-US" sz="2400" dirty="0" err="1">
                    <a:cs typeface="Times New Roman" pitchFamily="18" charset="0"/>
                  </a:rPr>
                  <a:t>regulado</a:t>
                </a:r>
                <a:r>
                  <a:rPr lang="en-US" altLang="en-US" sz="2400" dirty="0">
                    <a:cs typeface="Times New Roman" pitchFamily="18" charset="0"/>
                  </a:rPr>
                  <a:t> por </a:t>
                </a:r>
                <a:r>
                  <a:rPr lang="en-US" altLang="en-US" sz="2400" dirty="0" err="1">
                    <a:cs typeface="Times New Roman" pitchFamily="18" charset="0"/>
                  </a:rPr>
                  <a:t>Voltaje</a:t>
                </a:r>
                <a:endParaRPr lang="en-US" altLang="en-US" sz="2400" dirty="0">
                  <a:cs typeface="Times New Roman" pitchFamily="18" charset="0"/>
                </a:endParaRPr>
              </a:p>
              <a:p>
                <a:pPr marL="566928" lvl="2">
                  <a:spcBef>
                    <a:spcPts val="600"/>
                  </a:spcBef>
                  <a:defRPr/>
                </a:pPr>
                <a:r>
                  <a:rPr lang="en-US" altLang="en-US" sz="2400" dirty="0">
                    <a:cs typeface="Times New Roman" pitchFamily="18" charset="0"/>
                  </a:rPr>
                  <a:t>- </a:t>
                </a:r>
                <a:r>
                  <a:rPr lang="en-US" altLang="en-US" sz="2400" dirty="0" err="1">
                    <a:cs typeface="Times New Roman" pitchFamily="18" charset="0"/>
                  </a:rPr>
                  <a:t>Cuando</a:t>
                </a:r>
                <a:r>
                  <a:rPr lang="en-US" altLang="en-US" sz="2400" dirty="0">
                    <a:cs typeface="Times New Roman" pitchFamily="18" charset="0"/>
                  </a:rPr>
                  <a:t> </a:t>
                </a:r>
                <a:r>
                  <a:rPr lang="en-US" altLang="en-US" sz="2400" dirty="0" err="1">
                    <a:cs typeface="Times New Roman" pitchFamily="18" charset="0"/>
                  </a:rPr>
                  <a:t>abren</a:t>
                </a:r>
                <a:r>
                  <a:rPr lang="en-US" altLang="en-US" sz="2400" dirty="0">
                    <a:cs typeface="Times New Roman" pitchFamily="18" charset="0"/>
                  </a:rPr>
                  <a:t>, Ca+2 </a:t>
                </a:r>
                <a:r>
                  <a:rPr lang="en-US" altLang="en-US" sz="2400" dirty="0" err="1">
                    <a:cs typeface="Times New Roman" pitchFamily="18" charset="0"/>
                  </a:rPr>
                  <a:t>entra</a:t>
                </a:r>
                <a:r>
                  <a:rPr lang="en-US" altLang="en-US" sz="2400" dirty="0">
                    <a:cs typeface="Times New Roman" pitchFamily="18" charset="0"/>
                  </a:rPr>
                  <a:t>, a favor del </a:t>
                </a:r>
                <a:r>
                  <a:rPr lang="en-US" altLang="en-US" sz="2400" dirty="0" err="1">
                    <a:cs typeface="Times New Roman" pitchFamily="18" charset="0"/>
                  </a:rPr>
                  <a:t>gradiente</a:t>
                </a:r>
                <a:endParaRPr lang="en-US" altLang="en-US" sz="2400" dirty="0">
                  <a:cs typeface="Times New Roman" pitchFamily="18" charset="0"/>
                </a:endParaRPr>
              </a:p>
            </p:txBody>
          </p:sp>
        </mc:Choice>
        <mc:Fallback xmlns="">
          <p:sp>
            <p:nvSpPr>
              <p:cNvPr id="2" name="Rectangle 1">
                <a:extLst>
                  <a:ext uri="{FF2B5EF4-FFF2-40B4-BE49-F238E27FC236}">
                    <a16:creationId xmlns:a16="http://schemas.microsoft.com/office/drawing/2014/main" id="{AD4C1745-FF3B-3647-BFA4-3A3A04C0DC10}"/>
                  </a:ext>
                </a:extLst>
              </p:cNvPr>
              <p:cNvSpPr>
                <a:spLocks noRot="1" noChangeAspect="1" noMove="1" noResize="1" noEditPoints="1" noAdjustHandles="1" noChangeArrowheads="1" noChangeShapeType="1" noTextEdit="1"/>
              </p:cNvSpPr>
              <p:nvPr/>
            </p:nvSpPr>
            <p:spPr>
              <a:xfrm>
                <a:off x="166792" y="836280"/>
                <a:ext cx="5894214" cy="5232202"/>
              </a:xfrm>
              <a:prstGeom prst="rect">
                <a:avLst/>
              </a:prstGeom>
              <a:blipFill>
                <a:blip r:embed="rId3"/>
                <a:stretch>
                  <a:fillRect l="-2366" t="-1211" b="-1453"/>
                </a:stretch>
              </a:blipFill>
            </p:spPr>
            <p:txBody>
              <a:bodyPr/>
              <a:lstStyle/>
              <a:p>
                <a:r>
                  <a:rPr lang="en-US">
                    <a:noFill/>
                  </a:rPr>
                  <a:t> </a:t>
                </a:r>
              </a:p>
            </p:txBody>
          </p:sp>
        </mc:Fallback>
      </mc:AlternateContent>
    </p:spTree>
    <p:extLst>
      <p:ext uri="{BB962C8B-B14F-4D97-AF65-F5344CB8AC3E}">
        <p14:creationId xmlns:p14="http://schemas.microsoft.com/office/powerpoint/2010/main" val="7730323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10.2c </a:t>
            </a:r>
            <a:r>
              <a:rPr lang="en-US" dirty="0" err="1"/>
              <a:t>Inervacion</a:t>
            </a:r>
            <a:r>
              <a:rPr lang="en-US" dirty="0"/>
              <a:t> de </a:t>
            </a:r>
            <a:r>
              <a:rPr lang="en-US" dirty="0" err="1"/>
              <a:t>Fibras</a:t>
            </a:r>
            <a:r>
              <a:rPr lang="en-US" dirty="0"/>
              <a:t> </a:t>
            </a:r>
            <a:r>
              <a:rPr lang="en-US" dirty="0" err="1"/>
              <a:t>musculares</a:t>
            </a:r>
            <a:endParaRPr lang="en-US" sz="1500" dirty="0"/>
          </a:p>
        </p:txBody>
      </p:sp>
      <p:sp>
        <p:nvSpPr>
          <p:cNvPr id="8" name="Content Placeholder 2"/>
          <p:cNvSpPr>
            <a:spLocks noGrp="1"/>
          </p:cNvSpPr>
          <p:nvPr>
            <p:ph idx="1"/>
          </p:nvPr>
        </p:nvSpPr>
        <p:spPr>
          <a:xfrm>
            <a:off x="457200" y="1295400"/>
            <a:ext cx="8595360" cy="5303520"/>
          </a:xfrm>
        </p:spPr>
        <p:txBody>
          <a:bodyPr/>
          <a:lstStyle/>
          <a:p>
            <a:pPr marL="514350" indent="-514350">
              <a:spcBef>
                <a:spcPts val="600"/>
              </a:spcBef>
              <a:spcAft>
                <a:spcPts val="300"/>
              </a:spcAft>
              <a:defRPr/>
            </a:pPr>
            <a:r>
              <a:rPr lang="en-US" altLang="en-US" sz="2700" b="1" dirty="0" err="1">
                <a:cs typeface="Times New Roman" pitchFamily="18" charset="0"/>
              </a:rPr>
              <a:t>Placa</a:t>
            </a:r>
            <a:r>
              <a:rPr lang="en-US" altLang="en-US" sz="2700" b="1" dirty="0">
                <a:cs typeface="Times New Roman" pitchFamily="18" charset="0"/>
              </a:rPr>
              <a:t> terminal </a:t>
            </a:r>
            <a:r>
              <a:rPr lang="en-US" altLang="en-US" sz="2700" b="1" dirty="0" err="1">
                <a:cs typeface="Times New Roman" pitchFamily="18" charset="0"/>
              </a:rPr>
              <a:t>motora</a:t>
            </a:r>
            <a:endParaRPr lang="en-US" altLang="en-US" sz="2700" dirty="0">
              <a:cs typeface="Times New Roman" pitchFamily="18" charset="0"/>
            </a:endParaRPr>
          </a:p>
          <a:p>
            <a:pPr lvl="1" indent="-347472">
              <a:spcBef>
                <a:spcPts val="600"/>
              </a:spcBef>
              <a:spcAft>
                <a:spcPts val="300"/>
              </a:spcAft>
              <a:defRPr/>
            </a:pPr>
            <a:r>
              <a:rPr lang="en-US" altLang="en-US" sz="2400" dirty="0">
                <a:cs typeface="Times New Roman" pitchFamily="18" charset="0"/>
              </a:rPr>
              <a:t>Region del sarcolemma </a:t>
            </a:r>
            <a:r>
              <a:rPr lang="en-US" altLang="en-US" sz="2400" dirty="0" err="1">
                <a:cs typeface="Times New Roman" pitchFamily="18" charset="0"/>
              </a:rPr>
              <a:t>especializada</a:t>
            </a:r>
            <a:r>
              <a:rPr lang="en-US" altLang="en-US" sz="2400" dirty="0">
                <a:cs typeface="Times New Roman" pitchFamily="18" charset="0"/>
              </a:rPr>
              <a:t>, con </a:t>
            </a:r>
            <a:r>
              <a:rPr lang="en-US" altLang="en-US" sz="2400" dirty="0" err="1">
                <a:cs typeface="Times New Roman" pitchFamily="18" charset="0"/>
              </a:rPr>
              <a:t>muchos</a:t>
            </a:r>
            <a:r>
              <a:rPr lang="en-US" altLang="en-US" sz="2400" dirty="0">
                <a:cs typeface="Times New Roman" pitchFamily="18" charset="0"/>
              </a:rPr>
              <a:t> </a:t>
            </a:r>
            <a:r>
              <a:rPr lang="en-US" altLang="en-US" sz="2400" dirty="0" err="1">
                <a:cs typeface="Times New Roman" pitchFamily="18" charset="0"/>
              </a:rPr>
              <a:t>dobleces</a:t>
            </a:r>
            <a:endParaRPr lang="en-US" altLang="en-US" sz="2400" dirty="0">
              <a:cs typeface="Times New Roman" pitchFamily="18" charset="0"/>
            </a:endParaRPr>
          </a:p>
          <a:p>
            <a:pPr lvl="1" indent="-347472">
              <a:spcBef>
                <a:spcPts val="600"/>
              </a:spcBef>
              <a:spcAft>
                <a:spcPts val="300"/>
              </a:spcAft>
              <a:defRPr/>
            </a:pPr>
            <a:r>
              <a:rPr lang="en-US" altLang="en-US" sz="2400" dirty="0" err="1">
                <a:cs typeface="Times New Roman" pitchFamily="18" charset="0"/>
              </a:rPr>
              <a:t>Contiene</a:t>
            </a:r>
            <a:r>
              <a:rPr lang="en-US" altLang="en-US" sz="2400" dirty="0">
                <a:cs typeface="Times New Roman" pitchFamily="18" charset="0"/>
              </a:rPr>
              <a:t> </a:t>
            </a:r>
            <a:r>
              <a:rPr lang="en-US" altLang="en-US" sz="2400" dirty="0" err="1">
                <a:cs typeface="Times New Roman" pitchFamily="18" charset="0"/>
              </a:rPr>
              <a:t>muchos</a:t>
            </a:r>
            <a:r>
              <a:rPr lang="en-US" altLang="en-US" sz="2400" dirty="0">
                <a:cs typeface="Times New Roman" pitchFamily="18" charset="0"/>
              </a:rPr>
              <a:t> </a:t>
            </a:r>
            <a:r>
              <a:rPr lang="en-US" altLang="en-US" sz="2400" dirty="0" err="1">
                <a:cs typeface="Times New Roman" pitchFamily="18" charset="0"/>
              </a:rPr>
              <a:t>receptores</a:t>
            </a:r>
            <a:r>
              <a:rPr lang="en-US" altLang="en-US" sz="2400" dirty="0">
                <a:cs typeface="Times New Roman" pitchFamily="18" charset="0"/>
              </a:rPr>
              <a:t> para  </a:t>
            </a:r>
            <a:r>
              <a:rPr lang="en-US" altLang="en-US" sz="2400" b="1" dirty="0">
                <a:cs typeface="Times New Roman" pitchFamily="18" charset="0"/>
              </a:rPr>
              <a:t>Ach</a:t>
            </a:r>
          </a:p>
          <a:p>
            <a:pPr lvl="1" indent="-347472">
              <a:spcBef>
                <a:spcPts val="600"/>
              </a:spcBef>
              <a:spcAft>
                <a:spcPts val="300"/>
              </a:spcAft>
              <a:defRPr/>
            </a:pPr>
            <a:r>
              <a:rPr lang="en-US" altLang="en-US" sz="2400" dirty="0" err="1">
                <a:cs typeface="Times New Roman" pitchFamily="18" charset="0"/>
              </a:rPr>
              <a:t>Contiene</a:t>
            </a:r>
            <a:r>
              <a:rPr lang="en-US" altLang="en-US" sz="2400" dirty="0">
                <a:cs typeface="Times New Roman" pitchFamily="18" charset="0"/>
              </a:rPr>
              <a:t> </a:t>
            </a:r>
            <a:r>
              <a:rPr lang="en-US" altLang="en-US" sz="2400" dirty="0" err="1">
                <a:cs typeface="Times New Roman" pitchFamily="18" charset="0"/>
              </a:rPr>
              <a:t>canales</a:t>
            </a:r>
            <a:r>
              <a:rPr lang="en-US" altLang="en-US" sz="2400" dirty="0">
                <a:cs typeface="Times New Roman" pitchFamily="18" charset="0"/>
              </a:rPr>
              <a:t> de Na+ y K+</a:t>
            </a:r>
          </a:p>
          <a:p>
            <a:pPr lvl="1" indent="-347472">
              <a:spcBef>
                <a:spcPts val="600"/>
              </a:spcBef>
              <a:spcAft>
                <a:spcPts val="300"/>
              </a:spcAft>
              <a:defRPr/>
            </a:pPr>
            <a:r>
              <a:rPr lang="en-US" altLang="en-US" sz="2400" dirty="0" err="1">
                <a:cs typeface="Times New Roman" pitchFamily="18" charset="0"/>
              </a:rPr>
              <a:t>Abren</a:t>
            </a:r>
            <a:r>
              <a:rPr lang="en-US" altLang="en-US" sz="2400" dirty="0">
                <a:cs typeface="Times New Roman" pitchFamily="18" charset="0"/>
              </a:rPr>
              <a:t> </a:t>
            </a:r>
            <a:r>
              <a:rPr lang="en-US" altLang="en-US" sz="2400" dirty="0" err="1">
                <a:cs typeface="Times New Roman" pitchFamily="18" charset="0"/>
              </a:rPr>
              <a:t>cuando</a:t>
            </a:r>
            <a:r>
              <a:rPr lang="en-US" altLang="en-US" sz="2400" dirty="0">
                <a:cs typeface="Times New Roman" pitchFamily="18" charset="0"/>
              </a:rPr>
              <a:t> Ach se </a:t>
            </a:r>
            <a:r>
              <a:rPr lang="en-US" altLang="en-US" sz="2400" dirty="0" err="1">
                <a:cs typeface="Times New Roman" pitchFamily="18" charset="0"/>
              </a:rPr>
              <a:t>pega</a:t>
            </a:r>
            <a:r>
              <a:rPr lang="en-US" altLang="en-US" sz="2400" dirty="0">
                <a:cs typeface="Times New Roman" pitchFamily="18" charset="0"/>
              </a:rPr>
              <a:t> a receptors</a:t>
            </a:r>
          </a:p>
          <a:p>
            <a:pPr marL="514350" indent="-514350">
              <a:spcBef>
                <a:spcPts val="600"/>
              </a:spcBef>
              <a:spcAft>
                <a:spcPts val="300"/>
              </a:spcAft>
              <a:defRPr/>
            </a:pPr>
            <a:r>
              <a:rPr lang="en-US" altLang="en-US" sz="2700" b="1" dirty="0" err="1">
                <a:cs typeface="Times New Roman" pitchFamily="18" charset="0"/>
              </a:rPr>
              <a:t>Endidura</a:t>
            </a:r>
            <a:r>
              <a:rPr lang="en-US" altLang="en-US" sz="2700" b="1" dirty="0">
                <a:cs typeface="Times New Roman" pitchFamily="18" charset="0"/>
              </a:rPr>
              <a:t> </a:t>
            </a:r>
            <a:r>
              <a:rPr lang="en-US" altLang="en-US" sz="2700" b="1" dirty="0" err="1">
                <a:cs typeface="Times New Roman" pitchFamily="18" charset="0"/>
              </a:rPr>
              <a:t>sináptica</a:t>
            </a:r>
            <a:r>
              <a:rPr lang="en-US" altLang="en-US" sz="2700" b="1" dirty="0">
                <a:cs typeface="Times New Roman" pitchFamily="18" charset="0"/>
              </a:rPr>
              <a:t> </a:t>
            </a:r>
            <a:endParaRPr lang="en-US" altLang="en-US" sz="2700" dirty="0">
              <a:cs typeface="Times New Roman" pitchFamily="18" charset="0"/>
            </a:endParaRPr>
          </a:p>
          <a:p>
            <a:pPr lvl="1" indent="-347472">
              <a:spcBef>
                <a:spcPts val="600"/>
              </a:spcBef>
              <a:spcAft>
                <a:spcPts val="300"/>
              </a:spcAft>
              <a:defRPr/>
            </a:pPr>
            <a:r>
              <a:rPr lang="en-US" altLang="en-US" sz="2400" dirty="0" err="1">
                <a:cs typeface="Times New Roman" pitchFamily="18" charset="0"/>
              </a:rPr>
              <a:t>Espacio</a:t>
            </a:r>
            <a:r>
              <a:rPr lang="en-US" altLang="en-US" sz="2400" dirty="0">
                <a:cs typeface="Times New Roman" pitchFamily="18" charset="0"/>
              </a:rPr>
              <a:t> entre las </a:t>
            </a:r>
            <a:r>
              <a:rPr lang="en-US" altLang="en-US" sz="2400" dirty="0" err="1">
                <a:cs typeface="Times New Roman" pitchFamily="18" charset="0"/>
              </a:rPr>
              <a:t>membranas</a:t>
            </a:r>
            <a:r>
              <a:rPr lang="en-US" altLang="en-US" sz="2400" dirty="0">
                <a:cs typeface="Times New Roman" pitchFamily="18" charset="0"/>
              </a:rPr>
              <a:t> neuronal y </a:t>
            </a:r>
            <a:r>
              <a:rPr lang="en-US" altLang="en-US" sz="2400" dirty="0" err="1">
                <a:cs typeface="Times New Roman" pitchFamily="18" charset="0"/>
              </a:rPr>
              <a:t>motora</a:t>
            </a:r>
            <a:endParaRPr lang="en-US" altLang="en-US" sz="2400" dirty="0">
              <a:cs typeface="Times New Roman" pitchFamily="18" charset="0"/>
            </a:endParaRPr>
          </a:p>
          <a:p>
            <a:pPr lvl="1" indent="-347472">
              <a:spcBef>
                <a:spcPts val="600"/>
              </a:spcBef>
              <a:spcAft>
                <a:spcPts val="300"/>
              </a:spcAft>
              <a:defRPr/>
            </a:pPr>
            <a:r>
              <a:rPr lang="en-US" altLang="en-US" sz="2400" dirty="0" err="1">
                <a:cs typeface="Times New Roman" pitchFamily="18" charset="0"/>
              </a:rPr>
              <a:t>Separa</a:t>
            </a:r>
            <a:r>
              <a:rPr lang="en-US" altLang="en-US" sz="2400" dirty="0">
                <a:cs typeface="Times New Roman" pitchFamily="18" charset="0"/>
              </a:rPr>
              <a:t> </a:t>
            </a:r>
            <a:r>
              <a:rPr lang="en-US" altLang="en-US" sz="2400" dirty="0" err="1">
                <a:cs typeface="Times New Roman" pitchFamily="18" charset="0"/>
              </a:rPr>
              <a:t>manecilla</a:t>
            </a:r>
            <a:r>
              <a:rPr lang="en-US" altLang="en-US" sz="2400" dirty="0">
                <a:cs typeface="Times New Roman" pitchFamily="18" charset="0"/>
              </a:rPr>
              <a:t> </a:t>
            </a:r>
            <a:r>
              <a:rPr lang="en-US" altLang="en-US" sz="2400" dirty="0" err="1">
                <a:cs typeface="Times New Roman" pitchFamily="18" charset="0"/>
              </a:rPr>
              <a:t>sinaptica</a:t>
            </a:r>
            <a:r>
              <a:rPr lang="en-US" altLang="en-US" sz="2400" dirty="0">
                <a:cs typeface="Times New Roman" pitchFamily="18" charset="0"/>
              </a:rPr>
              <a:t> de la </a:t>
            </a:r>
            <a:r>
              <a:rPr lang="en-US" altLang="en-US" sz="2400" dirty="0" err="1">
                <a:cs typeface="Times New Roman" pitchFamily="18" charset="0"/>
              </a:rPr>
              <a:t>placa</a:t>
            </a:r>
            <a:r>
              <a:rPr lang="en-US" altLang="en-US" sz="2400" dirty="0">
                <a:cs typeface="Times New Roman" pitchFamily="18" charset="0"/>
              </a:rPr>
              <a:t> terminal </a:t>
            </a:r>
            <a:r>
              <a:rPr lang="en-US" altLang="en-US" sz="2400" dirty="0" err="1">
                <a:cs typeface="Times New Roman" pitchFamily="18" charset="0"/>
              </a:rPr>
              <a:t>motora</a:t>
            </a:r>
            <a:r>
              <a:rPr lang="en-US" altLang="en-US" sz="2400" dirty="0">
                <a:cs typeface="Times New Roman" pitchFamily="18" charset="0"/>
              </a:rPr>
              <a:t> </a:t>
            </a:r>
          </a:p>
          <a:p>
            <a:pPr lvl="1" indent="-347472">
              <a:spcBef>
                <a:spcPts val="600"/>
              </a:spcBef>
              <a:spcAft>
                <a:spcPts val="300"/>
              </a:spcAft>
              <a:defRPr/>
            </a:pPr>
            <a:r>
              <a:rPr lang="en-US" altLang="en-US" sz="2400" dirty="0" err="1">
                <a:cs typeface="Times New Roman" pitchFamily="18" charset="0"/>
              </a:rPr>
              <a:t>Contiene</a:t>
            </a:r>
            <a:r>
              <a:rPr lang="en-US" altLang="en-US" sz="2400" dirty="0">
                <a:cs typeface="Times New Roman" pitchFamily="18" charset="0"/>
              </a:rPr>
              <a:t> </a:t>
            </a:r>
            <a:r>
              <a:rPr lang="en-US" altLang="en-US" sz="2400" b="1" dirty="0" err="1">
                <a:cs typeface="Times New Roman" pitchFamily="18" charset="0"/>
              </a:rPr>
              <a:t>Acetilcolinesteras</a:t>
            </a:r>
            <a:endParaRPr lang="en-US" altLang="en-US" sz="2400" b="1" dirty="0">
              <a:cs typeface="Times New Roman" pitchFamily="18" charset="0"/>
            </a:endParaRPr>
          </a:p>
          <a:p>
            <a:pPr lvl="1" indent="-347472">
              <a:spcBef>
                <a:spcPts val="600"/>
              </a:spcBef>
              <a:spcAft>
                <a:spcPts val="300"/>
              </a:spcAft>
              <a:defRPr/>
            </a:pPr>
            <a:r>
              <a:rPr lang="en-US" altLang="en-US" sz="2400" dirty="0" err="1">
                <a:cs typeface="Times New Roman" pitchFamily="18" charset="0"/>
              </a:rPr>
              <a:t>Enzima</a:t>
            </a:r>
            <a:r>
              <a:rPr lang="en-US" altLang="en-US" sz="2400" dirty="0">
                <a:cs typeface="Times New Roman" pitchFamily="18" charset="0"/>
              </a:rPr>
              <a:t> que </a:t>
            </a:r>
            <a:r>
              <a:rPr lang="en-US" altLang="en-US" sz="2400" dirty="0" err="1">
                <a:cs typeface="Times New Roman" pitchFamily="18" charset="0"/>
              </a:rPr>
              <a:t>degrada</a:t>
            </a:r>
            <a:r>
              <a:rPr lang="en-US" altLang="en-US" sz="2400" dirty="0">
                <a:cs typeface="Times New Roman" pitchFamily="18" charset="0"/>
              </a:rPr>
              <a:t> Ach</a:t>
            </a:r>
          </a:p>
        </p:txBody>
      </p:sp>
    </p:spTree>
    <p:extLst>
      <p:ext uri="{BB962C8B-B14F-4D97-AF65-F5344CB8AC3E}">
        <p14:creationId xmlns:p14="http://schemas.microsoft.com/office/powerpoint/2010/main" val="11696771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solidFill>
                  <a:srgbClr val="B60000"/>
                </a:solidFill>
              </a:rPr>
              <a:t>Que </a:t>
            </a:r>
            <a:r>
              <a:rPr lang="en-US" dirty="0" err="1">
                <a:solidFill>
                  <a:srgbClr val="B60000"/>
                </a:solidFill>
              </a:rPr>
              <a:t>sabemos</a:t>
            </a:r>
            <a:endParaRPr lang="en-US" sz="1500" dirty="0">
              <a:solidFill>
                <a:srgbClr val="B60000"/>
              </a:solidFill>
            </a:endParaRPr>
          </a:p>
        </p:txBody>
      </p:sp>
      <p:sp>
        <p:nvSpPr>
          <p:cNvPr id="8" name="Content Placeholder 2"/>
          <p:cNvSpPr>
            <a:spLocks noGrp="1"/>
          </p:cNvSpPr>
          <p:nvPr>
            <p:ph idx="1"/>
          </p:nvPr>
        </p:nvSpPr>
        <p:spPr>
          <a:xfrm>
            <a:off x="457200" y="838200"/>
            <a:ext cx="8321040" cy="5303520"/>
          </a:xfrm>
        </p:spPr>
        <p:txBody>
          <a:bodyPr/>
          <a:lstStyle/>
          <a:p>
            <a:r>
              <a:rPr lang="en-US" altLang="en-US" sz="2400" dirty="0">
                <a:cs typeface="Times New Roman" pitchFamily="18" charset="0"/>
              </a:rPr>
              <a:t>Una </a:t>
            </a:r>
            <a:r>
              <a:rPr lang="en-US" altLang="en-US" sz="2400" dirty="0" err="1">
                <a:cs typeface="Times New Roman" pitchFamily="18" charset="0"/>
              </a:rPr>
              <a:t>neurona</a:t>
            </a:r>
            <a:r>
              <a:rPr lang="en-US" altLang="en-US" sz="2400" dirty="0">
                <a:cs typeface="Times New Roman" pitchFamily="18" charset="0"/>
              </a:rPr>
              <a:t> </a:t>
            </a:r>
            <a:r>
              <a:rPr lang="en-US" altLang="en-US" sz="2400" dirty="0" err="1">
                <a:cs typeface="Times New Roman" pitchFamily="18" charset="0"/>
              </a:rPr>
              <a:t>motora</a:t>
            </a:r>
            <a:r>
              <a:rPr lang="en-US" altLang="en-US" sz="2400" dirty="0">
                <a:cs typeface="Times New Roman" pitchFamily="18" charset="0"/>
              </a:rPr>
              <a:t> y las </a:t>
            </a:r>
            <a:r>
              <a:rPr lang="en-US" altLang="en-US" sz="2400" dirty="0" err="1">
                <a:cs typeface="Times New Roman" pitchFamily="18" charset="0"/>
              </a:rPr>
              <a:t>celulas</a:t>
            </a:r>
            <a:r>
              <a:rPr lang="en-US" altLang="en-US" sz="2400" dirty="0">
                <a:cs typeface="Times New Roman" pitchFamily="18" charset="0"/>
              </a:rPr>
              <a:t> </a:t>
            </a:r>
            <a:r>
              <a:rPr lang="en-US" altLang="en-US" sz="2400" dirty="0" err="1">
                <a:cs typeface="Times New Roman" pitchFamily="18" charset="0"/>
              </a:rPr>
              <a:t>musculares</a:t>
            </a:r>
            <a:r>
              <a:rPr lang="en-US" altLang="en-US" sz="2400" dirty="0">
                <a:cs typeface="Times New Roman" pitchFamily="18" charset="0"/>
              </a:rPr>
              <a:t> que </a:t>
            </a:r>
            <a:r>
              <a:rPr lang="en-US" altLang="en-US" sz="2400" dirty="0" err="1">
                <a:cs typeface="Times New Roman" pitchFamily="18" charset="0"/>
              </a:rPr>
              <a:t>esta</a:t>
            </a:r>
            <a:r>
              <a:rPr lang="en-US" altLang="en-US" sz="2400" dirty="0">
                <a:cs typeface="Times New Roman" pitchFamily="18" charset="0"/>
              </a:rPr>
              <a:t>  </a:t>
            </a:r>
            <a:r>
              <a:rPr lang="en-US" altLang="en-US" sz="2400" dirty="0" err="1">
                <a:cs typeface="Times New Roman" pitchFamily="18" charset="0"/>
              </a:rPr>
              <a:t>controla</a:t>
            </a:r>
            <a:r>
              <a:rPr lang="en-US" altLang="en-US" sz="2400" dirty="0">
                <a:cs typeface="Times New Roman" pitchFamily="18" charset="0"/>
              </a:rPr>
              <a:t> son:</a:t>
            </a:r>
          </a:p>
          <a:p>
            <a:pPr marL="514350" indent="-514350">
              <a:buAutoNum type="alphaLcParenR"/>
            </a:pPr>
            <a:r>
              <a:rPr lang="en-US" altLang="en-US" sz="2400" dirty="0">
                <a:cs typeface="Times New Roman" pitchFamily="18" charset="0"/>
              </a:rPr>
              <a:t>Una </a:t>
            </a:r>
            <a:r>
              <a:rPr lang="en-US" altLang="en-US" sz="2400" dirty="0" err="1">
                <a:cs typeface="Times New Roman" pitchFamily="18" charset="0"/>
              </a:rPr>
              <a:t>placa</a:t>
            </a:r>
            <a:r>
              <a:rPr lang="en-US" altLang="en-US" sz="2400" dirty="0">
                <a:cs typeface="Times New Roman" pitchFamily="18" charset="0"/>
              </a:rPr>
              <a:t> terminal			c) una </a:t>
            </a:r>
            <a:r>
              <a:rPr lang="en-US" altLang="en-US" sz="2400" dirty="0" err="1">
                <a:cs typeface="Times New Roman" pitchFamily="18" charset="0"/>
              </a:rPr>
              <a:t>unidad</a:t>
            </a:r>
            <a:r>
              <a:rPr lang="en-US" altLang="en-US" sz="2400" dirty="0">
                <a:cs typeface="Times New Roman" pitchFamily="18" charset="0"/>
              </a:rPr>
              <a:t> </a:t>
            </a:r>
            <a:r>
              <a:rPr lang="en-US" altLang="en-US" sz="2400" dirty="0" err="1">
                <a:cs typeface="Times New Roman" pitchFamily="18" charset="0"/>
              </a:rPr>
              <a:t>motora</a:t>
            </a:r>
            <a:endParaRPr lang="en-US" altLang="en-US" sz="2400" dirty="0">
              <a:cs typeface="Times New Roman" pitchFamily="18" charset="0"/>
            </a:endParaRPr>
          </a:p>
          <a:p>
            <a:pPr marL="514350" indent="-514350">
              <a:buAutoNum type="alphaLcParenR"/>
            </a:pPr>
            <a:r>
              <a:rPr lang="en-US" altLang="en-US" sz="2400" dirty="0">
                <a:cs typeface="Times New Roman" pitchFamily="18" charset="0"/>
              </a:rPr>
              <a:t>Una </a:t>
            </a:r>
            <a:r>
              <a:rPr lang="en-US" altLang="en-US" sz="2400" dirty="0" err="1">
                <a:cs typeface="Times New Roman" pitchFamily="18" charset="0"/>
              </a:rPr>
              <a:t>manecilla</a:t>
            </a:r>
            <a:r>
              <a:rPr lang="en-US" altLang="en-US" sz="2400" dirty="0">
                <a:cs typeface="Times New Roman" pitchFamily="18" charset="0"/>
              </a:rPr>
              <a:t> </a:t>
            </a:r>
            <a:r>
              <a:rPr lang="en-US" altLang="en-US" sz="2400" dirty="0" err="1">
                <a:cs typeface="Times New Roman" pitchFamily="18" charset="0"/>
              </a:rPr>
              <a:t>sinpatica</a:t>
            </a:r>
            <a:r>
              <a:rPr lang="en-US" altLang="en-US" sz="2400" dirty="0">
                <a:cs typeface="Times New Roman" pitchFamily="18" charset="0"/>
              </a:rPr>
              <a:t>		d) una union neuro-muscular</a:t>
            </a:r>
          </a:p>
          <a:p>
            <a:endParaRPr lang="en-US" altLang="en-US" sz="2800" dirty="0">
              <a:cs typeface="Times New Roman" pitchFamily="18" charset="0"/>
            </a:endParaRPr>
          </a:p>
          <a:p>
            <a:r>
              <a:rPr lang="en-US" altLang="en-US" sz="2400" dirty="0">
                <a:cs typeface="Times New Roman" pitchFamily="18" charset="0"/>
              </a:rPr>
              <a:t>El </a:t>
            </a:r>
            <a:r>
              <a:rPr lang="en-US" altLang="en-US" sz="2400" dirty="0" err="1">
                <a:cs typeface="Times New Roman" pitchFamily="18" charset="0"/>
              </a:rPr>
              <a:t>gradiente</a:t>
            </a:r>
            <a:r>
              <a:rPr lang="en-US" altLang="en-US" sz="2400" dirty="0">
                <a:cs typeface="Times New Roman" pitchFamily="18" charset="0"/>
              </a:rPr>
              <a:t> de </a:t>
            </a:r>
            <a:r>
              <a:rPr lang="en-US" altLang="en-US" sz="2400" dirty="0" err="1">
                <a:cs typeface="Times New Roman" pitchFamily="18" charset="0"/>
              </a:rPr>
              <a:t>iones</a:t>
            </a:r>
            <a:r>
              <a:rPr lang="en-US" altLang="en-US" sz="2400" dirty="0">
                <a:cs typeface="Times New Roman" pitchFamily="18" charset="0"/>
              </a:rPr>
              <a:t> </a:t>
            </a:r>
            <a:r>
              <a:rPr lang="en-US" altLang="en-US" sz="2400" dirty="0" err="1">
                <a:cs typeface="Times New Roman" pitchFamily="18" charset="0"/>
              </a:rPr>
              <a:t>en</a:t>
            </a:r>
            <a:r>
              <a:rPr lang="en-US" altLang="en-US" sz="2400" dirty="0">
                <a:cs typeface="Times New Roman" pitchFamily="18" charset="0"/>
              </a:rPr>
              <a:t> la </a:t>
            </a:r>
            <a:r>
              <a:rPr lang="en-US" altLang="en-US" sz="2400" dirty="0" err="1">
                <a:cs typeface="Times New Roman" pitchFamily="18" charset="0"/>
              </a:rPr>
              <a:t>membrana</a:t>
            </a:r>
            <a:r>
              <a:rPr lang="en-US" altLang="en-US" sz="2400" dirty="0">
                <a:cs typeface="Times New Roman" pitchFamily="18" charset="0"/>
              </a:rPr>
              <a:t> es: </a:t>
            </a:r>
          </a:p>
          <a:p>
            <a:pPr marL="514350" indent="-514350">
              <a:buAutoNum type="alphaLcParenR"/>
            </a:pPr>
            <a:r>
              <a:rPr lang="en-US" altLang="en-US" sz="2400" dirty="0">
                <a:cs typeface="Times New Roman" pitchFamily="18" charset="0"/>
              </a:rPr>
              <a:t>Mas Na+ </a:t>
            </a:r>
            <a:r>
              <a:rPr lang="en-US" altLang="en-US" sz="2400" dirty="0" err="1">
                <a:cs typeface="Times New Roman" pitchFamily="18" charset="0"/>
              </a:rPr>
              <a:t>adentro</a:t>
            </a:r>
            <a:r>
              <a:rPr lang="en-US" altLang="en-US" sz="2400" dirty="0">
                <a:cs typeface="Times New Roman" pitchFamily="18" charset="0"/>
              </a:rPr>
              <a:t> que </a:t>
            </a:r>
            <a:r>
              <a:rPr lang="en-US" altLang="en-US" sz="2400" dirty="0" err="1">
                <a:cs typeface="Times New Roman" pitchFamily="18" charset="0"/>
              </a:rPr>
              <a:t>afuera</a:t>
            </a:r>
            <a:endParaRPr lang="en-US" altLang="en-US" sz="2400" dirty="0">
              <a:cs typeface="Times New Roman" pitchFamily="18" charset="0"/>
            </a:endParaRPr>
          </a:p>
          <a:p>
            <a:pPr marL="514350" indent="-514350">
              <a:buAutoNum type="alphaLcParenR"/>
            </a:pPr>
            <a:r>
              <a:rPr lang="en-US" altLang="en-US" sz="2400" dirty="0">
                <a:cs typeface="Times New Roman" pitchFamily="18" charset="0"/>
              </a:rPr>
              <a:t>Mas Na+ </a:t>
            </a:r>
            <a:r>
              <a:rPr lang="en-US" altLang="en-US" sz="2400" dirty="0" err="1">
                <a:cs typeface="Times New Roman" pitchFamily="18" charset="0"/>
              </a:rPr>
              <a:t>afuera</a:t>
            </a:r>
            <a:r>
              <a:rPr lang="en-US" altLang="en-US" sz="2400" dirty="0">
                <a:cs typeface="Times New Roman" pitchFamily="18" charset="0"/>
              </a:rPr>
              <a:t> que </a:t>
            </a:r>
            <a:r>
              <a:rPr lang="en-US" altLang="en-US" sz="2400" dirty="0" err="1">
                <a:cs typeface="Times New Roman" pitchFamily="18" charset="0"/>
              </a:rPr>
              <a:t>adentro</a:t>
            </a:r>
            <a:endParaRPr lang="en-US" altLang="en-US" sz="2400" dirty="0">
              <a:cs typeface="Times New Roman" pitchFamily="18" charset="0"/>
            </a:endParaRPr>
          </a:p>
          <a:p>
            <a:pPr marL="514350" indent="-514350">
              <a:buAutoNum type="alphaLcParenR"/>
            </a:pPr>
            <a:r>
              <a:rPr lang="en-US" altLang="en-US" sz="2400" dirty="0">
                <a:cs typeface="Times New Roman" pitchFamily="18" charset="0"/>
              </a:rPr>
              <a:t>Mas K+ </a:t>
            </a:r>
            <a:r>
              <a:rPr lang="en-US" altLang="en-US" sz="2400" dirty="0" err="1">
                <a:cs typeface="Times New Roman" pitchFamily="18" charset="0"/>
              </a:rPr>
              <a:t>adentro</a:t>
            </a:r>
            <a:r>
              <a:rPr lang="en-US" altLang="en-US" sz="2400" dirty="0">
                <a:cs typeface="Times New Roman" pitchFamily="18" charset="0"/>
              </a:rPr>
              <a:t> que </a:t>
            </a:r>
            <a:r>
              <a:rPr lang="en-US" altLang="en-US" sz="2400" dirty="0" err="1">
                <a:cs typeface="Times New Roman" pitchFamily="18" charset="0"/>
              </a:rPr>
              <a:t>afuera</a:t>
            </a:r>
            <a:endParaRPr lang="en-US" altLang="en-US" sz="2400" dirty="0">
              <a:cs typeface="Times New Roman" pitchFamily="18" charset="0"/>
            </a:endParaRPr>
          </a:p>
          <a:p>
            <a:pPr marL="514350" indent="-514350">
              <a:buAutoNum type="alphaLcParenR"/>
            </a:pPr>
            <a:r>
              <a:rPr lang="en-US" altLang="en-US" sz="2400" dirty="0">
                <a:cs typeface="Times New Roman" pitchFamily="18" charset="0"/>
              </a:rPr>
              <a:t>Mas K+ </a:t>
            </a:r>
            <a:r>
              <a:rPr lang="en-US" altLang="en-US" sz="2400" dirty="0" err="1">
                <a:cs typeface="Times New Roman" pitchFamily="18" charset="0"/>
              </a:rPr>
              <a:t>afuera</a:t>
            </a:r>
            <a:r>
              <a:rPr lang="en-US" altLang="en-US" sz="2400" dirty="0">
                <a:cs typeface="Times New Roman" pitchFamily="18" charset="0"/>
              </a:rPr>
              <a:t> que </a:t>
            </a:r>
            <a:r>
              <a:rPr lang="en-US" altLang="en-US" sz="2400" dirty="0" err="1">
                <a:cs typeface="Times New Roman" pitchFamily="18" charset="0"/>
              </a:rPr>
              <a:t>adentro</a:t>
            </a:r>
            <a:endParaRPr lang="en-US" altLang="en-US" sz="2400" dirty="0">
              <a:solidFill>
                <a:srgbClr val="000000"/>
              </a:solidFill>
              <a:cs typeface="Times New Roman" pitchFamily="18" charset="0"/>
            </a:endParaRPr>
          </a:p>
        </p:txBody>
      </p:sp>
    </p:spTree>
    <p:extLst>
      <p:ext uri="{BB962C8B-B14F-4D97-AF65-F5344CB8AC3E}">
        <p14:creationId xmlns:p14="http://schemas.microsoft.com/office/powerpoint/2010/main" val="6172326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sz="3600" dirty="0">
                <a:solidFill>
                  <a:srgbClr val="B60000"/>
                </a:solidFill>
              </a:rPr>
              <a:t>10.3 </a:t>
            </a:r>
            <a:r>
              <a:rPr lang="en-US" sz="3600" dirty="0" err="1">
                <a:solidFill>
                  <a:srgbClr val="B60000"/>
                </a:solidFill>
              </a:rPr>
              <a:t>Objetivos</a:t>
            </a:r>
            <a:endParaRPr lang="en-US" sz="1500" b="0" dirty="0">
              <a:solidFill>
                <a:srgbClr val="B60000"/>
              </a:solidFill>
            </a:endParaRPr>
          </a:p>
        </p:txBody>
      </p:sp>
      <p:sp>
        <p:nvSpPr>
          <p:cNvPr id="8" name="Content Placeholder 2"/>
          <p:cNvSpPr>
            <a:spLocks noGrp="1"/>
          </p:cNvSpPr>
          <p:nvPr>
            <p:ph idx="1"/>
          </p:nvPr>
        </p:nvSpPr>
        <p:spPr>
          <a:xfrm>
            <a:off x="152400" y="1295400"/>
            <a:ext cx="8839200" cy="5303520"/>
          </a:xfrm>
        </p:spPr>
        <p:txBody>
          <a:bodyPr/>
          <a:lstStyle/>
          <a:p>
            <a:pPr marL="640080" indent="-640080">
              <a:spcBef>
                <a:spcPts val="600"/>
              </a:spcBef>
              <a:spcAft>
                <a:spcPts val="300"/>
              </a:spcAft>
              <a:buFont typeface="+mj-lt"/>
              <a:buAutoNum type="arabicPeriod" startAt="14"/>
            </a:pPr>
            <a:r>
              <a:rPr lang="en-US" altLang="en-US" sz="2800" dirty="0" err="1">
                <a:cs typeface="Times New Roman" pitchFamily="18" charset="0"/>
              </a:rPr>
              <a:t>Explicar</a:t>
            </a:r>
            <a:r>
              <a:rPr lang="en-US" altLang="en-US" sz="2800" dirty="0">
                <a:cs typeface="Times New Roman" pitchFamily="18" charset="0"/>
              </a:rPr>
              <a:t> los </a:t>
            </a:r>
            <a:r>
              <a:rPr lang="en-US" altLang="en-US" sz="2800" dirty="0" err="1">
                <a:cs typeface="Times New Roman" pitchFamily="18" charset="0"/>
              </a:rPr>
              <a:t>eventos</a:t>
            </a:r>
            <a:r>
              <a:rPr lang="en-US" altLang="en-US" sz="2800" dirty="0">
                <a:cs typeface="Times New Roman" pitchFamily="18" charset="0"/>
              </a:rPr>
              <a:t> que </a:t>
            </a:r>
            <a:r>
              <a:rPr lang="en-US" altLang="en-US" sz="2800" dirty="0" err="1">
                <a:cs typeface="Times New Roman" pitchFamily="18" charset="0"/>
              </a:rPr>
              <a:t>resultan</a:t>
            </a:r>
            <a:r>
              <a:rPr lang="en-US" altLang="en-US" sz="2800" dirty="0">
                <a:cs typeface="Times New Roman" pitchFamily="18" charset="0"/>
              </a:rPr>
              <a:t> </a:t>
            </a:r>
            <a:r>
              <a:rPr lang="en-US" altLang="en-US" sz="2800" dirty="0" err="1">
                <a:cs typeface="Times New Roman" pitchFamily="18" charset="0"/>
              </a:rPr>
              <a:t>en</a:t>
            </a:r>
            <a:r>
              <a:rPr lang="en-US" altLang="en-US" sz="2800" dirty="0">
                <a:cs typeface="Times New Roman" pitchFamily="18" charset="0"/>
              </a:rPr>
              <a:t> la </a:t>
            </a:r>
            <a:r>
              <a:rPr lang="en-US" altLang="en-US" sz="2800" dirty="0" err="1">
                <a:cs typeface="Times New Roman" pitchFamily="18" charset="0"/>
              </a:rPr>
              <a:t>liberacion</a:t>
            </a:r>
            <a:r>
              <a:rPr lang="en-US" altLang="en-US" sz="2800" dirty="0">
                <a:cs typeface="Times New Roman" pitchFamily="18" charset="0"/>
              </a:rPr>
              <a:t> del NT</a:t>
            </a:r>
          </a:p>
          <a:p>
            <a:pPr marL="640080" indent="-640080">
              <a:spcBef>
                <a:spcPts val="600"/>
              </a:spcBef>
              <a:spcAft>
                <a:spcPts val="300"/>
              </a:spcAft>
              <a:buFont typeface="+mj-lt"/>
              <a:buAutoNum type="arabicPeriod" startAt="14"/>
            </a:pPr>
            <a:r>
              <a:rPr lang="en-US" altLang="en-US" sz="2800" dirty="0" err="1">
                <a:cs typeface="Times New Roman" pitchFamily="18" charset="0"/>
              </a:rPr>
              <a:t>Describir</a:t>
            </a:r>
            <a:r>
              <a:rPr lang="en-US" altLang="en-US" sz="2800" dirty="0">
                <a:cs typeface="Times New Roman" pitchFamily="18" charset="0"/>
              </a:rPr>
              <a:t> los </a:t>
            </a:r>
            <a:r>
              <a:rPr lang="en-US" altLang="en-US" sz="2800" dirty="0" err="1">
                <a:cs typeface="Times New Roman" pitchFamily="18" charset="0"/>
              </a:rPr>
              <a:t>paso</a:t>
            </a:r>
            <a:r>
              <a:rPr lang="en-US" altLang="en-US" sz="2800" dirty="0">
                <a:cs typeface="Times New Roman" pitchFamily="18" charset="0"/>
              </a:rPr>
              <a:t> para el </a:t>
            </a:r>
            <a:r>
              <a:rPr lang="en-US" altLang="en-US" sz="2800" dirty="0" err="1">
                <a:cs typeface="Times New Roman" pitchFamily="18" charset="0"/>
              </a:rPr>
              <a:t>acoplamiento</a:t>
            </a:r>
            <a:r>
              <a:rPr lang="en-US" altLang="en-US" sz="2800" dirty="0">
                <a:cs typeface="Times New Roman" pitchFamily="18" charset="0"/>
              </a:rPr>
              <a:t> de la </a:t>
            </a:r>
            <a:r>
              <a:rPr lang="en-US" altLang="en-US" sz="2800" dirty="0" err="1">
                <a:cs typeface="Times New Roman" pitchFamily="18" charset="0"/>
              </a:rPr>
              <a:t>exitación</a:t>
            </a:r>
            <a:r>
              <a:rPr lang="en-US" altLang="en-US" sz="2800" dirty="0">
                <a:cs typeface="Times New Roman" pitchFamily="18" charset="0"/>
              </a:rPr>
              <a:t> con la </a:t>
            </a:r>
            <a:r>
              <a:rPr lang="en-US" altLang="en-US" sz="2800" dirty="0" err="1">
                <a:cs typeface="Times New Roman" pitchFamily="18" charset="0"/>
              </a:rPr>
              <a:t>contracción</a:t>
            </a:r>
            <a:endParaRPr lang="en-US" altLang="en-US" sz="2800" dirty="0">
              <a:cs typeface="Times New Roman" pitchFamily="18" charset="0"/>
            </a:endParaRPr>
          </a:p>
          <a:p>
            <a:pPr marL="640080" indent="-640080">
              <a:spcBef>
                <a:spcPts val="600"/>
              </a:spcBef>
              <a:spcAft>
                <a:spcPts val="300"/>
              </a:spcAft>
              <a:buFont typeface="+mj-lt"/>
              <a:buAutoNum type="arabicPeriod" startAt="14"/>
            </a:pPr>
            <a:r>
              <a:rPr lang="en-US" altLang="en-US" sz="2800" dirty="0" err="1">
                <a:cs typeface="Times New Roman" pitchFamily="18" charset="0"/>
              </a:rPr>
              <a:t>Resumir</a:t>
            </a:r>
            <a:r>
              <a:rPr lang="en-US" altLang="en-US" sz="2800" dirty="0">
                <a:cs typeface="Times New Roman" pitchFamily="18" charset="0"/>
              </a:rPr>
              <a:t> los </a:t>
            </a:r>
            <a:r>
              <a:rPr lang="en-US" altLang="en-US" sz="2800" dirty="0" err="1">
                <a:cs typeface="Times New Roman" pitchFamily="18" charset="0"/>
              </a:rPr>
              <a:t>cambios</a:t>
            </a:r>
            <a:r>
              <a:rPr lang="en-US" altLang="en-US" sz="2800" dirty="0">
                <a:cs typeface="Times New Roman" pitchFamily="18" charset="0"/>
              </a:rPr>
              <a:t> que </a:t>
            </a:r>
            <a:r>
              <a:rPr lang="en-US" altLang="en-US" sz="2800" dirty="0" err="1">
                <a:cs typeface="Times New Roman" pitchFamily="18" charset="0"/>
              </a:rPr>
              <a:t>ocurren</a:t>
            </a:r>
            <a:r>
              <a:rPr lang="en-US" altLang="en-US" sz="2800" dirty="0">
                <a:cs typeface="Times New Roman" pitchFamily="18" charset="0"/>
              </a:rPr>
              <a:t> </a:t>
            </a:r>
            <a:r>
              <a:rPr lang="en-US" altLang="en-US" sz="2800" dirty="0" err="1">
                <a:cs typeface="Times New Roman" pitchFamily="18" charset="0"/>
              </a:rPr>
              <a:t>en</a:t>
            </a:r>
            <a:r>
              <a:rPr lang="en-US" altLang="en-US" sz="2800" dirty="0">
                <a:cs typeface="Times New Roman" pitchFamily="18" charset="0"/>
              </a:rPr>
              <a:t> el sarcomere </a:t>
            </a:r>
            <a:r>
              <a:rPr lang="en-US" altLang="en-US" sz="2800" dirty="0" err="1">
                <a:cs typeface="Times New Roman" pitchFamily="18" charset="0"/>
              </a:rPr>
              <a:t>durante</a:t>
            </a:r>
            <a:r>
              <a:rPr lang="en-US" altLang="en-US" sz="2800" dirty="0">
                <a:cs typeface="Times New Roman" pitchFamily="18" charset="0"/>
              </a:rPr>
              <a:t> la </a:t>
            </a:r>
            <a:r>
              <a:rPr lang="en-US" altLang="en-US" sz="2800" dirty="0" err="1">
                <a:cs typeface="Times New Roman" pitchFamily="18" charset="0"/>
              </a:rPr>
              <a:t>contracción</a:t>
            </a:r>
            <a:r>
              <a:rPr lang="en-US" altLang="en-US" sz="2800" dirty="0">
                <a:cs typeface="Times New Roman" pitchFamily="18" charset="0"/>
              </a:rPr>
              <a:t>.</a:t>
            </a:r>
          </a:p>
          <a:p>
            <a:pPr marL="640080" indent="-640080">
              <a:spcBef>
                <a:spcPts val="600"/>
              </a:spcBef>
              <a:spcAft>
                <a:spcPts val="300"/>
              </a:spcAft>
              <a:buFont typeface="+mj-lt"/>
              <a:buAutoNum type="arabicPeriod" startAt="14"/>
            </a:pPr>
            <a:r>
              <a:rPr lang="en-US" altLang="en-US" sz="2800" dirty="0" err="1">
                <a:cs typeface="Times New Roman" pitchFamily="18" charset="0"/>
              </a:rPr>
              <a:t>Discutir</a:t>
            </a:r>
            <a:r>
              <a:rPr lang="en-US" altLang="en-US" sz="2800" dirty="0">
                <a:cs typeface="Times New Roman" pitchFamily="18" charset="0"/>
              </a:rPr>
              <a:t> que </a:t>
            </a:r>
            <a:r>
              <a:rPr lang="en-US" altLang="en-US" sz="2800" dirty="0" err="1">
                <a:cs typeface="Times New Roman" pitchFamily="18" charset="0"/>
              </a:rPr>
              <a:t>rol</a:t>
            </a:r>
            <a:r>
              <a:rPr lang="en-US" altLang="en-US" sz="2800" dirty="0">
                <a:cs typeface="Times New Roman" pitchFamily="18" charset="0"/>
              </a:rPr>
              <a:t> </a:t>
            </a:r>
            <a:r>
              <a:rPr lang="en-US" altLang="en-US" sz="2800" dirty="0" err="1">
                <a:cs typeface="Times New Roman" pitchFamily="18" charset="0"/>
              </a:rPr>
              <a:t>juega</a:t>
            </a:r>
            <a:r>
              <a:rPr lang="en-US" altLang="en-US" sz="2800" dirty="0">
                <a:cs typeface="Times New Roman" pitchFamily="18" charset="0"/>
              </a:rPr>
              <a:t> </a:t>
            </a:r>
            <a:r>
              <a:rPr lang="en-US" altLang="en-US" sz="2800" dirty="0" err="1">
                <a:cs typeface="Times New Roman" pitchFamily="18" charset="0"/>
              </a:rPr>
              <a:t>cada</a:t>
            </a:r>
            <a:r>
              <a:rPr lang="en-US" altLang="en-US" sz="2800" dirty="0">
                <a:cs typeface="Times New Roman" pitchFamily="18" charset="0"/>
              </a:rPr>
              <a:t> </a:t>
            </a:r>
            <a:r>
              <a:rPr lang="en-US" altLang="en-US" sz="2800" dirty="0" err="1">
                <a:cs typeface="Times New Roman" pitchFamily="18" charset="0"/>
              </a:rPr>
              <a:t>uno</a:t>
            </a:r>
            <a:r>
              <a:rPr lang="en-US" altLang="en-US" sz="2800" dirty="0">
                <a:cs typeface="Times New Roman" pitchFamily="18" charset="0"/>
              </a:rPr>
              <a:t> de los </a:t>
            </a:r>
            <a:r>
              <a:rPr lang="en-US" altLang="en-US" sz="2800" dirty="0" err="1">
                <a:cs typeface="Times New Roman" pitchFamily="18" charset="0"/>
              </a:rPr>
              <a:t>siguientes</a:t>
            </a:r>
            <a:r>
              <a:rPr lang="en-US" altLang="en-US" sz="2800" dirty="0">
                <a:cs typeface="Times New Roman" pitchFamily="18" charset="0"/>
              </a:rPr>
              <a:t> e la </a:t>
            </a:r>
            <a:r>
              <a:rPr lang="en-US" altLang="en-US" sz="2800" dirty="0" err="1">
                <a:cs typeface="Times New Roman" pitchFamily="18" charset="0"/>
              </a:rPr>
              <a:t>contracción</a:t>
            </a:r>
            <a:r>
              <a:rPr lang="en-US" altLang="en-US" sz="2800" dirty="0">
                <a:cs typeface="Times New Roman" pitchFamily="18" charset="0"/>
              </a:rPr>
              <a:t> muscular: Ach, </a:t>
            </a:r>
            <a:r>
              <a:rPr lang="en-US" altLang="en-US" sz="2800" dirty="0" err="1">
                <a:cs typeface="Times New Roman" pitchFamily="18" charset="0"/>
              </a:rPr>
              <a:t>potencial</a:t>
            </a:r>
            <a:r>
              <a:rPr lang="en-US" altLang="en-US" sz="2800" dirty="0">
                <a:cs typeface="Times New Roman" pitchFamily="18" charset="0"/>
              </a:rPr>
              <a:t> de </a:t>
            </a:r>
            <a:r>
              <a:rPr lang="en-US" altLang="en-US" sz="2800" dirty="0" err="1">
                <a:cs typeface="Times New Roman" pitchFamily="18" charset="0"/>
              </a:rPr>
              <a:t>acciǿn</a:t>
            </a:r>
            <a:r>
              <a:rPr lang="en-US" altLang="en-US" sz="2800" dirty="0">
                <a:cs typeface="Times New Roman" pitchFamily="18" charset="0"/>
              </a:rPr>
              <a:t>, Ca+2, </a:t>
            </a:r>
            <a:r>
              <a:rPr lang="en-US" altLang="en-US" sz="2800" dirty="0" err="1">
                <a:cs typeface="Times New Roman" pitchFamily="18" charset="0"/>
              </a:rPr>
              <a:t>troponina</a:t>
            </a:r>
            <a:r>
              <a:rPr lang="en-US" altLang="en-US" sz="2800" dirty="0">
                <a:cs typeface="Times New Roman" pitchFamily="18" charset="0"/>
              </a:rPr>
              <a:t>, </a:t>
            </a:r>
            <a:r>
              <a:rPr lang="en-US" altLang="en-US" sz="2800" dirty="0" err="1">
                <a:cs typeface="Times New Roman" pitchFamily="18" charset="0"/>
              </a:rPr>
              <a:t>tropomiosina</a:t>
            </a:r>
            <a:r>
              <a:rPr lang="en-US" altLang="en-US" sz="2800" dirty="0">
                <a:cs typeface="Times New Roman" pitchFamily="18" charset="0"/>
              </a:rPr>
              <a:t> </a:t>
            </a:r>
          </a:p>
        </p:txBody>
      </p:sp>
    </p:spTree>
    <p:extLst>
      <p:ext uri="{BB962C8B-B14F-4D97-AF65-F5344CB8AC3E}">
        <p14:creationId xmlns:p14="http://schemas.microsoft.com/office/powerpoint/2010/main" val="25887004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err="1"/>
              <a:t>Eventos</a:t>
            </a:r>
            <a:r>
              <a:rPr lang="en-US" dirty="0"/>
              <a:t> </a:t>
            </a:r>
            <a:r>
              <a:rPr lang="en-US" dirty="0" err="1"/>
              <a:t>en</a:t>
            </a:r>
            <a:r>
              <a:rPr lang="en-US" dirty="0"/>
              <a:t> la </a:t>
            </a:r>
            <a:r>
              <a:rPr lang="en-US" dirty="0" err="1"/>
              <a:t>contracción</a:t>
            </a:r>
            <a:r>
              <a:rPr lang="en-US" dirty="0"/>
              <a:t>: </a:t>
            </a:r>
            <a:r>
              <a:rPr lang="en-US" dirty="0" err="1"/>
              <a:t>Resumen</a:t>
            </a:r>
            <a:endParaRPr lang="en-US" dirty="0"/>
          </a:p>
        </p:txBody>
      </p:sp>
      <p:pic>
        <p:nvPicPr>
          <p:cNvPr id="6" name="Picture 2" descr="Skeletal muscle contraction involves excitation of the muscle fiber, excitation-contraction coupling, and crossbridge cycli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31520" y="1295400"/>
            <a:ext cx="7680960" cy="4935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p:cNvSpPr>
            <a:spLocks noGrp="1"/>
          </p:cNvSpPr>
          <p:nvPr>
            <p:ph idx="13"/>
          </p:nvPr>
        </p:nvSpPr>
        <p:spPr>
          <a:xfrm>
            <a:off x="457200" y="6263640"/>
            <a:ext cx="1463040" cy="365760"/>
          </a:xfrm>
        </p:spPr>
        <p:txBody>
          <a:bodyPr/>
          <a:lstStyle/>
          <a:p>
            <a:r>
              <a:rPr lang="en-US" altLang="en-US" sz="1800" dirty="0">
                <a:cs typeface="Times New Roman" pitchFamily="18" charset="0"/>
              </a:rPr>
              <a:t>Figure 10.9</a:t>
            </a:r>
            <a:endParaRPr lang="en-US" sz="1800" dirty="0"/>
          </a:p>
        </p:txBody>
      </p:sp>
    </p:spTree>
    <p:extLst>
      <p:ext uri="{BB962C8B-B14F-4D97-AF65-F5344CB8AC3E}">
        <p14:creationId xmlns:p14="http://schemas.microsoft.com/office/powerpoint/2010/main" val="34019255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10.3a </a:t>
            </a:r>
            <a:r>
              <a:rPr lang="en-US" dirty="0" err="1"/>
              <a:t>Contracción</a:t>
            </a:r>
            <a:r>
              <a:rPr lang="en-US" dirty="0"/>
              <a:t> muscular: exitación</a:t>
            </a:r>
            <a:r>
              <a:rPr lang="en-US" sz="1500" dirty="0"/>
              <a:t>1</a:t>
            </a:r>
          </a:p>
        </p:txBody>
      </p:sp>
      <mc:AlternateContent xmlns:mc="http://schemas.openxmlformats.org/markup-compatibility/2006" xmlns:a14="http://schemas.microsoft.com/office/drawing/2010/main">
        <mc:Choice Requires="a14">
          <p:sp>
            <p:nvSpPr>
              <p:cNvPr id="8" name="Content Placeholder 2"/>
              <p:cNvSpPr>
                <a:spLocks noGrp="1"/>
              </p:cNvSpPr>
              <p:nvPr>
                <p:ph idx="1"/>
              </p:nvPr>
            </p:nvSpPr>
            <p:spPr>
              <a:xfrm>
                <a:off x="457200" y="1295400"/>
                <a:ext cx="8595360" cy="5303520"/>
              </a:xfrm>
            </p:spPr>
            <p:txBody>
              <a:bodyPr/>
              <a:lstStyle/>
              <a:p>
                <a:pPr>
                  <a:spcBef>
                    <a:spcPts val="600"/>
                  </a:spcBef>
                </a:pPr>
                <a:r>
                  <a:rPr lang="en-US" altLang="en-US" b="1" dirty="0">
                    <a:cs typeface="Times New Roman" pitchFamily="18" charset="0"/>
                  </a:rPr>
                  <a:t>Entrada de Calcio </a:t>
                </a:r>
                <a:r>
                  <a:rPr lang="en-US" altLang="en-US" b="1" dirty="0" err="1">
                    <a:cs typeface="Times New Roman" pitchFamily="18" charset="0"/>
                  </a:rPr>
                  <a:t>en</a:t>
                </a:r>
                <a:r>
                  <a:rPr lang="en-US" altLang="en-US" b="1" dirty="0">
                    <a:cs typeface="Times New Roman" pitchFamily="18" charset="0"/>
                  </a:rPr>
                  <a:t> el </a:t>
                </a:r>
                <a:r>
                  <a:rPr lang="en-US" altLang="en-US" b="1" dirty="0" err="1">
                    <a:cs typeface="Times New Roman" pitchFamily="18" charset="0"/>
                  </a:rPr>
                  <a:t>bulbo</a:t>
                </a:r>
                <a:r>
                  <a:rPr lang="en-US" altLang="en-US" b="1" dirty="0">
                    <a:cs typeface="Times New Roman" pitchFamily="18" charset="0"/>
                  </a:rPr>
                  <a:t> </a:t>
                </a:r>
                <a:r>
                  <a:rPr lang="en-US" altLang="en-US" b="1" dirty="0" err="1">
                    <a:cs typeface="Times New Roman" pitchFamily="18" charset="0"/>
                  </a:rPr>
                  <a:t>sináptico</a:t>
                </a:r>
                <a:endParaRPr lang="en-US" altLang="en-US" b="1" dirty="0">
                  <a:cs typeface="Times New Roman" pitchFamily="18" charset="0"/>
                </a:endParaRPr>
              </a:p>
              <a:p>
                <a:pPr lvl="1">
                  <a:spcBef>
                    <a:spcPts val="600"/>
                  </a:spcBef>
                </a:pPr>
                <a:r>
                  <a:rPr lang="en-US" altLang="en-US" b="1" dirty="0" err="1">
                    <a:cs typeface="Times New Roman" pitchFamily="18" charset="0"/>
                  </a:rPr>
                  <a:t>Impulos</a:t>
                </a:r>
                <a:r>
                  <a:rPr lang="en-US" altLang="en-US" b="1" dirty="0">
                    <a:cs typeface="Times New Roman" pitchFamily="18" charset="0"/>
                  </a:rPr>
                  <a:t> </a:t>
                </a:r>
                <a:r>
                  <a:rPr lang="en-US" altLang="en-US" b="1" dirty="0" err="1">
                    <a:cs typeface="Times New Roman" pitchFamily="18" charset="0"/>
                  </a:rPr>
                  <a:t>nerviosos</a:t>
                </a:r>
                <a:r>
                  <a:rPr lang="en-US" altLang="en-US" b="1" dirty="0">
                    <a:cs typeface="Times New Roman" pitchFamily="18" charset="0"/>
                  </a:rPr>
                  <a:t>  </a:t>
                </a:r>
                <a:r>
                  <a:rPr lang="en-US" altLang="en-US" b="1" dirty="0" err="1">
                    <a:cs typeface="Times New Roman" pitchFamily="18" charset="0"/>
                  </a:rPr>
                  <a:t>viaja</a:t>
                </a:r>
                <a:r>
                  <a:rPr lang="en-US" altLang="en-US" dirty="0">
                    <a:cs typeface="Times New Roman" pitchFamily="18" charset="0"/>
                  </a:rPr>
                  <a:t> por el axon y </a:t>
                </a:r>
                <a:r>
                  <a:rPr lang="en-US" altLang="en-US" dirty="0" err="1">
                    <a:cs typeface="Times New Roman" pitchFamily="18" charset="0"/>
                  </a:rPr>
                  <a:t>abre</a:t>
                </a:r>
                <a:r>
                  <a:rPr lang="en-US" altLang="en-US" dirty="0">
                    <a:cs typeface="Times New Roman" pitchFamily="18" charset="0"/>
                  </a:rPr>
                  <a:t> canals de Ca+2 </a:t>
                </a:r>
                <a:r>
                  <a:rPr lang="en-US" altLang="en-US" dirty="0" err="1">
                    <a:cs typeface="Times New Roman" pitchFamily="18" charset="0"/>
                  </a:rPr>
                  <a:t>dependientes</a:t>
                </a:r>
                <a:r>
                  <a:rPr lang="en-US" altLang="en-US" dirty="0">
                    <a:cs typeface="Times New Roman" pitchFamily="18" charset="0"/>
                  </a:rPr>
                  <a:t> de </a:t>
                </a:r>
                <a:r>
                  <a:rPr lang="en-US" altLang="en-US" dirty="0" err="1">
                    <a:cs typeface="Times New Roman" pitchFamily="18" charset="0"/>
                  </a:rPr>
                  <a:t>voltaje</a:t>
                </a:r>
                <a:endParaRPr lang="en-US" altLang="en-US" dirty="0">
                  <a:cs typeface="Times New Roman" pitchFamily="18" charset="0"/>
                </a:endParaRPr>
              </a:p>
              <a:p>
                <a:pPr lvl="1">
                  <a:spcBef>
                    <a:spcPts val="600"/>
                  </a:spcBef>
                </a:pPr>
                <a:r>
                  <a:rPr lang="en-US" altLang="en-US" dirty="0">
                    <a:cs typeface="Times New Roman" pitchFamily="18" charset="0"/>
                  </a:rPr>
                  <a:t>Ca</a:t>
                </a:r>
                <a:r>
                  <a:rPr lang="en-US" altLang="en-US" baseline="30000" dirty="0">
                    <a:cs typeface="Times New Roman" pitchFamily="18" charset="0"/>
                  </a:rPr>
                  <a:t>2</a:t>
                </a:r>
                <a14:m>
                  <m:oMath xmlns:m="http://schemas.openxmlformats.org/officeDocument/2006/math">
                    <m:r>
                      <a:rPr lang="en-US" altLang="en-US" i="1" baseline="20000" dirty="0" smtClean="0">
                        <a:latin typeface="Cambria Math" panose="02040503050406030204" pitchFamily="18" charset="0"/>
                        <a:cs typeface="Times New Roman" pitchFamily="18" charset="0"/>
                      </a:rPr>
                      <m:t>+</m:t>
                    </m:r>
                  </m:oMath>
                </a14:m>
                <a:r>
                  <a:rPr lang="en-US" altLang="en-US" baseline="30000" dirty="0">
                    <a:cs typeface="Times New Roman" pitchFamily="18" charset="0"/>
                  </a:rPr>
                  <a:t> </a:t>
                </a:r>
                <a:r>
                  <a:rPr lang="en-US" altLang="en-US" dirty="0">
                    <a:cs typeface="Times New Roman" pitchFamily="18" charset="0"/>
                  </a:rPr>
                  <a:t>se </a:t>
                </a:r>
                <a:r>
                  <a:rPr lang="en-US" altLang="en-US" dirty="0" err="1">
                    <a:cs typeface="Times New Roman" pitchFamily="18" charset="0"/>
                  </a:rPr>
                  <a:t>difunde</a:t>
                </a:r>
                <a:r>
                  <a:rPr lang="en-US" altLang="en-US" dirty="0">
                    <a:cs typeface="Times New Roman" pitchFamily="18" charset="0"/>
                  </a:rPr>
                  <a:t> </a:t>
                </a:r>
                <a:r>
                  <a:rPr lang="en-US" altLang="en-US" dirty="0" err="1">
                    <a:cs typeface="Times New Roman" pitchFamily="18" charset="0"/>
                  </a:rPr>
                  <a:t>hacia</a:t>
                </a:r>
                <a:r>
                  <a:rPr lang="en-US" altLang="en-US" dirty="0">
                    <a:cs typeface="Times New Roman" pitchFamily="18" charset="0"/>
                  </a:rPr>
                  <a:t> el interior del </a:t>
                </a:r>
                <a:r>
                  <a:rPr lang="en-US" altLang="en-US" dirty="0" err="1">
                    <a:cs typeface="Times New Roman" pitchFamily="18" charset="0"/>
                  </a:rPr>
                  <a:t>bulbo</a:t>
                </a:r>
                <a:r>
                  <a:rPr lang="en-US" altLang="en-US" dirty="0">
                    <a:cs typeface="Times New Roman" pitchFamily="18" charset="0"/>
                  </a:rPr>
                  <a:t> </a:t>
                </a:r>
              </a:p>
              <a:p>
                <a:pPr lvl="1">
                  <a:spcBef>
                    <a:spcPts val="600"/>
                  </a:spcBef>
                </a:pPr>
                <a:r>
                  <a:rPr lang="en-US" altLang="en-US" dirty="0">
                    <a:cs typeface="Times New Roman" pitchFamily="18" charset="0"/>
                  </a:rPr>
                  <a:t>Ca</a:t>
                </a:r>
                <a:r>
                  <a:rPr lang="en-US" altLang="en-US" baseline="30000" dirty="0">
                    <a:cs typeface="Times New Roman" pitchFamily="18" charset="0"/>
                  </a:rPr>
                  <a:t>2</a:t>
                </a:r>
                <a14:m>
                  <m:oMath xmlns:m="http://schemas.openxmlformats.org/officeDocument/2006/math">
                    <m:r>
                      <a:rPr lang="en-US" altLang="en-US" i="1" baseline="20000" dirty="0" smtClean="0">
                        <a:latin typeface="Cambria Math" panose="02040503050406030204" pitchFamily="18" charset="0"/>
                        <a:cs typeface="Times New Roman" pitchFamily="18" charset="0"/>
                      </a:rPr>
                      <m:t>+ </m:t>
                    </m:r>
                  </m:oMath>
                </a14:m>
                <a:r>
                  <a:rPr lang="en-US" altLang="en-US" dirty="0">
                    <a:cs typeface="Times New Roman" pitchFamily="18" charset="0"/>
                  </a:rPr>
                  <a:t>se </a:t>
                </a:r>
                <a:r>
                  <a:rPr lang="en-US" altLang="en-US" dirty="0" err="1">
                    <a:cs typeface="Times New Roman" pitchFamily="18" charset="0"/>
                  </a:rPr>
                  <a:t>une</a:t>
                </a:r>
                <a:r>
                  <a:rPr lang="en-US" altLang="en-US" dirty="0">
                    <a:cs typeface="Times New Roman" pitchFamily="18" charset="0"/>
                  </a:rPr>
                  <a:t> a la </a:t>
                </a:r>
                <a:r>
                  <a:rPr lang="en-US" altLang="en-US" dirty="0" err="1">
                    <a:cs typeface="Times New Roman" pitchFamily="18" charset="0"/>
                  </a:rPr>
                  <a:t>superficie</a:t>
                </a:r>
                <a:r>
                  <a:rPr lang="en-US" altLang="en-US" dirty="0">
                    <a:cs typeface="Times New Roman" pitchFamily="18" charset="0"/>
                  </a:rPr>
                  <a:t> de las </a:t>
                </a:r>
                <a:r>
                  <a:rPr lang="en-US" altLang="en-US" dirty="0" err="1">
                    <a:cs typeface="Times New Roman" pitchFamily="18" charset="0"/>
                  </a:rPr>
                  <a:t>vesiculas</a:t>
                </a:r>
                <a:r>
                  <a:rPr lang="en-US" altLang="en-US" dirty="0">
                    <a:cs typeface="Times New Roman" pitchFamily="18" charset="0"/>
                  </a:rPr>
                  <a:t> con Ach</a:t>
                </a:r>
              </a:p>
              <a:p>
                <a:pPr>
                  <a:spcBef>
                    <a:spcPts val="600"/>
                  </a:spcBef>
                </a:pPr>
                <a:r>
                  <a:rPr lang="en-US" altLang="en-US" b="1" dirty="0" err="1">
                    <a:cs typeface="Times New Roman" pitchFamily="18" charset="0"/>
                  </a:rPr>
                  <a:t>Liberacion</a:t>
                </a:r>
                <a:r>
                  <a:rPr lang="en-US" altLang="en-US" b="1" dirty="0">
                    <a:cs typeface="Times New Roman" pitchFamily="18" charset="0"/>
                  </a:rPr>
                  <a:t> de Ach </a:t>
                </a:r>
                <a:r>
                  <a:rPr lang="en-US" altLang="en-US" b="1" dirty="0" err="1">
                    <a:cs typeface="Times New Roman" pitchFamily="18" charset="0"/>
                  </a:rPr>
                  <a:t>desde</a:t>
                </a:r>
                <a:r>
                  <a:rPr lang="en-US" altLang="en-US" b="1" dirty="0">
                    <a:cs typeface="Times New Roman" pitchFamily="18" charset="0"/>
                  </a:rPr>
                  <a:t> el terminal simpatico</a:t>
                </a:r>
              </a:p>
              <a:p>
                <a:pPr lvl="1">
                  <a:spcBef>
                    <a:spcPts val="600"/>
                  </a:spcBef>
                </a:pPr>
                <a:r>
                  <a:rPr lang="en-US" altLang="en-US" dirty="0">
                    <a:cs typeface="Times New Roman" pitchFamily="18" charset="0"/>
                  </a:rPr>
                  <a:t>Se </a:t>
                </a:r>
                <a:r>
                  <a:rPr lang="en-US" altLang="en-US" dirty="0" err="1">
                    <a:cs typeface="Times New Roman" pitchFamily="18" charset="0"/>
                  </a:rPr>
                  <a:t>funden</a:t>
                </a:r>
                <a:r>
                  <a:rPr lang="en-US" altLang="en-US" dirty="0">
                    <a:cs typeface="Times New Roman" pitchFamily="18" charset="0"/>
                  </a:rPr>
                  <a:t> las </a:t>
                </a:r>
                <a:r>
                  <a:rPr lang="en-US" altLang="en-US" dirty="0" err="1">
                    <a:cs typeface="Times New Roman" pitchFamily="18" charset="0"/>
                  </a:rPr>
                  <a:t>vesiculas</a:t>
                </a:r>
                <a:r>
                  <a:rPr lang="en-US" altLang="en-US" dirty="0">
                    <a:cs typeface="Times New Roman" pitchFamily="18" charset="0"/>
                  </a:rPr>
                  <a:t> con la </a:t>
                </a:r>
                <a:r>
                  <a:rPr lang="en-US" altLang="en-US" dirty="0" err="1">
                    <a:cs typeface="Times New Roman" pitchFamily="18" charset="0"/>
                  </a:rPr>
                  <a:t>membrana</a:t>
                </a:r>
                <a:r>
                  <a:rPr lang="en-US" altLang="en-US" dirty="0">
                    <a:cs typeface="Times New Roman" pitchFamily="18" charset="0"/>
                  </a:rPr>
                  <a:t> del </a:t>
                </a:r>
                <a:r>
                  <a:rPr lang="en-US" altLang="en-US" dirty="0" err="1">
                    <a:cs typeface="Times New Roman" pitchFamily="18" charset="0"/>
                  </a:rPr>
                  <a:t>bulbo</a:t>
                </a:r>
                <a:r>
                  <a:rPr lang="en-US" altLang="en-US" dirty="0">
                    <a:cs typeface="Times New Roman" pitchFamily="18" charset="0"/>
                  </a:rPr>
                  <a:t>: </a:t>
                </a:r>
                <a:r>
                  <a:rPr lang="en-US" altLang="en-US" dirty="0" err="1">
                    <a:cs typeface="Times New Roman" pitchFamily="18" charset="0"/>
                  </a:rPr>
                  <a:t>exocitosis</a:t>
                </a:r>
                <a:endParaRPr lang="en-US" altLang="en-US" dirty="0">
                  <a:cs typeface="Times New Roman" pitchFamily="18" charset="0"/>
                </a:endParaRPr>
              </a:p>
              <a:p>
                <a:pPr lvl="1">
                  <a:spcBef>
                    <a:spcPts val="600"/>
                  </a:spcBef>
                </a:pPr>
                <a:r>
                  <a:rPr lang="en-US" altLang="en-US" dirty="0">
                    <a:cs typeface="Times New Roman" pitchFamily="18" charset="0"/>
                  </a:rPr>
                  <a:t>Se </a:t>
                </a:r>
                <a:r>
                  <a:rPr lang="en-US" altLang="en-US" dirty="0" err="1">
                    <a:cs typeface="Times New Roman" pitchFamily="18" charset="0"/>
                  </a:rPr>
                  <a:t>liberan</a:t>
                </a:r>
                <a:r>
                  <a:rPr lang="en-US" altLang="en-US" dirty="0">
                    <a:cs typeface="Times New Roman" pitchFamily="18" charset="0"/>
                  </a:rPr>
                  <a:t> miles de </a:t>
                </a:r>
                <a:r>
                  <a:rPr lang="en-US" altLang="en-US" dirty="0" err="1">
                    <a:cs typeface="Times New Roman" pitchFamily="18" charset="0"/>
                  </a:rPr>
                  <a:t>moleculas</a:t>
                </a:r>
                <a:r>
                  <a:rPr lang="en-US" altLang="en-US" dirty="0">
                    <a:cs typeface="Times New Roman" pitchFamily="18" charset="0"/>
                  </a:rPr>
                  <a:t> de Ach</a:t>
                </a:r>
              </a:p>
            </p:txBody>
          </p:sp>
        </mc:Choice>
        <mc:Fallback xmlns="">
          <p:sp>
            <p:nvSpPr>
              <p:cNvPr id="8" name="Content Placeholder 2"/>
              <p:cNvSpPr>
                <a:spLocks noGrp="1" noRot="1" noChangeAspect="1" noMove="1" noResize="1" noEditPoints="1" noAdjustHandles="1" noChangeArrowheads="1" noChangeShapeType="1" noTextEdit="1"/>
              </p:cNvSpPr>
              <p:nvPr>
                <p:ph idx="1"/>
              </p:nvPr>
            </p:nvSpPr>
            <p:spPr>
              <a:xfrm>
                <a:off x="457200" y="1295400"/>
                <a:ext cx="8595360" cy="5303520"/>
              </a:xfrm>
              <a:blipFill>
                <a:blip r:embed="rId2"/>
                <a:stretch>
                  <a:fillRect l="-1773" t="-1193"/>
                </a:stretch>
              </a:blipFill>
            </p:spPr>
            <p:txBody>
              <a:bodyPr/>
              <a:lstStyle/>
              <a:p>
                <a:r>
                  <a:rPr lang="en-US">
                    <a:noFill/>
                  </a:rPr>
                  <a:t> </a:t>
                </a:r>
              </a:p>
            </p:txBody>
          </p:sp>
        </mc:Fallback>
      </mc:AlternateContent>
    </p:spTree>
    <p:extLst>
      <p:ext uri="{BB962C8B-B14F-4D97-AF65-F5344CB8AC3E}">
        <p14:creationId xmlns:p14="http://schemas.microsoft.com/office/powerpoint/2010/main" val="10402176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10.3a </a:t>
            </a:r>
            <a:r>
              <a:rPr lang="en-US" dirty="0" err="1"/>
              <a:t>Contracción</a:t>
            </a:r>
            <a:r>
              <a:rPr lang="en-US" dirty="0"/>
              <a:t> muscular: exitación</a:t>
            </a:r>
            <a:r>
              <a:rPr lang="en-US" sz="1500" dirty="0"/>
              <a:t>2</a:t>
            </a:r>
          </a:p>
        </p:txBody>
      </p:sp>
      <p:sp>
        <p:nvSpPr>
          <p:cNvPr id="8" name="Content Placeholder 2"/>
          <p:cNvSpPr>
            <a:spLocks noGrp="1"/>
          </p:cNvSpPr>
          <p:nvPr>
            <p:ph idx="1"/>
          </p:nvPr>
        </p:nvSpPr>
        <p:spPr>
          <a:xfrm>
            <a:off x="228600" y="1066800"/>
            <a:ext cx="8610600" cy="1143000"/>
          </a:xfrm>
        </p:spPr>
        <p:txBody>
          <a:bodyPr/>
          <a:lstStyle/>
          <a:p>
            <a:pPr>
              <a:spcBef>
                <a:spcPts val="600"/>
              </a:spcBef>
              <a:defRPr/>
            </a:pPr>
            <a:r>
              <a:rPr lang="en-US" altLang="en-US" sz="3000" b="1" dirty="0">
                <a:cs typeface="Times New Roman" pitchFamily="18" charset="0"/>
              </a:rPr>
              <a:t>Ach se </a:t>
            </a:r>
            <a:r>
              <a:rPr lang="en-US" altLang="en-US" sz="3000" b="1" dirty="0" err="1">
                <a:cs typeface="Times New Roman" pitchFamily="18" charset="0"/>
              </a:rPr>
              <a:t>une</a:t>
            </a:r>
            <a:r>
              <a:rPr lang="en-US" altLang="en-US" sz="3000" b="1" dirty="0">
                <a:cs typeface="Times New Roman" pitchFamily="18" charset="0"/>
              </a:rPr>
              <a:t> a </a:t>
            </a:r>
            <a:r>
              <a:rPr lang="en-US" altLang="en-US" sz="3000" b="1" dirty="0" err="1">
                <a:cs typeface="Times New Roman" pitchFamily="18" charset="0"/>
              </a:rPr>
              <a:t>receptores</a:t>
            </a:r>
            <a:r>
              <a:rPr lang="en-US" altLang="en-US" sz="3000" b="1" dirty="0">
                <a:cs typeface="Times New Roman" pitchFamily="18" charset="0"/>
              </a:rPr>
              <a:t> de la </a:t>
            </a:r>
            <a:r>
              <a:rPr lang="en-US" altLang="en-US" sz="3000" b="1" dirty="0" err="1">
                <a:cs typeface="Times New Roman" pitchFamily="18" charset="0"/>
              </a:rPr>
              <a:t>placa</a:t>
            </a:r>
            <a:r>
              <a:rPr lang="en-US" altLang="en-US" sz="3000" b="1" dirty="0">
                <a:cs typeface="Times New Roman" pitchFamily="18" charset="0"/>
              </a:rPr>
              <a:t> terminal </a:t>
            </a:r>
            <a:r>
              <a:rPr lang="en-US" altLang="en-US" sz="3000" b="1" dirty="0" err="1">
                <a:cs typeface="Times New Roman" pitchFamily="18" charset="0"/>
              </a:rPr>
              <a:t>motora</a:t>
            </a:r>
            <a:endParaRPr lang="en-US" altLang="en-US" sz="3000" b="1" dirty="0">
              <a:cs typeface="Times New Roman" pitchFamily="18" charset="0"/>
            </a:endParaRPr>
          </a:p>
          <a:p>
            <a:pPr lvl="1">
              <a:spcBef>
                <a:spcPts val="600"/>
              </a:spcBef>
              <a:defRPr/>
            </a:pPr>
            <a:r>
              <a:rPr lang="en-US" altLang="en-US" sz="2600" dirty="0">
                <a:cs typeface="Times New Roman" pitchFamily="18" charset="0"/>
              </a:rPr>
              <a:t>Ach se </a:t>
            </a:r>
            <a:r>
              <a:rPr lang="en-US" altLang="en-US" sz="2600" dirty="0" err="1">
                <a:cs typeface="Times New Roman" pitchFamily="18" charset="0"/>
              </a:rPr>
              <a:t>difunde</a:t>
            </a:r>
            <a:r>
              <a:rPr lang="en-US" altLang="en-US" sz="2600" dirty="0">
                <a:cs typeface="Times New Roman" pitchFamily="18" charset="0"/>
              </a:rPr>
              <a:t> </a:t>
            </a:r>
            <a:r>
              <a:rPr lang="en-US" altLang="en-US" sz="2600" dirty="0" err="1">
                <a:cs typeface="Times New Roman" pitchFamily="18" charset="0"/>
              </a:rPr>
              <a:t>en</a:t>
            </a:r>
            <a:r>
              <a:rPr lang="en-US" altLang="en-US" sz="2600" dirty="0">
                <a:cs typeface="Times New Roman" pitchFamily="18" charset="0"/>
              </a:rPr>
              <a:t> la </a:t>
            </a:r>
            <a:r>
              <a:rPr lang="en-US" altLang="en-US" sz="2600" dirty="0" err="1">
                <a:cs typeface="Times New Roman" pitchFamily="18" charset="0"/>
              </a:rPr>
              <a:t>hendidura</a:t>
            </a:r>
            <a:r>
              <a:rPr lang="en-US" altLang="en-US" sz="2600" dirty="0">
                <a:cs typeface="Times New Roman" pitchFamily="18" charset="0"/>
              </a:rPr>
              <a:t> </a:t>
            </a:r>
            <a:r>
              <a:rPr lang="en-US" altLang="en-US" sz="2600" dirty="0" err="1">
                <a:cs typeface="Times New Roman" pitchFamily="18" charset="0"/>
              </a:rPr>
              <a:t>sinpatica</a:t>
            </a:r>
            <a:r>
              <a:rPr lang="en-US" altLang="en-US" sz="2600" dirty="0">
                <a:cs typeface="Times New Roman" pitchFamily="18" charset="0"/>
              </a:rPr>
              <a:t> y se </a:t>
            </a:r>
            <a:r>
              <a:rPr lang="en-US" altLang="en-US" sz="2600" dirty="0" err="1">
                <a:cs typeface="Times New Roman" pitchFamily="18" charset="0"/>
              </a:rPr>
              <a:t>une</a:t>
            </a:r>
            <a:r>
              <a:rPr lang="en-US" altLang="en-US" sz="2600" dirty="0">
                <a:cs typeface="Times New Roman" pitchFamily="18" charset="0"/>
              </a:rPr>
              <a:t> al receptor </a:t>
            </a:r>
            <a:r>
              <a:rPr lang="en-US" altLang="en-US" sz="2600" dirty="0" err="1">
                <a:cs typeface="Times New Roman" pitchFamily="18" charset="0"/>
              </a:rPr>
              <a:t>exitando</a:t>
            </a:r>
            <a:r>
              <a:rPr lang="en-US" altLang="en-US" sz="2600" dirty="0">
                <a:cs typeface="Times New Roman" pitchFamily="18" charset="0"/>
              </a:rPr>
              <a:t> la </a:t>
            </a:r>
            <a:r>
              <a:rPr lang="en-US" altLang="en-US" sz="2600" dirty="0" err="1">
                <a:cs typeface="Times New Roman" pitchFamily="18" charset="0"/>
              </a:rPr>
              <a:t>sarcolema</a:t>
            </a:r>
            <a:r>
              <a:rPr lang="en-US" altLang="en-US" sz="2600" dirty="0">
                <a:cs typeface="Times New Roman" pitchFamily="18" charset="0"/>
              </a:rPr>
              <a:t> receptors, excites fiber</a:t>
            </a:r>
          </a:p>
        </p:txBody>
      </p:sp>
      <p:pic>
        <p:nvPicPr>
          <p:cNvPr id="10" name="Picture 3" descr="A nerve signal triggers the entry of calcium into the synaptic knob. This results in the release of the neurotransmitter acetylcholine (ACh)."/>
          <p:cNvPicPr>
            <a:picLocks noGrp="1" noChangeAspect="1" noChangeArrowheads="1"/>
          </p:cNvPicPr>
          <p:nvPr>
            <p:ph idx="13"/>
          </p:nvPr>
        </p:nvPicPr>
        <p:blipFill>
          <a:blip r:embed="rId2" cstate="print">
            <a:extLst>
              <a:ext uri="{28A0092B-C50C-407E-A947-70E740481C1C}">
                <a14:useLocalDpi xmlns:a14="http://schemas.microsoft.com/office/drawing/2010/main" val="0"/>
              </a:ext>
            </a:extLst>
          </a:blip>
          <a:srcRect/>
          <a:stretch>
            <a:fillRect/>
          </a:stretch>
        </p:blipFill>
        <p:spPr bwMode="auto">
          <a:xfrm>
            <a:off x="1981199" y="2533424"/>
            <a:ext cx="6553201" cy="3867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4"/>
          <p:cNvSpPr>
            <a:spLocks noGrp="1"/>
          </p:cNvSpPr>
          <p:nvPr>
            <p:ph idx="14"/>
          </p:nvPr>
        </p:nvSpPr>
        <p:spPr>
          <a:xfrm>
            <a:off x="457200" y="6172200"/>
            <a:ext cx="1371600" cy="381000"/>
          </a:xfrm>
        </p:spPr>
        <p:txBody>
          <a:bodyPr/>
          <a:lstStyle/>
          <a:p>
            <a:r>
              <a:rPr lang="en-US" altLang="en-US" sz="1800" dirty="0">
                <a:cs typeface="Times New Roman" pitchFamily="18" charset="0"/>
              </a:rPr>
              <a:t>Figure 10.10</a:t>
            </a:r>
          </a:p>
        </p:txBody>
      </p:sp>
    </p:spTree>
    <p:extLst>
      <p:ext uri="{BB962C8B-B14F-4D97-AF65-F5344CB8AC3E}">
        <p14:creationId xmlns:p14="http://schemas.microsoft.com/office/powerpoint/2010/main" val="1236618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 </a:t>
            </a:r>
            <a:r>
              <a:rPr lang="en-US" dirty="0" err="1"/>
              <a:t>Miastenia</a:t>
            </a:r>
            <a:r>
              <a:rPr lang="en-US" dirty="0"/>
              <a:t> Gravis</a:t>
            </a:r>
            <a:endParaRPr lang="en-US" sz="1500" dirty="0"/>
          </a:p>
        </p:txBody>
      </p:sp>
      <p:sp>
        <p:nvSpPr>
          <p:cNvPr id="8" name="Content Placeholder 2"/>
          <p:cNvSpPr>
            <a:spLocks noGrp="1"/>
          </p:cNvSpPr>
          <p:nvPr>
            <p:ph idx="1"/>
          </p:nvPr>
        </p:nvSpPr>
        <p:spPr>
          <a:xfrm>
            <a:off x="457200" y="1295400"/>
            <a:ext cx="8595360" cy="5303520"/>
          </a:xfrm>
        </p:spPr>
        <p:txBody>
          <a:bodyPr/>
          <a:lstStyle/>
          <a:p>
            <a:pPr marL="457200" indent="-457200">
              <a:spcBef>
                <a:spcPts val="600"/>
              </a:spcBef>
              <a:buFont typeface="Arial" panose="020B0604020202020204" pitchFamily="34" charset="0"/>
              <a:buChar char="•"/>
            </a:pPr>
            <a:r>
              <a:rPr lang="en-US" altLang="en-US" sz="3000" dirty="0" err="1">
                <a:cs typeface="Times New Roman" pitchFamily="18" charset="0"/>
              </a:rPr>
              <a:t>Autoinmune</a:t>
            </a:r>
            <a:r>
              <a:rPr lang="en-US" altLang="en-US" sz="3000" dirty="0">
                <a:cs typeface="Times New Roman" pitchFamily="18" charset="0"/>
              </a:rPr>
              <a:t>, </a:t>
            </a:r>
            <a:r>
              <a:rPr lang="en-US" altLang="en-US" sz="3000" dirty="0" err="1">
                <a:cs typeface="Times New Roman" pitchFamily="18" charset="0"/>
              </a:rPr>
              <a:t>mayormente</a:t>
            </a:r>
            <a:r>
              <a:rPr lang="en-US" altLang="en-US" sz="3000" dirty="0">
                <a:cs typeface="Times New Roman" pitchFamily="18" charset="0"/>
              </a:rPr>
              <a:t> </a:t>
            </a:r>
            <a:r>
              <a:rPr lang="en-US" altLang="en-US" sz="3000" dirty="0" err="1">
                <a:cs typeface="Times New Roman" pitchFamily="18" charset="0"/>
              </a:rPr>
              <a:t>en</a:t>
            </a:r>
            <a:r>
              <a:rPr lang="en-US" altLang="en-US" sz="3000" dirty="0">
                <a:cs typeface="Times New Roman" pitchFamily="18" charset="0"/>
              </a:rPr>
              <a:t> </a:t>
            </a:r>
            <a:r>
              <a:rPr lang="en-US" altLang="en-US" sz="3000" dirty="0" err="1">
                <a:cs typeface="Times New Roman" pitchFamily="18" charset="0"/>
              </a:rPr>
              <a:t>mujeres</a:t>
            </a:r>
            <a:endParaRPr lang="en-US" altLang="en-US" sz="3000" dirty="0">
              <a:cs typeface="Times New Roman" pitchFamily="18" charset="0"/>
            </a:endParaRPr>
          </a:p>
          <a:p>
            <a:pPr marL="457200" indent="-457200">
              <a:spcBef>
                <a:spcPts val="600"/>
              </a:spcBef>
              <a:buFont typeface="Arial" panose="020B0604020202020204" pitchFamily="34" charset="0"/>
              <a:buChar char="•"/>
            </a:pPr>
            <a:r>
              <a:rPr lang="en-US" altLang="en-US" sz="3000" dirty="0">
                <a:cs typeface="Times New Roman" pitchFamily="18" charset="0"/>
              </a:rPr>
              <a:t>AB contra receptors de Ach los </a:t>
            </a:r>
            <a:r>
              <a:rPr lang="en-US" altLang="en-US" sz="3000" dirty="0" err="1">
                <a:cs typeface="Times New Roman" pitchFamily="18" charset="0"/>
              </a:rPr>
              <a:t>bloquean</a:t>
            </a:r>
            <a:endParaRPr lang="en-US" altLang="en-US" sz="3000" dirty="0">
              <a:cs typeface="Times New Roman" pitchFamily="18" charset="0"/>
            </a:endParaRPr>
          </a:p>
          <a:p>
            <a:pPr marL="457200" indent="-457200">
              <a:spcBef>
                <a:spcPts val="600"/>
              </a:spcBef>
              <a:buFont typeface="Arial" panose="020B0604020202020204" pitchFamily="34" charset="0"/>
              <a:buChar char="•"/>
            </a:pPr>
            <a:r>
              <a:rPr lang="en-US" altLang="en-US" sz="3000" dirty="0">
                <a:cs typeface="Times New Roman" pitchFamily="18" charset="0"/>
              </a:rPr>
              <a:t>Los receptors son </a:t>
            </a:r>
            <a:r>
              <a:rPr lang="en-US" altLang="en-US" sz="3000" dirty="0" err="1">
                <a:cs typeface="Times New Roman" pitchFamily="18" charset="0"/>
              </a:rPr>
              <a:t>removidos</a:t>
            </a:r>
            <a:r>
              <a:rPr lang="en-US" altLang="en-US" sz="3000" dirty="0">
                <a:cs typeface="Times New Roman" pitchFamily="18" charset="0"/>
              </a:rPr>
              <a:t> por </a:t>
            </a:r>
            <a:r>
              <a:rPr lang="en-US" altLang="en-US" sz="3000" dirty="0" err="1">
                <a:cs typeface="Times New Roman" pitchFamily="18" charset="0"/>
              </a:rPr>
              <a:t>endocitosis</a:t>
            </a:r>
            <a:endParaRPr lang="en-US" altLang="en-US" sz="3000" dirty="0">
              <a:cs typeface="Times New Roman" pitchFamily="18" charset="0"/>
            </a:endParaRPr>
          </a:p>
          <a:p>
            <a:pPr marL="457200" indent="-457200">
              <a:spcBef>
                <a:spcPts val="600"/>
              </a:spcBef>
              <a:buFont typeface="Arial" panose="020B0604020202020204" pitchFamily="34" charset="0"/>
              <a:buChar char="•"/>
            </a:pPr>
            <a:r>
              <a:rPr lang="en-US" altLang="en-US" sz="3000" dirty="0">
                <a:cs typeface="Times New Roman" pitchFamily="18" charset="0"/>
              </a:rPr>
              <a:t>Hay </a:t>
            </a:r>
            <a:r>
              <a:rPr lang="en-US" altLang="en-US" sz="3000" dirty="0" err="1">
                <a:cs typeface="Times New Roman" pitchFamily="18" charset="0"/>
              </a:rPr>
              <a:t>menos</a:t>
            </a:r>
            <a:r>
              <a:rPr lang="en-US" altLang="en-US" sz="3000" dirty="0">
                <a:cs typeface="Times New Roman" pitchFamily="18" charset="0"/>
              </a:rPr>
              <a:t> receptors, Habra </a:t>
            </a:r>
            <a:r>
              <a:rPr lang="en-US" altLang="en-US" sz="3000" dirty="0" err="1">
                <a:cs typeface="Times New Roman" pitchFamily="18" charset="0"/>
              </a:rPr>
              <a:t>menos</a:t>
            </a:r>
            <a:r>
              <a:rPr lang="en-US" altLang="en-US" sz="3000" dirty="0">
                <a:cs typeface="Times New Roman" pitchFamily="18" charset="0"/>
              </a:rPr>
              <a:t> </a:t>
            </a:r>
            <a:r>
              <a:rPr lang="en-US" altLang="en-US" sz="3000" dirty="0" err="1">
                <a:cs typeface="Times New Roman" pitchFamily="18" charset="0"/>
              </a:rPr>
              <a:t>estimulacion</a:t>
            </a:r>
            <a:endParaRPr lang="en-US" altLang="en-US" sz="3000" dirty="0">
              <a:cs typeface="Times New Roman" pitchFamily="18" charset="0"/>
            </a:endParaRPr>
          </a:p>
          <a:p>
            <a:pPr marL="457200" indent="-457200">
              <a:spcBef>
                <a:spcPts val="600"/>
              </a:spcBef>
              <a:buFont typeface="Arial" panose="020B0604020202020204" pitchFamily="34" charset="0"/>
              <a:buChar char="•"/>
            </a:pPr>
            <a:r>
              <a:rPr lang="en-US" altLang="en-US" sz="3000" dirty="0" err="1">
                <a:cs typeface="Times New Roman" pitchFamily="18" charset="0"/>
              </a:rPr>
              <a:t>Fatiga</a:t>
            </a:r>
            <a:r>
              <a:rPr lang="en-US" altLang="en-US" sz="3000" dirty="0">
                <a:cs typeface="Times New Roman" pitchFamily="18" charset="0"/>
              </a:rPr>
              <a:t> muscular </a:t>
            </a:r>
            <a:r>
              <a:rPr lang="en-US" altLang="en-US" sz="3000" dirty="0" err="1">
                <a:cs typeface="Times New Roman" pitchFamily="18" charset="0"/>
              </a:rPr>
              <a:t>ocurre</a:t>
            </a:r>
            <a:r>
              <a:rPr lang="en-US" altLang="en-US" sz="3000" dirty="0">
                <a:cs typeface="Times New Roman" pitchFamily="18" charset="0"/>
              </a:rPr>
              <a:t> mas </a:t>
            </a:r>
            <a:r>
              <a:rPr lang="en-US" altLang="en-US" sz="3000" dirty="0" err="1">
                <a:cs typeface="Times New Roman" pitchFamily="18" charset="0"/>
              </a:rPr>
              <a:t>rapido</a:t>
            </a:r>
            <a:endParaRPr lang="en-US" altLang="en-US" sz="3000" dirty="0">
              <a:cs typeface="Times New Roman" pitchFamily="18" charset="0"/>
            </a:endParaRPr>
          </a:p>
          <a:p>
            <a:pPr marL="457200" indent="-457200">
              <a:spcBef>
                <a:spcPts val="600"/>
              </a:spcBef>
              <a:buFont typeface="Arial" panose="020B0604020202020204" pitchFamily="34" charset="0"/>
              <a:buChar char="•"/>
            </a:pPr>
            <a:r>
              <a:rPr lang="en-US" altLang="en-US" sz="3000" dirty="0" err="1">
                <a:cs typeface="Times New Roman" pitchFamily="18" charset="0"/>
              </a:rPr>
              <a:t>Debilidad</a:t>
            </a:r>
            <a:r>
              <a:rPr lang="en-US" altLang="en-US" sz="3000" dirty="0">
                <a:cs typeface="Times New Roman" pitchFamily="18" charset="0"/>
              </a:rPr>
              <a:t> muscular </a:t>
            </a:r>
            <a:r>
              <a:rPr lang="en-US" altLang="en-US" sz="3000" dirty="0" err="1">
                <a:cs typeface="Times New Roman" pitchFamily="18" charset="0"/>
              </a:rPr>
              <a:t>comienza</a:t>
            </a:r>
            <a:r>
              <a:rPr lang="en-US" altLang="en-US" sz="3000" dirty="0">
                <a:cs typeface="Times New Roman" pitchFamily="18" charset="0"/>
              </a:rPr>
              <a:t> </a:t>
            </a:r>
            <a:r>
              <a:rPr lang="en-US" altLang="en-US" sz="3000" dirty="0" err="1">
                <a:cs typeface="Times New Roman" pitchFamily="18" charset="0"/>
              </a:rPr>
              <a:t>en</a:t>
            </a:r>
            <a:r>
              <a:rPr lang="en-US" altLang="en-US" sz="3000" dirty="0">
                <a:cs typeface="Times New Roman" pitchFamily="18" charset="0"/>
              </a:rPr>
              <a:t> la </a:t>
            </a:r>
            <a:r>
              <a:rPr lang="en-US" altLang="en-US" sz="3000" dirty="0" err="1">
                <a:cs typeface="Times New Roman" pitchFamily="18" charset="0"/>
              </a:rPr>
              <a:t>caral</a:t>
            </a:r>
            <a:r>
              <a:rPr lang="en-US" altLang="en-US" sz="3000" dirty="0">
                <a:cs typeface="Times New Roman" pitchFamily="18" charset="0"/>
              </a:rPr>
              <a:t> </a:t>
            </a:r>
            <a:r>
              <a:rPr lang="en-US" altLang="en-US" sz="3000" dirty="0" err="1">
                <a:cs typeface="Times New Roman" pitchFamily="18" charset="0"/>
              </a:rPr>
              <a:t>ojos</a:t>
            </a:r>
            <a:r>
              <a:rPr lang="en-US" altLang="en-US" sz="3000" dirty="0">
                <a:cs typeface="Times New Roman" pitchFamily="18" charset="0"/>
              </a:rPr>
              <a:t>, </a:t>
            </a:r>
            <a:r>
              <a:rPr lang="en-US" altLang="en-US" sz="3000" dirty="0" err="1">
                <a:cs typeface="Times New Roman" pitchFamily="18" charset="0"/>
              </a:rPr>
              <a:t>garganta</a:t>
            </a:r>
            <a:r>
              <a:rPr lang="en-US" altLang="en-US" sz="3000" dirty="0">
                <a:cs typeface="Times New Roman" pitchFamily="18" charset="0"/>
              </a:rPr>
              <a:t> y </a:t>
            </a:r>
            <a:r>
              <a:rPr lang="en-US" altLang="en-US" sz="3000" dirty="0" err="1">
                <a:cs typeface="Times New Roman" pitchFamily="18" charset="0"/>
              </a:rPr>
              <a:t>extremidades</a:t>
            </a:r>
            <a:endParaRPr lang="en-US" altLang="en-US" sz="3000" dirty="0">
              <a:cs typeface="Times New Roman" pitchFamily="18" charset="0"/>
            </a:endParaRPr>
          </a:p>
        </p:txBody>
      </p:sp>
    </p:spTree>
    <p:extLst>
      <p:ext uri="{BB962C8B-B14F-4D97-AF65-F5344CB8AC3E}">
        <p14:creationId xmlns:p14="http://schemas.microsoft.com/office/powerpoint/2010/main" val="24036602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err="1"/>
              <a:t>Acoplamiento</a:t>
            </a:r>
            <a:r>
              <a:rPr lang="en-US" dirty="0"/>
              <a:t> </a:t>
            </a:r>
            <a:r>
              <a:rPr lang="en-US" dirty="0" err="1"/>
              <a:t>Exitacion</a:t>
            </a:r>
            <a:r>
              <a:rPr lang="en-US" dirty="0"/>
              <a:t>/</a:t>
            </a:r>
            <a:r>
              <a:rPr lang="en-US" dirty="0" err="1"/>
              <a:t>contracción</a:t>
            </a:r>
            <a:endParaRPr lang="en-US" sz="1500" dirty="0"/>
          </a:p>
        </p:txBody>
      </p:sp>
      <p:sp>
        <p:nvSpPr>
          <p:cNvPr id="8" name="Content Placeholder 2"/>
          <p:cNvSpPr>
            <a:spLocks noGrp="1"/>
          </p:cNvSpPr>
          <p:nvPr>
            <p:ph idx="1"/>
          </p:nvPr>
        </p:nvSpPr>
        <p:spPr>
          <a:xfrm>
            <a:off x="381000" y="914400"/>
            <a:ext cx="8610600" cy="1295400"/>
          </a:xfrm>
        </p:spPr>
        <p:txBody>
          <a:bodyPr/>
          <a:lstStyle/>
          <a:p>
            <a:pPr>
              <a:spcBef>
                <a:spcPts val="600"/>
              </a:spcBef>
              <a:spcAft>
                <a:spcPts val="0"/>
              </a:spcAft>
            </a:pPr>
            <a:r>
              <a:rPr lang="en-US" altLang="en-US" sz="2600" dirty="0">
                <a:cs typeface="Times New Roman" pitchFamily="18" charset="0"/>
              </a:rPr>
              <a:t>La </a:t>
            </a:r>
            <a:r>
              <a:rPr lang="en-US" altLang="en-US" sz="2600" dirty="0" err="1">
                <a:cs typeface="Times New Roman" pitchFamily="18" charset="0"/>
              </a:rPr>
              <a:t>estimulacion</a:t>
            </a:r>
            <a:r>
              <a:rPr lang="en-US" altLang="en-US" sz="2600" dirty="0">
                <a:cs typeface="Times New Roman" pitchFamily="18" charset="0"/>
              </a:rPr>
              <a:t> de la </a:t>
            </a:r>
            <a:r>
              <a:rPr lang="en-US" altLang="en-US" sz="2600" dirty="0" err="1">
                <a:cs typeface="Times New Roman" pitchFamily="18" charset="0"/>
              </a:rPr>
              <a:t>fibra</a:t>
            </a:r>
            <a:r>
              <a:rPr lang="en-US" altLang="en-US" sz="2600" dirty="0">
                <a:cs typeface="Times New Roman" pitchFamily="18" charset="0"/>
              </a:rPr>
              <a:t> (sarcolemma)</a:t>
            </a:r>
          </a:p>
          <a:p>
            <a:pPr>
              <a:spcBef>
                <a:spcPts val="600"/>
              </a:spcBef>
              <a:spcAft>
                <a:spcPts val="0"/>
              </a:spcAft>
            </a:pPr>
            <a:r>
              <a:rPr lang="en-US" altLang="en-US" sz="2600" dirty="0" err="1">
                <a:cs typeface="Times New Roman" pitchFamily="18" charset="0"/>
              </a:rPr>
              <a:t>Acoplada</a:t>
            </a:r>
            <a:r>
              <a:rPr lang="en-US" altLang="en-US" sz="2600" dirty="0">
                <a:cs typeface="Times New Roman" pitchFamily="18" charset="0"/>
              </a:rPr>
              <a:t> a la </a:t>
            </a:r>
            <a:r>
              <a:rPr lang="en-US" altLang="en-US" sz="2600" dirty="0" err="1">
                <a:cs typeface="Times New Roman" pitchFamily="18" charset="0"/>
              </a:rPr>
              <a:t>contracción</a:t>
            </a:r>
            <a:r>
              <a:rPr lang="en-US" altLang="en-US" sz="2600" dirty="0">
                <a:cs typeface="Times New Roman" pitchFamily="18" charset="0"/>
              </a:rPr>
              <a:t> (</a:t>
            </a:r>
            <a:r>
              <a:rPr lang="en-US" altLang="en-US" sz="2600" dirty="0" err="1">
                <a:cs typeface="Times New Roman" pitchFamily="18" charset="0"/>
              </a:rPr>
              <a:t>deslizamiento</a:t>
            </a:r>
            <a:r>
              <a:rPr lang="en-US" altLang="en-US" sz="2600" dirty="0">
                <a:cs typeface="Times New Roman" pitchFamily="18" charset="0"/>
              </a:rPr>
              <a:t>) de los </a:t>
            </a:r>
            <a:r>
              <a:rPr lang="en-US" altLang="en-US" sz="2600" dirty="0" err="1">
                <a:cs typeface="Times New Roman" pitchFamily="18" charset="0"/>
              </a:rPr>
              <a:t>filamentos</a:t>
            </a:r>
            <a:r>
              <a:rPr lang="en-US" altLang="en-US" sz="2600" dirty="0">
                <a:cs typeface="Times New Roman" pitchFamily="18" charset="0"/>
              </a:rPr>
              <a:t> y </a:t>
            </a:r>
            <a:r>
              <a:rPr lang="en-US" altLang="en-US" sz="2600" dirty="0" err="1">
                <a:cs typeface="Times New Roman" pitchFamily="18" charset="0"/>
              </a:rPr>
              <a:t>sarcomero</a:t>
            </a:r>
            <a:r>
              <a:rPr lang="en-US" altLang="en-US" sz="2600" dirty="0">
                <a:cs typeface="Times New Roman" pitchFamily="18" charset="0"/>
              </a:rPr>
              <a:t>:</a:t>
            </a:r>
          </a:p>
          <a:p>
            <a:pPr>
              <a:spcBef>
                <a:spcPts val="600"/>
              </a:spcBef>
              <a:spcAft>
                <a:spcPts val="0"/>
              </a:spcAft>
            </a:pPr>
            <a:r>
              <a:rPr lang="en-US" altLang="en-US" sz="2600" dirty="0">
                <a:cs typeface="Times New Roman" pitchFamily="18" charset="0"/>
              </a:rPr>
              <a:t>- </a:t>
            </a:r>
            <a:r>
              <a:rPr lang="en-US" altLang="en-US" sz="2600" dirty="0" err="1">
                <a:cs typeface="Times New Roman" pitchFamily="18" charset="0"/>
              </a:rPr>
              <a:t>acoplar</a:t>
            </a:r>
            <a:r>
              <a:rPr lang="en-US" altLang="en-US" sz="2600" dirty="0">
                <a:cs typeface="Times New Roman" pitchFamily="18" charset="0"/>
              </a:rPr>
              <a:t>: </a:t>
            </a:r>
            <a:r>
              <a:rPr lang="en-US" altLang="en-US" sz="2600" dirty="0" err="1">
                <a:cs typeface="Times New Roman" pitchFamily="18" charset="0"/>
              </a:rPr>
              <a:t>potencial</a:t>
            </a:r>
            <a:r>
              <a:rPr lang="en-US" altLang="en-US" sz="2600" dirty="0">
                <a:cs typeface="Times New Roman" pitchFamily="18" charset="0"/>
              </a:rPr>
              <a:t> de </a:t>
            </a:r>
            <a:r>
              <a:rPr lang="en-US" altLang="en-US" sz="2600" dirty="0" err="1">
                <a:cs typeface="Times New Roman" pitchFamily="18" charset="0"/>
              </a:rPr>
              <a:t>accion</a:t>
            </a:r>
            <a:r>
              <a:rPr lang="en-US" altLang="en-US" sz="2600" dirty="0">
                <a:cs typeface="Times New Roman" pitchFamily="18" charset="0"/>
              </a:rPr>
              <a:t>, Ca+2 del </a:t>
            </a:r>
            <a:r>
              <a:rPr lang="en-US" altLang="en-US" sz="2600" dirty="0" err="1">
                <a:cs typeface="Times New Roman" pitchFamily="18" charset="0"/>
              </a:rPr>
              <a:t>reticulo</a:t>
            </a:r>
            <a:r>
              <a:rPr lang="en-US" altLang="en-US" sz="2600" dirty="0">
                <a:cs typeface="Times New Roman" pitchFamily="18" charset="0"/>
              </a:rPr>
              <a:t> </a:t>
            </a:r>
            <a:r>
              <a:rPr lang="en-US" altLang="en-US" sz="2600" dirty="0" err="1">
                <a:cs typeface="Times New Roman" pitchFamily="18" charset="0"/>
              </a:rPr>
              <a:t>sarcoplasmico</a:t>
            </a:r>
            <a:endParaRPr lang="en-US" altLang="en-US" sz="2600" dirty="0">
              <a:cs typeface="Times New Roman" pitchFamily="18" charset="0"/>
            </a:endParaRPr>
          </a:p>
        </p:txBody>
      </p:sp>
      <p:pic>
        <p:nvPicPr>
          <p:cNvPr id="9" name="Picture 3" descr="Excitation-contraction coupling involves the formation of an end plate potential (EPP) at the motor end plate. The EPP initiates an action potential that travels across the sarcolemma."/>
          <p:cNvPicPr>
            <a:picLocks noGrp="1" noChangeAspect="1" noChangeArrowheads="1"/>
          </p:cNvPicPr>
          <p:nvPr>
            <p:ph idx="13"/>
          </p:nvPr>
        </p:nvPicPr>
        <p:blipFill>
          <a:blip r:embed="rId2" cstate="print">
            <a:extLst>
              <a:ext uri="{28A0092B-C50C-407E-A947-70E740481C1C}">
                <a14:useLocalDpi xmlns:a14="http://schemas.microsoft.com/office/drawing/2010/main" val="0"/>
              </a:ext>
            </a:extLst>
          </a:blip>
          <a:srcRect/>
          <a:stretch>
            <a:fillRect/>
          </a:stretch>
        </p:blipFill>
        <p:spPr bwMode="auto">
          <a:xfrm>
            <a:off x="2217420" y="2727725"/>
            <a:ext cx="5478780" cy="39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4"/>
          <p:cNvSpPr>
            <a:spLocks noGrp="1"/>
          </p:cNvSpPr>
          <p:nvPr>
            <p:ph idx="14"/>
          </p:nvPr>
        </p:nvSpPr>
        <p:spPr>
          <a:xfrm>
            <a:off x="457200" y="6172200"/>
            <a:ext cx="1371600" cy="381000"/>
          </a:xfrm>
        </p:spPr>
        <p:txBody>
          <a:bodyPr/>
          <a:lstStyle/>
          <a:p>
            <a:r>
              <a:rPr lang="en-US" altLang="en-US" sz="1800" dirty="0">
                <a:cs typeface="Times New Roman" pitchFamily="18" charset="0"/>
              </a:rPr>
              <a:t>Figure 10.11</a:t>
            </a:r>
          </a:p>
        </p:txBody>
      </p:sp>
    </p:spTree>
    <p:extLst>
      <p:ext uri="{BB962C8B-B14F-4D97-AF65-F5344CB8AC3E}">
        <p14:creationId xmlns:p14="http://schemas.microsoft.com/office/powerpoint/2010/main" val="16955493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err="1"/>
              <a:t>Acoplamiento</a:t>
            </a:r>
            <a:r>
              <a:rPr lang="en-US" dirty="0"/>
              <a:t>: </a:t>
            </a:r>
            <a:r>
              <a:rPr lang="en-US" dirty="0" err="1"/>
              <a:t>Exitacion</a:t>
            </a:r>
            <a:r>
              <a:rPr lang="en-US" dirty="0"/>
              <a:t>/</a:t>
            </a:r>
            <a:r>
              <a:rPr lang="en-US" dirty="0" err="1"/>
              <a:t>Contracción</a:t>
            </a:r>
            <a:endParaRPr lang="en-US" sz="1500" dirty="0"/>
          </a:p>
        </p:txBody>
      </p:sp>
      <p:pic>
        <p:nvPicPr>
          <p:cNvPr id="10" name="Picture 2" descr="An action potential traveling along the sarcolemma will propagate down T-tubules, stimulating the voltage-sensitive calcium channels to trigger the opening of calcium release channels in the terminal cisternae"/>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5010" y="1295400"/>
            <a:ext cx="609398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0005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10.1b </a:t>
            </a:r>
            <a:r>
              <a:rPr lang="en-US" dirty="0" err="1"/>
              <a:t>Tejido</a:t>
            </a:r>
            <a:r>
              <a:rPr lang="en-US" dirty="0"/>
              <a:t> muscular: </a:t>
            </a:r>
            <a:r>
              <a:rPr lang="en-US" dirty="0" err="1"/>
              <a:t>características</a:t>
            </a:r>
            <a:endParaRPr lang="en-US" sz="1500" dirty="0"/>
          </a:p>
        </p:txBody>
      </p:sp>
      <p:sp>
        <p:nvSpPr>
          <p:cNvPr id="8" name="Content Placeholder 2"/>
          <p:cNvSpPr>
            <a:spLocks noGrp="1"/>
          </p:cNvSpPr>
          <p:nvPr>
            <p:ph idx="1"/>
          </p:nvPr>
        </p:nvSpPr>
        <p:spPr>
          <a:xfrm>
            <a:off x="457200" y="1295400"/>
            <a:ext cx="8534400" cy="5303520"/>
          </a:xfrm>
        </p:spPr>
        <p:txBody>
          <a:bodyPr/>
          <a:lstStyle/>
          <a:p>
            <a:pPr>
              <a:spcBef>
                <a:spcPts val="600"/>
              </a:spcBef>
            </a:pPr>
            <a:r>
              <a:rPr lang="en-US" altLang="en-US" sz="3000" b="1" dirty="0" err="1">
                <a:cs typeface="Times New Roman" pitchFamily="18" charset="0"/>
              </a:rPr>
              <a:t>Excitabilidad</a:t>
            </a:r>
            <a:r>
              <a:rPr lang="en-US" altLang="en-US" sz="3000" dirty="0">
                <a:cs typeface="Times New Roman" pitchFamily="18" charset="0"/>
              </a:rPr>
              <a:t>: </a:t>
            </a:r>
            <a:r>
              <a:rPr lang="en-US" altLang="en-US" sz="3000" dirty="0" err="1">
                <a:cs typeface="Times New Roman" pitchFamily="18" charset="0"/>
              </a:rPr>
              <a:t>habilidad</a:t>
            </a:r>
            <a:r>
              <a:rPr lang="en-US" altLang="en-US" sz="3000" dirty="0">
                <a:cs typeface="Times New Roman" pitchFamily="18" charset="0"/>
              </a:rPr>
              <a:t> para responder a </a:t>
            </a:r>
            <a:r>
              <a:rPr lang="en-US" altLang="en-US" sz="3000" dirty="0" err="1">
                <a:cs typeface="Times New Roman" pitchFamily="18" charset="0"/>
              </a:rPr>
              <a:t>estímulos</a:t>
            </a:r>
            <a:r>
              <a:rPr lang="en-US" altLang="en-US" sz="3000" dirty="0">
                <a:cs typeface="Times New Roman" pitchFamily="18" charset="0"/>
              </a:rPr>
              <a:t> </a:t>
            </a:r>
            <a:r>
              <a:rPr lang="en-US" altLang="en-US" sz="3000" dirty="0" err="1">
                <a:cs typeface="Times New Roman" pitchFamily="18" charset="0"/>
              </a:rPr>
              <a:t>cambiando</a:t>
            </a:r>
            <a:r>
              <a:rPr lang="en-US" altLang="en-US" sz="3000" dirty="0">
                <a:cs typeface="Times New Roman" pitchFamily="18" charset="0"/>
              </a:rPr>
              <a:t> </a:t>
            </a:r>
            <a:r>
              <a:rPr lang="en-US" altLang="en-US" sz="3000" dirty="0" err="1">
                <a:cs typeface="Times New Roman" pitchFamily="18" charset="0"/>
              </a:rPr>
              <a:t>su</a:t>
            </a:r>
            <a:r>
              <a:rPr lang="en-US" altLang="en-US" sz="3000" dirty="0">
                <a:cs typeface="Times New Roman" pitchFamily="18" charset="0"/>
              </a:rPr>
              <a:t> </a:t>
            </a:r>
            <a:r>
              <a:rPr lang="en-US" altLang="en-US" sz="3000" dirty="0" err="1">
                <a:cs typeface="Times New Roman" pitchFamily="18" charset="0"/>
              </a:rPr>
              <a:t>potencial</a:t>
            </a:r>
            <a:r>
              <a:rPr lang="en-US" altLang="en-US" sz="3000" dirty="0">
                <a:cs typeface="Times New Roman" pitchFamily="18" charset="0"/>
              </a:rPr>
              <a:t> </a:t>
            </a:r>
            <a:r>
              <a:rPr lang="en-US" altLang="en-US" sz="3000" dirty="0" err="1">
                <a:cs typeface="Times New Roman" pitchFamily="18" charset="0"/>
              </a:rPr>
              <a:t>electrico</a:t>
            </a:r>
            <a:r>
              <a:rPr lang="en-US" altLang="en-US" sz="3000" dirty="0">
                <a:cs typeface="Times New Roman" pitchFamily="18" charset="0"/>
              </a:rPr>
              <a:t> de </a:t>
            </a:r>
            <a:r>
              <a:rPr lang="en-US" altLang="en-US" sz="3000" dirty="0" err="1">
                <a:cs typeface="Times New Roman" pitchFamily="18" charset="0"/>
              </a:rPr>
              <a:t>membrana</a:t>
            </a:r>
            <a:r>
              <a:rPr lang="en-US" altLang="en-US" sz="3000" dirty="0">
                <a:cs typeface="Times New Roman" pitchFamily="18" charset="0"/>
              </a:rPr>
              <a:t> </a:t>
            </a:r>
            <a:r>
              <a:rPr lang="en-US" altLang="en-US" sz="3000" b="1" dirty="0" err="1">
                <a:cs typeface="Times New Roman" pitchFamily="18" charset="0"/>
              </a:rPr>
              <a:t>Conductividad</a:t>
            </a:r>
            <a:r>
              <a:rPr lang="en-US" altLang="en-US" sz="3000" dirty="0">
                <a:cs typeface="Times New Roman" pitchFamily="18" charset="0"/>
              </a:rPr>
              <a:t>: conducer </a:t>
            </a:r>
            <a:r>
              <a:rPr lang="en-US" altLang="en-US" sz="3000" dirty="0" err="1">
                <a:cs typeface="Times New Roman" pitchFamily="18" charset="0"/>
              </a:rPr>
              <a:t>cambios</a:t>
            </a:r>
            <a:r>
              <a:rPr lang="en-US" altLang="en-US" sz="3000" dirty="0">
                <a:cs typeface="Times New Roman" pitchFamily="18" charset="0"/>
              </a:rPr>
              <a:t> </a:t>
            </a:r>
            <a:r>
              <a:rPr lang="en-US" altLang="en-US" sz="3000" dirty="0" err="1">
                <a:cs typeface="Times New Roman" pitchFamily="18" charset="0"/>
              </a:rPr>
              <a:t>electricos</a:t>
            </a:r>
            <a:r>
              <a:rPr lang="en-US" altLang="en-US" sz="3000" dirty="0">
                <a:cs typeface="Times New Roman" pitchFamily="18" charset="0"/>
              </a:rPr>
              <a:t> a lo largo de la </a:t>
            </a:r>
            <a:r>
              <a:rPr lang="en-US" altLang="en-US" sz="3000" dirty="0" err="1">
                <a:cs typeface="Times New Roman" pitchFamily="18" charset="0"/>
              </a:rPr>
              <a:t>membrana</a:t>
            </a:r>
            <a:r>
              <a:rPr lang="en-US" altLang="en-US" sz="3000" dirty="0">
                <a:cs typeface="Times New Roman" pitchFamily="18" charset="0"/>
              </a:rPr>
              <a:t> </a:t>
            </a:r>
            <a:r>
              <a:rPr lang="en-US" altLang="en-US" sz="3000" dirty="0" err="1">
                <a:cs typeface="Times New Roman" pitchFamily="18" charset="0"/>
              </a:rPr>
              <a:t>celular</a:t>
            </a:r>
            <a:r>
              <a:rPr lang="en-US" altLang="en-US" sz="3000" dirty="0">
                <a:cs typeface="Times New Roman" pitchFamily="18" charset="0"/>
              </a:rPr>
              <a:t> muscular membrane</a:t>
            </a:r>
          </a:p>
          <a:p>
            <a:pPr>
              <a:spcBef>
                <a:spcPts val="600"/>
              </a:spcBef>
            </a:pPr>
            <a:r>
              <a:rPr lang="en-US" altLang="en-US" sz="3000" b="1" dirty="0" err="1">
                <a:cs typeface="Times New Roman" pitchFamily="18" charset="0"/>
              </a:rPr>
              <a:t>Contractilidad</a:t>
            </a:r>
            <a:r>
              <a:rPr lang="en-US" altLang="en-US" sz="3000" dirty="0">
                <a:cs typeface="Times New Roman" pitchFamily="18" charset="0"/>
              </a:rPr>
              <a:t>: </a:t>
            </a:r>
            <a:r>
              <a:rPr lang="en-US" altLang="en-US" sz="3000" dirty="0" err="1">
                <a:cs typeface="Times New Roman" pitchFamily="18" charset="0"/>
              </a:rPr>
              <a:t>resultado</a:t>
            </a:r>
            <a:r>
              <a:rPr lang="en-US" altLang="en-US" sz="3000" dirty="0">
                <a:cs typeface="Times New Roman" pitchFamily="18" charset="0"/>
              </a:rPr>
              <a:t> de el </a:t>
            </a:r>
            <a:r>
              <a:rPr lang="en-US" altLang="en-US" sz="3000" dirty="0" err="1">
                <a:cs typeface="Times New Roman" pitchFamily="18" charset="0"/>
              </a:rPr>
              <a:t>deslizamiento</a:t>
            </a:r>
            <a:r>
              <a:rPr lang="en-US" altLang="en-US" sz="3000" dirty="0">
                <a:cs typeface="Times New Roman" pitchFamily="18" charset="0"/>
              </a:rPr>
              <a:t> de </a:t>
            </a:r>
            <a:r>
              <a:rPr lang="en-US" altLang="en-US" sz="3000" dirty="0" err="1">
                <a:cs typeface="Times New Roman" pitchFamily="18" charset="0"/>
              </a:rPr>
              <a:t>filamentos</a:t>
            </a:r>
            <a:endParaRPr lang="en-US" altLang="en-US" sz="3000" dirty="0">
              <a:cs typeface="Times New Roman" pitchFamily="18" charset="0"/>
            </a:endParaRPr>
          </a:p>
          <a:p>
            <a:pPr lvl="1">
              <a:spcBef>
                <a:spcPts val="300"/>
              </a:spcBef>
            </a:pPr>
            <a:r>
              <a:rPr lang="en-US" altLang="en-US" sz="2600" dirty="0" err="1">
                <a:cs typeface="Times New Roman" pitchFamily="18" charset="0"/>
              </a:rPr>
              <a:t>Permite</a:t>
            </a:r>
            <a:r>
              <a:rPr lang="en-US" altLang="en-US" sz="2600" dirty="0">
                <a:cs typeface="Times New Roman" pitchFamily="18" charset="0"/>
              </a:rPr>
              <a:t> a los </a:t>
            </a:r>
            <a:r>
              <a:rPr lang="en-US" altLang="en-US" sz="2600" dirty="0" err="1">
                <a:cs typeface="Times New Roman" pitchFamily="18" charset="0"/>
              </a:rPr>
              <a:t>músculos</a:t>
            </a:r>
            <a:r>
              <a:rPr lang="en-US" altLang="en-US" sz="2600" dirty="0">
                <a:cs typeface="Times New Roman" pitchFamily="18" charset="0"/>
              </a:rPr>
              <a:t> </a:t>
            </a:r>
            <a:r>
              <a:rPr lang="en-US" altLang="en-US" sz="2600" dirty="0" err="1">
                <a:cs typeface="Times New Roman" pitchFamily="18" charset="0"/>
              </a:rPr>
              <a:t>generar</a:t>
            </a:r>
            <a:r>
              <a:rPr lang="en-US" altLang="en-US" sz="2600" dirty="0">
                <a:cs typeface="Times New Roman" pitchFamily="18" charset="0"/>
              </a:rPr>
              <a:t> </a:t>
            </a:r>
            <a:r>
              <a:rPr lang="en-US" altLang="en-US" sz="2600" dirty="0" err="1">
                <a:cs typeface="Times New Roman" pitchFamily="18" charset="0"/>
              </a:rPr>
              <a:t>movimiento</a:t>
            </a:r>
            <a:endParaRPr lang="en-US" altLang="en-US" sz="2600" dirty="0">
              <a:cs typeface="Times New Roman" pitchFamily="18" charset="0"/>
            </a:endParaRPr>
          </a:p>
          <a:p>
            <a:pPr>
              <a:spcBef>
                <a:spcPts val="600"/>
              </a:spcBef>
            </a:pPr>
            <a:r>
              <a:rPr lang="en-US" altLang="en-US" sz="3000" b="1" dirty="0" err="1">
                <a:cs typeface="Times New Roman" pitchFamily="18" charset="0"/>
              </a:rPr>
              <a:t>Extensibilidad</a:t>
            </a:r>
            <a:r>
              <a:rPr lang="en-US" altLang="en-US" sz="3000" dirty="0">
                <a:cs typeface="Times New Roman" pitchFamily="18" charset="0"/>
              </a:rPr>
              <a:t>: </a:t>
            </a:r>
            <a:r>
              <a:rPr lang="en-US" altLang="en-US" sz="3000" dirty="0" err="1">
                <a:cs typeface="Times New Roman" pitchFamily="18" charset="0"/>
              </a:rPr>
              <a:t>habilidad</a:t>
            </a:r>
            <a:r>
              <a:rPr lang="en-US" altLang="en-US" sz="3000" dirty="0">
                <a:cs typeface="Times New Roman" pitchFamily="18" charset="0"/>
              </a:rPr>
              <a:t> para </a:t>
            </a:r>
            <a:r>
              <a:rPr lang="en-US" altLang="en-US" sz="3000" dirty="0" err="1">
                <a:cs typeface="Times New Roman" pitchFamily="18" charset="0"/>
              </a:rPr>
              <a:t>estirarse</a:t>
            </a:r>
            <a:endParaRPr lang="en-US" altLang="en-US" sz="3000" dirty="0">
              <a:cs typeface="Times New Roman" pitchFamily="18" charset="0"/>
            </a:endParaRPr>
          </a:p>
          <a:p>
            <a:pPr>
              <a:spcBef>
                <a:spcPts val="600"/>
              </a:spcBef>
            </a:pPr>
            <a:r>
              <a:rPr lang="en-US" altLang="en-US" sz="3000" b="1" dirty="0" err="1">
                <a:cs typeface="Times New Roman" pitchFamily="18" charset="0"/>
              </a:rPr>
              <a:t>Elasticidad</a:t>
            </a:r>
            <a:r>
              <a:rPr lang="en-US" altLang="en-US" sz="3000" dirty="0">
                <a:cs typeface="Times New Roman" pitchFamily="18" charset="0"/>
              </a:rPr>
              <a:t>: </a:t>
            </a:r>
            <a:r>
              <a:rPr lang="en-US" altLang="en-US" sz="3000" dirty="0" err="1">
                <a:cs typeface="Times New Roman" pitchFamily="18" charset="0"/>
              </a:rPr>
              <a:t>habilidad</a:t>
            </a:r>
            <a:r>
              <a:rPr lang="en-US" altLang="en-US" sz="3000" dirty="0">
                <a:cs typeface="Times New Roman" pitchFamily="18" charset="0"/>
              </a:rPr>
              <a:t> para </a:t>
            </a:r>
            <a:r>
              <a:rPr lang="en-US" altLang="en-US" sz="3000" dirty="0" err="1">
                <a:cs typeface="Times New Roman" pitchFamily="18" charset="0"/>
              </a:rPr>
              <a:t>regresar</a:t>
            </a:r>
            <a:r>
              <a:rPr lang="en-US" altLang="en-US" sz="3000" dirty="0">
                <a:cs typeface="Times New Roman" pitchFamily="18" charset="0"/>
              </a:rPr>
              <a:t> a </a:t>
            </a:r>
            <a:r>
              <a:rPr lang="en-US" altLang="en-US" sz="3000" dirty="0" err="1">
                <a:cs typeface="Times New Roman" pitchFamily="18" charset="0"/>
              </a:rPr>
              <a:t>su</a:t>
            </a:r>
            <a:r>
              <a:rPr lang="en-US" altLang="en-US" sz="3000" dirty="0">
                <a:cs typeface="Times New Roman" pitchFamily="18" charset="0"/>
              </a:rPr>
              <a:t> longitude original </a:t>
            </a:r>
            <a:r>
              <a:rPr lang="en-US" altLang="en-US" sz="3000" dirty="0" err="1">
                <a:cs typeface="Times New Roman" pitchFamily="18" charset="0"/>
              </a:rPr>
              <a:t>luego</a:t>
            </a:r>
            <a:r>
              <a:rPr lang="en-US" altLang="en-US" sz="3000" dirty="0">
                <a:cs typeface="Times New Roman" pitchFamily="18" charset="0"/>
              </a:rPr>
              <a:t> de </a:t>
            </a:r>
            <a:r>
              <a:rPr lang="en-US" altLang="en-US" sz="3000" dirty="0" err="1">
                <a:cs typeface="Times New Roman" pitchFamily="18" charset="0"/>
              </a:rPr>
              <a:t>cambio</a:t>
            </a:r>
            <a:r>
              <a:rPr lang="en-US" altLang="en-US" sz="3000" dirty="0">
                <a:cs typeface="Times New Roman" pitchFamily="18" charset="0"/>
              </a:rPr>
              <a:t> </a:t>
            </a:r>
            <a:r>
              <a:rPr lang="en-US" altLang="en-US" sz="3000" dirty="0" err="1">
                <a:cs typeface="Times New Roman" pitchFamily="18" charset="0"/>
              </a:rPr>
              <a:t>en</a:t>
            </a:r>
            <a:r>
              <a:rPr lang="en-US" altLang="en-US" sz="3000" dirty="0">
                <a:cs typeface="Times New Roman" pitchFamily="18" charset="0"/>
              </a:rPr>
              <a:t> </a:t>
            </a:r>
            <a:r>
              <a:rPr lang="en-US" altLang="en-US" sz="3000" dirty="0" err="1">
                <a:cs typeface="Times New Roman" pitchFamily="18" charset="0"/>
              </a:rPr>
              <a:t>longitud</a:t>
            </a:r>
            <a:endParaRPr lang="en-US" altLang="en-US" sz="3000" dirty="0">
              <a:cs typeface="Times New Roman" pitchFamily="18" charset="0"/>
            </a:endParaRPr>
          </a:p>
        </p:txBody>
      </p:sp>
    </p:spTree>
    <p:extLst>
      <p:ext uri="{BB962C8B-B14F-4D97-AF65-F5344CB8AC3E}">
        <p14:creationId xmlns:p14="http://schemas.microsoft.com/office/powerpoint/2010/main" val="16451651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sz="3600" dirty="0" err="1"/>
              <a:t>Acoplamiento</a:t>
            </a:r>
            <a:r>
              <a:rPr lang="en-US" sz="3600" dirty="0"/>
              <a:t>: </a:t>
            </a:r>
            <a:r>
              <a:rPr lang="en-US" sz="3600" dirty="0" err="1"/>
              <a:t>Exitacion</a:t>
            </a:r>
            <a:r>
              <a:rPr lang="en-US" sz="3600" dirty="0"/>
              <a:t>/</a:t>
            </a:r>
            <a:r>
              <a:rPr lang="en-US" sz="3600" dirty="0" err="1"/>
              <a:t>Contracción</a:t>
            </a:r>
            <a:endParaRPr lang="en-US" sz="1500" dirty="0"/>
          </a:p>
        </p:txBody>
      </p:sp>
      <mc:AlternateContent xmlns:mc="http://schemas.openxmlformats.org/markup-compatibility/2006" xmlns:a14="http://schemas.microsoft.com/office/drawing/2010/main">
        <mc:Choice Requires="a14">
          <p:sp>
            <p:nvSpPr>
              <p:cNvPr id="8" name="Content Placeholder 2"/>
              <p:cNvSpPr>
                <a:spLocks noGrp="1"/>
              </p:cNvSpPr>
              <p:nvPr>
                <p:ph idx="1"/>
              </p:nvPr>
            </p:nvSpPr>
            <p:spPr>
              <a:xfrm>
                <a:off x="457200" y="1295400"/>
                <a:ext cx="8595360" cy="5303520"/>
              </a:xfrm>
            </p:spPr>
            <p:txBody>
              <a:bodyPr/>
              <a:lstStyle/>
              <a:p>
                <a:pPr>
                  <a:defRPr/>
                </a:pPr>
                <a:r>
                  <a:rPr lang="en-US" altLang="en-US" b="1" dirty="0" err="1">
                    <a:cs typeface="Times New Roman" pitchFamily="18" charset="0"/>
                  </a:rPr>
                  <a:t>Placa</a:t>
                </a:r>
                <a:r>
                  <a:rPr lang="en-US" altLang="en-US" b="1" dirty="0">
                    <a:cs typeface="Times New Roman" pitchFamily="18" charset="0"/>
                  </a:rPr>
                  <a:t> terminal </a:t>
                </a:r>
                <a:r>
                  <a:rPr lang="en-US" altLang="en-US" b="1" dirty="0" err="1">
                    <a:cs typeface="Times New Roman" pitchFamily="18" charset="0"/>
                  </a:rPr>
                  <a:t>motora</a:t>
                </a:r>
                <a:endParaRPr lang="en-US" altLang="en-US" b="1" dirty="0">
                  <a:cs typeface="Times New Roman" pitchFamily="18" charset="0"/>
                </a:endParaRPr>
              </a:p>
              <a:p>
                <a:pPr lvl="1" indent="-347472">
                  <a:spcBef>
                    <a:spcPts val="800"/>
                  </a:spcBef>
                  <a:defRPr/>
                </a:pPr>
                <a:r>
                  <a:rPr lang="en-US" altLang="en-US" dirty="0">
                    <a:cs typeface="Times New Roman" pitchFamily="18" charset="0"/>
                  </a:rPr>
                  <a:t>Ach se </a:t>
                </a:r>
                <a:r>
                  <a:rPr lang="en-US" altLang="en-US" dirty="0" err="1">
                    <a:cs typeface="Times New Roman" pitchFamily="18" charset="0"/>
                  </a:rPr>
                  <a:t>une</a:t>
                </a:r>
                <a:r>
                  <a:rPr lang="en-US" altLang="en-US" dirty="0">
                    <a:cs typeface="Times New Roman" pitchFamily="18" charset="0"/>
                  </a:rPr>
                  <a:t> a receptor</a:t>
                </a:r>
              </a:p>
              <a:p>
                <a:pPr lvl="1" indent="-347472">
                  <a:spcBef>
                    <a:spcPts val="800"/>
                  </a:spcBef>
                  <a:defRPr/>
                </a:pPr>
                <a:r>
                  <a:rPr lang="en-US" altLang="en-US" dirty="0" err="1">
                    <a:cs typeface="Times New Roman" pitchFamily="18" charset="0"/>
                  </a:rPr>
                  <a:t>Estos</a:t>
                </a:r>
                <a:r>
                  <a:rPr lang="en-US" altLang="en-US" dirty="0">
                    <a:cs typeface="Times New Roman" pitchFamily="18" charset="0"/>
                  </a:rPr>
                  <a:t> </a:t>
                </a:r>
                <a:r>
                  <a:rPr lang="en-US" altLang="en-US" dirty="0" err="1">
                    <a:cs typeface="Times New Roman" pitchFamily="18" charset="0"/>
                  </a:rPr>
                  <a:t>unidos</a:t>
                </a:r>
                <a:r>
                  <a:rPr lang="en-US" altLang="en-US" dirty="0">
                    <a:cs typeface="Times New Roman" pitchFamily="18" charset="0"/>
                  </a:rPr>
                  <a:t> a </a:t>
                </a:r>
                <a:r>
                  <a:rPr lang="en-US" altLang="en-US" dirty="0" err="1">
                    <a:cs typeface="Times New Roman" pitchFamily="18" charset="0"/>
                  </a:rPr>
                  <a:t>canales</a:t>
                </a:r>
                <a:r>
                  <a:rPr lang="en-US" altLang="en-US" dirty="0">
                    <a:cs typeface="Times New Roman" pitchFamily="18" charset="0"/>
                  </a:rPr>
                  <a:t> de Na</a:t>
                </a:r>
                <a14:m>
                  <m:oMath xmlns:m="http://schemas.openxmlformats.org/officeDocument/2006/math">
                    <m:r>
                      <a:rPr lang="en-US" altLang="en-US" i="1" baseline="20000" dirty="0" smtClean="0">
                        <a:latin typeface="Cambria Math" panose="02040503050406030204" pitchFamily="18" charset="0"/>
                        <a:cs typeface="Times New Roman" pitchFamily="18" charset="0"/>
                      </a:rPr>
                      <m:t>+</m:t>
                    </m:r>
                  </m:oMath>
                </a14:m>
                <a:r>
                  <a:rPr lang="en-US" altLang="en-US" dirty="0">
                    <a:cs typeface="Times New Roman" pitchFamily="18" charset="0"/>
                  </a:rPr>
                  <a:t> </a:t>
                </a:r>
                <a:r>
                  <a:rPr lang="en-US" altLang="en-US" dirty="0" err="1">
                    <a:cs typeface="Times New Roman" pitchFamily="18" charset="0"/>
                  </a:rPr>
                  <a:t>regulados</a:t>
                </a:r>
                <a:r>
                  <a:rPr lang="en-US" altLang="en-US" dirty="0">
                    <a:cs typeface="Times New Roman" pitchFamily="18" charset="0"/>
                  </a:rPr>
                  <a:t> por </a:t>
                </a:r>
                <a:r>
                  <a:rPr lang="en-US" altLang="en-US" dirty="0" err="1">
                    <a:cs typeface="Times New Roman" pitchFamily="18" charset="0"/>
                  </a:rPr>
                  <a:t>ligando</a:t>
                </a:r>
                <a:endParaRPr lang="en-US" altLang="en-US" dirty="0">
                  <a:cs typeface="Times New Roman" pitchFamily="18" charset="0"/>
                </a:endParaRPr>
              </a:p>
              <a:p>
                <a:pPr lvl="1" indent="-347472">
                  <a:spcBef>
                    <a:spcPts val="800"/>
                  </a:spcBef>
                  <a:defRPr/>
                </a:pPr>
                <a:r>
                  <a:rPr lang="en-US" altLang="en-US" dirty="0" err="1">
                    <a:cs typeface="Times New Roman" pitchFamily="18" charset="0"/>
                  </a:rPr>
                  <a:t>Entra</a:t>
                </a:r>
                <a:r>
                  <a:rPr lang="en-US" altLang="en-US" dirty="0">
                    <a:cs typeface="Times New Roman" pitchFamily="18" charset="0"/>
                  </a:rPr>
                  <a:t> </a:t>
                </a:r>
                <a:r>
                  <a:rPr lang="en-US" altLang="en-US" dirty="0" err="1">
                    <a:cs typeface="Times New Roman" pitchFamily="18" charset="0"/>
                  </a:rPr>
                  <a:t>sodio</a:t>
                </a:r>
                <a:r>
                  <a:rPr lang="en-US" altLang="en-US" dirty="0">
                    <a:cs typeface="Times New Roman" pitchFamily="18" charset="0"/>
                  </a:rPr>
                  <a:t> </a:t>
                </a:r>
              </a:p>
              <a:p>
                <a:pPr lvl="1" indent="-347472">
                  <a:spcBef>
                    <a:spcPts val="800"/>
                  </a:spcBef>
                  <a:defRPr/>
                </a:pPr>
                <a:r>
                  <a:rPr lang="en-US" altLang="en-US" dirty="0" err="1">
                    <a:cs typeface="Times New Roman" pitchFamily="18" charset="0"/>
                  </a:rPr>
                  <a:t>Potencial</a:t>
                </a:r>
                <a:r>
                  <a:rPr lang="en-US" altLang="en-US" dirty="0">
                    <a:cs typeface="Times New Roman" pitchFamily="18" charset="0"/>
                  </a:rPr>
                  <a:t> de la </a:t>
                </a:r>
                <a:r>
                  <a:rPr lang="en-US" altLang="en-US" dirty="0" err="1">
                    <a:cs typeface="Times New Roman" pitchFamily="18" charset="0"/>
                  </a:rPr>
                  <a:t>placa</a:t>
                </a:r>
                <a:r>
                  <a:rPr lang="en-US" altLang="en-US" dirty="0">
                    <a:cs typeface="Times New Roman" pitchFamily="18" charset="0"/>
                  </a:rPr>
                  <a:t> terminal cambia, </a:t>
                </a:r>
                <a:r>
                  <a:rPr lang="en-US" altLang="en-US" dirty="0" err="1">
                    <a:cs typeface="Times New Roman" pitchFamily="18" charset="0"/>
                  </a:rPr>
                  <a:t>sarcolema</a:t>
                </a:r>
                <a:r>
                  <a:rPr lang="en-US" altLang="en-US" dirty="0">
                    <a:cs typeface="Times New Roman" pitchFamily="18" charset="0"/>
                  </a:rPr>
                  <a:t> se </a:t>
                </a:r>
                <a:r>
                  <a:rPr lang="en-US" altLang="en-US" dirty="0" err="1">
                    <a:cs typeface="Times New Roman" pitchFamily="18" charset="0"/>
                  </a:rPr>
                  <a:t>depolariza</a:t>
                </a:r>
                <a:endParaRPr lang="en-US" altLang="en-US" dirty="0">
                  <a:cs typeface="Times New Roman" pitchFamily="18" charset="0"/>
                </a:endParaRPr>
              </a:p>
            </p:txBody>
          </p:sp>
        </mc:Choice>
        <mc:Fallback xmlns="">
          <p:sp>
            <p:nvSpPr>
              <p:cNvPr id="8" name="Content Placeholder 2"/>
              <p:cNvSpPr>
                <a:spLocks noGrp="1" noRot="1" noChangeAspect="1" noMove="1" noResize="1" noEditPoints="1" noAdjustHandles="1" noChangeArrowheads="1" noChangeShapeType="1" noTextEdit="1"/>
              </p:cNvSpPr>
              <p:nvPr>
                <p:ph idx="1"/>
              </p:nvPr>
            </p:nvSpPr>
            <p:spPr>
              <a:xfrm>
                <a:off x="457200" y="1295400"/>
                <a:ext cx="8595360" cy="5303520"/>
              </a:xfrm>
              <a:blipFill>
                <a:blip r:embed="rId2"/>
                <a:stretch>
                  <a:fillRect l="-1773" t="-1193"/>
                </a:stretch>
              </a:blipFill>
            </p:spPr>
            <p:txBody>
              <a:bodyPr/>
              <a:lstStyle/>
              <a:p>
                <a:r>
                  <a:rPr lang="en-US">
                    <a:noFill/>
                  </a:rPr>
                  <a:t> </a:t>
                </a:r>
              </a:p>
            </p:txBody>
          </p:sp>
        </mc:Fallback>
      </mc:AlternateContent>
    </p:spTree>
    <p:extLst>
      <p:ext uri="{BB962C8B-B14F-4D97-AF65-F5344CB8AC3E}">
        <p14:creationId xmlns:p14="http://schemas.microsoft.com/office/powerpoint/2010/main" val="9125617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sz="3400" dirty="0"/>
              <a:t>10.3b </a:t>
            </a:r>
            <a:r>
              <a:rPr lang="en-US" sz="3400" dirty="0" err="1"/>
              <a:t>Acoplamiento</a:t>
            </a:r>
            <a:r>
              <a:rPr lang="en-US" sz="3400" dirty="0"/>
              <a:t> </a:t>
            </a:r>
            <a:r>
              <a:rPr lang="en-US" sz="3400" dirty="0" err="1"/>
              <a:t>Exitación</a:t>
            </a:r>
            <a:r>
              <a:rPr lang="en-US" sz="3400" dirty="0"/>
              <a:t> – Contracción</a:t>
            </a:r>
            <a:r>
              <a:rPr lang="en-US" sz="1500" dirty="0"/>
              <a:t>2</a:t>
            </a:r>
          </a:p>
        </p:txBody>
      </p:sp>
      <mc:AlternateContent xmlns:mc="http://schemas.openxmlformats.org/markup-compatibility/2006" xmlns:a14="http://schemas.microsoft.com/office/drawing/2010/main">
        <mc:Choice Requires="a14">
          <p:sp>
            <p:nvSpPr>
              <p:cNvPr id="8" name="Content Placeholder 2"/>
              <p:cNvSpPr>
                <a:spLocks noGrp="1"/>
              </p:cNvSpPr>
              <p:nvPr>
                <p:ph idx="1"/>
              </p:nvPr>
            </p:nvSpPr>
            <p:spPr>
              <a:xfrm>
                <a:off x="457200" y="1295400"/>
                <a:ext cx="8595360" cy="5303520"/>
              </a:xfrm>
            </p:spPr>
            <p:txBody>
              <a:bodyPr/>
              <a:lstStyle/>
              <a:p>
                <a:pPr>
                  <a:spcBef>
                    <a:spcPts val="600"/>
                  </a:spcBef>
                </a:pPr>
                <a:r>
                  <a:rPr lang="en-US" altLang="en-US" sz="2400" dirty="0" err="1">
                    <a:cs typeface="Times New Roman" pitchFamily="18" charset="0"/>
                  </a:rPr>
                  <a:t>Potencial</a:t>
                </a:r>
                <a:r>
                  <a:rPr lang="en-US" altLang="en-US" sz="2400" dirty="0">
                    <a:cs typeface="Times New Roman" pitchFamily="18" charset="0"/>
                  </a:rPr>
                  <a:t> de </a:t>
                </a:r>
                <a:r>
                  <a:rPr lang="en-US" altLang="en-US" sz="2400" dirty="0" err="1">
                    <a:cs typeface="Times New Roman" pitchFamily="18" charset="0"/>
                  </a:rPr>
                  <a:t>acción</a:t>
                </a:r>
                <a:r>
                  <a:rPr lang="en-US" altLang="en-US" sz="2400" dirty="0">
                    <a:cs typeface="Times New Roman" pitchFamily="18" charset="0"/>
                  </a:rPr>
                  <a:t> se </a:t>
                </a:r>
                <a:r>
                  <a:rPr lang="en-US" altLang="en-US" sz="2400" dirty="0" err="1">
                    <a:cs typeface="Times New Roman" pitchFamily="18" charset="0"/>
                  </a:rPr>
                  <a:t>propaga</a:t>
                </a:r>
                <a:r>
                  <a:rPr lang="en-US" altLang="en-US" sz="2400" dirty="0">
                    <a:cs typeface="Times New Roman" pitchFamily="18" charset="0"/>
                  </a:rPr>
                  <a:t> por los </a:t>
                </a:r>
                <a:r>
                  <a:rPr lang="en-US" altLang="en-US" sz="2400" dirty="0" err="1">
                    <a:cs typeface="Times New Roman" pitchFamily="18" charset="0"/>
                  </a:rPr>
                  <a:t>Tubos</a:t>
                </a:r>
                <a:r>
                  <a:rPr lang="en-US" altLang="en-US" sz="2400" dirty="0">
                    <a:cs typeface="Times New Roman" pitchFamily="18" charset="0"/>
                  </a:rPr>
                  <a:t> T</a:t>
                </a:r>
              </a:p>
              <a:p>
                <a:pPr lvl="1">
                  <a:spcBef>
                    <a:spcPts val="600"/>
                  </a:spcBef>
                </a:pPr>
                <a:r>
                  <a:rPr lang="en-US" altLang="en-US" sz="2400" b="1" dirty="0" err="1">
                    <a:cs typeface="Times New Roman" pitchFamily="18" charset="0"/>
                  </a:rPr>
                  <a:t>Potencial</a:t>
                </a:r>
                <a:r>
                  <a:rPr lang="en-US" altLang="en-US" sz="2400" b="1" dirty="0">
                    <a:cs typeface="Times New Roman" pitchFamily="18" charset="0"/>
                  </a:rPr>
                  <a:t> de </a:t>
                </a:r>
                <a:r>
                  <a:rPr lang="en-US" altLang="en-US" sz="2400" b="1" dirty="0" err="1">
                    <a:cs typeface="Times New Roman" pitchFamily="18" charset="0"/>
                  </a:rPr>
                  <a:t>acción</a:t>
                </a:r>
                <a:r>
                  <a:rPr lang="en-US" altLang="en-US" sz="2400" b="1" dirty="0">
                    <a:cs typeface="Times New Roman" pitchFamily="18" charset="0"/>
                  </a:rPr>
                  <a:t> – </a:t>
                </a:r>
                <a:r>
                  <a:rPr lang="en-US" altLang="en-US" sz="2400" b="1" dirty="0" err="1">
                    <a:cs typeface="Times New Roman" pitchFamily="18" charset="0"/>
                  </a:rPr>
                  <a:t>cambios</a:t>
                </a:r>
                <a:r>
                  <a:rPr lang="en-US" altLang="en-US" sz="2400" b="1" dirty="0">
                    <a:cs typeface="Times New Roman" pitchFamily="18" charset="0"/>
                  </a:rPr>
                  <a:t> de </a:t>
                </a:r>
                <a:r>
                  <a:rPr lang="en-US" altLang="en-US" sz="2400" b="1" dirty="0" err="1">
                    <a:cs typeface="Times New Roman" pitchFamily="18" charset="0"/>
                  </a:rPr>
                  <a:t>voltajes</a:t>
                </a:r>
                <a:r>
                  <a:rPr lang="en-US" altLang="en-US" sz="2400" b="1" dirty="0">
                    <a:cs typeface="Times New Roman" pitchFamily="18" charset="0"/>
                  </a:rPr>
                  <a:t> </a:t>
                </a:r>
                <a:r>
                  <a:rPr lang="en-US" altLang="en-US" sz="2400" b="1" dirty="0" err="1">
                    <a:cs typeface="Times New Roman" pitchFamily="18" charset="0"/>
                  </a:rPr>
                  <a:t>en</a:t>
                </a:r>
                <a:r>
                  <a:rPr lang="en-US" altLang="en-US" sz="2400" b="1" dirty="0">
                    <a:cs typeface="Times New Roman" pitchFamily="18" charset="0"/>
                  </a:rPr>
                  <a:t> las </a:t>
                </a:r>
                <a:r>
                  <a:rPr lang="en-US" altLang="en-US" sz="2400" b="1" dirty="0" err="1">
                    <a:cs typeface="Times New Roman" pitchFamily="18" charset="0"/>
                  </a:rPr>
                  <a:t>membranas</a:t>
                </a:r>
                <a:endParaRPr lang="en-US" altLang="en-US" sz="2400" dirty="0">
                  <a:cs typeface="Times New Roman" pitchFamily="18" charset="0"/>
                </a:endParaRPr>
              </a:p>
              <a:p>
                <a:pPr lvl="1">
                  <a:spcBef>
                    <a:spcPts val="600"/>
                  </a:spcBef>
                </a:pPr>
                <a:r>
                  <a:rPr lang="en-US" altLang="en-US" sz="2400" dirty="0">
                    <a:cs typeface="Times New Roman" pitchFamily="18" charset="0"/>
                  </a:rPr>
                  <a:t>Se </a:t>
                </a:r>
                <a:r>
                  <a:rPr lang="en-US" altLang="en-US" sz="2400" dirty="0" err="1">
                    <a:cs typeface="Times New Roman" pitchFamily="18" charset="0"/>
                  </a:rPr>
                  <a:t>abre</a:t>
                </a:r>
                <a:r>
                  <a:rPr lang="en-US" altLang="en-US" sz="2400" dirty="0">
                    <a:cs typeface="Times New Roman" pitchFamily="18" charset="0"/>
                  </a:rPr>
                  <a:t> canal de Na</a:t>
                </a:r>
                <a14:m>
                  <m:oMath xmlns:m="http://schemas.openxmlformats.org/officeDocument/2006/math">
                    <m:r>
                      <a:rPr lang="en-US" altLang="en-US" sz="2400" i="1" baseline="15000" dirty="0" smtClean="0">
                        <a:latin typeface="Cambria Math" panose="02040503050406030204" pitchFamily="18" charset="0"/>
                        <a:cs typeface="Times New Roman" pitchFamily="18" charset="0"/>
                      </a:rPr>
                      <m:t>+</m:t>
                    </m:r>
                  </m:oMath>
                </a14:m>
                <a:r>
                  <a:rPr lang="en-US" altLang="en-US" sz="2400" dirty="0">
                    <a:cs typeface="Times New Roman" pitchFamily="18" charset="0"/>
                  </a:rPr>
                  <a:t> </a:t>
                </a:r>
              </a:p>
              <a:p>
                <a:pPr lvl="1">
                  <a:spcBef>
                    <a:spcPts val="600"/>
                  </a:spcBef>
                </a:pPr>
                <a:r>
                  <a:rPr lang="en-US" altLang="en-US" sz="2400" dirty="0" err="1">
                    <a:cs typeface="Times New Roman" pitchFamily="18" charset="0"/>
                  </a:rPr>
                  <a:t>Sodio</a:t>
                </a:r>
                <a:r>
                  <a:rPr lang="en-US" altLang="en-US" sz="2400" dirty="0">
                    <a:cs typeface="Times New Roman" pitchFamily="18" charset="0"/>
                  </a:rPr>
                  <a:t> </a:t>
                </a:r>
                <a:r>
                  <a:rPr lang="en-US" altLang="en-US" sz="2400" dirty="0" err="1">
                    <a:cs typeface="Times New Roman" pitchFamily="18" charset="0"/>
                  </a:rPr>
                  <a:t>entra</a:t>
                </a:r>
                <a:endParaRPr lang="en-US" altLang="en-US" sz="2400" dirty="0">
                  <a:cs typeface="Times New Roman" pitchFamily="18" charset="0"/>
                </a:endParaRPr>
              </a:p>
              <a:p>
                <a:pPr lvl="2">
                  <a:spcBef>
                    <a:spcPts val="600"/>
                  </a:spcBef>
                </a:pPr>
                <a:r>
                  <a:rPr lang="en-US" altLang="en-US" dirty="0">
                    <a:cs typeface="Times New Roman" pitchFamily="18" charset="0"/>
                  </a:rPr>
                  <a:t>La </a:t>
                </a:r>
                <a:r>
                  <a:rPr lang="en-US" altLang="en-US" dirty="0" err="1">
                    <a:cs typeface="Times New Roman" pitchFamily="18" charset="0"/>
                  </a:rPr>
                  <a:t>célula</a:t>
                </a:r>
                <a:r>
                  <a:rPr lang="en-US" altLang="en-US" dirty="0">
                    <a:cs typeface="Times New Roman" pitchFamily="18" charset="0"/>
                  </a:rPr>
                  <a:t> se </a:t>
                </a:r>
                <a:r>
                  <a:rPr lang="en-US" altLang="en-US" dirty="0" err="1">
                    <a:cs typeface="Times New Roman" pitchFamily="18" charset="0"/>
                  </a:rPr>
                  <a:t>depolariza</a:t>
                </a:r>
                <a:r>
                  <a:rPr lang="en-US" altLang="en-US" dirty="0">
                    <a:cs typeface="Times New Roman" pitchFamily="18" charset="0"/>
                  </a:rPr>
                  <a:t> – se </a:t>
                </a:r>
                <a:r>
                  <a:rPr lang="en-US" altLang="en-US" dirty="0" err="1">
                    <a:cs typeface="Times New Roman" pitchFamily="18" charset="0"/>
                  </a:rPr>
                  <a:t>hace</a:t>
                </a:r>
                <a:r>
                  <a:rPr lang="en-US" altLang="en-US" dirty="0">
                    <a:cs typeface="Times New Roman" pitchFamily="18" charset="0"/>
                  </a:rPr>
                  <a:t> mas </a:t>
                </a:r>
                <a:r>
                  <a:rPr lang="en-US" altLang="en-US" dirty="0" err="1">
                    <a:cs typeface="Times New Roman" pitchFamily="18" charset="0"/>
                  </a:rPr>
                  <a:t>positiva</a:t>
                </a:r>
                <a:endParaRPr lang="en-US" altLang="en-US" dirty="0">
                  <a:cs typeface="Times New Roman" pitchFamily="18" charset="0"/>
                </a:endParaRPr>
              </a:p>
              <a:p>
                <a:pPr lvl="2">
                  <a:spcBef>
                    <a:spcPts val="600"/>
                  </a:spcBef>
                </a:pPr>
                <a:r>
                  <a:rPr lang="en-US" altLang="en-US" dirty="0" err="1">
                    <a:cs typeface="Times New Roman" pitchFamily="18" charset="0"/>
                  </a:rPr>
                  <a:t>Sigue</a:t>
                </a:r>
                <a:r>
                  <a:rPr lang="en-US" altLang="en-US" dirty="0">
                    <a:cs typeface="Times New Roman" pitchFamily="18" charset="0"/>
                  </a:rPr>
                  <a:t> </a:t>
                </a:r>
                <a:r>
                  <a:rPr lang="en-US" altLang="en-US" dirty="0" err="1">
                    <a:cs typeface="Times New Roman" pitchFamily="18" charset="0"/>
                  </a:rPr>
                  <a:t>entrando</a:t>
                </a:r>
                <a:r>
                  <a:rPr lang="en-US" altLang="en-US" dirty="0">
                    <a:cs typeface="Times New Roman" pitchFamily="18" charset="0"/>
                  </a:rPr>
                  <a:t> Na+</a:t>
                </a:r>
              </a:p>
              <a:p>
                <a:pPr lvl="2">
                  <a:spcBef>
                    <a:spcPts val="600"/>
                  </a:spcBef>
                </a:pPr>
                <a:r>
                  <a:rPr lang="en-US" altLang="en-US" dirty="0">
                    <a:cs typeface="Times New Roman" pitchFamily="18" charset="0"/>
                  </a:rPr>
                  <a:t>La </a:t>
                </a:r>
                <a:r>
                  <a:rPr lang="en-US" altLang="en-US" dirty="0" err="1">
                    <a:cs typeface="Times New Roman" pitchFamily="18" charset="0"/>
                  </a:rPr>
                  <a:t>reaccion</a:t>
                </a:r>
                <a:r>
                  <a:rPr lang="en-US" altLang="en-US" dirty="0">
                    <a:cs typeface="Times New Roman" pitchFamily="18" charset="0"/>
                  </a:rPr>
                  <a:t> </a:t>
                </a:r>
                <a:r>
                  <a:rPr lang="en-US" altLang="en-US" dirty="0" err="1">
                    <a:cs typeface="Times New Roman" pitchFamily="18" charset="0"/>
                  </a:rPr>
                  <a:t>en</a:t>
                </a:r>
                <a:r>
                  <a:rPr lang="en-US" altLang="en-US" dirty="0">
                    <a:cs typeface="Times New Roman" pitchFamily="18" charset="0"/>
                  </a:rPr>
                  <a:t> </a:t>
                </a:r>
                <a:r>
                  <a:rPr lang="en-US" altLang="en-US" dirty="0" err="1">
                    <a:cs typeface="Times New Roman" pitchFamily="18" charset="0"/>
                  </a:rPr>
                  <a:t>cadena</a:t>
                </a:r>
                <a:r>
                  <a:rPr lang="en-US" altLang="en-US" dirty="0">
                    <a:cs typeface="Times New Roman" pitchFamily="18" charset="0"/>
                  </a:rPr>
                  <a:t> </a:t>
                </a:r>
                <a:r>
                  <a:rPr lang="en-US" altLang="en-US" dirty="0" err="1">
                    <a:cs typeface="Times New Roman" pitchFamily="18" charset="0"/>
                  </a:rPr>
                  <a:t>pasa</a:t>
                </a:r>
                <a:r>
                  <a:rPr lang="en-US" altLang="en-US" dirty="0">
                    <a:cs typeface="Times New Roman" pitchFamily="18" charset="0"/>
                  </a:rPr>
                  <a:t> del </a:t>
                </a:r>
                <a:r>
                  <a:rPr lang="en-US" altLang="en-US" dirty="0" err="1">
                    <a:cs typeface="Times New Roman" pitchFamily="18" charset="0"/>
                  </a:rPr>
                  <a:t>sarcolema</a:t>
                </a:r>
                <a:r>
                  <a:rPr lang="en-US" altLang="en-US" dirty="0">
                    <a:cs typeface="Times New Roman" pitchFamily="18" charset="0"/>
                  </a:rPr>
                  <a:t> a los </a:t>
                </a:r>
                <a:r>
                  <a:rPr lang="en-US" altLang="en-US" dirty="0" err="1">
                    <a:cs typeface="Times New Roman" pitchFamily="18" charset="0"/>
                  </a:rPr>
                  <a:t>tubos</a:t>
                </a:r>
                <a:r>
                  <a:rPr lang="en-US" altLang="en-US" dirty="0">
                    <a:cs typeface="Times New Roman" pitchFamily="18" charset="0"/>
                  </a:rPr>
                  <a:t> T al RS </a:t>
                </a:r>
              </a:p>
            </p:txBody>
          </p:sp>
        </mc:Choice>
        <mc:Fallback xmlns="">
          <p:sp>
            <p:nvSpPr>
              <p:cNvPr id="8" name="Content Placeholder 2"/>
              <p:cNvSpPr>
                <a:spLocks noGrp="1" noRot="1" noChangeAspect="1" noMove="1" noResize="1" noEditPoints="1" noAdjustHandles="1" noChangeArrowheads="1" noChangeShapeType="1" noTextEdit="1"/>
              </p:cNvSpPr>
              <p:nvPr>
                <p:ph idx="1"/>
              </p:nvPr>
            </p:nvSpPr>
            <p:spPr>
              <a:xfrm>
                <a:off x="457200" y="1295400"/>
                <a:ext cx="8595360" cy="5303520"/>
              </a:xfrm>
              <a:blipFill>
                <a:blip r:embed="rId2"/>
                <a:stretch>
                  <a:fillRect l="-1182" t="-955"/>
                </a:stretch>
              </a:blipFill>
            </p:spPr>
            <p:txBody>
              <a:bodyPr/>
              <a:lstStyle/>
              <a:p>
                <a:r>
                  <a:rPr lang="en-US">
                    <a:noFill/>
                  </a:rPr>
                  <a:t> </a:t>
                </a:r>
              </a:p>
            </p:txBody>
          </p:sp>
        </mc:Fallback>
      </mc:AlternateContent>
    </p:spTree>
    <p:extLst>
      <p:ext uri="{BB962C8B-B14F-4D97-AF65-F5344CB8AC3E}">
        <p14:creationId xmlns:p14="http://schemas.microsoft.com/office/powerpoint/2010/main" val="16969122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sz="3400" dirty="0"/>
              <a:t>10.3b 10.3b </a:t>
            </a:r>
            <a:r>
              <a:rPr lang="en-US" sz="3400" dirty="0" err="1"/>
              <a:t>Acoplamiento</a:t>
            </a:r>
            <a:r>
              <a:rPr lang="en-US" sz="3400" dirty="0"/>
              <a:t> </a:t>
            </a:r>
            <a:r>
              <a:rPr lang="en-US" sz="3400" dirty="0" err="1"/>
              <a:t>Exitación</a:t>
            </a:r>
            <a:r>
              <a:rPr lang="en-US" sz="3400" dirty="0"/>
              <a:t> – Contracción</a:t>
            </a:r>
            <a:r>
              <a:rPr lang="en-US" sz="1500" dirty="0"/>
              <a:t>2</a:t>
            </a:r>
          </a:p>
        </p:txBody>
      </p:sp>
      <p:sp>
        <p:nvSpPr>
          <p:cNvPr id="8" name="Content Placeholder 2"/>
          <p:cNvSpPr>
            <a:spLocks noGrp="1"/>
          </p:cNvSpPr>
          <p:nvPr>
            <p:ph idx="1"/>
          </p:nvPr>
        </p:nvSpPr>
        <p:spPr>
          <a:xfrm>
            <a:off x="457200" y="1295400"/>
            <a:ext cx="8595360" cy="5303520"/>
          </a:xfrm>
        </p:spPr>
        <p:txBody>
          <a:bodyPr/>
          <a:lstStyle/>
          <a:p>
            <a:pPr marL="457200" indent="-457200">
              <a:spcBef>
                <a:spcPts val="600"/>
              </a:spcBef>
              <a:buFont typeface="Arial" panose="020B0604020202020204" pitchFamily="34" charset="0"/>
              <a:buChar char="•"/>
            </a:pPr>
            <a:r>
              <a:rPr lang="en-US" altLang="en-US" dirty="0">
                <a:cs typeface="Times New Roman" pitchFamily="18" charset="0"/>
              </a:rPr>
              <a:t>Entrada de Na+ </a:t>
            </a:r>
            <a:r>
              <a:rPr lang="en-US" altLang="en-US" dirty="0" err="1">
                <a:cs typeface="Times New Roman" pitchFamily="18" charset="0"/>
              </a:rPr>
              <a:t>sube</a:t>
            </a:r>
            <a:r>
              <a:rPr lang="en-US" altLang="en-US" dirty="0">
                <a:cs typeface="Times New Roman" pitchFamily="18" charset="0"/>
              </a:rPr>
              <a:t> el </a:t>
            </a:r>
            <a:r>
              <a:rPr lang="en-US" altLang="en-US" dirty="0" err="1">
                <a:cs typeface="Times New Roman" pitchFamily="18" charset="0"/>
              </a:rPr>
              <a:t>voltaje</a:t>
            </a:r>
            <a:r>
              <a:rPr lang="en-US" altLang="en-US" dirty="0">
                <a:cs typeface="Times New Roman" pitchFamily="18" charset="0"/>
              </a:rPr>
              <a:t> hasta que </a:t>
            </a:r>
            <a:r>
              <a:rPr lang="en-US" altLang="en-US" dirty="0" err="1">
                <a:cs typeface="Times New Roman" pitchFamily="18" charset="0"/>
              </a:rPr>
              <a:t>estos</a:t>
            </a:r>
            <a:r>
              <a:rPr lang="en-US" altLang="en-US" dirty="0">
                <a:cs typeface="Times New Roman" pitchFamily="18" charset="0"/>
              </a:rPr>
              <a:t> </a:t>
            </a:r>
            <a:r>
              <a:rPr lang="en-US" altLang="en-US" dirty="0" err="1">
                <a:cs typeface="Times New Roman" pitchFamily="18" charset="0"/>
              </a:rPr>
              <a:t>cierran</a:t>
            </a:r>
            <a:endParaRPr lang="en-US" altLang="en-US" dirty="0">
              <a:cs typeface="Times New Roman" pitchFamily="18" charset="0"/>
            </a:endParaRPr>
          </a:p>
          <a:p>
            <a:pPr marL="457200" indent="-457200">
              <a:spcBef>
                <a:spcPts val="600"/>
              </a:spcBef>
              <a:buFont typeface="Arial" panose="020B0604020202020204" pitchFamily="34" charset="0"/>
              <a:buChar char="•"/>
            </a:pPr>
            <a:r>
              <a:rPr lang="en-US" altLang="en-US" dirty="0">
                <a:cs typeface="Times New Roman" pitchFamily="18" charset="0"/>
              </a:rPr>
              <a:t>Canales del K+ se </a:t>
            </a:r>
            <a:r>
              <a:rPr lang="en-US" altLang="en-US" dirty="0" err="1">
                <a:cs typeface="Times New Roman" pitchFamily="18" charset="0"/>
              </a:rPr>
              <a:t>abren</a:t>
            </a:r>
            <a:endParaRPr lang="en-US" altLang="en-US" dirty="0">
              <a:cs typeface="Times New Roman" pitchFamily="18" charset="0"/>
            </a:endParaRPr>
          </a:p>
          <a:p>
            <a:pPr marL="914400" lvl="1" indent="-457200">
              <a:spcBef>
                <a:spcPts val="600"/>
              </a:spcBef>
            </a:pPr>
            <a:r>
              <a:rPr lang="en-US" altLang="en-US" dirty="0">
                <a:cs typeface="Times New Roman" pitchFamily="18" charset="0"/>
              </a:rPr>
              <a:t>K+ sale de la </a:t>
            </a:r>
            <a:r>
              <a:rPr lang="en-US" altLang="en-US" dirty="0" err="1">
                <a:cs typeface="Times New Roman" pitchFamily="18" charset="0"/>
              </a:rPr>
              <a:t>celula</a:t>
            </a:r>
            <a:r>
              <a:rPr lang="en-US" altLang="en-US" dirty="0">
                <a:cs typeface="Times New Roman" pitchFamily="18" charset="0"/>
              </a:rPr>
              <a:t> y se repolarize</a:t>
            </a:r>
          </a:p>
          <a:p>
            <a:pPr marL="457200" indent="-457200">
              <a:spcBef>
                <a:spcPts val="600"/>
              </a:spcBef>
              <a:buFont typeface="Arial" panose="020B0604020202020204" pitchFamily="34" charset="0"/>
              <a:buChar char="•"/>
            </a:pPr>
            <a:r>
              <a:rPr lang="en-US" altLang="en-US" dirty="0" err="1">
                <a:cs typeface="Times New Roman" pitchFamily="18" charset="0"/>
              </a:rPr>
              <a:t>Voltaje</a:t>
            </a:r>
            <a:r>
              <a:rPr lang="en-US" altLang="en-US" dirty="0">
                <a:cs typeface="Times New Roman" pitchFamily="18" charset="0"/>
              </a:rPr>
              <a:t> Vuelve a </a:t>
            </a:r>
            <a:r>
              <a:rPr lang="en-US" altLang="en-US" dirty="0" err="1">
                <a:cs typeface="Times New Roman" pitchFamily="18" charset="0"/>
              </a:rPr>
              <a:t>cambiar</a:t>
            </a:r>
            <a:r>
              <a:rPr lang="en-US" altLang="en-US" dirty="0">
                <a:cs typeface="Times New Roman" pitchFamily="18" charset="0"/>
              </a:rPr>
              <a:t> </a:t>
            </a:r>
            <a:r>
              <a:rPr lang="en-US" altLang="en-US" dirty="0" err="1">
                <a:cs typeface="Times New Roman" pitchFamily="18" charset="0"/>
              </a:rPr>
              <a:t>hacia</a:t>
            </a:r>
            <a:r>
              <a:rPr lang="en-US" altLang="en-US" dirty="0">
                <a:cs typeface="Times New Roman" pitchFamily="18" charset="0"/>
              </a:rPr>
              <a:t> </a:t>
            </a:r>
            <a:r>
              <a:rPr lang="en-US" altLang="en-US" dirty="0" err="1">
                <a:cs typeface="Times New Roman" pitchFamily="18" charset="0"/>
              </a:rPr>
              <a:t>negativo</a:t>
            </a:r>
            <a:r>
              <a:rPr lang="en-US" altLang="en-US" dirty="0">
                <a:cs typeface="Times New Roman" pitchFamily="18" charset="0"/>
              </a:rPr>
              <a:t> -90mV</a:t>
            </a:r>
          </a:p>
          <a:p>
            <a:pPr marL="457200" indent="-457200">
              <a:spcBef>
                <a:spcPts val="600"/>
              </a:spcBef>
              <a:buFont typeface="Arial" panose="020B0604020202020204" pitchFamily="34" charset="0"/>
              <a:buChar char="•"/>
            </a:pPr>
            <a:r>
              <a:rPr lang="en-US" altLang="en-US" dirty="0" err="1">
                <a:cs typeface="Times New Roman" pitchFamily="18" charset="0"/>
              </a:rPr>
              <a:t>Periodo</a:t>
            </a:r>
            <a:r>
              <a:rPr lang="en-US" altLang="en-US" dirty="0">
                <a:cs typeface="Times New Roman" pitchFamily="18" charset="0"/>
              </a:rPr>
              <a:t> </a:t>
            </a:r>
            <a:r>
              <a:rPr lang="en-US" altLang="en-US" dirty="0" err="1">
                <a:cs typeface="Times New Roman" pitchFamily="18" charset="0"/>
              </a:rPr>
              <a:t>refractorio</a:t>
            </a:r>
            <a:endParaRPr lang="en-US" altLang="en-US" dirty="0">
              <a:cs typeface="Times New Roman" pitchFamily="18" charset="0"/>
            </a:endParaRPr>
          </a:p>
        </p:txBody>
      </p:sp>
    </p:spTree>
    <p:extLst>
      <p:ext uri="{BB962C8B-B14F-4D97-AF65-F5344CB8AC3E}">
        <p14:creationId xmlns:p14="http://schemas.microsoft.com/office/powerpoint/2010/main" val="14899571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err="1"/>
              <a:t>Potencial</a:t>
            </a:r>
            <a:r>
              <a:rPr lang="en-US" dirty="0"/>
              <a:t> de </a:t>
            </a:r>
            <a:r>
              <a:rPr lang="en-US" dirty="0" err="1"/>
              <a:t>Accion</a:t>
            </a:r>
            <a:r>
              <a:rPr lang="en-US" dirty="0"/>
              <a:t> </a:t>
            </a:r>
            <a:r>
              <a:rPr lang="en-US" dirty="0" err="1"/>
              <a:t>en</a:t>
            </a:r>
            <a:r>
              <a:rPr lang="en-US" dirty="0"/>
              <a:t> el </a:t>
            </a:r>
            <a:r>
              <a:rPr lang="en-US" dirty="0" err="1"/>
              <a:t>Sarcolema</a:t>
            </a:r>
            <a:endParaRPr lang="en-US" dirty="0"/>
          </a:p>
        </p:txBody>
      </p:sp>
      <p:pic>
        <p:nvPicPr>
          <p:cNvPr id="8" name="Picture 2" descr="A graph shows the membrane potential changes associated with an action potential. The changes result from the opening and closing of voltage-gated&#10;sodium and potassium channels in the sarcolemma."/>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371600"/>
            <a:ext cx="822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p:cNvSpPr>
            <a:spLocks noGrp="1"/>
          </p:cNvSpPr>
          <p:nvPr>
            <p:ph idx="13"/>
          </p:nvPr>
        </p:nvSpPr>
        <p:spPr>
          <a:xfrm>
            <a:off x="457200" y="6263640"/>
            <a:ext cx="1463040" cy="365760"/>
          </a:xfrm>
        </p:spPr>
        <p:txBody>
          <a:bodyPr/>
          <a:lstStyle/>
          <a:p>
            <a:r>
              <a:rPr lang="en-US" altLang="en-US" sz="1800" dirty="0">
                <a:cs typeface="Times New Roman" pitchFamily="18" charset="0"/>
              </a:rPr>
              <a:t>Figure 10.12</a:t>
            </a:r>
            <a:endParaRPr lang="en-US" sz="1800" dirty="0"/>
          </a:p>
        </p:txBody>
      </p:sp>
    </p:spTree>
    <p:extLst>
      <p:ext uri="{BB962C8B-B14F-4D97-AF65-F5344CB8AC3E}">
        <p14:creationId xmlns:p14="http://schemas.microsoft.com/office/powerpoint/2010/main" val="20290505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sz="3400" dirty="0"/>
              <a:t>10.3b </a:t>
            </a:r>
            <a:r>
              <a:rPr lang="en-US" sz="3400" dirty="0" err="1"/>
              <a:t>Acoplamiento</a:t>
            </a:r>
            <a:r>
              <a:rPr lang="en-US" sz="3400" dirty="0"/>
              <a:t> </a:t>
            </a:r>
            <a:r>
              <a:rPr lang="en-US" sz="3400" dirty="0" err="1"/>
              <a:t>Exitación</a:t>
            </a:r>
            <a:r>
              <a:rPr lang="en-US" sz="3400" dirty="0"/>
              <a:t> – Contracción</a:t>
            </a:r>
            <a:r>
              <a:rPr lang="en-US" sz="1500" dirty="0"/>
              <a:t>2</a:t>
            </a:r>
          </a:p>
        </p:txBody>
      </p:sp>
      <p:sp>
        <p:nvSpPr>
          <p:cNvPr id="8" name="Content Placeholder 2"/>
          <p:cNvSpPr>
            <a:spLocks noGrp="1"/>
          </p:cNvSpPr>
          <p:nvPr>
            <p:ph idx="1"/>
          </p:nvPr>
        </p:nvSpPr>
        <p:spPr>
          <a:xfrm>
            <a:off x="274320" y="1188720"/>
            <a:ext cx="8595360" cy="5303520"/>
          </a:xfrm>
        </p:spPr>
        <p:txBody>
          <a:bodyPr/>
          <a:lstStyle/>
          <a:p>
            <a:pPr marL="457200" indent="-457200">
              <a:buFont typeface="Arial" panose="020B0604020202020204" pitchFamily="34" charset="0"/>
              <a:buChar char="•"/>
            </a:pPr>
            <a:r>
              <a:rPr lang="en-US" altLang="en-US" dirty="0">
                <a:cs typeface="Times New Roman" pitchFamily="18" charset="0"/>
              </a:rPr>
              <a:t>Una </a:t>
            </a:r>
            <a:r>
              <a:rPr lang="en-US" altLang="en-US" dirty="0" err="1">
                <a:cs typeface="Times New Roman" pitchFamily="18" charset="0"/>
              </a:rPr>
              <a:t>vez</a:t>
            </a:r>
            <a:r>
              <a:rPr lang="en-US" altLang="en-US" dirty="0">
                <a:cs typeface="Times New Roman" pitchFamily="18" charset="0"/>
              </a:rPr>
              <a:t> el PA </a:t>
            </a:r>
            <a:r>
              <a:rPr lang="en-US" altLang="en-US" dirty="0" err="1">
                <a:cs typeface="Times New Roman" pitchFamily="18" charset="0"/>
              </a:rPr>
              <a:t>llega</a:t>
            </a:r>
            <a:r>
              <a:rPr lang="en-US" altLang="en-US" dirty="0">
                <a:cs typeface="Times New Roman" pitchFamily="18" charset="0"/>
              </a:rPr>
              <a:t> a los </a:t>
            </a:r>
            <a:r>
              <a:rPr lang="en-US" altLang="en-US" dirty="0" err="1">
                <a:cs typeface="Times New Roman" pitchFamily="18" charset="0"/>
              </a:rPr>
              <a:t>tubos</a:t>
            </a:r>
            <a:r>
              <a:rPr lang="en-US" altLang="en-US" dirty="0">
                <a:cs typeface="Times New Roman" pitchFamily="18" charset="0"/>
              </a:rPr>
              <a:t> T</a:t>
            </a:r>
          </a:p>
          <a:p>
            <a:pPr lvl="1"/>
            <a:r>
              <a:rPr lang="en-US" altLang="en-US" dirty="0">
                <a:cs typeface="Times New Roman" pitchFamily="18" charset="0"/>
              </a:rPr>
              <a:t>Canales de Ca2+ se </a:t>
            </a:r>
            <a:r>
              <a:rPr lang="en-US" altLang="en-US" dirty="0" err="1">
                <a:cs typeface="Times New Roman" pitchFamily="18" charset="0"/>
              </a:rPr>
              <a:t>abren</a:t>
            </a:r>
            <a:r>
              <a:rPr lang="en-US" altLang="en-US" dirty="0">
                <a:cs typeface="Times New Roman" pitchFamily="18" charset="0"/>
              </a:rPr>
              <a:t> por </a:t>
            </a:r>
            <a:r>
              <a:rPr lang="en-US" altLang="en-US" dirty="0" err="1">
                <a:cs typeface="Times New Roman" pitchFamily="18" charset="0"/>
              </a:rPr>
              <a:t>voltaje</a:t>
            </a:r>
            <a:endParaRPr lang="en-US" altLang="en-US" dirty="0">
              <a:cs typeface="Times New Roman" pitchFamily="18" charset="0"/>
            </a:endParaRPr>
          </a:p>
          <a:p>
            <a:pPr lvl="1"/>
            <a:r>
              <a:rPr lang="en-US" altLang="en-US" dirty="0">
                <a:cs typeface="Times New Roman" pitchFamily="18" charset="0"/>
              </a:rPr>
              <a:t>Ca+2 sale del RS al </a:t>
            </a:r>
            <a:r>
              <a:rPr lang="en-US" altLang="en-US" dirty="0" err="1">
                <a:cs typeface="Times New Roman" pitchFamily="18" charset="0"/>
              </a:rPr>
              <a:t>citoplasma</a:t>
            </a:r>
            <a:endParaRPr lang="en-US" altLang="en-US" dirty="0">
              <a:cs typeface="Times New Roman" pitchFamily="18" charset="0"/>
            </a:endParaRPr>
          </a:p>
          <a:p>
            <a:pPr lvl="1"/>
            <a:r>
              <a:rPr lang="en-US" altLang="en-US" dirty="0">
                <a:cs typeface="Times New Roman" pitchFamily="18" charset="0"/>
              </a:rPr>
              <a:t>Ca2+ </a:t>
            </a:r>
            <a:r>
              <a:rPr lang="en-US" altLang="en-US" dirty="0" err="1">
                <a:cs typeface="Times New Roman" pitchFamily="18" charset="0"/>
              </a:rPr>
              <a:t>interactua</a:t>
            </a:r>
            <a:r>
              <a:rPr lang="en-US" altLang="en-US" dirty="0">
                <a:cs typeface="Times New Roman" pitchFamily="18" charset="0"/>
              </a:rPr>
              <a:t> con los </a:t>
            </a:r>
            <a:r>
              <a:rPr lang="en-US" altLang="en-US" dirty="0" err="1">
                <a:cs typeface="Times New Roman" pitchFamily="18" charset="0"/>
              </a:rPr>
              <a:t>miofilamentos</a:t>
            </a:r>
            <a:endParaRPr lang="en-US" altLang="en-US" dirty="0">
              <a:cs typeface="Times New Roman" pitchFamily="18" charset="0"/>
            </a:endParaRPr>
          </a:p>
          <a:p>
            <a:pPr lvl="1"/>
            <a:r>
              <a:rPr lang="en-US" altLang="en-US" dirty="0">
                <a:cs typeface="Times New Roman" pitchFamily="18" charset="0"/>
              </a:rPr>
              <a:t>Se </a:t>
            </a:r>
            <a:r>
              <a:rPr lang="en-US" altLang="en-US" dirty="0" err="1">
                <a:cs typeface="Times New Roman" pitchFamily="18" charset="0"/>
              </a:rPr>
              <a:t>dispara</a:t>
            </a:r>
            <a:r>
              <a:rPr lang="en-US" altLang="en-US" dirty="0">
                <a:cs typeface="Times New Roman" pitchFamily="18" charset="0"/>
              </a:rPr>
              <a:t> la </a:t>
            </a:r>
            <a:r>
              <a:rPr lang="en-US" altLang="en-US" dirty="0" err="1">
                <a:cs typeface="Times New Roman" pitchFamily="18" charset="0"/>
              </a:rPr>
              <a:t>contracción</a:t>
            </a:r>
            <a:r>
              <a:rPr lang="en-US" altLang="en-US" dirty="0">
                <a:cs typeface="Times New Roman" pitchFamily="18" charset="0"/>
              </a:rPr>
              <a:t> </a:t>
            </a:r>
          </a:p>
        </p:txBody>
      </p:sp>
    </p:spTree>
    <p:extLst>
      <p:ext uri="{BB962C8B-B14F-4D97-AF65-F5344CB8AC3E}">
        <p14:creationId xmlns:p14="http://schemas.microsoft.com/office/powerpoint/2010/main" val="285371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10.3c </a:t>
            </a:r>
            <a:r>
              <a:rPr lang="en-US" dirty="0" err="1"/>
              <a:t>Sarcomero</a:t>
            </a:r>
            <a:r>
              <a:rPr lang="en-US" dirty="0"/>
              <a:t>: Puentes cruzados</a:t>
            </a:r>
            <a:r>
              <a:rPr lang="en-US" sz="1500" dirty="0"/>
              <a:t>1</a:t>
            </a:r>
          </a:p>
        </p:txBody>
      </p:sp>
      <p:sp>
        <p:nvSpPr>
          <p:cNvPr id="8" name="Content Placeholder 2"/>
          <p:cNvSpPr>
            <a:spLocks noGrp="1"/>
          </p:cNvSpPr>
          <p:nvPr>
            <p:ph idx="1"/>
          </p:nvPr>
        </p:nvSpPr>
        <p:spPr>
          <a:xfrm>
            <a:off x="457200" y="990599"/>
            <a:ext cx="8229600" cy="1842499"/>
          </a:xfrm>
        </p:spPr>
        <p:txBody>
          <a:bodyPr/>
          <a:lstStyle/>
          <a:p>
            <a:pPr>
              <a:spcBef>
                <a:spcPts val="600"/>
              </a:spcBef>
            </a:pPr>
            <a:r>
              <a:rPr lang="en-US" altLang="en-US" sz="2800" dirty="0">
                <a:cs typeface="Times New Roman" pitchFamily="18" charset="0"/>
              </a:rPr>
              <a:t>Ca+2 se </a:t>
            </a:r>
            <a:r>
              <a:rPr lang="en-US" altLang="en-US" sz="2800" dirty="0" err="1">
                <a:cs typeface="Times New Roman" pitchFamily="18" charset="0"/>
              </a:rPr>
              <a:t>une</a:t>
            </a:r>
            <a:r>
              <a:rPr lang="en-US" altLang="en-US" sz="2800" dirty="0">
                <a:cs typeface="Times New Roman" pitchFamily="18" charset="0"/>
              </a:rPr>
              <a:t> a </a:t>
            </a:r>
            <a:r>
              <a:rPr lang="en-US" altLang="en-US" sz="2800" dirty="0" err="1">
                <a:cs typeface="Times New Roman" pitchFamily="18" charset="0"/>
              </a:rPr>
              <a:t>Troponina</a:t>
            </a:r>
            <a:endParaRPr lang="en-US" altLang="en-US" sz="2800" dirty="0">
              <a:cs typeface="Times New Roman" pitchFamily="18" charset="0"/>
            </a:endParaRPr>
          </a:p>
          <a:p>
            <a:pPr>
              <a:spcBef>
                <a:spcPts val="600"/>
              </a:spcBef>
            </a:pPr>
            <a:r>
              <a:rPr lang="en-US" altLang="en-US" sz="2800" dirty="0" err="1">
                <a:cs typeface="Times New Roman" pitchFamily="18" charset="0"/>
              </a:rPr>
              <a:t>Troponina</a:t>
            </a:r>
            <a:r>
              <a:rPr lang="en-US" altLang="en-US" sz="2800" dirty="0">
                <a:cs typeface="Times New Roman" pitchFamily="18" charset="0"/>
              </a:rPr>
              <a:t> cambia </a:t>
            </a:r>
            <a:r>
              <a:rPr lang="en-US" altLang="en-US" sz="2800" dirty="0" err="1">
                <a:cs typeface="Times New Roman" pitchFamily="18" charset="0"/>
              </a:rPr>
              <a:t>conformacion</a:t>
            </a:r>
            <a:r>
              <a:rPr lang="en-US" altLang="en-US" sz="2800" dirty="0">
                <a:cs typeface="Times New Roman" pitchFamily="18" charset="0"/>
              </a:rPr>
              <a:t> libera a </a:t>
            </a:r>
            <a:r>
              <a:rPr lang="en-US" altLang="en-US" sz="2800" dirty="0" err="1">
                <a:cs typeface="Times New Roman" pitchFamily="18" charset="0"/>
              </a:rPr>
              <a:t>Tropomiosina</a:t>
            </a:r>
            <a:r>
              <a:rPr lang="en-US" altLang="en-US" sz="2800" dirty="0">
                <a:cs typeface="Times New Roman" pitchFamily="18" charset="0"/>
              </a:rPr>
              <a:t> </a:t>
            </a:r>
          </a:p>
          <a:p>
            <a:pPr lvl="1">
              <a:spcBef>
                <a:spcPts val="600"/>
              </a:spcBef>
            </a:pPr>
            <a:r>
              <a:rPr lang="en-US" altLang="en-US" sz="2400" dirty="0" err="1">
                <a:cs typeface="Times New Roman" pitchFamily="18" charset="0"/>
              </a:rPr>
              <a:t>Actina</a:t>
            </a:r>
            <a:r>
              <a:rPr lang="en-US" altLang="en-US" sz="2400" dirty="0">
                <a:cs typeface="Times New Roman" pitchFamily="18" charset="0"/>
              </a:rPr>
              <a:t> </a:t>
            </a:r>
            <a:r>
              <a:rPr lang="en-US" altLang="en-US" sz="2400" dirty="0" err="1">
                <a:cs typeface="Times New Roman" pitchFamily="18" charset="0"/>
              </a:rPr>
              <a:t>queda</a:t>
            </a:r>
            <a:r>
              <a:rPr lang="en-US" altLang="en-US" sz="2400" dirty="0">
                <a:cs typeface="Times New Roman" pitchFamily="18" charset="0"/>
              </a:rPr>
              <a:t> </a:t>
            </a:r>
            <a:r>
              <a:rPr lang="en-US" altLang="en-US" sz="2400" dirty="0" err="1">
                <a:cs typeface="Times New Roman" pitchFamily="18" charset="0"/>
              </a:rPr>
              <a:t>expuesta</a:t>
            </a:r>
            <a:r>
              <a:rPr lang="en-US" altLang="en-US" sz="2400" dirty="0">
                <a:cs typeface="Times New Roman" pitchFamily="18" charset="0"/>
              </a:rPr>
              <a:t> </a:t>
            </a:r>
          </a:p>
        </p:txBody>
      </p:sp>
      <p:pic>
        <p:nvPicPr>
          <p:cNvPr id="10" name="Picture 3" descr="Calcium binds to troponin, causing the troponin-tropomyosin complex to move, no longer covering the myosin binding sites on actin."/>
          <p:cNvPicPr>
            <a:picLocks noGrp="1" noChangeAspect="1" noChangeArrowheads="1"/>
          </p:cNvPicPr>
          <p:nvPr>
            <p:ph idx="13"/>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985499"/>
            <a:ext cx="8229600" cy="3034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4"/>
          <p:cNvSpPr>
            <a:spLocks noGrp="1"/>
          </p:cNvSpPr>
          <p:nvPr>
            <p:ph idx="14"/>
          </p:nvPr>
        </p:nvSpPr>
        <p:spPr>
          <a:xfrm>
            <a:off x="457200" y="6172200"/>
            <a:ext cx="1371600" cy="381000"/>
          </a:xfrm>
        </p:spPr>
        <p:txBody>
          <a:bodyPr/>
          <a:lstStyle/>
          <a:p>
            <a:r>
              <a:rPr lang="en-US" altLang="en-US" sz="1800" dirty="0">
                <a:cs typeface="Times New Roman" pitchFamily="18" charset="0"/>
              </a:rPr>
              <a:t>Figure 10.13</a:t>
            </a:r>
          </a:p>
        </p:txBody>
      </p:sp>
    </p:spTree>
    <p:extLst>
      <p:ext uri="{BB962C8B-B14F-4D97-AF65-F5344CB8AC3E}">
        <p14:creationId xmlns:p14="http://schemas.microsoft.com/office/powerpoint/2010/main" val="30195972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10.3c </a:t>
            </a:r>
            <a:r>
              <a:rPr lang="en-US" dirty="0" err="1"/>
              <a:t>Sarcomero</a:t>
            </a:r>
            <a:r>
              <a:rPr lang="en-US" dirty="0"/>
              <a:t>: Puentes cruzados</a:t>
            </a:r>
            <a:r>
              <a:rPr lang="en-US" sz="1500" dirty="0"/>
              <a:t>12</a:t>
            </a:r>
          </a:p>
        </p:txBody>
      </p:sp>
      <p:sp>
        <p:nvSpPr>
          <p:cNvPr id="8" name="Content Placeholder 2"/>
          <p:cNvSpPr>
            <a:spLocks noGrp="1"/>
          </p:cNvSpPr>
          <p:nvPr>
            <p:ph idx="1"/>
          </p:nvPr>
        </p:nvSpPr>
        <p:spPr>
          <a:xfrm>
            <a:off x="152400" y="990600"/>
            <a:ext cx="8763000" cy="5303520"/>
          </a:xfrm>
        </p:spPr>
        <p:txBody>
          <a:bodyPr/>
          <a:lstStyle/>
          <a:p>
            <a:pPr>
              <a:spcBef>
                <a:spcPts val="600"/>
              </a:spcBef>
              <a:spcAft>
                <a:spcPts val="300"/>
              </a:spcAft>
              <a:defRPr/>
            </a:pPr>
            <a:r>
              <a:rPr lang="en-US" sz="2800" b="1" dirty="0" err="1">
                <a:cs typeface="Times New Roman" pitchFamily="18" charset="0"/>
              </a:rPr>
              <a:t>Ciclo</a:t>
            </a:r>
            <a:r>
              <a:rPr lang="en-US" sz="2800" b="1" dirty="0">
                <a:cs typeface="Times New Roman" pitchFamily="18" charset="0"/>
              </a:rPr>
              <a:t> de los </a:t>
            </a:r>
            <a:r>
              <a:rPr lang="en-US" sz="2800" b="1" dirty="0" err="1">
                <a:cs typeface="Times New Roman" pitchFamily="18" charset="0"/>
              </a:rPr>
              <a:t>puentes</a:t>
            </a:r>
            <a:r>
              <a:rPr lang="en-US" sz="2800" b="1" dirty="0">
                <a:cs typeface="Times New Roman" pitchFamily="18" charset="0"/>
              </a:rPr>
              <a:t> cruzados : </a:t>
            </a:r>
            <a:endParaRPr lang="en-US" sz="2800" dirty="0">
              <a:cs typeface="Times New Roman" pitchFamily="18" charset="0"/>
            </a:endParaRPr>
          </a:p>
          <a:p>
            <a:pPr lvl="1" indent="-457200">
              <a:spcBef>
                <a:spcPts val="600"/>
              </a:spcBef>
              <a:spcAft>
                <a:spcPts val="300"/>
              </a:spcAft>
              <a:buClrTx/>
              <a:buFont typeface="Arial" pitchFamily="34" charset="0"/>
              <a:buAutoNum type="arabicParenR"/>
              <a:defRPr/>
            </a:pPr>
            <a:r>
              <a:rPr lang="en-US" sz="2400" b="1" dirty="0">
                <a:cs typeface="Times New Roman" pitchFamily="18" charset="0"/>
              </a:rPr>
              <a:t>Se </a:t>
            </a:r>
            <a:r>
              <a:rPr lang="en-US" sz="2400" b="1" dirty="0" err="1">
                <a:cs typeface="Times New Roman" pitchFamily="18" charset="0"/>
              </a:rPr>
              <a:t>forman</a:t>
            </a:r>
            <a:r>
              <a:rPr lang="en-US" sz="2400" b="1" dirty="0">
                <a:cs typeface="Times New Roman" pitchFamily="18" charset="0"/>
              </a:rPr>
              <a:t> los </a:t>
            </a:r>
            <a:r>
              <a:rPr lang="en-US" sz="2400" b="1" dirty="0" err="1">
                <a:cs typeface="Times New Roman" pitchFamily="18" charset="0"/>
              </a:rPr>
              <a:t>puentes</a:t>
            </a:r>
            <a:r>
              <a:rPr lang="en-US" sz="2400" b="1" dirty="0">
                <a:cs typeface="Times New Roman" pitchFamily="18" charset="0"/>
              </a:rPr>
              <a:t> cruzados</a:t>
            </a:r>
          </a:p>
          <a:p>
            <a:pPr lvl="2">
              <a:spcBef>
                <a:spcPts val="600"/>
              </a:spcBef>
              <a:spcAft>
                <a:spcPts val="300"/>
              </a:spcAft>
              <a:buClr>
                <a:srgbClr val="B60000"/>
              </a:buClr>
              <a:defRPr/>
            </a:pPr>
            <a:r>
              <a:rPr lang="en-US" dirty="0">
                <a:cs typeface="Times New Roman" pitchFamily="18" charset="0"/>
              </a:rPr>
              <a:t>Cabeza de </a:t>
            </a:r>
            <a:r>
              <a:rPr lang="en-US" dirty="0" err="1">
                <a:cs typeface="Times New Roman" pitchFamily="18" charset="0"/>
              </a:rPr>
              <a:t>Miosina</a:t>
            </a:r>
            <a:r>
              <a:rPr lang="en-US" dirty="0">
                <a:cs typeface="Times New Roman" pitchFamily="18" charset="0"/>
              </a:rPr>
              <a:t> se </a:t>
            </a:r>
            <a:r>
              <a:rPr lang="en-US" dirty="0" err="1">
                <a:cs typeface="Times New Roman" pitchFamily="18" charset="0"/>
              </a:rPr>
              <a:t>une</a:t>
            </a:r>
            <a:r>
              <a:rPr lang="en-US" dirty="0">
                <a:cs typeface="Times New Roman" pitchFamily="18" charset="0"/>
              </a:rPr>
              <a:t> a sitio active de </a:t>
            </a:r>
            <a:r>
              <a:rPr lang="en-US" dirty="0" err="1">
                <a:cs typeface="Times New Roman" pitchFamily="18" charset="0"/>
              </a:rPr>
              <a:t>actina</a:t>
            </a:r>
            <a:endParaRPr lang="en-US" dirty="0">
              <a:cs typeface="Times New Roman" pitchFamily="18" charset="0"/>
            </a:endParaRPr>
          </a:p>
          <a:p>
            <a:pPr lvl="1" indent="-457200">
              <a:spcBef>
                <a:spcPts val="600"/>
              </a:spcBef>
              <a:spcAft>
                <a:spcPts val="300"/>
              </a:spcAft>
              <a:buClrTx/>
              <a:buFont typeface="Arial" pitchFamily="34" charset="0"/>
              <a:buAutoNum type="arabicParenR"/>
              <a:defRPr/>
            </a:pPr>
            <a:r>
              <a:rPr lang="en-US" sz="2400" b="1" dirty="0">
                <a:cs typeface="Times New Roman" pitchFamily="18" charset="0"/>
              </a:rPr>
              <a:t>Golpe de </a:t>
            </a:r>
            <a:r>
              <a:rPr lang="en-US" sz="2400" b="1" dirty="0" err="1">
                <a:cs typeface="Times New Roman" pitchFamily="18" charset="0"/>
              </a:rPr>
              <a:t>poder</a:t>
            </a:r>
            <a:endParaRPr lang="en-US" sz="2400" b="1" dirty="0">
              <a:cs typeface="Times New Roman" pitchFamily="18" charset="0"/>
            </a:endParaRPr>
          </a:p>
          <a:p>
            <a:pPr lvl="2">
              <a:spcBef>
                <a:spcPts val="600"/>
              </a:spcBef>
              <a:spcAft>
                <a:spcPts val="300"/>
              </a:spcAft>
              <a:buClr>
                <a:srgbClr val="B60000"/>
              </a:buClr>
              <a:defRPr/>
            </a:pPr>
            <a:r>
              <a:rPr lang="en-US" dirty="0">
                <a:cs typeface="Times New Roman" pitchFamily="18" charset="0"/>
              </a:rPr>
              <a:t>Cabezas de </a:t>
            </a:r>
            <a:r>
              <a:rPr lang="en-US" dirty="0" err="1">
                <a:cs typeface="Times New Roman" pitchFamily="18" charset="0"/>
              </a:rPr>
              <a:t>miosina</a:t>
            </a:r>
            <a:r>
              <a:rPr lang="en-US" dirty="0">
                <a:cs typeface="Times New Roman" pitchFamily="18" charset="0"/>
              </a:rPr>
              <a:t> </a:t>
            </a:r>
            <a:r>
              <a:rPr lang="en-US" dirty="0" err="1">
                <a:cs typeface="Times New Roman" pitchFamily="18" charset="0"/>
              </a:rPr>
              <a:t>halan</a:t>
            </a:r>
            <a:r>
              <a:rPr lang="en-US" dirty="0">
                <a:cs typeface="Times New Roman" pitchFamily="18" charset="0"/>
              </a:rPr>
              <a:t> del </a:t>
            </a:r>
            <a:r>
              <a:rPr lang="en-US" dirty="0" err="1">
                <a:cs typeface="Times New Roman" pitchFamily="18" charset="0"/>
              </a:rPr>
              <a:t>filamento</a:t>
            </a:r>
            <a:r>
              <a:rPr lang="en-US" dirty="0">
                <a:cs typeface="Times New Roman" pitchFamily="18" charset="0"/>
              </a:rPr>
              <a:t> </a:t>
            </a:r>
            <a:r>
              <a:rPr lang="en-US" dirty="0" err="1">
                <a:cs typeface="Times New Roman" pitchFamily="18" charset="0"/>
              </a:rPr>
              <a:t>fino</a:t>
            </a:r>
            <a:r>
              <a:rPr lang="en-US" dirty="0">
                <a:cs typeface="Times New Roman" pitchFamily="18" charset="0"/>
              </a:rPr>
              <a:t> </a:t>
            </a:r>
            <a:r>
              <a:rPr lang="en-US" dirty="0" err="1">
                <a:cs typeface="Times New Roman" pitchFamily="18" charset="0"/>
              </a:rPr>
              <a:t>hacia</a:t>
            </a:r>
            <a:r>
              <a:rPr lang="en-US" dirty="0">
                <a:cs typeface="Times New Roman" pitchFamily="18" charset="0"/>
              </a:rPr>
              <a:t> </a:t>
            </a:r>
            <a:r>
              <a:rPr lang="en-US" dirty="0" err="1">
                <a:cs typeface="Times New Roman" pitchFamily="18" charset="0"/>
              </a:rPr>
              <a:t>linea</a:t>
            </a:r>
            <a:r>
              <a:rPr lang="en-US" dirty="0">
                <a:cs typeface="Times New Roman" pitchFamily="18" charset="0"/>
              </a:rPr>
              <a:t> </a:t>
            </a:r>
          </a:p>
          <a:p>
            <a:pPr lvl="2">
              <a:spcBef>
                <a:spcPts val="600"/>
              </a:spcBef>
              <a:spcAft>
                <a:spcPts val="300"/>
              </a:spcAft>
              <a:buClr>
                <a:srgbClr val="B60000"/>
              </a:buClr>
              <a:defRPr/>
            </a:pPr>
            <a:r>
              <a:rPr lang="en-US" dirty="0">
                <a:cs typeface="Times New Roman" pitchFamily="18" charset="0"/>
              </a:rPr>
              <a:t>Sale ADP y Pi</a:t>
            </a:r>
          </a:p>
          <a:p>
            <a:pPr lvl="1" indent="-457200">
              <a:spcBef>
                <a:spcPts val="600"/>
              </a:spcBef>
              <a:spcAft>
                <a:spcPts val="300"/>
              </a:spcAft>
              <a:buNone/>
              <a:defRPr/>
            </a:pPr>
            <a:r>
              <a:rPr lang="en-US" sz="2400" b="1" dirty="0">
                <a:cs typeface="Times New Roman" pitchFamily="18" charset="0"/>
              </a:rPr>
              <a:t>3)</a:t>
            </a:r>
            <a:r>
              <a:rPr lang="en-US" sz="2400" dirty="0">
                <a:cs typeface="Times New Roman" pitchFamily="18" charset="0"/>
              </a:rPr>
              <a:t>	</a:t>
            </a:r>
            <a:r>
              <a:rPr lang="en-US" sz="2400" b="1" dirty="0" err="1">
                <a:cs typeface="Times New Roman" pitchFamily="18" charset="0"/>
              </a:rPr>
              <a:t>Liberacion</a:t>
            </a:r>
            <a:r>
              <a:rPr lang="en-US" sz="2400" b="1" dirty="0">
                <a:cs typeface="Times New Roman" pitchFamily="18" charset="0"/>
              </a:rPr>
              <a:t> de la cabeza de </a:t>
            </a:r>
            <a:r>
              <a:rPr lang="en-US" sz="2400" b="1" dirty="0" err="1">
                <a:cs typeface="Times New Roman" pitchFamily="18" charset="0"/>
              </a:rPr>
              <a:t>miosina</a:t>
            </a:r>
            <a:endParaRPr lang="en-US" sz="2400" b="1" dirty="0">
              <a:cs typeface="Times New Roman" pitchFamily="18" charset="0"/>
            </a:endParaRPr>
          </a:p>
          <a:p>
            <a:pPr lvl="2">
              <a:spcBef>
                <a:spcPts val="600"/>
              </a:spcBef>
              <a:spcAft>
                <a:spcPts val="300"/>
              </a:spcAft>
              <a:buClr>
                <a:srgbClr val="B60000"/>
              </a:buClr>
              <a:defRPr/>
            </a:pPr>
            <a:r>
              <a:rPr lang="en-US" dirty="0" err="1">
                <a:cs typeface="Times New Roman" pitchFamily="18" charset="0"/>
              </a:rPr>
              <a:t>Cuando</a:t>
            </a:r>
            <a:r>
              <a:rPr lang="en-US" dirty="0">
                <a:cs typeface="Times New Roman" pitchFamily="18" charset="0"/>
              </a:rPr>
              <a:t> un nuevo ATP se </a:t>
            </a:r>
            <a:r>
              <a:rPr lang="en-US" dirty="0" err="1">
                <a:cs typeface="Times New Roman" pitchFamily="18" charset="0"/>
              </a:rPr>
              <a:t>une</a:t>
            </a:r>
            <a:r>
              <a:rPr lang="en-US" dirty="0">
                <a:cs typeface="Times New Roman" pitchFamily="18" charset="0"/>
              </a:rPr>
              <a:t> a </a:t>
            </a:r>
            <a:r>
              <a:rPr lang="en-US" dirty="0" err="1">
                <a:cs typeface="Times New Roman" pitchFamily="18" charset="0"/>
              </a:rPr>
              <a:t>miosina</a:t>
            </a:r>
            <a:endParaRPr lang="en-US" dirty="0">
              <a:cs typeface="Times New Roman" pitchFamily="18" charset="0"/>
            </a:endParaRPr>
          </a:p>
          <a:p>
            <a:pPr lvl="2">
              <a:spcBef>
                <a:spcPts val="600"/>
              </a:spcBef>
              <a:spcAft>
                <a:spcPts val="300"/>
              </a:spcAft>
              <a:buClr>
                <a:srgbClr val="B60000"/>
              </a:buClr>
              <a:defRPr/>
            </a:pPr>
            <a:r>
              <a:rPr lang="en-US" dirty="0" err="1">
                <a:cs typeface="Times New Roman" pitchFamily="18" charset="0"/>
              </a:rPr>
              <a:t>Miosina</a:t>
            </a:r>
            <a:r>
              <a:rPr lang="en-US" dirty="0">
                <a:cs typeface="Times New Roman" pitchFamily="18" charset="0"/>
              </a:rPr>
              <a:t> </a:t>
            </a:r>
            <a:r>
              <a:rPr lang="en-US" dirty="0" err="1">
                <a:cs typeface="Times New Roman" pitchFamily="18" charset="0"/>
              </a:rPr>
              <a:t>suelta</a:t>
            </a:r>
            <a:r>
              <a:rPr lang="en-US" dirty="0">
                <a:cs typeface="Times New Roman" pitchFamily="18" charset="0"/>
              </a:rPr>
              <a:t> a </a:t>
            </a:r>
            <a:r>
              <a:rPr lang="en-US" dirty="0" err="1">
                <a:cs typeface="Times New Roman" pitchFamily="18" charset="0"/>
              </a:rPr>
              <a:t>actina</a:t>
            </a:r>
            <a:endParaRPr lang="en-US" dirty="0">
              <a:cs typeface="Times New Roman" pitchFamily="18" charset="0"/>
            </a:endParaRPr>
          </a:p>
          <a:p>
            <a:pPr lvl="1" indent="-457200">
              <a:spcBef>
                <a:spcPts val="600"/>
              </a:spcBef>
              <a:spcAft>
                <a:spcPts val="300"/>
              </a:spcAft>
              <a:buNone/>
              <a:defRPr/>
            </a:pPr>
            <a:r>
              <a:rPr lang="en-US" sz="2400" b="1" dirty="0">
                <a:cs typeface="Times New Roman" pitchFamily="18" charset="0"/>
              </a:rPr>
              <a:t>4)</a:t>
            </a:r>
            <a:r>
              <a:rPr lang="en-US" sz="2400" dirty="0">
                <a:cs typeface="Times New Roman" pitchFamily="18" charset="0"/>
              </a:rPr>
              <a:t>	</a:t>
            </a:r>
            <a:r>
              <a:rPr lang="en-US" sz="2400" b="1" dirty="0" err="1">
                <a:cs typeface="Times New Roman" pitchFamily="18" charset="0"/>
              </a:rPr>
              <a:t>Miosina</a:t>
            </a:r>
            <a:r>
              <a:rPr lang="en-US" sz="2400" b="1" dirty="0">
                <a:cs typeface="Times New Roman" pitchFamily="18" charset="0"/>
              </a:rPr>
              <a:t> se </a:t>
            </a:r>
            <a:r>
              <a:rPr lang="en-US" sz="2400" b="1" dirty="0" err="1">
                <a:cs typeface="Times New Roman" pitchFamily="18" charset="0"/>
              </a:rPr>
              <a:t>recarga</a:t>
            </a:r>
            <a:endParaRPr lang="en-US" sz="2400" b="1" dirty="0">
              <a:cs typeface="Times New Roman" pitchFamily="18" charset="0"/>
            </a:endParaRPr>
          </a:p>
          <a:p>
            <a:pPr lvl="2">
              <a:spcBef>
                <a:spcPts val="600"/>
              </a:spcBef>
              <a:spcAft>
                <a:spcPts val="300"/>
              </a:spcAft>
              <a:buClr>
                <a:srgbClr val="B60000"/>
              </a:buClr>
              <a:defRPr/>
            </a:pPr>
            <a:r>
              <a:rPr lang="en-US" dirty="0" err="1">
                <a:cs typeface="Times New Roman" pitchFamily="18" charset="0"/>
              </a:rPr>
              <a:t>Hidroliza</a:t>
            </a:r>
            <a:r>
              <a:rPr lang="en-US" dirty="0">
                <a:cs typeface="Times New Roman" pitchFamily="18" charset="0"/>
              </a:rPr>
              <a:t> ATP </a:t>
            </a:r>
            <a:r>
              <a:rPr lang="en-US" dirty="0" err="1">
                <a:cs typeface="Times New Roman" pitchFamily="18" charset="0"/>
              </a:rPr>
              <a:t>en</a:t>
            </a:r>
            <a:r>
              <a:rPr lang="en-US" dirty="0">
                <a:cs typeface="Times New Roman" pitchFamily="18" charset="0"/>
              </a:rPr>
              <a:t> ADP + Pi + E</a:t>
            </a:r>
          </a:p>
          <a:p>
            <a:pPr lvl="2">
              <a:spcBef>
                <a:spcPts val="600"/>
              </a:spcBef>
              <a:spcAft>
                <a:spcPts val="300"/>
              </a:spcAft>
              <a:buClr>
                <a:srgbClr val="B60000"/>
              </a:buClr>
              <a:defRPr/>
            </a:pPr>
            <a:r>
              <a:rPr lang="en-US" dirty="0" err="1">
                <a:cs typeface="Times New Roman" pitchFamily="18" charset="0"/>
              </a:rPr>
              <a:t>Miosina</a:t>
            </a:r>
            <a:r>
              <a:rPr lang="en-US" dirty="0">
                <a:cs typeface="Times New Roman" pitchFamily="18" charset="0"/>
              </a:rPr>
              <a:t> </a:t>
            </a:r>
            <a:r>
              <a:rPr lang="en-US" dirty="0" err="1">
                <a:cs typeface="Times New Roman" pitchFamily="18" charset="0"/>
              </a:rPr>
              <a:t>lista</a:t>
            </a:r>
            <a:r>
              <a:rPr lang="en-US" dirty="0">
                <a:cs typeface="Times New Roman" pitchFamily="18" charset="0"/>
              </a:rPr>
              <a:t> para </a:t>
            </a:r>
            <a:r>
              <a:rPr lang="en-US" dirty="0" err="1">
                <a:cs typeface="Times New Roman" pitchFamily="18" charset="0"/>
              </a:rPr>
              <a:t>disparar</a:t>
            </a:r>
            <a:r>
              <a:rPr lang="en-US" dirty="0">
                <a:cs typeface="Times New Roman" pitchFamily="18" charset="0"/>
              </a:rPr>
              <a:t> de nuevo</a:t>
            </a:r>
          </a:p>
        </p:txBody>
      </p:sp>
    </p:spTree>
    <p:extLst>
      <p:ext uri="{BB962C8B-B14F-4D97-AF65-F5344CB8AC3E}">
        <p14:creationId xmlns:p14="http://schemas.microsoft.com/office/powerpoint/2010/main" val="29539918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10.3c </a:t>
            </a:r>
            <a:r>
              <a:rPr lang="en-US" dirty="0" err="1"/>
              <a:t>Sarcomero</a:t>
            </a:r>
            <a:r>
              <a:rPr lang="en-US" dirty="0"/>
              <a:t>: Puentes cruzados</a:t>
            </a:r>
            <a:r>
              <a:rPr lang="en-US" sz="1500" dirty="0"/>
              <a:t>1</a:t>
            </a:r>
            <a:endParaRPr lang="en-US" dirty="0"/>
          </a:p>
        </p:txBody>
      </p:sp>
      <p:pic>
        <p:nvPicPr>
          <p:cNvPr id="6" name="Picture 2" descr="During crossbridge cycling, multiple repetitions of attach, pull, release, and reset lead to a fully contracted sarcomere."/>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1179269"/>
            <a:ext cx="6106371" cy="4992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p:cNvSpPr>
            <a:spLocks noGrp="1"/>
          </p:cNvSpPr>
          <p:nvPr>
            <p:ph idx="13"/>
          </p:nvPr>
        </p:nvSpPr>
        <p:spPr>
          <a:xfrm>
            <a:off x="457200" y="6263640"/>
            <a:ext cx="1463040" cy="365760"/>
          </a:xfrm>
        </p:spPr>
        <p:txBody>
          <a:bodyPr/>
          <a:lstStyle/>
          <a:p>
            <a:r>
              <a:rPr lang="en-US" altLang="en-US" sz="1800" dirty="0">
                <a:cs typeface="Times New Roman" pitchFamily="18" charset="0"/>
              </a:rPr>
              <a:t>Figure 10.13</a:t>
            </a:r>
            <a:endParaRPr lang="en-US" sz="1800" dirty="0"/>
          </a:p>
        </p:txBody>
      </p:sp>
    </p:spTree>
    <p:extLst>
      <p:ext uri="{BB962C8B-B14F-4D97-AF65-F5344CB8AC3E}">
        <p14:creationId xmlns:p14="http://schemas.microsoft.com/office/powerpoint/2010/main" val="40804347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10.3c </a:t>
            </a:r>
            <a:r>
              <a:rPr lang="en-US" dirty="0" err="1"/>
              <a:t>Sarcomero</a:t>
            </a:r>
            <a:r>
              <a:rPr lang="en-US" dirty="0"/>
              <a:t>: Puentes cruzados</a:t>
            </a:r>
            <a:r>
              <a:rPr lang="en-US" sz="1500" dirty="0"/>
              <a:t>1</a:t>
            </a:r>
          </a:p>
        </p:txBody>
      </p:sp>
      <p:sp>
        <p:nvSpPr>
          <p:cNvPr id="8" name="Content Placeholder 2"/>
          <p:cNvSpPr>
            <a:spLocks noGrp="1"/>
          </p:cNvSpPr>
          <p:nvPr>
            <p:ph idx="1"/>
          </p:nvPr>
        </p:nvSpPr>
        <p:spPr>
          <a:xfrm>
            <a:off x="457200" y="1295400"/>
            <a:ext cx="8229600" cy="5303520"/>
          </a:xfrm>
        </p:spPr>
        <p:txBody>
          <a:bodyPr/>
          <a:lstStyle/>
          <a:p>
            <a:pPr lvl="1">
              <a:spcAft>
                <a:spcPts val="0"/>
              </a:spcAft>
              <a:defRPr/>
            </a:pPr>
            <a:endParaRPr lang="en-US" dirty="0">
              <a:cs typeface="Times New Roman" pitchFamily="18" charset="0"/>
            </a:endParaRPr>
          </a:p>
          <a:p>
            <a:pPr lvl="1">
              <a:spcAft>
                <a:spcPts val="0"/>
              </a:spcAft>
              <a:defRPr/>
            </a:pPr>
            <a:r>
              <a:rPr lang="en-US" dirty="0" err="1">
                <a:cs typeface="Times New Roman" pitchFamily="18" charset="0"/>
              </a:rPr>
              <a:t>Mientras</a:t>
            </a:r>
            <a:r>
              <a:rPr lang="en-US" dirty="0">
                <a:cs typeface="Times New Roman" pitchFamily="18" charset="0"/>
              </a:rPr>
              <a:t> </a:t>
            </a:r>
            <a:r>
              <a:rPr lang="en-US" dirty="0" err="1">
                <a:cs typeface="Times New Roman" pitchFamily="18" charset="0"/>
              </a:rPr>
              <a:t>haya</a:t>
            </a:r>
            <a:r>
              <a:rPr lang="en-US" dirty="0">
                <a:cs typeface="Times New Roman" pitchFamily="18" charset="0"/>
              </a:rPr>
              <a:t> Ca2+ y ATP el </a:t>
            </a:r>
            <a:r>
              <a:rPr lang="en-US" dirty="0" err="1">
                <a:cs typeface="Times New Roman" pitchFamily="18" charset="0"/>
              </a:rPr>
              <a:t>ciclo</a:t>
            </a:r>
            <a:r>
              <a:rPr lang="en-US" dirty="0">
                <a:cs typeface="Times New Roman" pitchFamily="18" charset="0"/>
              </a:rPr>
              <a:t> </a:t>
            </a:r>
            <a:r>
              <a:rPr lang="en-US" dirty="0" err="1">
                <a:cs typeface="Times New Roman" pitchFamily="18" charset="0"/>
              </a:rPr>
              <a:t>sigue</a:t>
            </a:r>
            <a:endParaRPr lang="en-US" dirty="0">
              <a:cs typeface="Times New Roman" pitchFamily="18" charset="0"/>
            </a:endParaRPr>
          </a:p>
          <a:p>
            <a:pPr lvl="1">
              <a:spcAft>
                <a:spcPts val="0"/>
              </a:spcAft>
              <a:defRPr/>
            </a:pPr>
            <a:r>
              <a:rPr lang="en-US" dirty="0">
                <a:cs typeface="Times New Roman" pitchFamily="18" charset="0"/>
              </a:rPr>
              <a:t>Se </a:t>
            </a:r>
            <a:r>
              <a:rPr lang="en-US" dirty="0" err="1">
                <a:cs typeface="Times New Roman" pitchFamily="18" charset="0"/>
              </a:rPr>
              <a:t>acorta</a:t>
            </a:r>
            <a:r>
              <a:rPr lang="en-US" dirty="0">
                <a:cs typeface="Times New Roman" pitchFamily="18" charset="0"/>
              </a:rPr>
              <a:t> el sarcomere </a:t>
            </a:r>
            <a:r>
              <a:rPr lang="en-US" dirty="0" err="1">
                <a:cs typeface="Times New Roman" pitchFamily="18" charset="0"/>
              </a:rPr>
              <a:t>halando</a:t>
            </a:r>
            <a:r>
              <a:rPr lang="en-US" dirty="0">
                <a:cs typeface="Times New Roman" pitchFamily="18" charset="0"/>
              </a:rPr>
              <a:t> </a:t>
            </a:r>
            <a:r>
              <a:rPr lang="en-US" dirty="0" err="1">
                <a:cs typeface="Times New Roman" pitchFamily="18" charset="0"/>
              </a:rPr>
              <a:t>desde</a:t>
            </a:r>
            <a:r>
              <a:rPr lang="en-US" dirty="0">
                <a:cs typeface="Times New Roman" pitchFamily="18" charset="0"/>
              </a:rPr>
              <a:t> las </a:t>
            </a:r>
            <a:r>
              <a:rPr lang="en-US" dirty="0" err="1">
                <a:cs typeface="Times New Roman" pitchFamily="18" charset="0"/>
              </a:rPr>
              <a:t>lineas</a:t>
            </a:r>
            <a:r>
              <a:rPr lang="en-US" dirty="0">
                <a:cs typeface="Times New Roman" pitchFamily="18" charset="0"/>
              </a:rPr>
              <a:t> Z</a:t>
            </a:r>
          </a:p>
          <a:p>
            <a:pPr lvl="1">
              <a:spcAft>
                <a:spcPts val="0"/>
              </a:spcAft>
              <a:defRPr/>
            </a:pPr>
            <a:r>
              <a:rPr lang="en-US" dirty="0" err="1">
                <a:cs typeface="Times New Roman" pitchFamily="18" charset="0"/>
              </a:rPr>
              <a:t>Acortamiento</a:t>
            </a:r>
            <a:r>
              <a:rPr lang="en-US" dirty="0">
                <a:cs typeface="Times New Roman" pitchFamily="18" charset="0"/>
              </a:rPr>
              <a:t> ( </a:t>
            </a:r>
            <a:r>
              <a:rPr lang="en-US" dirty="0" err="1">
                <a:cs typeface="Times New Roman" pitchFamily="18" charset="0"/>
              </a:rPr>
              <a:t>desaparecen</a:t>
            </a:r>
            <a:r>
              <a:rPr lang="en-US" dirty="0">
                <a:cs typeface="Times New Roman" pitchFamily="18" charset="0"/>
              </a:rPr>
              <a:t>  zona H y </a:t>
            </a:r>
            <a:r>
              <a:rPr lang="en-US" dirty="0" err="1">
                <a:cs typeface="Times New Roman" pitchFamily="18" charset="0"/>
              </a:rPr>
              <a:t>banda</a:t>
            </a:r>
            <a:r>
              <a:rPr lang="en-US" dirty="0">
                <a:cs typeface="Times New Roman" pitchFamily="18" charset="0"/>
              </a:rPr>
              <a:t> I )</a:t>
            </a:r>
          </a:p>
          <a:p>
            <a:pPr lvl="1">
              <a:spcAft>
                <a:spcPts val="0"/>
              </a:spcAft>
              <a:defRPr/>
            </a:pPr>
            <a:r>
              <a:rPr lang="en-US" dirty="0" err="1">
                <a:cs typeface="Times New Roman" pitchFamily="18" charset="0"/>
              </a:rPr>
              <a:t>Longitud</a:t>
            </a:r>
            <a:r>
              <a:rPr lang="en-US" dirty="0">
                <a:cs typeface="Times New Roman" pitchFamily="18" charset="0"/>
              </a:rPr>
              <a:t> de </a:t>
            </a:r>
            <a:r>
              <a:rPr lang="en-US" dirty="0" err="1">
                <a:cs typeface="Times New Roman" pitchFamily="18" charset="0"/>
              </a:rPr>
              <a:t>filamentos</a:t>
            </a:r>
            <a:r>
              <a:rPr lang="en-US" dirty="0">
                <a:cs typeface="Times New Roman" pitchFamily="18" charset="0"/>
              </a:rPr>
              <a:t> </a:t>
            </a:r>
            <a:r>
              <a:rPr lang="en-US" dirty="0" err="1">
                <a:cs typeface="Times New Roman" pitchFamily="18" charset="0"/>
              </a:rPr>
              <a:t>gruesos</a:t>
            </a:r>
            <a:r>
              <a:rPr lang="en-US" dirty="0">
                <a:cs typeface="Times New Roman" pitchFamily="18" charset="0"/>
              </a:rPr>
              <a:t> y </a:t>
            </a:r>
            <a:r>
              <a:rPr lang="en-US" dirty="0" err="1">
                <a:cs typeface="Times New Roman" pitchFamily="18" charset="0"/>
              </a:rPr>
              <a:t>finos</a:t>
            </a:r>
            <a:r>
              <a:rPr lang="en-US" dirty="0">
                <a:cs typeface="Times New Roman" pitchFamily="18" charset="0"/>
              </a:rPr>
              <a:t> se </a:t>
            </a:r>
            <a:r>
              <a:rPr lang="en-US" dirty="0" err="1">
                <a:cs typeface="Times New Roman" pitchFamily="18" charset="0"/>
              </a:rPr>
              <a:t>mantiene</a:t>
            </a:r>
            <a:r>
              <a:rPr lang="en-US" dirty="0">
                <a:cs typeface="Times New Roman" pitchFamily="18" charset="0"/>
              </a:rPr>
              <a:t>, solo se </a:t>
            </a:r>
            <a:r>
              <a:rPr lang="en-US" dirty="0" err="1">
                <a:cs typeface="Times New Roman" pitchFamily="18" charset="0"/>
              </a:rPr>
              <a:t>deslizan</a:t>
            </a:r>
            <a:r>
              <a:rPr lang="en-US" dirty="0">
                <a:cs typeface="Times New Roman" pitchFamily="18" charset="0"/>
              </a:rPr>
              <a:t> los </a:t>
            </a:r>
            <a:r>
              <a:rPr lang="en-US" dirty="0" err="1">
                <a:cs typeface="Times New Roman" pitchFamily="18" charset="0"/>
              </a:rPr>
              <a:t>segundos</a:t>
            </a:r>
            <a:r>
              <a:rPr lang="en-US" dirty="0">
                <a:cs typeface="Times New Roman" pitchFamily="18" charset="0"/>
              </a:rPr>
              <a:t> </a:t>
            </a:r>
            <a:r>
              <a:rPr lang="en-US" dirty="0" err="1">
                <a:cs typeface="Times New Roman" pitchFamily="18" charset="0"/>
              </a:rPr>
              <a:t>sobre</a:t>
            </a:r>
            <a:r>
              <a:rPr lang="en-US" dirty="0">
                <a:cs typeface="Times New Roman" pitchFamily="18" charset="0"/>
              </a:rPr>
              <a:t> los </a:t>
            </a:r>
            <a:r>
              <a:rPr lang="en-US" dirty="0" err="1">
                <a:cs typeface="Times New Roman" pitchFamily="18" charset="0"/>
              </a:rPr>
              <a:t>primeros</a:t>
            </a:r>
            <a:endParaRPr lang="en-US" dirty="0">
              <a:cs typeface="Times New Roman" pitchFamily="18" charset="0"/>
            </a:endParaRPr>
          </a:p>
        </p:txBody>
      </p:sp>
    </p:spTree>
    <p:extLst>
      <p:ext uri="{BB962C8B-B14F-4D97-AF65-F5344CB8AC3E}">
        <p14:creationId xmlns:p14="http://schemas.microsoft.com/office/powerpoint/2010/main" val="20779449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err="1"/>
              <a:t>Acortamiento</a:t>
            </a:r>
            <a:r>
              <a:rPr lang="en-US" dirty="0"/>
              <a:t> del </a:t>
            </a:r>
            <a:r>
              <a:rPr lang="en-US" dirty="0" err="1"/>
              <a:t>Sarcomero</a:t>
            </a:r>
            <a:endParaRPr lang="en-US" dirty="0"/>
          </a:p>
        </p:txBody>
      </p:sp>
      <p:pic>
        <p:nvPicPr>
          <p:cNvPr id="8" name="Picture 2" descr="Illustrations and electron micrographs demonstrate sarcomere shortening during skeletal muscle contraction. During contraction, as the Z discs move closer together, the I band and H zone narrow in size."/>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tretch/>
        </p:blipFill>
        <p:spPr bwMode="auto">
          <a:xfrm>
            <a:off x="1197359" y="1295399"/>
            <a:ext cx="6749282" cy="484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p:cNvSpPr>
            <a:spLocks noGrp="1"/>
          </p:cNvSpPr>
          <p:nvPr>
            <p:ph idx="13"/>
          </p:nvPr>
        </p:nvSpPr>
        <p:spPr>
          <a:xfrm>
            <a:off x="457200" y="6172200"/>
            <a:ext cx="1371600" cy="381000"/>
          </a:xfrm>
        </p:spPr>
        <p:txBody>
          <a:bodyPr/>
          <a:lstStyle/>
          <a:p>
            <a:r>
              <a:rPr lang="en-US" altLang="en-US" sz="1800" dirty="0">
                <a:cs typeface="Times New Roman" pitchFamily="18" charset="0"/>
              </a:rPr>
              <a:t>Figure 10.15</a:t>
            </a:r>
            <a:endParaRPr lang="en-US" sz="1800" dirty="0"/>
          </a:p>
        </p:txBody>
      </p:sp>
      <p:sp>
        <p:nvSpPr>
          <p:cNvPr id="4" name="Text Placeholder 4"/>
          <p:cNvSpPr>
            <a:spLocks noGrp="1"/>
          </p:cNvSpPr>
          <p:nvPr>
            <p:ph type="body" sz="quarter" idx="15"/>
          </p:nvPr>
        </p:nvSpPr>
        <p:spPr/>
        <p:txBody>
          <a:bodyPr/>
          <a:lstStyle/>
          <a:p>
            <a:r>
              <a:rPr lang="en-US" dirty="0"/>
              <a:t>(a, b) ©Dr. H. E. </a:t>
            </a:r>
            <a:r>
              <a:rPr lang="en-US" dirty="0" err="1"/>
              <a:t>Huxleyand</a:t>
            </a:r>
            <a:endParaRPr lang="en-US" dirty="0"/>
          </a:p>
        </p:txBody>
      </p:sp>
    </p:spTree>
    <p:extLst>
      <p:ext uri="{BB962C8B-B14F-4D97-AF65-F5344CB8AC3E}">
        <p14:creationId xmlns:p14="http://schemas.microsoft.com/office/powerpoint/2010/main" val="2369195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solidFill>
                  <a:srgbClr val="B60000"/>
                </a:solidFill>
              </a:rPr>
              <a:t>10.2 </a:t>
            </a:r>
            <a:r>
              <a:rPr lang="en-US" altLang="en-US" sz="3600" b="0" dirty="0" err="1">
                <a:solidFill>
                  <a:srgbClr val="B60000"/>
                </a:solidFill>
                <a:cs typeface="Times New Roman" pitchFamily="18" charset="0"/>
              </a:rPr>
              <a:t>Objetivos</a:t>
            </a:r>
            <a:r>
              <a:rPr lang="en-US" altLang="en-US" sz="1500" b="0" dirty="0">
                <a:solidFill>
                  <a:srgbClr val="B60000"/>
                </a:solidFill>
                <a:cs typeface="Times New Roman" pitchFamily="18" charset="0"/>
              </a:rPr>
              <a:t> 1</a:t>
            </a:r>
            <a:endParaRPr lang="en-US" sz="1500" b="0" dirty="0">
              <a:solidFill>
                <a:srgbClr val="B60000"/>
              </a:solidFill>
            </a:endParaRPr>
          </a:p>
        </p:txBody>
      </p:sp>
      <p:sp>
        <p:nvSpPr>
          <p:cNvPr id="8" name="Content Placeholder 2"/>
          <p:cNvSpPr>
            <a:spLocks noGrp="1"/>
          </p:cNvSpPr>
          <p:nvPr>
            <p:ph idx="1"/>
          </p:nvPr>
        </p:nvSpPr>
        <p:spPr>
          <a:xfrm>
            <a:off x="457200" y="1295400"/>
            <a:ext cx="8534400" cy="5303520"/>
          </a:xfrm>
        </p:spPr>
        <p:txBody>
          <a:bodyPr/>
          <a:lstStyle/>
          <a:p>
            <a:pPr marL="457200" indent="-457200">
              <a:spcBef>
                <a:spcPts val="400"/>
              </a:spcBef>
              <a:spcAft>
                <a:spcPts val="300"/>
              </a:spcAft>
              <a:buFont typeface="+mj-lt"/>
              <a:buAutoNum type="arabicPeriod" startAt="3"/>
            </a:pPr>
            <a:r>
              <a:rPr lang="en-US" altLang="en-US" sz="2800" dirty="0" err="1">
                <a:cs typeface="Times New Roman" pitchFamily="18" charset="0"/>
              </a:rPr>
              <a:t>Identificar</a:t>
            </a:r>
            <a:r>
              <a:rPr lang="en-US" altLang="en-US" sz="2800" dirty="0">
                <a:cs typeface="Times New Roman" pitchFamily="18" charset="0"/>
              </a:rPr>
              <a:t> y </a:t>
            </a:r>
            <a:r>
              <a:rPr lang="en-US" altLang="en-US" sz="2800" dirty="0" err="1">
                <a:cs typeface="Times New Roman" pitchFamily="18" charset="0"/>
              </a:rPr>
              <a:t>describir</a:t>
            </a:r>
            <a:r>
              <a:rPr lang="en-US" altLang="en-US" sz="2800" dirty="0">
                <a:cs typeface="Times New Roman" pitchFamily="18" charset="0"/>
              </a:rPr>
              <a:t> las </a:t>
            </a:r>
            <a:r>
              <a:rPr lang="en-US" altLang="en-US" sz="2800" dirty="0" err="1">
                <a:cs typeface="Times New Roman" pitchFamily="18" charset="0"/>
              </a:rPr>
              <a:t>tres</a:t>
            </a:r>
            <a:r>
              <a:rPr lang="en-US" altLang="en-US" sz="2800" dirty="0">
                <a:cs typeface="Times New Roman" pitchFamily="18" charset="0"/>
              </a:rPr>
              <a:t> </a:t>
            </a:r>
            <a:r>
              <a:rPr lang="en-US" altLang="en-US" sz="2800" dirty="0" err="1">
                <a:cs typeface="Times New Roman" pitchFamily="18" charset="0"/>
              </a:rPr>
              <a:t>capas</a:t>
            </a:r>
            <a:r>
              <a:rPr lang="en-US" altLang="en-US" sz="2800" dirty="0">
                <a:cs typeface="Times New Roman" pitchFamily="18" charset="0"/>
              </a:rPr>
              <a:t> de TC </a:t>
            </a:r>
            <a:r>
              <a:rPr lang="en-US" altLang="en-US" sz="2800" dirty="0" err="1">
                <a:cs typeface="Times New Roman" pitchFamily="18" charset="0"/>
              </a:rPr>
              <a:t>asociados</a:t>
            </a:r>
            <a:r>
              <a:rPr lang="en-US" altLang="en-US" sz="2800" dirty="0">
                <a:cs typeface="Times New Roman" pitchFamily="18" charset="0"/>
              </a:rPr>
              <a:t> al </a:t>
            </a:r>
            <a:r>
              <a:rPr lang="en-US" altLang="en-US" sz="2800" dirty="0" err="1">
                <a:cs typeface="Times New Roman" pitchFamily="18" charset="0"/>
              </a:rPr>
              <a:t>músculo</a:t>
            </a:r>
            <a:r>
              <a:rPr lang="en-US" altLang="en-US" sz="2800" dirty="0">
                <a:cs typeface="Times New Roman" pitchFamily="18" charset="0"/>
              </a:rPr>
              <a:t> </a:t>
            </a:r>
            <a:r>
              <a:rPr lang="en-US" altLang="en-US" sz="2800" dirty="0" err="1">
                <a:cs typeface="Times New Roman" pitchFamily="18" charset="0"/>
              </a:rPr>
              <a:t>esqueletal</a:t>
            </a:r>
            <a:endParaRPr lang="en-US" altLang="en-US" sz="2800" dirty="0">
              <a:cs typeface="Times New Roman" pitchFamily="18" charset="0"/>
            </a:endParaRPr>
          </a:p>
          <a:p>
            <a:pPr marL="457200" indent="-457200">
              <a:spcBef>
                <a:spcPts val="400"/>
              </a:spcBef>
              <a:spcAft>
                <a:spcPts val="300"/>
              </a:spcAft>
              <a:buFont typeface="+mj-lt"/>
              <a:buAutoNum type="arabicPeriod" startAt="3"/>
            </a:pPr>
            <a:r>
              <a:rPr lang="en-US" altLang="en-US" sz="2800" dirty="0" err="1">
                <a:cs typeface="Times New Roman" pitchFamily="18" charset="0"/>
              </a:rPr>
              <a:t>Describir</a:t>
            </a:r>
            <a:r>
              <a:rPr lang="en-US" altLang="en-US" sz="2800" dirty="0">
                <a:cs typeface="Times New Roman" pitchFamily="18" charset="0"/>
              </a:rPr>
              <a:t> la </a:t>
            </a:r>
            <a:r>
              <a:rPr lang="en-US" altLang="en-US" sz="2800" dirty="0" err="1">
                <a:cs typeface="Times New Roman" pitchFamily="18" charset="0"/>
              </a:rPr>
              <a:t>estructura</a:t>
            </a:r>
            <a:r>
              <a:rPr lang="en-US" altLang="en-US" sz="2800" dirty="0">
                <a:cs typeface="Times New Roman" pitchFamily="18" charset="0"/>
              </a:rPr>
              <a:t> y </a:t>
            </a:r>
            <a:r>
              <a:rPr lang="en-US" altLang="en-US" sz="2800" dirty="0" err="1">
                <a:cs typeface="Times New Roman" pitchFamily="18" charset="0"/>
              </a:rPr>
              <a:t>función</a:t>
            </a:r>
            <a:r>
              <a:rPr lang="en-US" altLang="en-US" sz="2800" dirty="0">
                <a:cs typeface="Times New Roman" pitchFamily="18" charset="0"/>
              </a:rPr>
              <a:t> de un tendon y la aponeurosis</a:t>
            </a:r>
          </a:p>
          <a:p>
            <a:pPr marL="457200" indent="-457200">
              <a:spcBef>
                <a:spcPts val="400"/>
              </a:spcBef>
              <a:spcAft>
                <a:spcPts val="300"/>
              </a:spcAft>
              <a:buFont typeface="+mj-lt"/>
              <a:buAutoNum type="arabicPeriod" startAt="3"/>
            </a:pPr>
            <a:r>
              <a:rPr lang="en-US" altLang="en-US" sz="2800" dirty="0" err="1">
                <a:cs typeface="Times New Roman" pitchFamily="18" charset="0"/>
              </a:rPr>
              <a:t>Explicar</a:t>
            </a:r>
            <a:r>
              <a:rPr lang="en-US" altLang="en-US" sz="2800" dirty="0">
                <a:cs typeface="Times New Roman" pitchFamily="18" charset="0"/>
              </a:rPr>
              <a:t> la </a:t>
            </a:r>
            <a:r>
              <a:rPr lang="en-US" altLang="en-US" sz="2800" dirty="0" err="1">
                <a:cs typeface="Times New Roman" pitchFamily="18" charset="0"/>
              </a:rPr>
              <a:t>función</a:t>
            </a:r>
            <a:r>
              <a:rPr lang="en-US" altLang="en-US" sz="2800" dirty="0">
                <a:cs typeface="Times New Roman" pitchFamily="18" charset="0"/>
              </a:rPr>
              <a:t> de la </a:t>
            </a:r>
            <a:r>
              <a:rPr lang="en-US" altLang="en-US" sz="2800" dirty="0" err="1">
                <a:cs typeface="Times New Roman" pitchFamily="18" charset="0"/>
              </a:rPr>
              <a:t>vascularizacion</a:t>
            </a:r>
            <a:r>
              <a:rPr lang="en-US" altLang="en-US" sz="2800" dirty="0">
                <a:cs typeface="Times New Roman" pitchFamily="18" charset="0"/>
              </a:rPr>
              <a:t> e </a:t>
            </a:r>
            <a:r>
              <a:rPr lang="en-US" altLang="en-US" sz="2800" dirty="0" err="1">
                <a:cs typeface="Times New Roman" pitchFamily="18" charset="0"/>
              </a:rPr>
              <a:t>inervación</a:t>
            </a:r>
            <a:r>
              <a:rPr lang="en-US" altLang="en-US" sz="2800" dirty="0">
                <a:cs typeface="Times New Roman" pitchFamily="18" charset="0"/>
              </a:rPr>
              <a:t> </a:t>
            </a:r>
            <a:r>
              <a:rPr lang="en-US" altLang="en-US" sz="2800" dirty="0" err="1">
                <a:cs typeface="Times New Roman" pitchFamily="18" charset="0"/>
              </a:rPr>
              <a:t>sirviendo</a:t>
            </a:r>
            <a:r>
              <a:rPr lang="en-US" altLang="en-US" sz="2800" dirty="0">
                <a:cs typeface="Times New Roman" pitchFamily="18" charset="0"/>
              </a:rPr>
              <a:t> a un </a:t>
            </a:r>
            <a:r>
              <a:rPr lang="en-US" altLang="en-US" sz="2800" dirty="0" err="1">
                <a:cs typeface="Times New Roman" pitchFamily="18" charset="0"/>
              </a:rPr>
              <a:t>músculo</a:t>
            </a:r>
            <a:endParaRPr lang="en-US" altLang="en-US" sz="2800" dirty="0">
              <a:cs typeface="Times New Roman" pitchFamily="18" charset="0"/>
            </a:endParaRPr>
          </a:p>
          <a:p>
            <a:pPr marL="457200" indent="-457200">
              <a:spcBef>
                <a:spcPts val="400"/>
              </a:spcBef>
              <a:spcAft>
                <a:spcPts val="300"/>
              </a:spcAft>
              <a:buFont typeface="+mj-lt"/>
              <a:buAutoNum type="arabicPeriod" startAt="3"/>
            </a:pPr>
            <a:r>
              <a:rPr lang="en-US" altLang="en-US" sz="2800" dirty="0" err="1">
                <a:cs typeface="Times New Roman" pitchFamily="18" charset="0"/>
              </a:rPr>
              <a:t>Describir</a:t>
            </a:r>
            <a:r>
              <a:rPr lang="en-US" altLang="en-US" sz="2800" dirty="0">
                <a:cs typeface="Times New Roman" pitchFamily="18" charset="0"/>
              </a:rPr>
              <a:t> la </a:t>
            </a:r>
            <a:r>
              <a:rPr lang="en-US" altLang="en-US" sz="2800" dirty="0" err="1">
                <a:cs typeface="Times New Roman" pitchFamily="18" charset="0"/>
              </a:rPr>
              <a:t>fibra</a:t>
            </a:r>
            <a:r>
              <a:rPr lang="en-US" altLang="en-US" sz="2800" dirty="0">
                <a:cs typeface="Times New Roman" pitchFamily="18" charset="0"/>
              </a:rPr>
              <a:t> muscular </a:t>
            </a:r>
            <a:r>
              <a:rPr lang="en-US" altLang="en-US" sz="2800" dirty="0" err="1">
                <a:cs typeface="Times New Roman" pitchFamily="18" charset="0"/>
              </a:rPr>
              <a:t>esqueletal</a:t>
            </a:r>
            <a:r>
              <a:rPr lang="en-US" altLang="en-US" sz="2800" dirty="0">
                <a:cs typeface="Times New Roman" pitchFamily="18" charset="0"/>
              </a:rPr>
              <a:t> .</a:t>
            </a:r>
          </a:p>
          <a:p>
            <a:pPr marL="457200" indent="-457200">
              <a:spcBef>
                <a:spcPts val="400"/>
              </a:spcBef>
              <a:spcAft>
                <a:spcPts val="300"/>
              </a:spcAft>
              <a:buFont typeface="+mj-lt"/>
              <a:buAutoNum type="arabicPeriod" startAt="3"/>
            </a:pPr>
            <a:r>
              <a:rPr lang="en-US" altLang="en-US" sz="2800" dirty="0" err="1">
                <a:cs typeface="Times New Roman" pitchFamily="18" charset="0"/>
              </a:rPr>
              <a:t>Describir</a:t>
            </a:r>
            <a:r>
              <a:rPr lang="en-US" altLang="en-US" sz="2800" dirty="0">
                <a:cs typeface="Times New Roman" pitchFamily="18" charset="0"/>
              </a:rPr>
              <a:t> el sarcolemma, los </a:t>
            </a:r>
            <a:r>
              <a:rPr lang="en-US" altLang="en-US" sz="2800" dirty="0" err="1">
                <a:cs typeface="Times New Roman" pitchFamily="18" charset="0"/>
              </a:rPr>
              <a:t>tubo</a:t>
            </a:r>
            <a:r>
              <a:rPr lang="en-US" altLang="en-US" sz="2800" dirty="0">
                <a:cs typeface="Times New Roman" pitchFamily="18" charset="0"/>
              </a:rPr>
              <a:t> T, el </a:t>
            </a:r>
            <a:r>
              <a:rPr lang="en-US" altLang="en-US" sz="2800" dirty="0" err="1">
                <a:cs typeface="Times New Roman" pitchFamily="18" charset="0"/>
              </a:rPr>
              <a:t>reticulo</a:t>
            </a:r>
            <a:r>
              <a:rPr lang="en-US" altLang="en-US" sz="2800" dirty="0">
                <a:cs typeface="Times New Roman" pitchFamily="18" charset="0"/>
              </a:rPr>
              <a:t> </a:t>
            </a:r>
            <a:r>
              <a:rPr lang="en-US" altLang="en-US" sz="2800" dirty="0" err="1">
                <a:cs typeface="Times New Roman" pitchFamily="18" charset="0"/>
              </a:rPr>
              <a:t>sarcoplasmico</a:t>
            </a:r>
            <a:r>
              <a:rPr lang="en-US" altLang="en-US" sz="2800" dirty="0">
                <a:cs typeface="Times New Roman" pitchFamily="18" charset="0"/>
              </a:rPr>
              <a:t> y la </a:t>
            </a:r>
            <a:r>
              <a:rPr lang="en-US" altLang="en-US" sz="2800" dirty="0" err="1">
                <a:cs typeface="Times New Roman" pitchFamily="18" charset="0"/>
              </a:rPr>
              <a:t>triada</a:t>
            </a:r>
            <a:r>
              <a:rPr lang="en-US" altLang="en-US" sz="2800" dirty="0">
                <a:cs typeface="Times New Roman" pitchFamily="18" charset="0"/>
              </a:rPr>
              <a:t> </a:t>
            </a:r>
            <a:r>
              <a:rPr lang="en-US" altLang="en-US" sz="2800" dirty="0" err="1">
                <a:cs typeface="Times New Roman" pitchFamily="18" charset="0"/>
              </a:rPr>
              <a:t>en</a:t>
            </a:r>
            <a:r>
              <a:rPr lang="en-US" altLang="en-US" sz="2800" dirty="0">
                <a:cs typeface="Times New Roman" pitchFamily="18" charset="0"/>
              </a:rPr>
              <a:t> una </a:t>
            </a:r>
            <a:r>
              <a:rPr lang="en-US" altLang="en-US" sz="2800" dirty="0" err="1">
                <a:cs typeface="Times New Roman" pitchFamily="18" charset="0"/>
              </a:rPr>
              <a:t>fibra</a:t>
            </a:r>
            <a:r>
              <a:rPr lang="en-US" altLang="en-US" sz="2800" dirty="0">
                <a:cs typeface="Times New Roman" pitchFamily="18" charset="0"/>
              </a:rPr>
              <a:t> muscular</a:t>
            </a:r>
          </a:p>
          <a:p>
            <a:pPr marL="457200" indent="-457200">
              <a:spcBef>
                <a:spcPts val="400"/>
              </a:spcBef>
              <a:spcAft>
                <a:spcPts val="300"/>
              </a:spcAft>
              <a:buFont typeface="+mj-lt"/>
              <a:buAutoNum type="arabicPeriod" startAt="3"/>
            </a:pPr>
            <a:r>
              <a:rPr lang="en-US" altLang="en-US" sz="2800" dirty="0" err="1">
                <a:cs typeface="Times New Roman" pitchFamily="18" charset="0"/>
              </a:rPr>
              <a:t>Distinguir</a:t>
            </a:r>
            <a:r>
              <a:rPr lang="en-US" altLang="en-US" sz="2800" dirty="0">
                <a:cs typeface="Times New Roman" pitchFamily="18" charset="0"/>
              </a:rPr>
              <a:t> entre </a:t>
            </a:r>
            <a:r>
              <a:rPr lang="en-US" altLang="en-US" sz="2800" dirty="0" err="1">
                <a:cs typeface="Times New Roman" pitchFamily="18" charset="0"/>
              </a:rPr>
              <a:t>filamentos</a:t>
            </a:r>
            <a:r>
              <a:rPr lang="en-US" altLang="en-US" sz="2800" dirty="0">
                <a:cs typeface="Times New Roman" pitchFamily="18" charset="0"/>
              </a:rPr>
              <a:t> </a:t>
            </a:r>
            <a:r>
              <a:rPr lang="en-US" altLang="en-US" sz="2800" dirty="0" err="1">
                <a:cs typeface="Times New Roman" pitchFamily="18" charset="0"/>
              </a:rPr>
              <a:t>finos</a:t>
            </a:r>
            <a:r>
              <a:rPr lang="en-US" altLang="en-US" sz="2800" dirty="0">
                <a:cs typeface="Times New Roman" pitchFamily="18" charset="0"/>
              </a:rPr>
              <a:t> y </a:t>
            </a:r>
            <a:r>
              <a:rPr lang="en-US" altLang="en-US" sz="2800" dirty="0" err="1">
                <a:cs typeface="Times New Roman" pitchFamily="18" charset="0"/>
              </a:rPr>
              <a:t>gruesos</a:t>
            </a:r>
            <a:endParaRPr lang="en-US" altLang="en-US" sz="2800" dirty="0">
              <a:cs typeface="Times New Roman" pitchFamily="18" charset="0"/>
            </a:endParaRPr>
          </a:p>
        </p:txBody>
      </p:sp>
    </p:spTree>
    <p:extLst>
      <p:ext uri="{BB962C8B-B14F-4D97-AF65-F5344CB8AC3E}">
        <p14:creationId xmlns:p14="http://schemas.microsoft.com/office/powerpoint/2010/main" val="8038980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err="1"/>
              <a:t>Paralisis</a:t>
            </a:r>
            <a:r>
              <a:rPr lang="en-US" dirty="0"/>
              <a:t> Muscular y </a:t>
            </a:r>
            <a:r>
              <a:rPr lang="en-US" dirty="0" err="1"/>
              <a:t>Neurotoxinas</a:t>
            </a:r>
            <a:endParaRPr lang="en-US" sz="1500" dirty="0"/>
          </a:p>
        </p:txBody>
      </p:sp>
      <p:sp>
        <p:nvSpPr>
          <p:cNvPr id="8" name="Content Placeholder 2"/>
          <p:cNvSpPr>
            <a:spLocks noGrp="1"/>
          </p:cNvSpPr>
          <p:nvPr>
            <p:ph idx="1"/>
          </p:nvPr>
        </p:nvSpPr>
        <p:spPr>
          <a:xfrm>
            <a:off x="457200" y="1295400"/>
            <a:ext cx="8595360" cy="5303520"/>
          </a:xfrm>
        </p:spPr>
        <p:txBody>
          <a:bodyPr/>
          <a:lstStyle/>
          <a:p>
            <a:pPr>
              <a:spcBef>
                <a:spcPts val="600"/>
              </a:spcBef>
            </a:pPr>
            <a:r>
              <a:rPr lang="en-US" altLang="en-US" sz="2800" b="1" dirty="0">
                <a:cs typeface="Times New Roman" pitchFamily="18" charset="0"/>
              </a:rPr>
              <a:t>Tetanus</a:t>
            </a:r>
          </a:p>
          <a:p>
            <a:pPr lvl="1">
              <a:spcBef>
                <a:spcPts val="600"/>
              </a:spcBef>
            </a:pPr>
            <a:r>
              <a:rPr lang="en-US" altLang="en-US" sz="2400" dirty="0" err="1">
                <a:cs typeface="Times New Roman" pitchFamily="18" charset="0"/>
              </a:rPr>
              <a:t>Toxina</a:t>
            </a:r>
            <a:r>
              <a:rPr lang="en-US" altLang="en-US" sz="2400" dirty="0">
                <a:cs typeface="Times New Roman" pitchFamily="18" charset="0"/>
              </a:rPr>
              <a:t> de </a:t>
            </a:r>
            <a:r>
              <a:rPr lang="en-US" altLang="en-US" sz="2400" i="1" dirty="0">
                <a:cs typeface="Times New Roman" pitchFamily="18" charset="0"/>
              </a:rPr>
              <a:t>Clostridium tetani</a:t>
            </a:r>
          </a:p>
          <a:p>
            <a:pPr lvl="1">
              <a:spcBef>
                <a:spcPts val="600"/>
              </a:spcBef>
            </a:pPr>
            <a:r>
              <a:rPr lang="en-US" altLang="en-US" sz="2400" dirty="0" err="1">
                <a:cs typeface="Times New Roman" pitchFamily="18" charset="0"/>
              </a:rPr>
              <a:t>Bloquea</a:t>
            </a:r>
            <a:r>
              <a:rPr lang="en-US" altLang="en-US" sz="2400" dirty="0">
                <a:cs typeface="Times New Roman" pitchFamily="18" charset="0"/>
              </a:rPr>
              <a:t> la </a:t>
            </a:r>
            <a:r>
              <a:rPr lang="en-US" altLang="en-US" sz="2400" dirty="0" err="1">
                <a:cs typeface="Times New Roman" pitchFamily="18" charset="0"/>
              </a:rPr>
              <a:t>liberacion</a:t>
            </a:r>
            <a:r>
              <a:rPr lang="en-US" altLang="en-US" sz="2400" dirty="0">
                <a:cs typeface="Times New Roman" pitchFamily="18" charset="0"/>
              </a:rPr>
              <a:t> del NT  </a:t>
            </a:r>
            <a:r>
              <a:rPr lang="en-US" altLang="en-US" sz="2400" dirty="0" err="1">
                <a:cs typeface="Times New Roman" pitchFamily="18" charset="0"/>
              </a:rPr>
              <a:t>inhibidor</a:t>
            </a:r>
            <a:endParaRPr lang="en-US" altLang="en-US" sz="2400" dirty="0">
              <a:cs typeface="Times New Roman" pitchFamily="18" charset="0"/>
            </a:endParaRPr>
          </a:p>
          <a:p>
            <a:pPr lvl="1">
              <a:spcBef>
                <a:spcPts val="600"/>
              </a:spcBef>
            </a:pPr>
            <a:r>
              <a:rPr lang="en-US" altLang="en-US" sz="2400" dirty="0" err="1">
                <a:cs typeface="Times New Roman" pitchFamily="18" charset="0"/>
              </a:rPr>
              <a:t>Paralisis</a:t>
            </a:r>
            <a:r>
              <a:rPr lang="en-US" altLang="en-US" sz="2400" dirty="0">
                <a:cs typeface="Times New Roman" pitchFamily="18" charset="0"/>
              </a:rPr>
              <a:t> por </a:t>
            </a:r>
            <a:r>
              <a:rPr lang="en-US" altLang="en-US" sz="2400" dirty="0" err="1">
                <a:cs typeface="Times New Roman" pitchFamily="18" charset="0"/>
              </a:rPr>
              <a:t>sobrecontraccion</a:t>
            </a:r>
            <a:r>
              <a:rPr lang="en-US" altLang="en-US" sz="2400" dirty="0">
                <a:cs typeface="Times New Roman" pitchFamily="18" charset="0"/>
              </a:rPr>
              <a:t> </a:t>
            </a:r>
          </a:p>
          <a:p>
            <a:pPr>
              <a:spcBef>
                <a:spcPts val="600"/>
              </a:spcBef>
            </a:pPr>
            <a:r>
              <a:rPr lang="en-US" altLang="en-US" sz="2800" b="1" dirty="0" err="1">
                <a:cs typeface="Times New Roman" pitchFamily="18" charset="0"/>
              </a:rPr>
              <a:t>Botulismo</a:t>
            </a:r>
            <a:endParaRPr lang="en-US" altLang="en-US" sz="2800" b="1" dirty="0">
              <a:cs typeface="Times New Roman" pitchFamily="18" charset="0"/>
            </a:endParaRPr>
          </a:p>
          <a:p>
            <a:pPr lvl="1">
              <a:spcBef>
                <a:spcPts val="600"/>
              </a:spcBef>
            </a:pPr>
            <a:r>
              <a:rPr lang="en-US" altLang="en-US" sz="2400" dirty="0" err="1">
                <a:cs typeface="Times New Roman" pitchFamily="18" charset="0"/>
              </a:rPr>
              <a:t>Toxina</a:t>
            </a:r>
            <a:r>
              <a:rPr lang="en-US" altLang="en-US" sz="2400" dirty="0">
                <a:cs typeface="Times New Roman" pitchFamily="18" charset="0"/>
              </a:rPr>
              <a:t> de </a:t>
            </a:r>
            <a:r>
              <a:rPr lang="en-US" altLang="en-US" sz="2400" i="1" dirty="0">
                <a:cs typeface="Times New Roman" pitchFamily="18" charset="0"/>
              </a:rPr>
              <a:t>Clostridium botulinum</a:t>
            </a:r>
          </a:p>
          <a:p>
            <a:pPr lvl="1">
              <a:spcBef>
                <a:spcPts val="600"/>
              </a:spcBef>
            </a:pPr>
            <a:r>
              <a:rPr lang="en-US" altLang="en-US" sz="2400" dirty="0">
                <a:cs typeface="Times New Roman" pitchFamily="18" charset="0"/>
              </a:rPr>
              <a:t>Evita la </a:t>
            </a:r>
            <a:r>
              <a:rPr lang="en-US" altLang="en-US" sz="2400" dirty="0" err="1">
                <a:cs typeface="Times New Roman" pitchFamily="18" charset="0"/>
              </a:rPr>
              <a:t>liberacion</a:t>
            </a:r>
            <a:r>
              <a:rPr lang="en-US" altLang="en-US" sz="2400" dirty="0">
                <a:cs typeface="Times New Roman" pitchFamily="18" charset="0"/>
              </a:rPr>
              <a:t> de Ach</a:t>
            </a:r>
          </a:p>
          <a:p>
            <a:pPr lvl="1">
              <a:spcBef>
                <a:spcPts val="600"/>
              </a:spcBef>
            </a:pPr>
            <a:r>
              <a:rPr lang="en-US" altLang="en-US" sz="2400" dirty="0" err="1">
                <a:cs typeface="Times New Roman" pitchFamily="18" charset="0"/>
              </a:rPr>
              <a:t>Paralisis</a:t>
            </a:r>
            <a:r>
              <a:rPr lang="en-US" altLang="en-US" sz="2400" dirty="0">
                <a:cs typeface="Times New Roman" pitchFamily="18" charset="0"/>
              </a:rPr>
              <a:t> por </a:t>
            </a:r>
            <a:r>
              <a:rPr lang="en-US" altLang="en-US" sz="2400" dirty="0" err="1">
                <a:cs typeface="Times New Roman" pitchFamily="18" charset="0"/>
              </a:rPr>
              <a:t>Relajacion</a:t>
            </a:r>
            <a:r>
              <a:rPr lang="en-US" altLang="en-US" sz="2400" dirty="0">
                <a:cs typeface="Times New Roman" pitchFamily="18" charset="0"/>
              </a:rPr>
              <a:t> muscular </a:t>
            </a:r>
          </a:p>
        </p:txBody>
      </p:sp>
    </p:spTree>
    <p:extLst>
      <p:ext uri="{BB962C8B-B14F-4D97-AF65-F5344CB8AC3E}">
        <p14:creationId xmlns:p14="http://schemas.microsoft.com/office/powerpoint/2010/main" val="13337715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10.3d </a:t>
            </a:r>
            <a:r>
              <a:rPr lang="en-US" dirty="0" err="1"/>
              <a:t>Relajación</a:t>
            </a:r>
            <a:r>
              <a:rPr lang="en-US" dirty="0"/>
              <a:t> Muscular</a:t>
            </a:r>
            <a:endParaRPr lang="en-US" sz="1500" dirty="0"/>
          </a:p>
        </p:txBody>
      </p:sp>
      <p:sp>
        <p:nvSpPr>
          <p:cNvPr id="8" name="Content Placeholder 2"/>
          <p:cNvSpPr>
            <a:spLocks noGrp="1"/>
          </p:cNvSpPr>
          <p:nvPr>
            <p:ph idx="1"/>
          </p:nvPr>
        </p:nvSpPr>
        <p:spPr>
          <a:xfrm>
            <a:off x="152400" y="990600"/>
            <a:ext cx="8991600" cy="5303520"/>
          </a:xfrm>
        </p:spPr>
        <p:txBody>
          <a:bodyPr/>
          <a:lstStyle/>
          <a:p>
            <a:pPr lvl="1">
              <a:spcBef>
                <a:spcPts val="600"/>
              </a:spcBef>
            </a:pPr>
            <a:r>
              <a:rPr lang="en-US" altLang="en-US" sz="2400" dirty="0" err="1">
                <a:cs typeface="Times New Roman" pitchFamily="18" charset="0"/>
              </a:rPr>
              <a:t>Termina</a:t>
            </a:r>
            <a:r>
              <a:rPr lang="en-US" altLang="en-US" sz="2400" dirty="0">
                <a:cs typeface="Times New Roman" pitchFamily="18" charset="0"/>
              </a:rPr>
              <a:t> la </a:t>
            </a:r>
            <a:r>
              <a:rPr lang="en-US" altLang="en-US" sz="2400" dirty="0" err="1">
                <a:cs typeface="Times New Roman" pitchFamily="18" charset="0"/>
              </a:rPr>
              <a:t>señal</a:t>
            </a:r>
            <a:r>
              <a:rPr lang="en-US" altLang="en-US" sz="2400" dirty="0">
                <a:cs typeface="Times New Roman" pitchFamily="18" charset="0"/>
              </a:rPr>
              <a:t> </a:t>
            </a:r>
            <a:r>
              <a:rPr lang="en-US" altLang="en-US" sz="2400" dirty="0" err="1">
                <a:cs typeface="Times New Roman" pitchFamily="18" charset="0"/>
              </a:rPr>
              <a:t>nerviosa</a:t>
            </a:r>
            <a:r>
              <a:rPr lang="en-US" altLang="en-US" sz="2400" dirty="0">
                <a:cs typeface="Times New Roman" pitchFamily="18" charset="0"/>
              </a:rPr>
              <a:t> y la </a:t>
            </a:r>
            <a:r>
              <a:rPr lang="en-US" altLang="en-US" sz="2400" dirty="0" err="1">
                <a:cs typeface="Times New Roman" pitchFamily="18" charset="0"/>
              </a:rPr>
              <a:t>liberacion</a:t>
            </a:r>
            <a:r>
              <a:rPr lang="en-US" altLang="en-US" sz="2400" dirty="0">
                <a:cs typeface="Times New Roman" pitchFamily="18" charset="0"/>
              </a:rPr>
              <a:t> de Ach</a:t>
            </a:r>
          </a:p>
          <a:p>
            <a:pPr lvl="1">
              <a:spcBef>
                <a:spcPts val="600"/>
              </a:spcBef>
            </a:pPr>
            <a:r>
              <a:rPr lang="en-US" altLang="en-US" sz="2400" dirty="0" err="1">
                <a:cs typeface="Times New Roman" pitchFamily="18" charset="0"/>
              </a:rPr>
              <a:t>Acetilcolinaesterasa</a:t>
            </a:r>
            <a:r>
              <a:rPr lang="en-US" altLang="en-US" sz="2400" dirty="0">
                <a:cs typeface="Times New Roman" pitchFamily="18" charset="0"/>
              </a:rPr>
              <a:t> </a:t>
            </a:r>
            <a:r>
              <a:rPr lang="en-US" altLang="en-US" sz="2400" dirty="0" err="1">
                <a:cs typeface="Times New Roman" pitchFamily="18" charset="0"/>
              </a:rPr>
              <a:t>degrada</a:t>
            </a:r>
            <a:r>
              <a:rPr lang="en-US" altLang="en-US" sz="2400" dirty="0">
                <a:cs typeface="Times New Roman" pitchFamily="18" charset="0"/>
              </a:rPr>
              <a:t> Ach </a:t>
            </a:r>
          </a:p>
          <a:p>
            <a:pPr lvl="1">
              <a:spcBef>
                <a:spcPts val="600"/>
              </a:spcBef>
            </a:pPr>
            <a:r>
              <a:rPr lang="en-US" altLang="en-US" sz="2400" dirty="0">
                <a:cs typeface="Times New Roman" pitchFamily="18" charset="0"/>
              </a:rPr>
              <a:t>Canales </a:t>
            </a:r>
            <a:r>
              <a:rPr lang="en-US" altLang="en-US" sz="2400" dirty="0" err="1">
                <a:cs typeface="Times New Roman" pitchFamily="18" charset="0"/>
              </a:rPr>
              <a:t>activados</a:t>
            </a:r>
            <a:r>
              <a:rPr lang="en-US" altLang="en-US" sz="2400" dirty="0">
                <a:cs typeface="Times New Roman" pitchFamily="18" charset="0"/>
              </a:rPr>
              <a:t> por </a:t>
            </a:r>
            <a:r>
              <a:rPr lang="en-US" altLang="en-US" sz="2400" dirty="0" err="1">
                <a:cs typeface="Times New Roman" pitchFamily="18" charset="0"/>
              </a:rPr>
              <a:t>ligando</a:t>
            </a:r>
            <a:r>
              <a:rPr lang="en-US" altLang="en-US" sz="2400" dirty="0">
                <a:cs typeface="Times New Roman" pitchFamily="18" charset="0"/>
              </a:rPr>
              <a:t> (Ach) se </a:t>
            </a:r>
            <a:r>
              <a:rPr lang="en-US" altLang="en-US" sz="2400" dirty="0" err="1">
                <a:cs typeface="Times New Roman" pitchFamily="18" charset="0"/>
              </a:rPr>
              <a:t>cierran</a:t>
            </a:r>
            <a:r>
              <a:rPr lang="en-US" altLang="en-US" sz="2400" dirty="0">
                <a:cs typeface="Times New Roman" pitchFamily="18" charset="0"/>
              </a:rPr>
              <a:t> </a:t>
            </a:r>
          </a:p>
          <a:p>
            <a:pPr lvl="1">
              <a:spcBef>
                <a:spcPts val="600"/>
              </a:spcBef>
            </a:pPr>
            <a:r>
              <a:rPr lang="en-US" altLang="en-US" sz="2400" dirty="0">
                <a:cs typeface="Times New Roman" pitchFamily="18" charset="0"/>
              </a:rPr>
              <a:t>NO </a:t>
            </a:r>
            <a:r>
              <a:rPr lang="en-US" altLang="en-US" sz="2400" dirty="0" err="1">
                <a:cs typeface="Times New Roman" pitchFamily="18" charset="0"/>
              </a:rPr>
              <a:t>entras</a:t>
            </a:r>
            <a:r>
              <a:rPr lang="en-US" altLang="en-US" sz="2400" dirty="0">
                <a:cs typeface="Times New Roman" pitchFamily="18" charset="0"/>
              </a:rPr>
              <a:t> mas Na+</a:t>
            </a:r>
          </a:p>
          <a:p>
            <a:pPr lvl="1">
              <a:spcBef>
                <a:spcPts val="600"/>
              </a:spcBef>
            </a:pPr>
            <a:r>
              <a:rPr lang="en-US" altLang="en-US" sz="2400" dirty="0">
                <a:cs typeface="Times New Roman" pitchFamily="18" charset="0"/>
              </a:rPr>
              <a:t>NO hay mas </a:t>
            </a:r>
            <a:r>
              <a:rPr lang="en-US" altLang="en-US" sz="2400" dirty="0" err="1">
                <a:cs typeface="Times New Roman" pitchFamily="18" charset="0"/>
              </a:rPr>
              <a:t>potencial</a:t>
            </a:r>
            <a:r>
              <a:rPr lang="en-US" altLang="en-US" sz="2400" dirty="0">
                <a:cs typeface="Times New Roman" pitchFamily="18" charset="0"/>
              </a:rPr>
              <a:t> de </a:t>
            </a:r>
            <a:r>
              <a:rPr lang="en-US" altLang="en-US" sz="2400" dirty="0" err="1">
                <a:cs typeface="Times New Roman" pitchFamily="18" charset="0"/>
              </a:rPr>
              <a:t>accion</a:t>
            </a:r>
            <a:r>
              <a:rPr lang="en-US" altLang="en-US" sz="2400" dirty="0">
                <a:cs typeface="Times New Roman" pitchFamily="18" charset="0"/>
              </a:rPr>
              <a:t> </a:t>
            </a:r>
          </a:p>
          <a:p>
            <a:pPr lvl="1">
              <a:spcBef>
                <a:spcPts val="600"/>
              </a:spcBef>
            </a:pPr>
            <a:r>
              <a:rPr lang="en-US" altLang="en-US" sz="2400" dirty="0">
                <a:cs typeface="Times New Roman" pitchFamily="18" charset="0"/>
              </a:rPr>
              <a:t>Canales de Ca+2 del RS </a:t>
            </a:r>
            <a:r>
              <a:rPr lang="en-US" altLang="en-US" sz="2400" dirty="0" err="1">
                <a:cs typeface="Times New Roman" pitchFamily="18" charset="0"/>
              </a:rPr>
              <a:t>cierran</a:t>
            </a:r>
            <a:r>
              <a:rPr lang="en-US" altLang="en-US" sz="2400" dirty="0">
                <a:cs typeface="Times New Roman" pitchFamily="18" charset="0"/>
              </a:rPr>
              <a:t> </a:t>
            </a:r>
          </a:p>
          <a:p>
            <a:pPr lvl="1">
              <a:spcBef>
                <a:spcPts val="600"/>
              </a:spcBef>
            </a:pPr>
            <a:r>
              <a:rPr lang="en-US" altLang="en-US" sz="2400" dirty="0">
                <a:cs typeface="Times New Roman" pitchFamily="18" charset="0"/>
              </a:rPr>
              <a:t>Ca+2 es </a:t>
            </a:r>
            <a:r>
              <a:rPr lang="en-US" altLang="en-US" sz="2400" dirty="0" err="1">
                <a:cs typeface="Times New Roman" pitchFamily="18" charset="0"/>
              </a:rPr>
              <a:t>recogido</a:t>
            </a:r>
            <a:r>
              <a:rPr lang="en-US" altLang="en-US" sz="2400" dirty="0">
                <a:cs typeface="Times New Roman" pitchFamily="18" charset="0"/>
              </a:rPr>
              <a:t> </a:t>
            </a:r>
            <a:r>
              <a:rPr lang="en-US" altLang="en-US" sz="2400" dirty="0" err="1">
                <a:cs typeface="Times New Roman" pitchFamily="18" charset="0"/>
              </a:rPr>
              <a:t>hacia</a:t>
            </a:r>
            <a:r>
              <a:rPr lang="en-US" altLang="en-US" sz="2400" dirty="0">
                <a:cs typeface="Times New Roman" pitchFamily="18" charset="0"/>
              </a:rPr>
              <a:t> las </a:t>
            </a:r>
            <a:r>
              <a:rPr lang="en-US" altLang="en-US" sz="2400" dirty="0" err="1">
                <a:cs typeface="Times New Roman" pitchFamily="18" charset="0"/>
              </a:rPr>
              <a:t>cisternas</a:t>
            </a:r>
            <a:r>
              <a:rPr lang="en-US" altLang="en-US" sz="2400" dirty="0">
                <a:cs typeface="Times New Roman" pitchFamily="18" charset="0"/>
              </a:rPr>
              <a:t> del RS</a:t>
            </a:r>
          </a:p>
          <a:p>
            <a:pPr lvl="1">
              <a:spcBef>
                <a:spcPts val="600"/>
              </a:spcBef>
            </a:pPr>
            <a:r>
              <a:rPr lang="en-US" altLang="en-US" sz="2400" dirty="0" err="1">
                <a:cs typeface="Times New Roman" pitchFamily="18" charset="0"/>
              </a:rPr>
              <a:t>Troponina</a:t>
            </a:r>
            <a:r>
              <a:rPr lang="en-US" altLang="en-US" sz="2400" dirty="0">
                <a:cs typeface="Times New Roman" pitchFamily="18" charset="0"/>
              </a:rPr>
              <a:t> cambia </a:t>
            </a:r>
            <a:r>
              <a:rPr lang="en-US" altLang="en-US" sz="2400" dirty="0" err="1">
                <a:cs typeface="Times New Roman" pitchFamily="18" charset="0"/>
              </a:rPr>
              <a:t>conformacion</a:t>
            </a:r>
            <a:endParaRPr lang="en-US" altLang="en-US" sz="2400" dirty="0">
              <a:cs typeface="Times New Roman" pitchFamily="18" charset="0"/>
            </a:endParaRPr>
          </a:p>
          <a:p>
            <a:pPr lvl="1">
              <a:spcBef>
                <a:spcPts val="600"/>
              </a:spcBef>
            </a:pPr>
            <a:r>
              <a:rPr lang="en-US" altLang="en-US" sz="2400" dirty="0" err="1">
                <a:cs typeface="Times New Roman" pitchFamily="18" charset="0"/>
              </a:rPr>
              <a:t>Tropomiosina</a:t>
            </a:r>
            <a:r>
              <a:rPr lang="en-US" altLang="en-US" sz="2400" dirty="0">
                <a:cs typeface="Times New Roman" pitchFamily="18" charset="0"/>
              </a:rPr>
              <a:t> </a:t>
            </a:r>
            <a:r>
              <a:rPr lang="en-US" altLang="en-US" sz="2400" dirty="0" err="1">
                <a:cs typeface="Times New Roman" pitchFamily="18" charset="0"/>
              </a:rPr>
              <a:t>regresa</a:t>
            </a:r>
            <a:r>
              <a:rPr lang="en-US" altLang="en-US" sz="2400" dirty="0">
                <a:cs typeface="Times New Roman" pitchFamily="18" charset="0"/>
              </a:rPr>
              <a:t> a </a:t>
            </a:r>
            <a:r>
              <a:rPr lang="en-US" altLang="en-US" sz="2400" dirty="0" err="1">
                <a:cs typeface="Times New Roman" pitchFamily="18" charset="0"/>
              </a:rPr>
              <a:t>bloquear</a:t>
            </a:r>
            <a:r>
              <a:rPr lang="en-US" altLang="en-US" sz="2400" dirty="0">
                <a:cs typeface="Times New Roman" pitchFamily="18" charset="0"/>
              </a:rPr>
              <a:t> a </a:t>
            </a:r>
            <a:r>
              <a:rPr lang="en-US" altLang="en-US" sz="2400" dirty="0" err="1">
                <a:cs typeface="Times New Roman" pitchFamily="18" charset="0"/>
              </a:rPr>
              <a:t>actina</a:t>
            </a:r>
            <a:r>
              <a:rPr lang="en-US" altLang="en-US" sz="2400" dirty="0">
                <a:cs typeface="Times New Roman" pitchFamily="18" charset="0"/>
              </a:rPr>
              <a:t>  F</a:t>
            </a:r>
          </a:p>
          <a:p>
            <a:pPr lvl="1">
              <a:spcBef>
                <a:spcPts val="600"/>
              </a:spcBef>
            </a:pPr>
            <a:r>
              <a:rPr lang="en-US" altLang="en-US" sz="2400" dirty="0">
                <a:cs typeface="Times New Roman" pitchFamily="18" charset="0"/>
              </a:rPr>
              <a:t>No mas </a:t>
            </a:r>
            <a:r>
              <a:rPr lang="en-US" altLang="en-US" sz="2400" dirty="0" err="1">
                <a:cs typeface="Times New Roman" pitchFamily="18" charset="0"/>
              </a:rPr>
              <a:t>puentes</a:t>
            </a:r>
            <a:r>
              <a:rPr lang="en-US" altLang="en-US" sz="2400" dirty="0">
                <a:cs typeface="Times New Roman" pitchFamily="18" charset="0"/>
              </a:rPr>
              <a:t> cruzados, </a:t>
            </a:r>
            <a:r>
              <a:rPr lang="en-US" altLang="en-US" sz="2400" dirty="0" err="1">
                <a:cs typeface="Times New Roman" pitchFamily="18" charset="0"/>
              </a:rPr>
              <a:t>musculo</a:t>
            </a:r>
            <a:r>
              <a:rPr lang="en-US" altLang="en-US" sz="2400" dirty="0">
                <a:cs typeface="Times New Roman" pitchFamily="18" charset="0"/>
              </a:rPr>
              <a:t> </a:t>
            </a:r>
            <a:r>
              <a:rPr lang="en-US" altLang="en-US" sz="2400" dirty="0" err="1">
                <a:cs typeface="Times New Roman" pitchFamily="18" charset="0"/>
              </a:rPr>
              <a:t>regresa</a:t>
            </a:r>
            <a:r>
              <a:rPr lang="en-US" altLang="en-US" sz="2400" dirty="0">
                <a:cs typeface="Times New Roman" pitchFamily="18" charset="0"/>
              </a:rPr>
              <a:t> a </a:t>
            </a:r>
            <a:r>
              <a:rPr lang="en-US" altLang="en-US" sz="2400" dirty="0" err="1">
                <a:cs typeface="Times New Roman" pitchFamily="18" charset="0"/>
              </a:rPr>
              <a:t>posicion</a:t>
            </a:r>
            <a:r>
              <a:rPr lang="en-US" altLang="en-US" sz="2400" dirty="0">
                <a:cs typeface="Times New Roman" pitchFamily="18" charset="0"/>
              </a:rPr>
              <a:t> original por </a:t>
            </a:r>
            <a:r>
              <a:rPr lang="en-US" altLang="en-US" sz="2400" dirty="0" err="1">
                <a:cs typeface="Times New Roman" pitchFamily="18" charset="0"/>
              </a:rPr>
              <a:t>elasticidad</a:t>
            </a:r>
            <a:endParaRPr lang="en-US" altLang="en-US" sz="2400" dirty="0">
              <a:cs typeface="Times New Roman" pitchFamily="18" charset="0"/>
            </a:endParaRPr>
          </a:p>
        </p:txBody>
      </p:sp>
    </p:spTree>
    <p:extLst>
      <p:ext uri="{BB962C8B-B14F-4D97-AF65-F5344CB8AC3E}">
        <p14:creationId xmlns:p14="http://schemas.microsoft.com/office/powerpoint/2010/main" val="23185335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_10_13_1_unlabeled.jpg"/>
          <p:cNvPicPr>
            <a:picLocks noChangeAspect="1"/>
          </p:cNvPicPr>
          <p:nvPr/>
        </p:nvPicPr>
        <p:blipFill rotWithShape="1">
          <a:blip r:embed="rId3">
            <a:extLst>
              <a:ext uri="{28A0092B-C50C-407E-A947-70E740481C1C}">
                <a14:useLocalDpi xmlns:a14="http://schemas.microsoft.com/office/drawing/2010/main" val="0"/>
              </a:ext>
            </a:extLst>
          </a:blip>
          <a:srcRect b="3633"/>
          <a:stretch/>
        </p:blipFill>
        <p:spPr>
          <a:xfrm>
            <a:off x="298704" y="893064"/>
            <a:ext cx="8546592" cy="4887572"/>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900" b="1" dirty="0">
                <a:latin typeface="Arial" charset="0"/>
              </a:rPr>
              <a:t>Figure 10-13 Steps Involved in Skeletal Muscle Contraction and Relaxation (Part 1 of 2).</a:t>
            </a:r>
          </a:p>
        </p:txBody>
      </p:sp>
      <p:cxnSp>
        <p:nvCxnSpPr>
          <p:cNvPr id="4" name="Straight Connector 3"/>
          <p:cNvCxnSpPr/>
          <p:nvPr/>
        </p:nvCxnSpPr>
        <p:spPr bwMode="auto">
          <a:xfrm flipH="1">
            <a:off x="7408234" y="2392240"/>
            <a:ext cx="226431"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 name="Straight Connector 5"/>
          <p:cNvCxnSpPr/>
          <p:nvPr/>
        </p:nvCxnSpPr>
        <p:spPr bwMode="auto">
          <a:xfrm>
            <a:off x="4592613" y="2446385"/>
            <a:ext cx="2707328"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 name="Straight Connector 7"/>
          <p:cNvCxnSpPr/>
          <p:nvPr/>
        </p:nvCxnSpPr>
        <p:spPr bwMode="auto">
          <a:xfrm>
            <a:off x="4597535" y="3357011"/>
            <a:ext cx="1023862"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9" name="Freeform 8"/>
          <p:cNvSpPr/>
          <p:nvPr/>
        </p:nvSpPr>
        <p:spPr>
          <a:xfrm>
            <a:off x="4592613" y="1722806"/>
            <a:ext cx="979560" cy="236271"/>
          </a:xfrm>
          <a:custGeom>
            <a:avLst/>
            <a:gdLst>
              <a:gd name="connsiteX0" fmla="*/ 0 w 979560"/>
              <a:gd name="connsiteY0" fmla="*/ 0 h 236271"/>
              <a:gd name="connsiteX1" fmla="*/ 369181 w 979560"/>
              <a:gd name="connsiteY1" fmla="*/ 9845 h 236271"/>
              <a:gd name="connsiteX2" fmla="*/ 979560 w 979560"/>
              <a:gd name="connsiteY2" fmla="*/ 236271 h 236271"/>
            </a:gdLst>
            <a:ahLst/>
            <a:cxnLst>
              <a:cxn ang="0">
                <a:pos x="connsiteX0" y="connsiteY0"/>
              </a:cxn>
              <a:cxn ang="0">
                <a:pos x="connsiteX1" y="connsiteY1"/>
              </a:cxn>
              <a:cxn ang="0">
                <a:pos x="connsiteX2" y="connsiteY2"/>
              </a:cxn>
            </a:cxnLst>
            <a:rect l="l" t="t" r="r" b="b"/>
            <a:pathLst>
              <a:path w="979560" h="236271">
                <a:moveTo>
                  <a:pt x="0" y="0"/>
                </a:moveTo>
                <a:lnTo>
                  <a:pt x="369181" y="9845"/>
                </a:lnTo>
                <a:lnTo>
                  <a:pt x="979560" y="236271"/>
                </a:lnTo>
              </a:path>
            </a:pathLst>
          </a:custGeom>
          <a:ln w="12700" cmpd="sng">
            <a:solidFill>
              <a:srgbClr val="000000"/>
            </a:solidFill>
          </a:ln>
        </p:spPr>
        <p:txBody>
          <a:bodyPr rtlCol="0" anchor="ctr"/>
          <a:lstStyle/>
          <a:p>
            <a:pPr algn="ctr"/>
            <a:endParaRPr lang="en-US" b="1">
              <a:solidFill>
                <a:srgbClr val="000000"/>
              </a:solidFill>
              <a:latin typeface="Times" charset="0"/>
              <a:ea typeface="ＭＳ Ｐゴシック" charset="0"/>
            </a:endParaRPr>
          </a:p>
        </p:txBody>
      </p:sp>
      <p:sp>
        <p:nvSpPr>
          <p:cNvPr id="10" name="Freeform 9"/>
          <p:cNvSpPr/>
          <p:nvPr/>
        </p:nvSpPr>
        <p:spPr>
          <a:xfrm>
            <a:off x="6005346" y="1501303"/>
            <a:ext cx="502086" cy="103368"/>
          </a:xfrm>
          <a:custGeom>
            <a:avLst/>
            <a:gdLst>
              <a:gd name="connsiteX0" fmla="*/ 502086 w 502086"/>
              <a:gd name="connsiteY0" fmla="*/ 0 h 103368"/>
              <a:gd name="connsiteX1" fmla="*/ 187051 w 502086"/>
              <a:gd name="connsiteY1" fmla="*/ 0 h 103368"/>
              <a:gd name="connsiteX2" fmla="*/ 0 w 502086"/>
              <a:gd name="connsiteY2" fmla="*/ 103368 h 103368"/>
            </a:gdLst>
            <a:ahLst/>
            <a:cxnLst>
              <a:cxn ang="0">
                <a:pos x="connsiteX0" y="connsiteY0"/>
              </a:cxn>
              <a:cxn ang="0">
                <a:pos x="connsiteX1" y="connsiteY1"/>
              </a:cxn>
              <a:cxn ang="0">
                <a:pos x="connsiteX2" y="connsiteY2"/>
              </a:cxn>
            </a:cxnLst>
            <a:rect l="l" t="t" r="r" b="b"/>
            <a:pathLst>
              <a:path w="502086" h="103368">
                <a:moveTo>
                  <a:pt x="502086" y="0"/>
                </a:moveTo>
                <a:lnTo>
                  <a:pt x="187051" y="0"/>
                </a:lnTo>
                <a:lnTo>
                  <a:pt x="0" y="103368"/>
                </a:lnTo>
              </a:path>
            </a:pathLst>
          </a:custGeom>
          <a:ln w="12700" cmpd="sng">
            <a:solidFill>
              <a:srgbClr val="000000"/>
            </a:solidFill>
          </a:ln>
        </p:spPr>
        <p:txBody>
          <a:bodyPr rtlCol="0" anchor="ctr"/>
          <a:lstStyle/>
          <a:p>
            <a:pPr algn="ctr"/>
            <a:endParaRPr lang="en-US" b="1">
              <a:solidFill>
                <a:srgbClr val="000000"/>
              </a:solidFill>
              <a:latin typeface="Times" charset="0"/>
              <a:ea typeface="ＭＳ Ｐゴシック" charset="0"/>
            </a:endParaRPr>
          </a:p>
        </p:txBody>
      </p:sp>
      <p:cxnSp>
        <p:nvCxnSpPr>
          <p:cNvPr id="12" name="Straight Connector 11"/>
          <p:cNvCxnSpPr/>
          <p:nvPr/>
        </p:nvCxnSpPr>
        <p:spPr bwMode="auto">
          <a:xfrm>
            <a:off x="7925086" y="1703117"/>
            <a:ext cx="0" cy="236271"/>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3" name="Freeform 12"/>
          <p:cNvSpPr/>
          <p:nvPr/>
        </p:nvSpPr>
        <p:spPr>
          <a:xfrm>
            <a:off x="4582768" y="3760640"/>
            <a:ext cx="1900052" cy="339639"/>
          </a:xfrm>
          <a:custGeom>
            <a:avLst/>
            <a:gdLst>
              <a:gd name="connsiteX0" fmla="*/ 0 w 1900052"/>
              <a:gd name="connsiteY0" fmla="*/ 324872 h 339639"/>
              <a:gd name="connsiteX1" fmla="*/ 462707 w 1900052"/>
              <a:gd name="connsiteY1" fmla="*/ 339639 h 339639"/>
              <a:gd name="connsiteX2" fmla="*/ 1900052 w 1900052"/>
              <a:gd name="connsiteY2" fmla="*/ 0 h 339639"/>
            </a:gdLst>
            <a:ahLst/>
            <a:cxnLst>
              <a:cxn ang="0">
                <a:pos x="connsiteX0" y="connsiteY0"/>
              </a:cxn>
              <a:cxn ang="0">
                <a:pos x="connsiteX1" y="connsiteY1"/>
              </a:cxn>
              <a:cxn ang="0">
                <a:pos x="connsiteX2" y="connsiteY2"/>
              </a:cxn>
            </a:cxnLst>
            <a:rect l="l" t="t" r="r" b="b"/>
            <a:pathLst>
              <a:path w="1900052" h="339639">
                <a:moveTo>
                  <a:pt x="0" y="324872"/>
                </a:moveTo>
                <a:lnTo>
                  <a:pt x="462707" y="339639"/>
                </a:lnTo>
                <a:lnTo>
                  <a:pt x="1900052" y="0"/>
                </a:lnTo>
              </a:path>
            </a:pathLst>
          </a:custGeom>
          <a:ln w="12700" cmpd="sng">
            <a:solidFill>
              <a:srgbClr val="000000"/>
            </a:solidFill>
          </a:ln>
        </p:spPr>
        <p:txBody>
          <a:bodyPr rtlCol="0" anchor="ctr"/>
          <a:lstStyle/>
          <a:p>
            <a:pPr algn="ctr"/>
            <a:endParaRPr lang="en-US" b="1">
              <a:solidFill>
                <a:srgbClr val="000000"/>
              </a:solidFill>
              <a:latin typeface="Times" charset="0"/>
              <a:ea typeface="ＭＳ Ｐゴシック" charset="0"/>
            </a:endParaRPr>
          </a:p>
        </p:txBody>
      </p:sp>
      <p:sp>
        <p:nvSpPr>
          <p:cNvPr id="14" name="Freeform 13"/>
          <p:cNvSpPr/>
          <p:nvPr/>
        </p:nvSpPr>
        <p:spPr>
          <a:xfrm>
            <a:off x="4592613" y="5178264"/>
            <a:ext cx="1176457" cy="172280"/>
          </a:xfrm>
          <a:custGeom>
            <a:avLst/>
            <a:gdLst>
              <a:gd name="connsiteX0" fmla="*/ 0 w 1176457"/>
              <a:gd name="connsiteY0" fmla="*/ 4922 h 172280"/>
              <a:gd name="connsiteX1" fmla="*/ 231353 w 1176457"/>
              <a:gd name="connsiteY1" fmla="*/ 0 h 172280"/>
              <a:gd name="connsiteX2" fmla="*/ 1176457 w 1176457"/>
              <a:gd name="connsiteY2" fmla="*/ 172280 h 172280"/>
            </a:gdLst>
            <a:ahLst/>
            <a:cxnLst>
              <a:cxn ang="0">
                <a:pos x="connsiteX0" y="connsiteY0"/>
              </a:cxn>
              <a:cxn ang="0">
                <a:pos x="connsiteX1" y="connsiteY1"/>
              </a:cxn>
              <a:cxn ang="0">
                <a:pos x="connsiteX2" y="connsiteY2"/>
              </a:cxn>
            </a:cxnLst>
            <a:rect l="l" t="t" r="r" b="b"/>
            <a:pathLst>
              <a:path w="1176457" h="172280">
                <a:moveTo>
                  <a:pt x="0" y="4922"/>
                </a:moveTo>
                <a:lnTo>
                  <a:pt x="231353" y="0"/>
                </a:lnTo>
                <a:lnTo>
                  <a:pt x="1176457" y="172280"/>
                </a:lnTo>
              </a:path>
            </a:pathLst>
          </a:custGeom>
          <a:ln w="12700" cmpd="sng">
            <a:solidFill>
              <a:srgbClr val="000000"/>
            </a:solidFill>
          </a:ln>
        </p:spPr>
        <p:txBody>
          <a:bodyPr rtlCol="0" anchor="ctr"/>
          <a:lstStyle/>
          <a:p>
            <a:pPr algn="ctr"/>
            <a:endParaRPr lang="en-US" b="1">
              <a:solidFill>
                <a:srgbClr val="000000"/>
              </a:solidFill>
              <a:latin typeface="Times" charset="0"/>
              <a:ea typeface="ＭＳ Ｐゴシック" charset="0"/>
            </a:endParaRPr>
          </a:p>
        </p:txBody>
      </p:sp>
      <p:sp>
        <p:nvSpPr>
          <p:cNvPr id="16" name="Text Box 31"/>
          <p:cNvSpPr txBox="1">
            <a:spLocks noChangeArrowheads="1"/>
          </p:cNvSpPr>
          <p:nvPr/>
        </p:nvSpPr>
        <p:spPr bwMode="auto">
          <a:xfrm>
            <a:off x="7152693" y="3241269"/>
            <a:ext cx="35877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440"/>
              </a:lnSpc>
            </a:pPr>
            <a:r>
              <a:rPr lang="en-US" sz="1000" dirty="0">
                <a:solidFill>
                  <a:srgbClr val="000000"/>
                </a:solidFill>
                <a:latin typeface="Arial"/>
                <a:cs typeface="Arial"/>
              </a:rPr>
              <a:t>Ca</a:t>
            </a:r>
            <a:r>
              <a:rPr lang="en-US" sz="1000" baseline="30000" dirty="0">
                <a:solidFill>
                  <a:srgbClr val="000000"/>
                </a:solidFill>
                <a:latin typeface="Arial"/>
                <a:cs typeface="Arial"/>
              </a:rPr>
              <a:t>2</a:t>
            </a:r>
            <a:r>
              <a:rPr lang="en-US" sz="1000" baseline="30000" dirty="0">
                <a:solidFill>
                  <a:srgbClr val="000000"/>
                </a:solidFill>
                <a:latin typeface="Symbol Std"/>
                <a:cs typeface="Symbol Std"/>
              </a:rPr>
              <a:t>+</a:t>
            </a:r>
          </a:p>
        </p:txBody>
      </p:sp>
      <p:sp>
        <p:nvSpPr>
          <p:cNvPr id="17" name="Text Box 31"/>
          <p:cNvSpPr txBox="1">
            <a:spLocks noChangeArrowheads="1"/>
          </p:cNvSpPr>
          <p:nvPr/>
        </p:nvSpPr>
        <p:spPr bwMode="auto">
          <a:xfrm>
            <a:off x="7467018" y="3539719"/>
            <a:ext cx="35877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440"/>
              </a:lnSpc>
            </a:pPr>
            <a:r>
              <a:rPr lang="en-US" sz="1000" dirty="0">
                <a:solidFill>
                  <a:srgbClr val="000000"/>
                </a:solidFill>
                <a:latin typeface="Arial"/>
                <a:cs typeface="Arial"/>
              </a:rPr>
              <a:t>Actin</a:t>
            </a:r>
            <a:endParaRPr lang="en-US" sz="1000" baseline="30000" dirty="0">
              <a:solidFill>
                <a:srgbClr val="000000"/>
              </a:solidFill>
              <a:latin typeface="Symbol Std"/>
              <a:cs typeface="Symbol Std"/>
            </a:endParaRPr>
          </a:p>
        </p:txBody>
      </p:sp>
      <p:sp>
        <p:nvSpPr>
          <p:cNvPr id="18" name="Text Box 31"/>
          <p:cNvSpPr txBox="1">
            <a:spLocks noChangeArrowheads="1"/>
          </p:cNvSpPr>
          <p:nvPr/>
        </p:nvSpPr>
        <p:spPr bwMode="auto">
          <a:xfrm>
            <a:off x="7447968" y="3860394"/>
            <a:ext cx="565732" cy="17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440"/>
              </a:lnSpc>
            </a:pPr>
            <a:r>
              <a:rPr lang="en-US" sz="1000" dirty="0">
                <a:solidFill>
                  <a:srgbClr val="000000"/>
                </a:solidFill>
                <a:latin typeface="Arial"/>
                <a:cs typeface="Arial"/>
              </a:rPr>
              <a:t>Myosin</a:t>
            </a:r>
            <a:endParaRPr lang="en-US" sz="1000" baseline="30000" dirty="0">
              <a:solidFill>
                <a:srgbClr val="000000"/>
              </a:solidFill>
              <a:latin typeface="Symbol Std"/>
              <a:cs typeface="Symbol Std"/>
            </a:endParaRPr>
          </a:p>
        </p:txBody>
      </p:sp>
      <p:sp>
        <p:nvSpPr>
          <p:cNvPr id="19" name="Text Box 31"/>
          <p:cNvSpPr txBox="1">
            <a:spLocks noChangeArrowheads="1"/>
          </p:cNvSpPr>
          <p:nvPr/>
        </p:nvSpPr>
        <p:spPr bwMode="auto">
          <a:xfrm>
            <a:off x="7701968" y="2028419"/>
            <a:ext cx="565732" cy="17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440"/>
              </a:lnSpc>
            </a:pPr>
            <a:r>
              <a:rPr lang="en-US" sz="1000" dirty="0">
                <a:solidFill>
                  <a:srgbClr val="000000"/>
                </a:solidFill>
                <a:latin typeface="Arial"/>
                <a:cs typeface="Arial"/>
              </a:rPr>
              <a:t>Cytosol</a:t>
            </a:r>
            <a:endParaRPr lang="en-US" sz="1000" baseline="30000" dirty="0">
              <a:solidFill>
                <a:srgbClr val="000000"/>
              </a:solidFill>
              <a:latin typeface="Symbol Std"/>
              <a:cs typeface="Symbol Std"/>
            </a:endParaRPr>
          </a:p>
        </p:txBody>
      </p:sp>
      <p:sp>
        <p:nvSpPr>
          <p:cNvPr id="20" name="Text Box 31"/>
          <p:cNvSpPr txBox="1">
            <a:spLocks noChangeArrowheads="1"/>
          </p:cNvSpPr>
          <p:nvPr/>
        </p:nvSpPr>
        <p:spPr bwMode="auto">
          <a:xfrm>
            <a:off x="7676568" y="2285594"/>
            <a:ext cx="565732" cy="17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440"/>
              </a:lnSpc>
            </a:pPr>
            <a:r>
              <a:rPr lang="en-US" sz="1000" dirty="0">
                <a:solidFill>
                  <a:srgbClr val="000000"/>
                </a:solidFill>
                <a:latin typeface="Arial"/>
                <a:cs typeface="Arial"/>
              </a:rPr>
              <a:t>T tubule</a:t>
            </a:r>
            <a:endParaRPr lang="en-US" sz="1000" baseline="30000" dirty="0">
              <a:solidFill>
                <a:srgbClr val="000000"/>
              </a:solidFill>
              <a:latin typeface="Symbol Std"/>
              <a:cs typeface="Symbol Std"/>
            </a:endParaRPr>
          </a:p>
        </p:txBody>
      </p:sp>
      <p:sp>
        <p:nvSpPr>
          <p:cNvPr id="21" name="Text Box 31"/>
          <p:cNvSpPr txBox="1">
            <a:spLocks noChangeArrowheads="1"/>
          </p:cNvSpPr>
          <p:nvPr/>
        </p:nvSpPr>
        <p:spPr bwMode="auto">
          <a:xfrm>
            <a:off x="5031792" y="2660244"/>
            <a:ext cx="1699207" cy="17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440"/>
              </a:lnSpc>
            </a:pPr>
            <a:r>
              <a:rPr lang="en-US" sz="1000" dirty="0">
                <a:solidFill>
                  <a:srgbClr val="000000"/>
                </a:solidFill>
                <a:latin typeface="Arial"/>
                <a:cs typeface="Arial"/>
              </a:rPr>
              <a:t>Sarcoplasmic reticulum</a:t>
            </a:r>
            <a:endParaRPr lang="en-US" sz="1000" baseline="30000" dirty="0">
              <a:solidFill>
                <a:srgbClr val="000000"/>
              </a:solidFill>
              <a:latin typeface="Symbol Std"/>
              <a:cs typeface="Symbol Std"/>
            </a:endParaRPr>
          </a:p>
        </p:txBody>
      </p:sp>
      <p:sp>
        <p:nvSpPr>
          <p:cNvPr id="22" name="Text Box 31"/>
          <p:cNvSpPr txBox="1">
            <a:spLocks noChangeArrowheads="1"/>
          </p:cNvSpPr>
          <p:nvPr/>
        </p:nvSpPr>
        <p:spPr bwMode="auto">
          <a:xfrm>
            <a:off x="7584492" y="1501369"/>
            <a:ext cx="848307" cy="17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440"/>
              </a:lnSpc>
            </a:pPr>
            <a:r>
              <a:rPr lang="en-US" sz="1000" dirty="0">
                <a:solidFill>
                  <a:srgbClr val="FFFFFF"/>
                </a:solidFill>
                <a:latin typeface="Arial"/>
                <a:cs typeface="Arial"/>
              </a:rPr>
              <a:t>Sarcolemma</a:t>
            </a:r>
            <a:endParaRPr lang="en-US" sz="1000" baseline="30000" dirty="0">
              <a:solidFill>
                <a:srgbClr val="FFFFFF"/>
              </a:solidFill>
              <a:latin typeface="Symbol Std"/>
              <a:cs typeface="Symbol Std"/>
            </a:endParaRPr>
          </a:p>
        </p:txBody>
      </p:sp>
      <p:sp>
        <p:nvSpPr>
          <p:cNvPr id="23" name="Text Box 31"/>
          <p:cNvSpPr txBox="1">
            <a:spLocks noChangeArrowheads="1"/>
          </p:cNvSpPr>
          <p:nvPr/>
        </p:nvSpPr>
        <p:spPr bwMode="auto">
          <a:xfrm>
            <a:off x="6562142" y="1431519"/>
            <a:ext cx="84830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1000" dirty="0">
                <a:solidFill>
                  <a:srgbClr val="FFFFFF"/>
                </a:solidFill>
                <a:latin typeface="Arial"/>
                <a:cs typeface="Arial"/>
              </a:rPr>
              <a:t>Axon</a:t>
            </a:r>
            <a:br>
              <a:rPr lang="en-US" sz="1000" dirty="0">
                <a:solidFill>
                  <a:srgbClr val="FFFFFF"/>
                </a:solidFill>
                <a:latin typeface="Arial"/>
                <a:cs typeface="Arial"/>
              </a:rPr>
            </a:br>
            <a:r>
              <a:rPr lang="en-US" sz="1000" dirty="0">
                <a:solidFill>
                  <a:srgbClr val="FFFFFF"/>
                </a:solidFill>
                <a:latin typeface="Arial"/>
                <a:cs typeface="Arial"/>
              </a:rPr>
              <a:t>terminal</a:t>
            </a:r>
            <a:endParaRPr lang="en-US" sz="1000" baseline="30000" dirty="0">
              <a:solidFill>
                <a:srgbClr val="FFFFFF"/>
              </a:solidFill>
              <a:latin typeface="Symbol Std"/>
              <a:cs typeface="Symbol Std"/>
            </a:endParaRPr>
          </a:p>
        </p:txBody>
      </p:sp>
      <p:sp>
        <p:nvSpPr>
          <p:cNvPr id="24" name="Text Box 31"/>
          <p:cNvSpPr txBox="1">
            <a:spLocks noChangeArrowheads="1"/>
          </p:cNvSpPr>
          <p:nvPr/>
        </p:nvSpPr>
        <p:spPr bwMode="auto">
          <a:xfrm>
            <a:off x="938995" y="1439538"/>
            <a:ext cx="1699207" cy="17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440"/>
              </a:lnSpc>
            </a:pPr>
            <a:r>
              <a:rPr lang="en-US" sz="960" dirty="0" err="1">
                <a:solidFill>
                  <a:srgbClr val="000000"/>
                </a:solidFill>
                <a:latin typeface="Arial Black"/>
                <a:cs typeface="Arial Black"/>
              </a:rPr>
              <a:t>ACh</a:t>
            </a:r>
            <a:r>
              <a:rPr lang="en-US" sz="960" dirty="0">
                <a:solidFill>
                  <a:srgbClr val="000000"/>
                </a:solidFill>
                <a:latin typeface="Arial Black"/>
                <a:cs typeface="Arial Black"/>
              </a:rPr>
              <a:t> released</a:t>
            </a:r>
            <a:endParaRPr lang="en-US" sz="960" baseline="30000" dirty="0">
              <a:solidFill>
                <a:srgbClr val="000000"/>
              </a:solidFill>
              <a:latin typeface="Arial Black"/>
              <a:cs typeface="Arial Black"/>
            </a:endParaRPr>
          </a:p>
        </p:txBody>
      </p:sp>
      <p:sp>
        <p:nvSpPr>
          <p:cNvPr id="25" name="Text Box 31"/>
          <p:cNvSpPr txBox="1">
            <a:spLocks noChangeArrowheads="1"/>
          </p:cNvSpPr>
          <p:nvPr/>
        </p:nvSpPr>
        <p:spPr bwMode="auto">
          <a:xfrm>
            <a:off x="935177" y="2325363"/>
            <a:ext cx="2324905" cy="17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440"/>
              </a:lnSpc>
            </a:pPr>
            <a:r>
              <a:rPr lang="en-US" sz="960" dirty="0">
                <a:solidFill>
                  <a:srgbClr val="000000"/>
                </a:solidFill>
                <a:latin typeface="Arial Black"/>
                <a:cs typeface="Arial Black"/>
              </a:rPr>
              <a:t>Action potential reaches T tubule</a:t>
            </a:r>
            <a:endParaRPr lang="en-US" sz="960" baseline="30000" dirty="0">
              <a:solidFill>
                <a:srgbClr val="000000"/>
              </a:solidFill>
              <a:latin typeface="Arial Black"/>
              <a:cs typeface="Arial Black"/>
            </a:endParaRPr>
          </a:p>
        </p:txBody>
      </p:sp>
      <p:sp>
        <p:nvSpPr>
          <p:cNvPr id="28" name="Text Box 31"/>
          <p:cNvSpPr txBox="1">
            <a:spLocks noChangeArrowheads="1"/>
          </p:cNvSpPr>
          <p:nvPr/>
        </p:nvSpPr>
        <p:spPr bwMode="auto">
          <a:xfrm>
            <a:off x="548470" y="975988"/>
            <a:ext cx="3204380" cy="182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440"/>
              </a:lnSpc>
            </a:pPr>
            <a:r>
              <a:rPr lang="en-US" sz="1100" dirty="0">
                <a:solidFill>
                  <a:srgbClr val="FFFFFF"/>
                </a:solidFill>
                <a:latin typeface="Arial Black"/>
                <a:cs typeface="Arial Black"/>
              </a:rPr>
              <a:t>Steps That Initiate a Muscle Contraction</a:t>
            </a:r>
            <a:endParaRPr lang="en-US" sz="1100" baseline="30000" dirty="0">
              <a:solidFill>
                <a:srgbClr val="FFFFFF"/>
              </a:solidFill>
              <a:latin typeface="Arial Black"/>
              <a:cs typeface="Arial Black"/>
            </a:endParaRPr>
          </a:p>
        </p:txBody>
      </p:sp>
      <p:sp>
        <p:nvSpPr>
          <p:cNvPr id="29" name="Text Box 31"/>
          <p:cNvSpPr txBox="1">
            <a:spLocks noChangeArrowheads="1"/>
          </p:cNvSpPr>
          <p:nvPr/>
        </p:nvSpPr>
        <p:spPr bwMode="auto">
          <a:xfrm>
            <a:off x="653245" y="1410963"/>
            <a:ext cx="204005" cy="187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440"/>
              </a:lnSpc>
            </a:pPr>
            <a:r>
              <a:rPr lang="en-US" sz="1300" dirty="0">
                <a:solidFill>
                  <a:srgbClr val="FFFFFF"/>
                </a:solidFill>
                <a:latin typeface="Arial Black"/>
                <a:cs typeface="Arial Black"/>
              </a:rPr>
              <a:t>1</a:t>
            </a:r>
            <a:endParaRPr lang="en-US" sz="1300" baseline="30000" dirty="0">
              <a:solidFill>
                <a:srgbClr val="FFFFFF"/>
              </a:solidFill>
              <a:latin typeface="Arial Black"/>
              <a:cs typeface="Arial Black"/>
            </a:endParaRPr>
          </a:p>
        </p:txBody>
      </p:sp>
      <p:sp>
        <p:nvSpPr>
          <p:cNvPr id="30" name="Text Box 31"/>
          <p:cNvSpPr txBox="1">
            <a:spLocks noChangeArrowheads="1"/>
          </p:cNvSpPr>
          <p:nvPr/>
        </p:nvSpPr>
        <p:spPr bwMode="auto">
          <a:xfrm>
            <a:off x="659595" y="2287263"/>
            <a:ext cx="204005" cy="187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440"/>
              </a:lnSpc>
            </a:pPr>
            <a:r>
              <a:rPr lang="en-US" sz="1300" dirty="0">
                <a:solidFill>
                  <a:srgbClr val="FFFFFF"/>
                </a:solidFill>
                <a:latin typeface="Arial Black"/>
                <a:cs typeface="Arial Black"/>
              </a:rPr>
              <a:t>2</a:t>
            </a:r>
            <a:endParaRPr lang="en-US" sz="1300" baseline="30000" dirty="0">
              <a:solidFill>
                <a:srgbClr val="FFFFFF"/>
              </a:solidFill>
              <a:latin typeface="Arial Black"/>
              <a:cs typeface="Arial Black"/>
            </a:endParaRPr>
          </a:p>
        </p:txBody>
      </p:sp>
      <p:sp>
        <p:nvSpPr>
          <p:cNvPr id="31" name="Text Box 31"/>
          <p:cNvSpPr txBox="1">
            <a:spLocks noChangeArrowheads="1"/>
          </p:cNvSpPr>
          <p:nvPr/>
        </p:nvSpPr>
        <p:spPr bwMode="auto">
          <a:xfrm>
            <a:off x="653245" y="3157213"/>
            <a:ext cx="204005" cy="187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440"/>
              </a:lnSpc>
            </a:pPr>
            <a:r>
              <a:rPr lang="en-US" sz="1300" dirty="0">
                <a:solidFill>
                  <a:srgbClr val="FFFFFF"/>
                </a:solidFill>
                <a:latin typeface="Arial Black"/>
                <a:cs typeface="Arial Black"/>
              </a:rPr>
              <a:t>3</a:t>
            </a:r>
            <a:endParaRPr lang="en-US" sz="1300" baseline="30000" dirty="0">
              <a:solidFill>
                <a:srgbClr val="FFFFFF"/>
              </a:solidFill>
              <a:latin typeface="Arial Black"/>
              <a:cs typeface="Arial Black"/>
            </a:endParaRPr>
          </a:p>
        </p:txBody>
      </p:sp>
      <p:sp>
        <p:nvSpPr>
          <p:cNvPr id="32" name="Text Box 31"/>
          <p:cNvSpPr txBox="1">
            <a:spLocks noChangeArrowheads="1"/>
          </p:cNvSpPr>
          <p:nvPr/>
        </p:nvSpPr>
        <p:spPr bwMode="auto">
          <a:xfrm>
            <a:off x="934977" y="1692738"/>
            <a:ext cx="3726946" cy="295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960" dirty="0" err="1">
                <a:solidFill>
                  <a:srgbClr val="000000"/>
                </a:solidFill>
                <a:latin typeface="Arial"/>
                <a:cs typeface="Arial"/>
              </a:rPr>
              <a:t>ACh</a:t>
            </a:r>
            <a:r>
              <a:rPr lang="en-US" sz="960" dirty="0">
                <a:solidFill>
                  <a:srgbClr val="000000"/>
                </a:solidFill>
                <a:latin typeface="Arial"/>
                <a:cs typeface="Arial"/>
              </a:rPr>
              <a:t> is released at the neuromuscular junction and binds to</a:t>
            </a:r>
            <a:br>
              <a:rPr lang="en-US" sz="960" dirty="0">
                <a:solidFill>
                  <a:srgbClr val="000000"/>
                </a:solidFill>
                <a:latin typeface="Arial"/>
                <a:cs typeface="Arial"/>
              </a:rPr>
            </a:br>
            <a:r>
              <a:rPr lang="en-US" sz="960" dirty="0" err="1">
                <a:solidFill>
                  <a:srgbClr val="000000"/>
                </a:solidFill>
                <a:latin typeface="Arial"/>
                <a:cs typeface="Arial"/>
              </a:rPr>
              <a:t>ACh</a:t>
            </a:r>
            <a:r>
              <a:rPr lang="en-US" sz="960" dirty="0">
                <a:solidFill>
                  <a:srgbClr val="000000"/>
                </a:solidFill>
                <a:latin typeface="Arial"/>
                <a:cs typeface="Arial"/>
              </a:rPr>
              <a:t> receptors on the sarcolemma.</a:t>
            </a:r>
            <a:endParaRPr lang="en-US" sz="960" baseline="30000" dirty="0">
              <a:solidFill>
                <a:srgbClr val="000000"/>
              </a:solidFill>
              <a:latin typeface="Arial"/>
              <a:cs typeface="Arial"/>
            </a:endParaRPr>
          </a:p>
        </p:txBody>
      </p:sp>
      <p:sp>
        <p:nvSpPr>
          <p:cNvPr id="33" name="Text Box 31"/>
          <p:cNvSpPr txBox="1">
            <a:spLocks noChangeArrowheads="1"/>
          </p:cNvSpPr>
          <p:nvPr/>
        </p:nvSpPr>
        <p:spPr bwMode="auto">
          <a:xfrm>
            <a:off x="947033" y="2576928"/>
            <a:ext cx="3726946" cy="44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960" dirty="0">
                <a:solidFill>
                  <a:srgbClr val="000000"/>
                </a:solidFill>
                <a:latin typeface="Arial"/>
                <a:cs typeface="Arial"/>
              </a:rPr>
              <a:t>An action potential is generated and spreads across the</a:t>
            </a:r>
            <a:br>
              <a:rPr lang="en-US" sz="960" dirty="0">
                <a:solidFill>
                  <a:srgbClr val="000000"/>
                </a:solidFill>
                <a:latin typeface="Arial"/>
                <a:cs typeface="Arial"/>
              </a:rPr>
            </a:br>
            <a:r>
              <a:rPr lang="en-US" sz="960" dirty="0">
                <a:solidFill>
                  <a:srgbClr val="000000"/>
                </a:solidFill>
                <a:latin typeface="Arial"/>
                <a:cs typeface="Arial"/>
              </a:rPr>
              <a:t>membrane surface of the muscle fiber and along the T</a:t>
            </a:r>
            <a:br>
              <a:rPr lang="en-US" sz="960" dirty="0">
                <a:solidFill>
                  <a:srgbClr val="000000"/>
                </a:solidFill>
                <a:latin typeface="Arial"/>
                <a:cs typeface="Arial"/>
              </a:rPr>
            </a:br>
            <a:r>
              <a:rPr lang="en-US" sz="960" dirty="0">
                <a:solidFill>
                  <a:srgbClr val="000000"/>
                </a:solidFill>
                <a:latin typeface="Arial"/>
                <a:cs typeface="Arial"/>
              </a:rPr>
              <a:t>tubules.</a:t>
            </a:r>
            <a:endParaRPr lang="en-US" sz="960" baseline="30000" dirty="0">
              <a:solidFill>
                <a:srgbClr val="000000"/>
              </a:solidFill>
              <a:latin typeface="Arial"/>
              <a:cs typeface="Arial"/>
            </a:endParaRPr>
          </a:p>
        </p:txBody>
      </p:sp>
      <p:sp>
        <p:nvSpPr>
          <p:cNvPr id="34" name="Text Box 31"/>
          <p:cNvSpPr txBox="1">
            <a:spLocks noChangeArrowheads="1"/>
          </p:cNvSpPr>
          <p:nvPr/>
        </p:nvSpPr>
        <p:spPr bwMode="auto">
          <a:xfrm>
            <a:off x="947034" y="3489252"/>
            <a:ext cx="3726946" cy="147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960" dirty="0">
                <a:solidFill>
                  <a:srgbClr val="000000"/>
                </a:solidFill>
                <a:latin typeface="Arial"/>
                <a:cs typeface="Arial"/>
              </a:rPr>
              <a:t>The sarcoplasmic reticulum releases stored calcium ions.</a:t>
            </a:r>
            <a:endParaRPr lang="en-US" sz="960" baseline="30000" dirty="0">
              <a:solidFill>
                <a:srgbClr val="000000"/>
              </a:solidFill>
              <a:latin typeface="Arial"/>
              <a:cs typeface="Arial"/>
            </a:endParaRPr>
          </a:p>
        </p:txBody>
      </p:sp>
      <p:sp>
        <p:nvSpPr>
          <p:cNvPr id="35" name="Text Box 31"/>
          <p:cNvSpPr txBox="1">
            <a:spLocks noChangeArrowheads="1"/>
          </p:cNvSpPr>
          <p:nvPr/>
        </p:nvSpPr>
        <p:spPr bwMode="auto">
          <a:xfrm>
            <a:off x="939196" y="3225629"/>
            <a:ext cx="3871426" cy="17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440"/>
              </a:lnSpc>
            </a:pPr>
            <a:r>
              <a:rPr lang="en-US" sz="960" dirty="0">
                <a:solidFill>
                  <a:srgbClr val="000000"/>
                </a:solidFill>
                <a:latin typeface="Arial Black"/>
                <a:cs typeface="Arial Black"/>
              </a:rPr>
              <a:t>Sarcoplasmic reticulum releases Ca</a:t>
            </a:r>
            <a:r>
              <a:rPr lang="en-US" sz="960" baseline="30000" dirty="0">
                <a:solidFill>
                  <a:srgbClr val="000000"/>
                </a:solidFill>
                <a:latin typeface="Arial Black"/>
                <a:cs typeface="Arial Black"/>
              </a:rPr>
              <a:t>2+</a:t>
            </a:r>
          </a:p>
        </p:txBody>
      </p:sp>
      <p:sp>
        <p:nvSpPr>
          <p:cNvPr id="36" name="Text Box 31"/>
          <p:cNvSpPr txBox="1">
            <a:spLocks noChangeArrowheads="1"/>
          </p:cNvSpPr>
          <p:nvPr/>
        </p:nvSpPr>
        <p:spPr bwMode="auto">
          <a:xfrm>
            <a:off x="653245" y="3930264"/>
            <a:ext cx="204005" cy="187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440"/>
              </a:lnSpc>
            </a:pPr>
            <a:r>
              <a:rPr lang="en-US" sz="1300" dirty="0">
                <a:solidFill>
                  <a:srgbClr val="FFFFFF"/>
                </a:solidFill>
                <a:latin typeface="Arial Black"/>
                <a:cs typeface="Arial Black"/>
              </a:rPr>
              <a:t>4</a:t>
            </a:r>
            <a:endParaRPr lang="en-US" sz="1300" baseline="30000" dirty="0">
              <a:solidFill>
                <a:srgbClr val="FFFFFF"/>
              </a:solidFill>
              <a:latin typeface="Arial Black"/>
              <a:cs typeface="Arial Black"/>
            </a:endParaRPr>
          </a:p>
        </p:txBody>
      </p:sp>
      <p:sp>
        <p:nvSpPr>
          <p:cNvPr id="37" name="Text Box 31"/>
          <p:cNvSpPr txBox="1">
            <a:spLocks noChangeArrowheads="1"/>
          </p:cNvSpPr>
          <p:nvPr/>
        </p:nvSpPr>
        <p:spPr bwMode="auto">
          <a:xfrm>
            <a:off x="653245" y="4937181"/>
            <a:ext cx="204005" cy="187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440"/>
              </a:lnSpc>
            </a:pPr>
            <a:r>
              <a:rPr lang="en-US" sz="1300" dirty="0">
                <a:solidFill>
                  <a:srgbClr val="FFFFFF"/>
                </a:solidFill>
                <a:latin typeface="Arial Black"/>
                <a:cs typeface="Arial Black"/>
              </a:rPr>
              <a:t>5</a:t>
            </a:r>
            <a:endParaRPr lang="en-US" sz="1300" baseline="30000" dirty="0">
              <a:solidFill>
                <a:srgbClr val="FFFFFF"/>
              </a:solidFill>
              <a:latin typeface="Arial Black"/>
              <a:cs typeface="Arial Black"/>
            </a:endParaRPr>
          </a:p>
        </p:txBody>
      </p:sp>
      <p:sp>
        <p:nvSpPr>
          <p:cNvPr id="38" name="Text Box 31"/>
          <p:cNvSpPr txBox="1">
            <a:spLocks noChangeArrowheads="1"/>
          </p:cNvSpPr>
          <p:nvPr/>
        </p:nvSpPr>
        <p:spPr bwMode="auto">
          <a:xfrm>
            <a:off x="945692" y="3979192"/>
            <a:ext cx="3871426" cy="17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440"/>
              </a:lnSpc>
            </a:pPr>
            <a:r>
              <a:rPr lang="en-US" sz="960" dirty="0">
                <a:solidFill>
                  <a:srgbClr val="000000"/>
                </a:solidFill>
                <a:latin typeface="Arial Black"/>
                <a:cs typeface="Arial Black"/>
              </a:rPr>
              <a:t>Active site exposure and cross-bridge formation</a:t>
            </a:r>
            <a:endParaRPr lang="en-US" sz="960" baseline="30000" dirty="0">
              <a:solidFill>
                <a:srgbClr val="000000"/>
              </a:solidFill>
              <a:latin typeface="Arial Black"/>
              <a:cs typeface="Arial Black"/>
            </a:endParaRPr>
          </a:p>
        </p:txBody>
      </p:sp>
      <p:sp>
        <p:nvSpPr>
          <p:cNvPr id="39" name="Text Box 31"/>
          <p:cNvSpPr txBox="1">
            <a:spLocks noChangeArrowheads="1"/>
          </p:cNvSpPr>
          <p:nvPr/>
        </p:nvSpPr>
        <p:spPr bwMode="auto">
          <a:xfrm>
            <a:off x="947034" y="4230532"/>
            <a:ext cx="3726946" cy="44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960" dirty="0">
                <a:solidFill>
                  <a:srgbClr val="000000"/>
                </a:solidFill>
                <a:latin typeface="Arial"/>
                <a:cs typeface="Arial"/>
              </a:rPr>
              <a:t>Calcium ions bind to troponin, exposing the active sites</a:t>
            </a:r>
            <a:br>
              <a:rPr lang="en-US" sz="960" dirty="0">
                <a:solidFill>
                  <a:srgbClr val="000000"/>
                </a:solidFill>
                <a:latin typeface="Arial"/>
                <a:cs typeface="Arial"/>
              </a:rPr>
            </a:br>
            <a:r>
              <a:rPr lang="en-US" sz="960" dirty="0">
                <a:solidFill>
                  <a:srgbClr val="000000"/>
                </a:solidFill>
                <a:latin typeface="Arial"/>
                <a:cs typeface="Arial"/>
              </a:rPr>
              <a:t>on the thin filaments. Cross-bridges form when myosin</a:t>
            </a:r>
            <a:br>
              <a:rPr lang="en-US" sz="960" dirty="0">
                <a:solidFill>
                  <a:srgbClr val="000000"/>
                </a:solidFill>
                <a:latin typeface="Arial"/>
                <a:cs typeface="Arial"/>
              </a:rPr>
            </a:br>
            <a:r>
              <a:rPr lang="en-US" sz="960" dirty="0">
                <a:solidFill>
                  <a:srgbClr val="000000"/>
                </a:solidFill>
                <a:latin typeface="Arial"/>
                <a:cs typeface="Arial"/>
              </a:rPr>
              <a:t>heads bind to those active sites.</a:t>
            </a:r>
            <a:endParaRPr lang="en-US" sz="960" baseline="30000" dirty="0">
              <a:solidFill>
                <a:srgbClr val="000000"/>
              </a:solidFill>
              <a:latin typeface="Arial"/>
              <a:cs typeface="Arial"/>
            </a:endParaRPr>
          </a:p>
        </p:txBody>
      </p:sp>
      <p:sp>
        <p:nvSpPr>
          <p:cNvPr id="40" name="Text Box 31"/>
          <p:cNvSpPr txBox="1">
            <a:spLocks noChangeArrowheads="1"/>
          </p:cNvSpPr>
          <p:nvPr/>
        </p:nvSpPr>
        <p:spPr bwMode="auto">
          <a:xfrm>
            <a:off x="939342" y="4995192"/>
            <a:ext cx="3871426" cy="17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440"/>
              </a:lnSpc>
            </a:pPr>
            <a:r>
              <a:rPr lang="en-US" sz="960" dirty="0">
                <a:solidFill>
                  <a:srgbClr val="000000"/>
                </a:solidFill>
                <a:latin typeface="Arial Black"/>
                <a:cs typeface="Arial Black"/>
              </a:rPr>
              <a:t>Contraction cycle begins</a:t>
            </a:r>
            <a:endParaRPr lang="en-US" sz="960" baseline="30000" dirty="0">
              <a:solidFill>
                <a:srgbClr val="000000"/>
              </a:solidFill>
              <a:latin typeface="Arial Black"/>
              <a:cs typeface="Arial Black"/>
            </a:endParaRPr>
          </a:p>
        </p:txBody>
      </p:sp>
      <p:sp>
        <p:nvSpPr>
          <p:cNvPr id="41" name="Text Box 31"/>
          <p:cNvSpPr txBox="1">
            <a:spLocks noChangeArrowheads="1"/>
          </p:cNvSpPr>
          <p:nvPr/>
        </p:nvSpPr>
        <p:spPr bwMode="auto">
          <a:xfrm>
            <a:off x="943859" y="5256057"/>
            <a:ext cx="3726946" cy="44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960" dirty="0">
                <a:solidFill>
                  <a:srgbClr val="000000"/>
                </a:solidFill>
                <a:latin typeface="Arial"/>
                <a:cs typeface="Arial"/>
              </a:rPr>
              <a:t>The contraction cycle begins as repeated cycles of</a:t>
            </a:r>
            <a:br>
              <a:rPr lang="en-US" sz="960" dirty="0">
                <a:solidFill>
                  <a:srgbClr val="000000"/>
                </a:solidFill>
                <a:latin typeface="Arial"/>
                <a:cs typeface="Arial"/>
              </a:rPr>
            </a:br>
            <a:r>
              <a:rPr lang="en-US" sz="960" dirty="0">
                <a:solidFill>
                  <a:srgbClr val="000000"/>
                </a:solidFill>
                <a:latin typeface="Arial"/>
                <a:cs typeface="Arial"/>
              </a:rPr>
              <a:t>cross-bridge binding, pivoting, and detachment occur—all</a:t>
            </a:r>
            <a:br>
              <a:rPr lang="en-US" sz="960" dirty="0">
                <a:solidFill>
                  <a:srgbClr val="000000"/>
                </a:solidFill>
                <a:latin typeface="Arial"/>
                <a:cs typeface="Arial"/>
              </a:rPr>
            </a:br>
            <a:r>
              <a:rPr lang="en-US" sz="960" dirty="0">
                <a:solidFill>
                  <a:srgbClr val="000000"/>
                </a:solidFill>
                <a:latin typeface="Arial"/>
                <a:cs typeface="Arial"/>
              </a:rPr>
              <a:t>powered by ATP.</a:t>
            </a:r>
            <a:endParaRPr lang="en-US" sz="960" baseline="30000" dirty="0">
              <a:solidFill>
                <a:srgbClr val="000000"/>
              </a:solidFill>
              <a:latin typeface="Arial"/>
              <a:cs typeface="Arial"/>
            </a:endParaRPr>
          </a:p>
        </p:txBody>
      </p:sp>
    </p:spTree>
    <p:extLst>
      <p:ext uri="{BB962C8B-B14F-4D97-AF65-F5344CB8AC3E}">
        <p14:creationId xmlns:p14="http://schemas.microsoft.com/office/powerpoint/2010/main" val="7640324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9220" descr="figure_10_13_2_unlabeled.jpg"/>
          <p:cNvPicPr>
            <a:picLocks noChangeAspect="1"/>
          </p:cNvPicPr>
          <p:nvPr/>
        </p:nvPicPr>
        <p:blipFill rotWithShape="1">
          <a:blip r:embed="rId3">
            <a:extLst>
              <a:ext uri="{28A0092B-C50C-407E-A947-70E740481C1C}">
                <a14:useLocalDpi xmlns:a14="http://schemas.microsoft.com/office/drawing/2010/main" val="0"/>
              </a:ext>
            </a:extLst>
          </a:blip>
          <a:srcRect b="3513"/>
          <a:stretch/>
        </p:blipFill>
        <p:spPr>
          <a:xfrm>
            <a:off x="298704" y="996696"/>
            <a:ext cx="8546592" cy="4693726"/>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900" b="1" dirty="0">
                <a:latin typeface="Arial" charset="0"/>
              </a:rPr>
              <a:t>Figure 10-13 Steps Involved in Skeletal Muscle Contraction and Relaxation (Part 2 of 2).</a:t>
            </a:r>
          </a:p>
        </p:txBody>
      </p:sp>
      <p:cxnSp>
        <p:nvCxnSpPr>
          <p:cNvPr id="4" name="Straight Connector 3"/>
          <p:cNvCxnSpPr/>
          <p:nvPr/>
        </p:nvCxnSpPr>
        <p:spPr bwMode="auto">
          <a:xfrm flipH="1">
            <a:off x="7422037" y="2290996"/>
            <a:ext cx="226431"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 name="Straight Connector 5"/>
          <p:cNvCxnSpPr/>
          <p:nvPr/>
        </p:nvCxnSpPr>
        <p:spPr bwMode="auto">
          <a:xfrm>
            <a:off x="4606737" y="4470586"/>
            <a:ext cx="859647" cy="11306"/>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7" name="Freeform 6"/>
          <p:cNvSpPr/>
          <p:nvPr/>
        </p:nvSpPr>
        <p:spPr>
          <a:xfrm>
            <a:off x="4601816" y="1653783"/>
            <a:ext cx="1030216" cy="334076"/>
          </a:xfrm>
          <a:custGeom>
            <a:avLst/>
            <a:gdLst>
              <a:gd name="connsiteX0" fmla="*/ 0 w 979560"/>
              <a:gd name="connsiteY0" fmla="*/ 0 h 236271"/>
              <a:gd name="connsiteX1" fmla="*/ 369181 w 979560"/>
              <a:gd name="connsiteY1" fmla="*/ 9845 h 236271"/>
              <a:gd name="connsiteX2" fmla="*/ 979560 w 979560"/>
              <a:gd name="connsiteY2" fmla="*/ 236271 h 236271"/>
            </a:gdLst>
            <a:ahLst/>
            <a:cxnLst>
              <a:cxn ang="0">
                <a:pos x="connsiteX0" y="connsiteY0"/>
              </a:cxn>
              <a:cxn ang="0">
                <a:pos x="connsiteX1" y="connsiteY1"/>
              </a:cxn>
              <a:cxn ang="0">
                <a:pos x="connsiteX2" y="connsiteY2"/>
              </a:cxn>
            </a:cxnLst>
            <a:rect l="l" t="t" r="r" b="b"/>
            <a:pathLst>
              <a:path w="979560" h="236271">
                <a:moveTo>
                  <a:pt x="0" y="0"/>
                </a:moveTo>
                <a:lnTo>
                  <a:pt x="369181" y="9845"/>
                </a:lnTo>
                <a:lnTo>
                  <a:pt x="979560" y="236271"/>
                </a:lnTo>
              </a:path>
            </a:pathLst>
          </a:custGeom>
          <a:ln w="12700" cmpd="sng">
            <a:solidFill>
              <a:srgbClr val="000000"/>
            </a:solidFill>
          </a:ln>
        </p:spPr>
        <p:txBody>
          <a:bodyPr rtlCol="0" anchor="ctr"/>
          <a:lstStyle/>
          <a:p>
            <a:pPr algn="ctr"/>
            <a:endParaRPr lang="en-US" b="1">
              <a:solidFill>
                <a:srgbClr val="000000"/>
              </a:solidFill>
              <a:latin typeface="Times" charset="0"/>
              <a:ea typeface="ＭＳ Ｐゴシック" charset="0"/>
            </a:endParaRPr>
          </a:p>
        </p:txBody>
      </p:sp>
      <p:sp>
        <p:nvSpPr>
          <p:cNvPr id="8" name="Freeform 7"/>
          <p:cNvSpPr/>
          <p:nvPr/>
        </p:nvSpPr>
        <p:spPr>
          <a:xfrm>
            <a:off x="6009947" y="1487497"/>
            <a:ext cx="502086" cy="103368"/>
          </a:xfrm>
          <a:custGeom>
            <a:avLst/>
            <a:gdLst>
              <a:gd name="connsiteX0" fmla="*/ 502086 w 502086"/>
              <a:gd name="connsiteY0" fmla="*/ 0 h 103368"/>
              <a:gd name="connsiteX1" fmla="*/ 187051 w 502086"/>
              <a:gd name="connsiteY1" fmla="*/ 0 h 103368"/>
              <a:gd name="connsiteX2" fmla="*/ 0 w 502086"/>
              <a:gd name="connsiteY2" fmla="*/ 103368 h 103368"/>
            </a:gdLst>
            <a:ahLst/>
            <a:cxnLst>
              <a:cxn ang="0">
                <a:pos x="connsiteX0" y="connsiteY0"/>
              </a:cxn>
              <a:cxn ang="0">
                <a:pos x="connsiteX1" y="connsiteY1"/>
              </a:cxn>
              <a:cxn ang="0">
                <a:pos x="connsiteX2" y="connsiteY2"/>
              </a:cxn>
            </a:cxnLst>
            <a:rect l="l" t="t" r="r" b="b"/>
            <a:pathLst>
              <a:path w="502086" h="103368">
                <a:moveTo>
                  <a:pt x="502086" y="0"/>
                </a:moveTo>
                <a:lnTo>
                  <a:pt x="187051" y="0"/>
                </a:lnTo>
                <a:lnTo>
                  <a:pt x="0" y="103368"/>
                </a:lnTo>
              </a:path>
            </a:pathLst>
          </a:custGeom>
          <a:ln w="12700" cmpd="sng">
            <a:solidFill>
              <a:srgbClr val="000000"/>
            </a:solidFill>
          </a:ln>
        </p:spPr>
        <p:txBody>
          <a:bodyPr rtlCol="0" anchor="ctr"/>
          <a:lstStyle/>
          <a:p>
            <a:pPr algn="ctr"/>
            <a:endParaRPr lang="en-US" b="1">
              <a:solidFill>
                <a:srgbClr val="000000"/>
              </a:solidFill>
              <a:latin typeface="Times" charset="0"/>
              <a:ea typeface="ＭＳ Ｐゴシック" charset="0"/>
            </a:endParaRPr>
          </a:p>
        </p:txBody>
      </p:sp>
      <p:cxnSp>
        <p:nvCxnSpPr>
          <p:cNvPr id="9" name="Straight Connector 8"/>
          <p:cNvCxnSpPr/>
          <p:nvPr/>
        </p:nvCxnSpPr>
        <p:spPr bwMode="auto">
          <a:xfrm>
            <a:off x="7925086" y="1703117"/>
            <a:ext cx="0" cy="236271"/>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1" name="Freeform 10"/>
          <p:cNvSpPr/>
          <p:nvPr/>
        </p:nvSpPr>
        <p:spPr>
          <a:xfrm>
            <a:off x="4597215" y="5123045"/>
            <a:ext cx="1186661" cy="62875"/>
          </a:xfrm>
          <a:custGeom>
            <a:avLst/>
            <a:gdLst>
              <a:gd name="connsiteX0" fmla="*/ 0 w 1176457"/>
              <a:gd name="connsiteY0" fmla="*/ 4922 h 172280"/>
              <a:gd name="connsiteX1" fmla="*/ 231353 w 1176457"/>
              <a:gd name="connsiteY1" fmla="*/ 0 h 172280"/>
              <a:gd name="connsiteX2" fmla="*/ 1176457 w 1176457"/>
              <a:gd name="connsiteY2" fmla="*/ 172280 h 172280"/>
              <a:gd name="connsiteX0" fmla="*/ 0 w 1176457"/>
              <a:gd name="connsiteY0" fmla="*/ 4922 h 172280"/>
              <a:gd name="connsiteX1" fmla="*/ 628227 w 1176457"/>
              <a:gd name="connsiteY1" fmla="*/ 0 h 172280"/>
              <a:gd name="connsiteX2" fmla="*/ 1176457 w 1176457"/>
              <a:gd name="connsiteY2" fmla="*/ 172280 h 172280"/>
            </a:gdLst>
            <a:ahLst/>
            <a:cxnLst>
              <a:cxn ang="0">
                <a:pos x="connsiteX0" y="connsiteY0"/>
              </a:cxn>
              <a:cxn ang="0">
                <a:pos x="connsiteX1" y="connsiteY1"/>
              </a:cxn>
              <a:cxn ang="0">
                <a:pos x="connsiteX2" y="connsiteY2"/>
              </a:cxn>
            </a:cxnLst>
            <a:rect l="l" t="t" r="r" b="b"/>
            <a:pathLst>
              <a:path w="1176457" h="172280">
                <a:moveTo>
                  <a:pt x="0" y="4922"/>
                </a:moveTo>
                <a:lnTo>
                  <a:pt x="628227" y="0"/>
                </a:lnTo>
                <a:lnTo>
                  <a:pt x="1176457" y="172280"/>
                </a:lnTo>
              </a:path>
            </a:pathLst>
          </a:custGeom>
          <a:ln w="12700" cmpd="sng">
            <a:solidFill>
              <a:srgbClr val="000000"/>
            </a:solidFill>
          </a:ln>
        </p:spPr>
        <p:txBody>
          <a:bodyPr rtlCol="0" anchor="ctr"/>
          <a:lstStyle/>
          <a:p>
            <a:pPr algn="ctr"/>
            <a:endParaRPr lang="en-US" b="1">
              <a:solidFill>
                <a:srgbClr val="000000"/>
              </a:solidFill>
              <a:latin typeface="Times" charset="0"/>
              <a:ea typeface="ＭＳ Ｐゴシック" charset="0"/>
            </a:endParaRPr>
          </a:p>
        </p:txBody>
      </p:sp>
      <p:sp>
        <p:nvSpPr>
          <p:cNvPr id="12" name="Text Box 31"/>
          <p:cNvSpPr txBox="1">
            <a:spLocks noChangeArrowheads="1"/>
          </p:cNvSpPr>
          <p:nvPr/>
        </p:nvSpPr>
        <p:spPr bwMode="auto">
          <a:xfrm>
            <a:off x="6977841" y="3241268"/>
            <a:ext cx="35877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440"/>
              </a:lnSpc>
            </a:pPr>
            <a:r>
              <a:rPr lang="en-US" sz="1000" dirty="0">
                <a:solidFill>
                  <a:srgbClr val="000000"/>
                </a:solidFill>
                <a:latin typeface="Arial"/>
                <a:cs typeface="Arial"/>
              </a:rPr>
              <a:t>Ca</a:t>
            </a:r>
            <a:r>
              <a:rPr lang="en-US" sz="1000" baseline="30000" dirty="0">
                <a:solidFill>
                  <a:srgbClr val="000000"/>
                </a:solidFill>
                <a:latin typeface="Arial"/>
                <a:cs typeface="Arial"/>
              </a:rPr>
              <a:t>2</a:t>
            </a:r>
            <a:r>
              <a:rPr lang="en-US" sz="1000" baseline="30000" dirty="0">
                <a:solidFill>
                  <a:srgbClr val="000000"/>
                </a:solidFill>
                <a:latin typeface="Symbol Std"/>
                <a:cs typeface="Symbol Std"/>
              </a:rPr>
              <a:t>+</a:t>
            </a:r>
          </a:p>
        </p:txBody>
      </p:sp>
      <p:sp>
        <p:nvSpPr>
          <p:cNvPr id="13" name="Text Box 31"/>
          <p:cNvSpPr txBox="1">
            <a:spLocks noChangeArrowheads="1"/>
          </p:cNvSpPr>
          <p:nvPr/>
        </p:nvSpPr>
        <p:spPr bwMode="auto">
          <a:xfrm>
            <a:off x="7467018" y="3539719"/>
            <a:ext cx="35877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440"/>
              </a:lnSpc>
            </a:pPr>
            <a:r>
              <a:rPr lang="en-US" sz="1000" dirty="0">
                <a:solidFill>
                  <a:srgbClr val="000000"/>
                </a:solidFill>
                <a:latin typeface="Arial"/>
                <a:cs typeface="Arial"/>
              </a:rPr>
              <a:t>Actin</a:t>
            </a:r>
            <a:endParaRPr lang="en-US" sz="1000" baseline="30000" dirty="0">
              <a:solidFill>
                <a:srgbClr val="000000"/>
              </a:solidFill>
              <a:latin typeface="Symbol Std"/>
              <a:cs typeface="Symbol Std"/>
            </a:endParaRPr>
          </a:p>
        </p:txBody>
      </p:sp>
      <p:sp>
        <p:nvSpPr>
          <p:cNvPr id="14" name="Text Box 31"/>
          <p:cNvSpPr txBox="1">
            <a:spLocks noChangeArrowheads="1"/>
          </p:cNvSpPr>
          <p:nvPr/>
        </p:nvSpPr>
        <p:spPr bwMode="auto">
          <a:xfrm>
            <a:off x="7447968" y="3860394"/>
            <a:ext cx="565732" cy="17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440"/>
              </a:lnSpc>
            </a:pPr>
            <a:r>
              <a:rPr lang="en-US" sz="1000" dirty="0">
                <a:solidFill>
                  <a:srgbClr val="000000"/>
                </a:solidFill>
                <a:latin typeface="Arial"/>
                <a:cs typeface="Arial"/>
              </a:rPr>
              <a:t>Myosin</a:t>
            </a:r>
            <a:endParaRPr lang="en-US" sz="1000" baseline="30000" dirty="0">
              <a:solidFill>
                <a:srgbClr val="000000"/>
              </a:solidFill>
              <a:latin typeface="Symbol Std"/>
              <a:cs typeface="Symbol Std"/>
            </a:endParaRPr>
          </a:p>
        </p:txBody>
      </p:sp>
      <p:sp>
        <p:nvSpPr>
          <p:cNvPr id="15" name="Text Box 31"/>
          <p:cNvSpPr txBox="1">
            <a:spLocks noChangeArrowheads="1"/>
          </p:cNvSpPr>
          <p:nvPr/>
        </p:nvSpPr>
        <p:spPr bwMode="auto">
          <a:xfrm>
            <a:off x="7701968" y="1991603"/>
            <a:ext cx="565732" cy="17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440"/>
              </a:lnSpc>
            </a:pPr>
            <a:r>
              <a:rPr lang="en-US" sz="1000" dirty="0">
                <a:solidFill>
                  <a:srgbClr val="000000"/>
                </a:solidFill>
                <a:latin typeface="Arial"/>
                <a:cs typeface="Arial"/>
              </a:rPr>
              <a:t>Cytosol</a:t>
            </a:r>
            <a:endParaRPr lang="en-US" sz="1000" baseline="30000" dirty="0">
              <a:solidFill>
                <a:srgbClr val="000000"/>
              </a:solidFill>
              <a:latin typeface="Symbol Std"/>
              <a:cs typeface="Symbol Std"/>
            </a:endParaRPr>
          </a:p>
        </p:txBody>
      </p:sp>
      <p:sp>
        <p:nvSpPr>
          <p:cNvPr id="16" name="Text Box 31"/>
          <p:cNvSpPr txBox="1">
            <a:spLocks noChangeArrowheads="1"/>
          </p:cNvSpPr>
          <p:nvPr/>
        </p:nvSpPr>
        <p:spPr bwMode="auto">
          <a:xfrm>
            <a:off x="7676568" y="2184350"/>
            <a:ext cx="565732" cy="17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440"/>
              </a:lnSpc>
            </a:pPr>
            <a:r>
              <a:rPr lang="en-US" sz="1000" dirty="0">
                <a:solidFill>
                  <a:srgbClr val="000000"/>
                </a:solidFill>
                <a:latin typeface="Arial"/>
                <a:cs typeface="Arial"/>
              </a:rPr>
              <a:t>T tubule</a:t>
            </a:r>
            <a:endParaRPr lang="en-US" sz="1000" baseline="30000" dirty="0">
              <a:solidFill>
                <a:srgbClr val="000000"/>
              </a:solidFill>
              <a:latin typeface="Symbol Std"/>
              <a:cs typeface="Symbol Std"/>
            </a:endParaRPr>
          </a:p>
        </p:txBody>
      </p:sp>
      <p:sp>
        <p:nvSpPr>
          <p:cNvPr id="17" name="Text Box 31"/>
          <p:cNvSpPr txBox="1">
            <a:spLocks noChangeArrowheads="1"/>
          </p:cNvSpPr>
          <p:nvPr/>
        </p:nvSpPr>
        <p:spPr bwMode="auto">
          <a:xfrm>
            <a:off x="5284863" y="2655633"/>
            <a:ext cx="1699207" cy="17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440"/>
              </a:lnSpc>
            </a:pPr>
            <a:r>
              <a:rPr lang="en-US" sz="970" dirty="0">
                <a:solidFill>
                  <a:srgbClr val="000000"/>
                </a:solidFill>
                <a:latin typeface="Arial"/>
                <a:cs typeface="Arial"/>
              </a:rPr>
              <a:t>Sarcoplasmic reticulum</a:t>
            </a:r>
            <a:endParaRPr lang="en-US" sz="970" baseline="30000" dirty="0">
              <a:solidFill>
                <a:srgbClr val="000000"/>
              </a:solidFill>
              <a:latin typeface="Symbol Std"/>
              <a:cs typeface="Symbol Std"/>
            </a:endParaRPr>
          </a:p>
        </p:txBody>
      </p:sp>
      <p:sp>
        <p:nvSpPr>
          <p:cNvPr id="18" name="Text Box 31"/>
          <p:cNvSpPr txBox="1">
            <a:spLocks noChangeArrowheads="1"/>
          </p:cNvSpPr>
          <p:nvPr/>
        </p:nvSpPr>
        <p:spPr bwMode="auto">
          <a:xfrm>
            <a:off x="7584492" y="1501369"/>
            <a:ext cx="848307" cy="17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440"/>
              </a:lnSpc>
            </a:pPr>
            <a:r>
              <a:rPr lang="en-US" sz="1000" dirty="0">
                <a:solidFill>
                  <a:srgbClr val="FFFFFF"/>
                </a:solidFill>
                <a:latin typeface="Arial"/>
                <a:cs typeface="Arial"/>
              </a:rPr>
              <a:t>Sarcolemma</a:t>
            </a:r>
            <a:endParaRPr lang="en-US" sz="1000" baseline="30000" dirty="0">
              <a:solidFill>
                <a:srgbClr val="FFFFFF"/>
              </a:solidFill>
              <a:latin typeface="Symbol Std"/>
              <a:cs typeface="Symbol Std"/>
            </a:endParaRPr>
          </a:p>
        </p:txBody>
      </p:sp>
      <p:sp>
        <p:nvSpPr>
          <p:cNvPr id="19" name="Text Box 31"/>
          <p:cNvSpPr txBox="1">
            <a:spLocks noChangeArrowheads="1"/>
          </p:cNvSpPr>
          <p:nvPr/>
        </p:nvSpPr>
        <p:spPr bwMode="auto">
          <a:xfrm>
            <a:off x="6562142" y="1408509"/>
            <a:ext cx="84830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1000" dirty="0">
                <a:solidFill>
                  <a:srgbClr val="FFFFFF"/>
                </a:solidFill>
                <a:latin typeface="Arial"/>
                <a:cs typeface="Arial"/>
              </a:rPr>
              <a:t>Axon</a:t>
            </a:r>
            <a:br>
              <a:rPr lang="en-US" sz="1000" dirty="0">
                <a:solidFill>
                  <a:srgbClr val="FFFFFF"/>
                </a:solidFill>
                <a:latin typeface="Arial"/>
                <a:cs typeface="Arial"/>
              </a:rPr>
            </a:br>
            <a:r>
              <a:rPr lang="en-US" sz="1000" dirty="0">
                <a:solidFill>
                  <a:srgbClr val="FFFFFF"/>
                </a:solidFill>
                <a:latin typeface="Arial"/>
                <a:cs typeface="Arial"/>
              </a:rPr>
              <a:t>terminal</a:t>
            </a:r>
            <a:endParaRPr lang="en-US" sz="1000" baseline="30000" dirty="0">
              <a:solidFill>
                <a:srgbClr val="FFFFFF"/>
              </a:solidFill>
              <a:latin typeface="Symbol Std"/>
              <a:cs typeface="Symbol Std"/>
            </a:endParaRPr>
          </a:p>
        </p:txBody>
      </p:sp>
      <p:sp>
        <p:nvSpPr>
          <p:cNvPr id="20" name="Text Box 31"/>
          <p:cNvSpPr txBox="1">
            <a:spLocks noChangeArrowheads="1"/>
          </p:cNvSpPr>
          <p:nvPr/>
        </p:nvSpPr>
        <p:spPr bwMode="auto">
          <a:xfrm>
            <a:off x="934394" y="1536170"/>
            <a:ext cx="1699207" cy="17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440"/>
              </a:lnSpc>
            </a:pPr>
            <a:r>
              <a:rPr lang="en-US" sz="960" dirty="0" err="1">
                <a:solidFill>
                  <a:srgbClr val="000000"/>
                </a:solidFill>
                <a:latin typeface="Arial Black"/>
                <a:cs typeface="Arial Black"/>
              </a:rPr>
              <a:t>ACh</a:t>
            </a:r>
            <a:r>
              <a:rPr lang="en-US" sz="960" dirty="0">
                <a:solidFill>
                  <a:srgbClr val="000000"/>
                </a:solidFill>
                <a:latin typeface="Arial Black"/>
                <a:cs typeface="Arial Black"/>
              </a:rPr>
              <a:t> is broken down</a:t>
            </a:r>
            <a:endParaRPr lang="en-US" sz="960" baseline="30000" dirty="0">
              <a:solidFill>
                <a:srgbClr val="000000"/>
              </a:solidFill>
              <a:latin typeface="Arial Black"/>
              <a:cs typeface="Arial Black"/>
            </a:endParaRPr>
          </a:p>
        </p:txBody>
      </p:sp>
      <p:sp>
        <p:nvSpPr>
          <p:cNvPr id="21" name="Text Box 31"/>
          <p:cNvSpPr txBox="1">
            <a:spLocks noChangeArrowheads="1"/>
          </p:cNvSpPr>
          <p:nvPr/>
        </p:nvSpPr>
        <p:spPr bwMode="auto">
          <a:xfrm>
            <a:off x="925975" y="2422005"/>
            <a:ext cx="2966754" cy="178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440"/>
              </a:lnSpc>
            </a:pPr>
            <a:r>
              <a:rPr lang="en-US" sz="960" dirty="0">
                <a:solidFill>
                  <a:srgbClr val="000000"/>
                </a:solidFill>
                <a:latin typeface="Arial Black"/>
                <a:cs typeface="Arial Black"/>
              </a:rPr>
              <a:t>Sarcoplasmic reticulum reabsorbs Ca</a:t>
            </a:r>
            <a:r>
              <a:rPr lang="en-US" sz="960" baseline="30000" dirty="0">
                <a:solidFill>
                  <a:srgbClr val="000000"/>
                </a:solidFill>
                <a:latin typeface="Arial Black"/>
                <a:cs typeface="Arial Black"/>
              </a:rPr>
              <a:t>2+</a:t>
            </a:r>
          </a:p>
        </p:txBody>
      </p:sp>
      <p:sp>
        <p:nvSpPr>
          <p:cNvPr id="22" name="Text Box 31"/>
          <p:cNvSpPr txBox="1">
            <a:spLocks noChangeArrowheads="1"/>
          </p:cNvSpPr>
          <p:nvPr/>
        </p:nvSpPr>
        <p:spPr bwMode="auto">
          <a:xfrm>
            <a:off x="545295" y="1072884"/>
            <a:ext cx="3204380"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440"/>
              </a:lnSpc>
            </a:pPr>
            <a:r>
              <a:rPr lang="en-US" sz="1100" dirty="0">
                <a:solidFill>
                  <a:srgbClr val="FFFFFF"/>
                </a:solidFill>
                <a:latin typeface="Arial Black"/>
                <a:cs typeface="Arial Black"/>
              </a:rPr>
              <a:t>Steps That End a Muscle Contraction</a:t>
            </a:r>
            <a:endParaRPr lang="en-US" sz="1100" baseline="30000" dirty="0">
              <a:solidFill>
                <a:srgbClr val="FFFFFF"/>
              </a:solidFill>
              <a:latin typeface="Arial Black"/>
              <a:cs typeface="Arial Black"/>
            </a:endParaRPr>
          </a:p>
        </p:txBody>
      </p:sp>
      <p:sp>
        <p:nvSpPr>
          <p:cNvPr id="23" name="Text Box 31"/>
          <p:cNvSpPr txBox="1">
            <a:spLocks noChangeArrowheads="1"/>
          </p:cNvSpPr>
          <p:nvPr/>
        </p:nvSpPr>
        <p:spPr bwMode="auto">
          <a:xfrm>
            <a:off x="656420" y="1518913"/>
            <a:ext cx="204005" cy="187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440"/>
              </a:lnSpc>
            </a:pPr>
            <a:r>
              <a:rPr lang="en-US" sz="1300" dirty="0">
                <a:solidFill>
                  <a:srgbClr val="FFFFFF"/>
                </a:solidFill>
                <a:latin typeface="Arial Black"/>
                <a:cs typeface="Arial Black"/>
              </a:rPr>
              <a:t>6</a:t>
            </a:r>
            <a:endParaRPr lang="en-US" sz="1300" baseline="30000" dirty="0">
              <a:solidFill>
                <a:srgbClr val="FFFFFF"/>
              </a:solidFill>
              <a:latin typeface="Arial Black"/>
              <a:cs typeface="Arial Black"/>
            </a:endParaRPr>
          </a:p>
        </p:txBody>
      </p:sp>
      <p:sp>
        <p:nvSpPr>
          <p:cNvPr id="24" name="Text Box 31"/>
          <p:cNvSpPr txBox="1">
            <a:spLocks noChangeArrowheads="1"/>
          </p:cNvSpPr>
          <p:nvPr/>
        </p:nvSpPr>
        <p:spPr bwMode="auto">
          <a:xfrm>
            <a:off x="662770" y="2382513"/>
            <a:ext cx="204005" cy="187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440"/>
              </a:lnSpc>
            </a:pPr>
            <a:r>
              <a:rPr lang="en-US" sz="1300" dirty="0">
                <a:solidFill>
                  <a:srgbClr val="FFFFFF"/>
                </a:solidFill>
                <a:latin typeface="Arial Black"/>
                <a:cs typeface="Arial Black"/>
              </a:rPr>
              <a:t>7</a:t>
            </a:r>
            <a:endParaRPr lang="en-US" sz="1300" baseline="30000" dirty="0">
              <a:solidFill>
                <a:srgbClr val="FFFFFF"/>
              </a:solidFill>
              <a:latin typeface="Arial Black"/>
              <a:cs typeface="Arial Black"/>
            </a:endParaRPr>
          </a:p>
        </p:txBody>
      </p:sp>
      <p:sp>
        <p:nvSpPr>
          <p:cNvPr id="25" name="Text Box 31"/>
          <p:cNvSpPr txBox="1">
            <a:spLocks noChangeArrowheads="1"/>
          </p:cNvSpPr>
          <p:nvPr/>
        </p:nvSpPr>
        <p:spPr bwMode="auto">
          <a:xfrm>
            <a:off x="659595" y="3255638"/>
            <a:ext cx="204005" cy="187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440"/>
              </a:lnSpc>
            </a:pPr>
            <a:r>
              <a:rPr lang="en-US" sz="1300" dirty="0">
                <a:solidFill>
                  <a:srgbClr val="FFFFFF"/>
                </a:solidFill>
                <a:latin typeface="Arial Black"/>
                <a:cs typeface="Arial Black"/>
              </a:rPr>
              <a:t>8</a:t>
            </a:r>
            <a:endParaRPr lang="en-US" sz="1300" baseline="30000" dirty="0">
              <a:solidFill>
                <a:srgbClr val="FFFFFF"/>
              </a:solidFill>
              <a:latin typeface="Arial Black"/>
              <a:cs typeface="Arial Black"/>
            </a:endParaRPr>
          </a:p>
        </p:txBody>
      </p:sp>
      <p:sp>
        <p:nvSpPr>
          <p:cNvPr id="26" name="Text Box 31"/>
          <p:cNvSpPr txBox="1">
            <a:spLocks noChangeArrowheads="1"/>
          </p:cNvSpPr>
          <p:nvPr/>
        </p:nvSpPr>
        <p:spPr bwMode="auto">
          <a:xfrm>
            <a:off x="921173" y="1793970"/>
            <a:ext cx="3726946" cy="295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960" dirty="0" err="1">
                <a:solidFill>
                  <a:srgbClr val="000000"/>
                </a:solidFill>
                <a:latin typeface="Arial"/>
                <a:cs typeface="Arial"/>
              </a:rPr>
              <a:t>ACh</a:t>
            </a:r>
            <a:r>
              <a:rPr lang="en-US" sz="960" dirty="0">
                <a:solidFill>
                  <a:srgbClr val="000000"/>
                </a:solidFill>
                <a:latin typeface="Arial"/>
                <a:cs typeface="Arial"/>
              </a:rPr>
              <a:t> is broken down by </a:t>
            </a:r>
            <a:r>
              <a:rPr lang="en-US" sz="960" dirty="0" err="1">
                <a:solidFill>
                  <a:srgbClr val="000000"/>
                </a:solidFill>
                <a:latin typeface="Arial"/>
                <a:cs typeface="Arial"/>
              </a:rPr>
              <a:t>acetylcholinesterase</a:t>
            </a:r>
            <a:r>
              <a:rPr lang="en-US" sz="960" dirty="0">
                <a:solidFill>
                  <a:srgbClr val="000000"/>
                </a:solidFill>
                <a:latin typeface="Arial"/>
                <a:cs typeface="Arial"/>
              </a:rPr>
              <a:t> (</a:t>
            </a:r>
            <a:r>
              <a:rPr lang="en-US" sz="960" dirty="0" err="1">
                <a:solidFill>
                  <a:srgbClr val="000000"/>
                </a:solidFill>
                <a:latin typeface="Arial"/>
                <a:cs typeface="Arial"/>
              </a:rPr>
              <a:t>AChE</a:t>
            </a:r>
            <a:r>
              <a:rPr lang="en-US" sz="960" dirty="0">
                <a:solidFill>
                  <a:srgbClr val="000000"/>
                </a:solidFill>
                <a:latin typeface="Arial"/>
                <a:cs typeface="Arial"/>
              </a:rPr>
              <a:t>),</a:t>
            </a:r>
            <a:br>
              <a:rPr lang="en-US" sz="960" dirty="0">
                <a:solidFill>
                  <a:srgbClr val="000000"/>
                </a:solidFill>
                <a:latin typeface="Arial"/>
                <a:cs typeface="Arial"/>
              </a:rPr>
            </a:br>
            <a:r>
              <a:rPr lang="en-US" sz="960" dirty="0">
                <a:solidFill>
                  <a:srgbClr val="000000"/>
                </a:solidFill>
                <a:latin typeface="Arial"/>
                <a:cs typeface="Arial"/>
              </a:rPr>
              <a:t>ending action potential generation</a:t>
            </a:r>
            <a:endParaRPr lang="en-US" sz="960" baseline="30000" dirty="0">
              <a:solidFill>
                <a:srgbClr val="000000"/>
              </a:solidFill>
              <a:latin typeface="Arial"/>
              <a:cs typeface="Arial"/>
            </a:endParaRPr>
          </a:p>
        </p:txBody>
      </p:sp>
      <p:sp>
        <p:nvSpPr>
          <p:cNvPr id="27" name="Text Box 31"/>
          <p:cNvSpPr txBox="1">
            <a:spLocks noChangeArrowheads="1"/>
          </p:cNvSpPr>
          <p:nvPr/>
        </p:nvSpPr>
        <p:spPr bwMode="auto">
          <a:xfrm>
            <a:off x="928628" y="2682763"/>
            <a:ext cx="3726946" cy="295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960" dirty="0">
                <a:solidFill>
                  <a:srgbClr val="000000"/>
                </a:solidFill>
                <a:latin typeface="Arial"/>
                <a:cs typeface="Arial"/>
              </a:rPr>
              <a:t>As the calcium ions are reabsorbed, their concentration in</a:t>
            </a:r>
            <a:br>
              <a:rPr lang="en-US" sz="960" dirty="0">
                <a:solidFill>
                  <a:srgbClr val="000000"/>
                </a:solidFill>
                <a:latin typeface="Arial"/>
                <a:cs typeface="Arial"/>
              </a:rPr>
            </a:br>
            <a:r>
              <a:rPr lang="en-US" sz="960" dirty="0">
                <a:solidFill>
                  <a:srgbClr val="000000"/>
                </a:solidFill>
                <a:latin typeface="Arial"/>
                <a:cs typeface="Arial"/>
              </a:rPr>
              <a:t>the cytosol decreases.</a:t>
            </a:r>
            <a:endParaRPr lang="en-US" sz="960" baseline="30000" dirty="0">
              <a:solidFill>
                <a:srgbClr val="000000"/>
              </a:solidFill>
              <a:latin typeface="Arial"/>
              <a:cs typeface="Arial"/>
            </a:endParaRPr>
          </a:p>
        </p:txBody>
      </p:sp>
      <p:sp>
        <p:nvSpPr>
          <p:cNvPr id="28" name="Text Box 31"/>
          <p:cNvSpPr txBox="1">
            <a:spLocks noChangeArrowheads="1"/>
          </p:cNvSpPr>
          <p:nvPr/>
        </p:nvSpPr>
        <p:spPr bwMode="auto">
          <a:xfrm>
            <a:off x="928628" y="3585882"/>
            <a:ext cx="3726946" cy="295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960" dirty="0">
                <a:solidFill>
                  <a:srgbClr val="000000"/>
                </a:solidFill>
                <a:latin typeface="Arial"/>
                <a:cs typeface="Arial"/>
              </a:rPr>
              <a:t>Without calcium ions, the </a:t>
            </a:r>
            <a:r>
              <a:rPr lang="en-US" sz="960" dirty="0" err="1">
                <a:solidFill>
                  <a:srgbClr val="000000"/>
                </a:solidFill>
                <a:latin typeface="Arial"/>
                <a:cs typeface="Arial"/>
              </a:rPr>
              <a:t>tropomyosin</a:t>
            </a:r>
            <a:r>
              <a:rPr lang="en-US" sz="960" dirty="0">
                <a:solidFill>
                  <a:srgbClr val="000000"/>
                </a:solidFill>
                <a:latin typeface="Arial"/>
                <a:cs typeface="Arial"/>
              </a:rPr>
              <a:t> returns to its normal</a:t>
            </a:r>
            <a:br>
              <a:rPr lang="en-US" sz="960" dirty="0">
                <a:solidFill>
                  <a:srgbClr val="000000"/>
                </a:solidFill>
                <a:latin typeface="Arial"/>
                <a:cs typeface="Arial"/>
              </a:rPr>
            </a:br>
            <a:r>
              <a:rPr lang="en-US" sz="960" dirty="0">
                <a:solidFill>
                  <a:srgbClr val="000000"/>
                </a:solidFill>
                <a:latin typeface="Arial"/>
                <a:cs typeface="Arial"/>
              </a:rPr>
              <a:t>position and the active sites are covered again.</a:t>
            </a:r>
            <a:endParaRPr lang="en-US" sz="960" baseline="30000" dirty="0">
              <a:solidFill>
                <a:srgbClr val="000000"/>
              </a:solidFill>
              <a:latin typeface="Arial"/>
              <a:cs typeface="Arial"/>
            </a:endParaRPr>
          </a:p>
        </p:txBody>
      </p:sp>
      <p:sp>
        <p:nvSpPr>
          <p:cNvPr id="29" name="Text Box 31"/>
          <p:cNvSpPr txBox="1">
            <a:spLocks noChangeArrowheads="1"/>
          </p:cNvSpPr>
          <p:nvPr/>
        </p:nvSpPr>
        <p:spPr bwMode="auto">
          <a:xfrm>
            <a:off x="929993" y="3317656"/>
            <a:ext cx="3871426" cy="17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440"/>
              </a:lnSpc>
            </a:pPr>
            <a:r>
              <a:rPr lang="en-US" sz="960" dirty="0">
                <a:solidFill>
                  <a:srgbClr val="000000"/>
                </a:solidFill>
                <a:latin typeface="Arial Black"/>
                <a:cs typeface="Arial Black"/>
              </a:rPr>
              <a:t>Active sites covered, and cross-bridge formation ends</a:t>
            </a:r>
            <a:endParaRPr lang="en-US" sz="960" baseline="30000" dirty="0">
              <a:solidFill>
                <a:srgbClr val="000000"/>
              </a:solidFill>
              <a:latin typeface="Arial Black"/>
              <a:cs typeface="Arial Black"/>
            </a:endParaRPr>
          </a:p>
        </p:txBody>
      </p:sp>
      <p:sp>
        <p:nvSpPr>
          <p:cNvPr id="30" name="Text Box 31"/>
          <p:cNvSpPr txBox="1">
            <a:spLocks noChangeArrowheads="1"/>
          </p:cNvSpPr>
          <p:nvPr/>
        </p:nvSpPr>
        <p:spPr bwMode="auto">
          <a:xfrm>
            <a:off x="656420" y="4171564"/>
            <a:ext cx="204005" cy="187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440"/>
              </a:lnSpc>
            </a:pPr>
            <a:r>
              <a:rPr lang="en-US" sz="1300" dirty="0">
                <a:solidFill>
                  <a:srgbClr val="FFFFFF"/>
                </a:solidFill>
                <a:latin typeface="Arial Black"/>
                <a:cs typeface="Arial Black"/>
              </a:rPr>
              <a:t>9</a:t>
            </a:r>
            <a:endParaRPr lang="en-US" sz="1300" baseline="30000" dirty="0">
              <a:solidFill>
                <a:srgbClr val="FFFFFF"/>
              </a:solidFill>
              <a:latin typeface="Arial Black"/>
              <a:cs typeface="Arial Black"/>
            </a:endParaRPr>
          </a:p>
        </p:txBody>
      </p:sp>
      <p:sp>
        <p:nvSpPr>
          <p:cNvPr id="31" name="Text Box 31"/>
          <p:cNvSpPr txBox="1">
            <a:spLocks noChangeArrowheads="1"/>
          </p:cNvSpPr>
          <p:nvPr/>
        </p:nvSpPr>
        <p:spPr bwMode="auto">
          <a:xfrm>
            <a:off x="605620" y="4937181"/>
            <a:ext cx="248455" cy="187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440"/>
              </a:lnSpc>
            </a:pPr>
            <a:r>
              <a:rPr lang="en-US" sz="1300" dirty="0">
                <a:solidFill>
                  <a:srgbClr val="FFFFFF"/>
                </a:solidFill>
                <a:latin typeface="Arial Black"/>
                <a:cs typeface="Arial Black"/>
              </a:rPr>
              <a:t>10</a:t>
            </a:r>
            <a:endParaRPr lang="en-US" sz="1300" baseline="30000" dirty="0">
              <a:solidFill>
                <a:srgbClr val="FFFFFF"/>
              </a:solidFill>
              <a:latin typeface="Arial Black"/>
              <a:cs typeface="Arial Black"/>
            </a:endParaRPr>
          </a:p>
        </p:txBody>
      </p:sp>
      <p:sp>
        <p:nvSpPr>
          <p:cNvPr id="32" name="Text Box 31"/>
          <p:cNvSpPr txBox="1">
            <a:spLocks noChangeArrowheads="1"/>
          </p:cNvSpPr>
          <p:nvPr/>
        </p:nvSpPr>
        <p:spPr bwMode="auto">
          <a:xfrm>
            <a:off x="936490" y="4213870"/>
            <a:ext cx="1713879" cy="17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440"/>
              </a:lnSpc>
            </a:pPr>
            <a:r>
              <a:rPr lang="en-US" sz="960" dirty="0">
                <a:solidFill>
                  <a:srgbClr val="000000"/>
                </a:solidFill>
                <a:latin typeface="Arial Black"/>
                <a:cs typeface="Arial Black"/>
              </a:rPr>
              <a:t>Contraction ends</a:t>
            </a:r>
            <a:endParaRPr lang="en-US" sz="960" baseline="30000" dirty="0">
              <a:solidFill>
                <a:srgbClr val="000000"/>
              </a:solidFill>
              <a:latin typeface="Arial Black"/>
              <a:cs typeface="Arial Black"/>
            </a:endParaRPr>
          </a:p>
        </p:txBody>
      </p:sp>
      <p:sp>
        <p:nvSpPr>
          <p:cNvPr id="33" name="Text Box 31"/>
          <p:cNvSpPr txBox="1">
            <a:spLocks noChangeArrowheads="1"/>
          </p:cNvSpPr>
          <p:nvPr/>
        </p:nvSpPr>
        <p:spPr bwMode="auto">
          <a:xfrm>
            <a:off x="947034" y="4474413"/>
            <a:ext cx="3726946" cy="147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960" dirty="0">
                <a:solidFill>
                  <a:srgbClr val="000000"/>
                </a:solidFill>
                <a:latin typeface="Arial"/>
                <a:cs typeface="Arial"/>
              </a:rPr>
              <a:t>Without cross-bridge formation, contraction ends.</a:t>
            </a:r>
            <a:endParaRPr lang="en-US" sz="960" baseline="30000" dirty="0">
              <a:solidFill>
                <a:srgbClr val="000000"/>
              </a:solidFill>
              <a:latin typeface="Arial"/>
              <a:cs typeface="Arial"/>
            </a:endParaRPr>
          </a:p>
        </p:txBody>
      </p:sp>
      <p:sp>
        <p:nvSpPr>
          <p:cNvPr id="34" name="Text Box 31"/>
          <p:cNvSpPr txBox="1">
            <a:spLocks noChangeArrowheads="1"/>
          </p:cNvSpPr>
          <p:nvPr/>
        </p:nvSpPr>
        <p:spPr bwMode="auto">
          <a:xfrm>
            <a:off x="939342" y="4999794"/>
            <a:ext cx="3114432" cy="179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440"/>
              </a:lnSpc>
            </a:pPr>
            <a:r>
              <a:rPr lang="en-US" sz="960" dirty="0">
                <a:solidFill>
                  <a:srgbClr val="000000"/>
                </a:solidFill>
                <a:latin typeface="Arial Black"/>
                <a:cs typeface="Arial Black"/>
              </a:rPr>
              <a:t>Muscle relaxation occurs</a:t>
            </a:r>
            <a:endParaRPr lang="en-US" sz="960" baseline="30000" dirty="0">
              <a:solidFill>
                <a:srgbClr val="000000"/>
              </a:solidFill>
              <a:latin typeface="Arial Black"/>
              <a:cs typeface="Arial Black"/>
            </a:endParaRPr>
          </a:p>
        </p:txBody>
      </p:sp>
      <p:sp>
        <p:nvSpPr>
          <p:cNvPr id="35" name="Text Box 31"/>
          <p:cNvSpPr txBox="1">
            <a:spLocks noChangeArrowheads="1"/>
          </p:cNvSpPr>
          <p:nvPr/>
        </p:nvSpPr>
        <p:spPr bwMode="auto">
          <a:xfrm>
            <a:off x="930056" y="5256055"/>
            <a:ext cx="3726946" cy="147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960" dirty="0">
                <a:solidFill>
                  <a:srgbClr val="000000"/>
                </a:solidFill>
                <a:latin typeface="Arial"/>
                <a:cs typeface="Arial"/>
              </a:rPr>
              <a:t>The muscle returns passively to its resting length.</a:t>
            </a:r>
            <a:endParaRPr lang="en-US" sz="960" baseline="30000" dirty="0">
              <a:solidFill>
                <a:srgbClr val="000000"/>
              </a:solidFill>
              <a:latin typeface="Arial"/>
              <a:cs typeface="Arial"/>
            </a:endParaRPr>
          </a:p>
        </p:txBody>
      </p:sp>
      <p:sp>
        <p:nvSpPr>
          <p:cNvPr id="9216" name="Freeform 9215"/>
          <p:cNvSpPr/>
          <p:nvPr/>
        </p:nvSpPr>
        <p:spPr>
          <a:xfrm>
            <a:off x="4601334" y="3570785"/>
            <a:ext cx="1776114" cy="197865"/>
          </a:xfrm>
          <a:custGeom>
            <a:avLst/>
            <a:gdLst>
              <a:gd name="connsiteX0" fmla="*/ 0 w 1776114"/>
              <a:gd name="connsiteY0" fmla="*/ 0 h 197865"/>
              <a:gd name="connsiteX1" fmla="*/ 299086 w 1776114"/>
              <a:gd name="connsiteY1" fmla="*/ 4601 h 197865"/>
              <a:gd name="connsiteX2" fmla="*/ 1776114 w 1776114"/>
              <a:gd name="connsiteY2" fmla="*/ 197865 h 197865"/>
            </a:gdLst>
            <a:ahLst/>
            <a:cxnLst>
              <a:cxn ang="0">
                <a:pos x="connsiteX0" y="connsiteY0"/>
              </a:cxn>
              <a:cxn ang="0">
                <a:pos x="connsiteX1" y="connsiteY1"/>
              </a:cxn>
              <a:cxn ang="0">
                <a:pos x="connsiteX2" y="connsiteY2"/>
              </a:cxn>
            </a:cxnLst>
            <a:rect l="l" t="t" r="r" b="b"/>
            <a:pathLst>
              <a:path w="1776114" h="197865">
                <a:moveTo>
                  <a:pt x="0" y="0"/>
                </a:moveTo>
                <a:lnTo>
                  <a:pt x="299086" y="4601"/>
                </a:lnTo>
                <a:lnTo>
                  <a:pt x="1776114" y="197865"/>
                </a:lnTo>
              </a:path>
            </a:pathLst>
          </a:custGeom>
          <a:ln w="12700" cmpd="sng">
            <a:solidFill>
              <a:srgbClr val="000000"/>
            </a:solidFill>
          </a:ln>
        </p:spPr>
        <p:txBody>
          <a:bodyPr rtlCol="0" anchor="ctr"/>
          <a:lstStyle/>
          <a:p>
            <a:pPr algn="ctr"/>
            <a:endParaRPr lang="en-US" b="1">
              <a:solidFill>
                <a:srgbClr val="000000"/>
              </a:solidFill>
              <a:latin typeface="Times" charset="0"/>
              <a:ea typeface="ＭＳ Ｐゴシック" charset="0"/>
            </a:endParaRPr>
          </a:p>
        </p:txBody>
      </p:sp>
      <p:sp>
        <p:nvSpPr>
          <p:cNvPr id="9220" name="Freeform 9219"/>
          <p:cNvSpPr/>
          <p:nvPr/>
        </p:nvSpPr>
        <p:spPr>
          <a:xfrm>
            <a:off x="4606925" y="2568575"/>
            <a:ext cx="1139825" cy="660400"/>
          </a:xfrm>
          <a:custGeom>
            <a:avLst/>
            <a:gdLst>
              <a:gd name="connsiteX0" fmla="*/ 0 w 1139825"/>
              <a:gd name="connsiteY0" fmla="*/ 0 h 660400"/>
              <a:gd name="connsiteX1" fmla="*/ 285750 w 1139825"/>
              <a:gd name="connsiteY1" fmla="*/ 0 h 660400"/>
              <a:gd name="connsiteX2" fmla="*/ 1139825 w 1139825"/>
              <a:gd name="connsiteY2" fmla="*/ 660400 h 660400"/>
            </a:gdLst>
            <a:ahLst/>
            <a:cxnLst>
              <a:cxn ang="0">
                <a:pos x="connsiteX0" y="connsiteY0"/>
              </a:cxn>
              <a:cxn ang="0">
                <a:pos x="connsiteX1" y="connsiteY1"/>
              </a:cxn>
              <a:cxn ang="0">
                <a:pos x="connsiteX2" y="connsiteY2"/>
              </a:cxn>
            </a:cxnLst>
            <a:rect l="l" t="t" r="r" b="b"/>
            <a:pathLst>
              <a:path w="1139825" h="660400">
                <a:moveTo>
                  <a:pt x="0" y="0"/>
                </a:moveTo>
                <a:lnTo>
                  <a:pt x="285750" y="0"/>
                </a:lnTo>
                <a:lnTo>
                  <a:pt x="1139825" y="660400"/>
                </a:lnTo>
              </a:path>
            </a:pathLst>
          </a:custGeom>
          <a:ln w="12700" cmpd="sng">
            <a:solidFill>
              <a:srgbClr val="000000"/>
            </a:solidFill>
          </a:ln>
        </p:spPr>
        <p:txBody>
          <a:bodyPr rtlCol="0" anchor="ctr"/>
          <a:lstStyle/>
          <a:p>
            <a:pPr algn="ctr"/>
            <a:endParaRPr lang="en-US" b="1">
              <a:solidFill>
                <a:srgbClr val="000000"/>
              </a:solidFill>
              <a:latin typeface="Times" charset="0"/>
              <a:ea typeface="ＭＳ Ｐゴシック" charset="0"/>
            </a:endParaRPr>
          </a:p>
        </p:txBody>
      </p:sp>
    </p:spTree>
    <p:extLst>
      <p:ext uri="{BB962C8B-B14F-4D97-AF65-F5344CB8AC3E}">
        <p14:creationId xmlns:p14="http://schemas.microsoft.com/office/powerpoint/2010/main" val="7075986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err="1">
                <a:solidFill>
                  <a:srgbClr val="B60000"/>
                </a:solidFill>
              </a:rPr>
              <a:t>Objetivos</a:t>
            </a:r>
            <a:endParaRPr lang="en-US" sz="3600" b="0" dirty="0">
              <a:solidFill>
                <a:srgbClr val="B60000"/>
              </a:solidFill>
            </a:endParaRPr>
          </a:p>
        </p:txBody>
      </p:sp>
      <p:sp>
        <p:nvSpPr>
          <p:cNvPr id="8" name="Content Placeholder 2"/>
          <p:cNvSpPr>
            <a:spLocks noGrp="1"/>
          </p:cNvSpPr>
          <p:nvPr>
            <p:ph idx="1"/>
          </p:nvPr>
        </p:nvSpPr>
        <p:spPr>
          <a:xfrm>
            <a:off x="457200" y="1295400"/>
            <a:ext cx="8534400" cy="5303520"/>
          </a:xfrm>
        </p:spPr>
        <p:txBody>
          <a:bodyPr/>
          <a:lstStyle/>
          <a:p>
            <a:pPr marL="640080" indent="-640080">
              <a:buFont typeface="+mj-lt"/>
              <a:buAutoNum type="arabicPeriod" startAt="19"/>
              <a:defRPr/>
            </a:pPr>
            <a:r>
              <a:rPr lang="en-US" altLang="en-US" sz="2800" dirty="0">
                <a:ea typeface="ＭＳ Ｐゴシック" pitchFamily="34" charset="-128"/>
                <a:cs typeface="Times New Roman" pitchFamily="18" charset="0"/>
              </a:rPr>
              <a:t>Describe how ATP is made available within skeletal muscle through myosin kinase, </a:t>
            </a:r>
            <a:r>
              <a:rPr lang="en-US" altLang="en-US" sz="2800" dirty="0" err="1">
                <a:ea typeface="ＭＳ Ｐゴシック" pitchFamily="34" charset="-128"/>
                <a:cs typeface="Times New Roman" pitchFamily="18" charset="0"/>
              </a:rPr>
              <a:t>creatine</a:t>
            </a:r>
            <a:r>
              <a:rPr lang="en-US" altLang="en-US" sz="2800" dirty="0">
                <a:ea typeface="ＭＳ Ｐゴシック" pitchFamily="34" charset="-128"/>
                <a:cs typeface="Times New Roman" pitchFamily="18" charset="0"/>
              </a:rPr>
              <a:t> kinase, glycolysis, and aerobic cellular respiration.</a:t>
            </a:r>
          </a:p>
          <a:p>
            <a:pPr marL="640080" indent="-640080">
              <a:buFont typeface="+mj-lt"/>
              <a:buAutoNum type="arabicPeriod" startAt="19"/>
              <a:defRPr/>
            </a:pPr>
            <a:r>
              <a:rPr lang="en-US" altLang="en-US" sz="2800" dirty="0">
                <a:ea typeface="ＭＳ Ｐゴシック" pitchFamily="34" charset="-128"/>
                <a:cs typeface="Times New Roman" pitchFamily="18" charset="0"/>
              </a:rPr>
              <a:t>Explain how the means of supplying ATP is related to intensity and duration of exercise.</a:t>
            </a:r>
          </a:p>
          <a:p>
            <a:pPr marL="640080" indent="-640080">
              <a:buFont typeface="+mj-lt"/>
              <a:buAutoNum type="arabicPeriod" startAt="19"/>
              <a:defRPr/>
            </a:pPr>
            <a:r>
              <a:rPr lang="en-US" altLang="en-US" sz="2800" dirty="0">
                <a:ea typeface="ＭＳ Ｐゴシック" pitchFamily="34" charset="-128"/>
                <a:cs typeface="Times New Roman" pitchFamily="18" charset="0"/>
              </a:rPr>
              <a:t>Define oxygen debt, and explain why it occurs.</a:t>
            </a:r>
          </a:p>
        </p:txBody>
      </p:sp>
    </p:spTree>
    <p:extLst>
      <p:ext uri="{BB962C8B-B14F-4D97-AF65-F5344CB8AC3E}">
        <p14:creationId xmlns:p14="http://schemas.microsoft.com/office/powerpoint/2010/main" val="27731085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10.4a </a:t>
            </a:r>
            <a:r>
              <a:rPr lang="en-US" dirty="0" err="1"/>
              <a:t>Energía</a:t>
            </a:r>
            <a:r>
              <a:rPr lang="en-US" dirty="0"/>
              <a:t> y </a:t>
            </a:r>
            <a:r>
              <a:rPr lang="en-US" dirty="0" err="1"/>
              <a:t>Metabolismo</a:t>
            </a:r>
            <a:r>
              <a:rPr lang="en-US" dirty="0"/>
              <a:t> Muscular</a:t>
            </a:r>
            <a:r>
              <a:rPr lang="en-US" sz="1500" dirty="0"/>
              <a:t>1</a:t>
            </a:r>
          </a:p>
        </p:txBody>
      </p:sp>
      <p:sp>
        <p:nvSpPr>
          <p:cNvPr id="8" name="Content Placeholder 2"/>
          <p:cNvSpPr>
            <a:spLocks noGrp="1"/>
          </p:cNvSpPr>
          <p:nvPr>
            <p:ph idx="1"/>
          </p:nvPr>
        </p:nvSpPr>
        <p:spPr>
          <a:xfrm>
            <a:off x="457200" y="1295400"/>
            <a:ext cx="8595360" cy="5303520"/>
          </a:xfrm>
        </p:spPr>
        <p:txBody>
          <a:bodyPr/>
          <a:lstStyle/>
          <a:p>
            <a:pPr>
              <a:spcBef>
                <a:spcPts val="600"/>
              </a:spcBef>
            </a:pPr>
            <a:r>
              <a:rPr lang="en-US" altLang="en-US" sz="3000" dirty="0" err="1">
                <a:cs typeface="Times New Roman" pitchFamily="18" charset="0"/>
              </a:rPr>
              <a:t>Celulas</a:t>
            </a:r>
            <a:r>
              <a:rPr lang="en-US" altLang="en-US" sz="3000" dirty="0">
                <a:cs typeface="Times New Roman" pitchFamily="18" charset="0"/>
              </a:rPr>
              <a:t> </a:t>
            </a:r>
            <a:r>
              <a:rPr lang="en-US" altLang="en-US" sz="3000" dirty="0" err="1">
                <a:cs typeface="Times New Roman" pitchFamily="18" charset="0"/>
              </a:rPr>
              <a:t>musculares</a:t>
            </a:r>
            <a:r>
              <a:rPr lang="en-US" altLang="en-US" sz="3000" dirty="0">
                <a:cs typeface="Times New Roman" pitchFamily="18" charset="0"/>
              </a:rPr>
              <a:t> </a:t>
            </a:r>
            <a:r>
              <a:rPr lang="en-US" altLang="en-US" sz="3000" dirty="0" err="1">
                <a:cs typeface="Times New Roman" pitchFamily="18" charset="0"/>
              </a:rPr>
              <a:t>funcionan</a:t>
            </a:r>
            <a:r>
              <a:rPr lang="en-US" altLang="en-US" sz="3000" dirty="0">
                <a:cs typeface="Times New Roman" pitchFamily="18" charset="0"/>
              </a:rPr>
              <a:t> con ATP</a:t>
            </a:r>
          </a:p>
          <a:p>
            <a:pPr lvl="1">
              <a:spcBef>
                <a:spcPts val="600"/>
              </a:spcBef>
            </a:pPr>
            <a:r>
              <a:rPr lang="en-US" altLang="en-US" sz="2600" dirty="0">
                <a:cs typeface="Times New Roman" pitchFamily="18" charset="0"/>
              </a:rPr>
              <a:t>El </a:t>
            </a:r>
            <a:r>
              <a:rPr lang="en-US" altLang="en-US" sz="2600" dirty="0" err="1">
                <a:cs typeface="Times New Roman" pitchFamily="18" charset="0"/>
              </a:rPr>
              <a:t>Atp</a:t>
            </a:r>
            <a:r>
              <a:rPr lang="en-US" altLang="en-US" sz="2600" dirty="0">
                <a:cs typeface="Times New Roman" pitchFamily="18" charset="0"/>
              </a:rPr>
              <a:t> </a:t>
            </a:r>
            <a:r>
              <a:rPr lang="en-US" altLang="en-US" sz="2600" dirty="0" err="1">
                <a:cs typeface="Times New Roman" pitchFamily="18" charset="0"/>
              </a:rPr>
              <a:t>almacenado</a:t>
            </a:r>
            <a:r>
              <a:rPr lang="en-US" altLang="en-US" sz="2600" dirty="0">
                <a:cs typeface="Times New Roman" pitchFamily="18" charset="0"/>
              </a:rPr>
              <a:t> es </a:t>
            </a:r>
            <a:r>
              <a:rPr lang="en-US" altLang="en-US" sz="2600" dirty="0" err="1">
                <a:cs typeface="Times New Roman" pitchFamily="18" charset="0"/>
              </a:rPr>
              <a:t>poco</a:t>
            </a:r>
            <a:r>
              <a:rPr lang="en-US" altLang="en-US" sz="2600" dirty="0">
                <a:cs typeface="Times New Roman" pitchFamily="18" charset="0"/>
              </a:rPr>
              <a:t>, solo 5 seg de </a:t>
            </a:r>
            <a:r>
              <a:rPr lang="en-US" altLang="en-US" sz="2600" dirty="0" err="1">
                <a:cs typeface="Times New Roman" pitchFamily="18" charset="0"/>
              </a:rPr>
              <a:t>actividad</a:t>
            </a:r>
            <a:r>
              <a:rPr lang="en-US" altLang="en-US" sz="2600" dirty="0">
                <a:cs typeface="Times New Roman" pitchFamily="18" charset="0"/>
              </a:rPr>
              <a:t> intense</a:t>
            </a:r>
          </a:p>
          <a:p>
            <a:pPr lvl="1">
              <a:spcBef>
                <a:spcPts val="600"/>
              </a:spcBef>
            </a:pPr>
            <a:r>
              <a:rPr lang="en-US" altLang="en-US" sz="2600" dirty="0">
                <a:cs typeface="Times New Roman" pitchFamily="18" charset="0"/>
              </a:rPr>
              <a:t>ATP </a:t>
            </a:r>
            <a:r>
              <a:rPr lang="en-US" altLang="en-US" sz="2600" dirty="0" err="1">
                <a:cs typeface="Times New Roman" pitchFamily="18" charset="0"/>
              </a:rPr>
              <a:t>adicional</a:t>
            </a:r>
            <a:r>
              <a:rPr lang="en-US" altLang="en-US" sz="2600" dirty="0">
                <a:cs typeface="Times New Roman" pitchFamily="18" charset="0"/>
              </a:rPr>
              <a:t> se produce </a:t>
            </a:r>
            <a:r>
              <a:rPr lang="en-US" altLang="en-US" sz="2600" dirty="0" err="1">
                <a:cs typeface="Times New Roman" pitchFamily="18" charset="0"/>
              </a:rPr>
              <a:t>rapidamente</a:t>
            </a:r>
            <a:r>
              <a:rPr lang="en-US" altLang="en-US" sz="2600" dirty="0">
                <a:cs typeface="Times New Roman" pitchFamily="18" charset="0"/>
              </a:rPr>
              <a:t> por una </a:t>
            </a:r>
            <a:r>
              <a:rPr lang="en-US" altLang="en-US" sz="2600" b="1" dirty="0" err="1">
                <a:cs typeface="Times New Roman" pitchFamily="18" charset="0"/>
              </a:rPr>
              <a:t>mioquinasa</a:t>
            </a:r>
            <a:r>
              <a:rPr lang="en-US" altLang="en-US" sz="2600" dirty="0">
                <a:cs typeface="Times New Roman" pitchFamily="18" charset="0"/>
              </a:rPr>
              <a:t> - </a:t>
            </a:r>
            <a:r>
              <a:rPr lang="en-US" altLang="en-US" sz="2200" dirty="0" err="1">
                <a:cs typeface="Times New Roman" pitchFamily="18" charset="0"/>
              </a:rPr>
              <a:t>transfierer</a:t>
            </a:r>
            <a:r>
              <a:rPr lang="en-US" altLang="en-US" sz="2200" dirty="0">
                <a:cs typeface="Times New Roman" pitchFamily="18" charset="0"/>
              </a:rPr>
              <a:t> un P de un </a:t>
            </a:r>
            <a:r>
              <a:rPr lang="en-US" altLang="en-US" sz="2200" dirty="0" err="1">
                <a:cs typeface="Times New Roman" pitchFamily="18" charset="0"/>
              </a:rPr>
              <a:t>Adp</a:t>
            </a:r>
            <a:r>
              <a:rPr lang="en-US" altLang="en-US" sz="2200" dirty="0">
                <a:cs typeface="Times New Roman" pitchFamily="18" charset="0"/>
              </a:rPr>
              <a:t> a </a:t>
            </a:r>
            <a:r>
              <a:rPr lang="en-US" altLang="en-US" sz="2200" dirty="0" err="1">
                <a:cs typeface="Times New Roman" pitchFamily="18" charset="0"/>
              </a:rPr>
              <a:t>otro</a:t>
            </a:r>
            <a:r>
              <a:rPr lang="en-US" altLang="en-US" sz="2200" dirty="0">
                <a:cs typeface="Times New Roman" pitchFamily="18" charset="0"/>
              </a:rPr>
              <a:t> </a:t>
            </a:r>
          </a:p>
          <a:p>
            <a:pPr>
              <a:spcBef>
                <a:spcPts val="600"/>
              </a:spcBef>
            </a:pPr>
            <a:r>
              <a:rPr lang="en-US" altLang="en-US" sz="3000" dirty="0" err="1">
                <a:cs typeface="Times New Roman" pitchFamily="18" charset="0"/>
              </a:rPr>
              <a:t>Otras</a:t>
            </a:r>
            <a:r>
              <a:rPr lang="en-US" altLang="en-US" sz="3000" dirty="0">
                <a:cs typeface="Times New Roman" pitchFamily="18" charset="0"/>
              </a:rPr>
              <a:t> </a:t>
            </a:r>
            <a:r>
              <a:rPr lang="en-US" altLang="en-US" sz="3000" dirty="0" err="1">
                <a:cs typeface="Times New Roman" pitchFamily="18" charset="0"/>
              </a:rPr>
              <a:t>vias</a:t>
            </a:r>
            <a:r>
              <a:rPr lang="en-US" altLang="en-US" sz="3000" dirty="0">
                <a:cs typeface="Times New Roman" pitchFamily="18" charset="0"/>
              </a:rPr>
              <a:t> de </a:t>
            </a:r>
            <a:r>
              <a:rPr lang="en-US" altLang="en-US" sz="3000" dirty="0" err="1">
                <a:cs typeface="Times New Roman" pitchFamily="18" charset="0"/>
              </a:rPr>
              <a:t>produccion</a:t>
            </a:r>
            <a:r>
              <a:rPr lang="en-US" altLang="en-US" sz="3000" dirty="0">
                <a:cs typeface="Times New Roman" pitchFamily="18" charset="0"/>
              </a:rPr>
              <a:t> de mas ATP:</a:t>
            </a:r>
          </a:p>
          <a:p>
            <a:pPr lvl="1">
              <a:spcBef>
                <a:spcPts val="600"/>
              </a:spcBef>
            </a:pPr>
            <a:r>
              <a:rPr lang="en-US" altLang="en-US" sz="2600" b="1" dirty="0" err="1">
                <a:cs typeface="Times New Roman" pitchFamily="18" charset="0"/>
              </a:rPr>
              <a:t>Fosfato</a:t>
            </a:r>
            <a:r>
              <a:rPr lang="en-US" altLang="en-US" sz="2600" b="1" dirty="0">
                <a:cs typeface="Times New Roman" pitchFamily="18" charset="0"/>
              </a:rPr>
              <a:t> de </a:t>
            </a:r>
            <a:r>
              <a:rPr lang="en-US" altLang="en-US" sz="2600" b="1" dirty="0" err="1">
                <a:cs typeface="Times New Roman" pitchFamily="18" charset="0"/>
              </a:rPr>
              <a:t>Creatina</a:t>
            </a:r>
            <a:endParaRPr lang="en-US" altLang="en-US" sz="2600" b="1" dirty="0">
              <a:cs typeface="Times New Roman" pitchFamily="18" charset="0"/>
            </a:endParaRPr>
          </a:p>
          <a:p>
            <a:pPr lvl="1">
              <a:spcBef>
                <a:spcPts val="600"/>
              </a:spcBef>
            </a:pPr>
            <a:r>
              <a:rPr lang="en-US" altLang="en-US" sz="2600" b="1" dirty="0" err="1">
                <a:cs typeface="Times New Roman" pitchFamily="18" charset="0"/>
              </a:rPr>
              <a:t>Glucolisis</a:t>
            </a:r>
            <a:endParaRPr lang="en-US" altLang="en-US" sz="2600" b="1" dirty="0">
              <a:cs typeface="Times New Roman" pitchFamily="18" charset="0"/>
            </a:endParaRPr>
          </a:p>
          <a:p>
            <a:pPr lvl="1">
              <a:spcBef>
                <a:spcPts val="600"/>
              </a:spcBef>
            </a:pPr>
            <a:r>
              <a:rPr lang="en-US" altLang="en-US" sz="2600" b="1" dirty="0" err="1">
                <a:cs typeface="Times New Roman" pitchFamily="18" charset="0"/>
              </a:rPr>
              <a:t>Respiracion</a:t>
            </a:r>
            <a:r>
              <a:rPr lang="en-US" altLang="en-US" sz="2600" b="1" dirty="0">
                <a:cs typeface="Times New Roman" pitchFamily="18" charset="0"/>
              </a:rPr>
              <a:t> cellular </a:t>
            </a:r>
            <a:r>
              <a:rPr lang="en-US" altLang="en-US" sz="2600" b="1" dirty="0" err="1">
                <a:cs typeface="Times New Roman" pitchFamily="18" charset="0"/>
              </a:rPr>
              <a:t>aerobica</a:t>
            </a:r>
            <a:endParaRPr lang="en-US" altLang="en-US" sz="2600" b="1" dirty="0">
              <a:cs typeface="Times New Roman" pitchFamily="18" charset="0"/>
            </a:endParaRPr>
          </a:p>
        </p:txBody>
      </p:sp>
    </p:spTree>
    <p:extLst>
      <p:ext uri="{BB962C8B-B14F-4D97-AF65-F5344CB8AC3E}">
        <p14:creationId xmlns:p14="http://schemas.microsoft.com/office/powerpoint/2010/main" val="24502420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10.4a </a:t>
            </a:r>
            <a:r>
              <a:rPr lang="en-US" dirty="0" err="1"/>
              <a:t>Energía</a:t>
            </a:r>
            <a:r>
              <a:rPr lang="en-US" dirty="0"/>
              <a:t> y </a:t>
            </a:r>
            <a:r>
              <a:rPr lang="en-US" dirty="0" err="1"/>
              <a:t>Metabolismo</a:t>
            </a:r>
            <a:r>
              <a:rPr lang="en-US" dirty="0"/>
              <a:t> Muscular</a:t>
            </a:r>
            <a:r>
              <a:rPr lang="en-US" sz="1500" dirty="0"/>
              <a:t>1</a:t>
            </a:r>
          </a:p>
        </p:txBody>
      </p:sp>
      <p:sp>
        <p:nvSpPr>
          <p:cNvPr id="8" name="Content Placeholder 2"/>
          <p:cNvSpPr>
            <a:spLocks noGrp="1"/>
          </p:cNvSpPr>
          <p:nvPr>
            <p:ph idx="1"/>
          </p:nvPr>
        </p:nvSpPr>
        <p:spPr>
          <a:xfrm>
            <a:off x="457200" y="1295400"/>
            <a:ext cx="8229600" cy="3886200"/>
          </a:xfrm>
        </p:spPr>
        <p:txBody>
          <a:bodyPr/>
          <a:lstStyle/>
          <a:p>
            <a:r>
              <a:rPr lang="en-US" altLang="en-US" b="1" dirty="0" err="1">
                <a:cs typeface="Times New Roman" pitchFamily="18" charset="0"/>
              </a:rPr>
              <a:t>Fosfato</a:t>
            </a:r>
            <a:r>
              <a:rPr lang="en-US" altLang="en-US" b="1" dirty="0">
                <a:cs typeface="Times New Roman" pitchFamily="18" charset="0"/>
              </a:rPr>
              <a:t> de </a:t>
            </a:r>
            <a:r>
              <a:rPr lang="en-US" altLang="en-US" b="1" dirty="0" err="1">
                <a:cs typeface="Times New Roman" pitchFamily="18" charset="0"/>
              </a:rPr>
              <a:t>Creatina</a:t>
            </a:r>
            <a:endParaRPr lang="en-US" altLang="en-US" b="1" dirty="0">
              <a:cs typeface="Times New Roman" pitchFamily="18" charset="0"/>
            </a:endParaRPr>
          </a:p>
          <a:p>
            <a:pPr lvl="1"/>
            <a:r>
              <a:rPr lang="en-US" altLang="en-US" dirty="0">
                <a:cs typeface="Times New Roman" pitchFamily="18" charset="0"/>
              </a:rPr>
              <a:t>Enlace de </a:t>
            </a:r>
            <a:r>
              <a:rPr lang="en-US" altLang="en-US" dirty="0" err="1">
                <a:cs typeface="Times New Roman" pitchFamily="18" charset="0"/>
              </a:rPr>
              <a:t>alta</a:t>
            </a:r>
            <a:r>
              <a:rPr lang="en-US" altLang="en-US" dirty="0">
                <a:cs typeface="Times New Roman" pitchFamily="18" charset="0"/>
              </a:rPr>
              <a:t> E entre P y la </a:t>
            </a:r>
            <a:r>
              <a:rPr lang="en-US" altLang="en-US" dirty="0" err="1">
                <a:cs typeface="Times New Roman" pitchFamily="18" charset="0"/>
              </a:rPr>
              <a:t>creatina</a:t>
            </a:r>
            <a:r>
              <a:rPr lang="en-US" altLang="en-US" dirty="0">
                <a:cs typeface="Times New Roman" pitchFamily="18" charset="0"/>
              </a:rPr>
              <a:t> </a:t>
            </a:r>
          </a:p>
          <a:p>
            <a:pPr lvl="1"/>
            <a:r>
              <a:rPr lang="en-US" altLang="en-US" dirty="0">
                <a:cs typeface="Times New Roman" pitchFamily="18" charset="0"/>
              </a:rPr>
              <a:t>P se </a:t>
            </a:r>
            <a:r>
              <a:rPr lang="en-US" altLang="en-US" dirty="0" err="1">
                <a:cs typeface="Times New Roman" pitchFamily="18" charset="0"/>
              </a:rPr>
              <a:t>transfiere</a:t>
            </a:r>
            <a:r>
              <a:rPr lang="en-US" altLang="en-US" dirty="0">
                <a:cs typeface="Times New Roman" pitchFamily="18" charset="0"/>
              </a:rPr>
              <a:t> a un ADP </a:t>
            </a:r>
            <a:r>
              <a:rPr lang="en-US" altLang="en-US" dirty="0">
                <a:cs typeface="Times New Roman" pitchFamily="18" charset="0"/>
                <a:sym typeface="Wingdings" pitchFamily="2" charset="2"/>
              </a:rPr>
              <a:t> ATP</a:t>
            </a:r>
            <a:endParaRPr lang="en-US" altLang="en-US" dirty="0">
              <a:cs typeface="Times New Roman" pitchFamily="18" charset="0"/>
            </a:endParaRPr>
          </a:p>
          <a:p>
            <a:pPr lvl="1"/>
            <a:r>
              <a:rPr lang="en-US" altLang="en-US" dirty="0" err="1">
                <a:cs typeface="Times New Roman" pitchFamily="18" charset="0"/>
              </a:rPr>
              <a:t>Catalizado</a:t>
            </a:r>
            <a:r>
              <a:rPr lang="en-US" altLang="en-US" dirty="0">
                <a:cs typeface="Times New Roman" pitchFamily="18" charset="0"/>
              </a:rPr>
              <a:t> por  </a:t>
            </a:r>
            <a:r>
              <a:rPr lang="en-US" altLang="en-US" b="1" dirty="0" err="1">
                <a:cs typeface="Times New Roman" pitchFamily="18" charset="0"/>
              </a:rPr>
              <a:t>quinasa</a:t>
            </a:r>
            <a:r>
              <a:rPr lang="en-US" altLang="en-US" dirty="0">
                <a:cs typeface="Times New Roman" pitchFamily="18" charset="0"/>
              </a:rPr>
              <a:t> de </a:t>
            </a:r>
            <a:r>
              <a:rPr lang="en-US" altLang="en-US" b="1" dirty="0" err="1">
                <a:cs typeface="Times New Roman" pitchFamily="18" charset="0"/>
              </a:rPr>
              <a:t>creatina</a:t>
            </a:r>
            <a:endParaRPr lang="en-US" altLang="en-US" b="1" dirty="0">
              <a:cs typeface="Times New Roman" pitchFamily="18" charset="0"/>
            </a:endParaRPr>
          </a:p>
          <a:p>
            <a:pPr lvl="1"/>
            <a:r>
              <a:rPr lang="en-US" altLang="en-US" dirty="0" err="1">
                <a:cs typeface="Times New Roman" pitchFamily="18" charset="0"/>
              </a:rPr>
              <a:t>Suple</a:t>
            </a:r>
            <a:r>
              <a:rPr lang="en-US" altLang="en-US" dirty="0">
                <a:cs typeface="Times New Roman" pitchFamily="18" charset="0"/>
              </a:rPr>
              <a:t> ATP para 10-15 </a:t>
            </a:r>
            <a:r>
              <a:rPr lang="en-US" altLang="en-US" dirty="0" err="1">
                <a:cs typeface="Times New Roman" pitchFamily="18" charset="0"/>
              </a:rPr>
              <a:t>segundos</a:t>
            </a:r>
            <a:r>
              <a:rPr lang="en-US" altLang="en-US" dirty="0">
                <a:cs typeface="Times New Roman" pitchFamily="18" charset="0"/>
              </a:rPr>
              <a:t> mas </a:t>
            </a:r>
            <a:r>
              <a:rPr lang="en-US" altLang="en-US" dirty="0" err="1">
                <a:cs typeface="Times New Roman" pitchFamily="18" charset="0"/>
              </a:rPr>
              <a:t>luego</a:t>
            </a:r>
            <a:r>
              <a:rPr lang="en-US" altLang="en-US" dirty="0">
                <a:cs typeface="Times New Roman" pitchFamily="18" charset="0"/>
              </a:rPr>
              <a:t> de </a:t>
            </a:r>
            <a:r>
              <a:rPr lang="en-US" altLang="en-US" dirty="0" err="1">
                <a:cs typeface="Times New Roman" pitchFamily="18" charset="0"/>
              </a:rPr>
              <a:t>agotar</a:t>
            </a:r>
            <a:r>
              <a:rPr lang="en-US" altLang="en-US" dirty="0">
                <a:cs typeface="Times New Roman" pitchFamily="18" charset="0"/>
              </a:rPr>
              <a:t> el ATP</a:t>
            </a:r>
          </a:p>
        </p:txBody>
      </p:sp>
      <p:sp>
        <p:nvSpPr>
          <p:cNvPr id="2" name="Content Placeholder 3"/>
          <p:cNvSpPr>
            <a:spLocks noGrp="1"/>
          </p:cNvSpPr>
          <p:nvPr>
            <p:ph idx="13"/>
          </p:nvPr>
        </p:nvSpPr>
        <p:spPr>
          <a:xfrm>
            <a:off x="457200" y="6172200"/>
            <a:ext cx="1447800" cy="381000"/>
          </a:xfrm>
        </p:spPr>
        <p:txBody>
          <a:bodyPr/>
          <a:lstStyle/>
          <a:p>
            <a:r>
              <a:rPr lang="en-US" altLang="en-US" sz="1800" dirty="0">
                <a:cs typeface="Times New Roman" pitchFamily="18" charset="0"/>
              </a:rPr>
              <a:t>Figure 10.17</a:t>
            </a:r>
          </a:p>
        </p:txBody>
      </p:sp>
    </p:spTree>
    <p:extLst>
      <p:ext uri="{BB962C8B-B14F-4D97-AF65-F5344CB8AC3E}">
        <p14:creationId xmlns:p14="http://schemas.microsoft.com/office/powerpoint/2010/main" val="40775367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10.4a </a:t>
            </a:r>
            <a:r>
              <a:rPr lang="en-US" dirty="0" err="1"/>
              <a:t>Energía</a:t>
            </a:r>
            <a:r>
              <a:rPr lang="en-US" dirty="0"/>
              <a:t> y </a:t>
            </a:r>
            <a:r>
              <a:rPr lang="en-US" dirty="0" err="1"/>
              <a:t>Metabolismo</a:t>
            </a:r>
            <a:r>
              <a:rPr lang="en-US" dirty="0"/>
              <a:t> Muscular</a:t>
            </a:r>
            <a:r>
              <a:rPr lang="en-US" sz="1500" dirty="0"/>
              <a:t>1</a:t>
            </a:r>
          </a:p>
        </p:txBody>
      </p:sp>
      <p:sp>
        <p:nvSpPr>
          <p:cNvPr id="8" name="Content Placeholder 2"/>
          <p:cNvSpPr>
            <a:spLocks noGrp="1"/>
          </p:cNvSpPr>
          <p:nvPr>
            <p:ph idx="1"/>
          </p:nvPr>
        </p:nvSpPr>
        <p:spPr>
          <a:xfrm>
            <a:off x="457200" y="1188720"/>
            <a:ext cx="8229600" cy="3886200"/>
          </a:xfrm>
        </p:spPr>
        <p:txBody>
          <a:bodyPr/>
          <a:lstStyle/>
          <a:p>
            <a:r>
              <a:rPr lang="en-US" altLang="en-US" b="1" dirty="0" err="1">
                <a:cs typeface="Times New Roman" pitchFamily="18" charset="0"/>
              </a:rPr>
              <a:t>Glucolisis</a:t>
            </a:r>
            <a:endParaRPr lang="en-US" altLang="en-US" b="1" i="1" dirty="0">
              <a:cs typeface="Times New Roman" pitchFamily="18" charset="0"/>
            </a:endParaRPr>
          </a:p>
          <a:p>
            <a:pPr lvl="1"/>
            <a:r>
              <a:rPr lang="en-US" altLang="en-US" dirty="0" err="1">
                <a:cs typeface="Times New Roman" pitchFamily="18" charset="0"/>
              </a:rPr>
              <a:t>Anaeróbico</a:t>
            </a:r>
            <a:r>
              <a:rPr lang="en-US" altLang="en-US" dirty="0">
                <a:cs typeface="Times New Roman" pitchFamily="18" charset="0"/>
              </a:rPr>
              <a:t>, </a:t>
            </a:r>
            <a:r>
              <a:rPr lang="en-US" altLang="en-US" dirty="0" err="1">
                <a:cs typeface="Times New Roman" pitchFamily="18" charset="0"/>
              </a:rPr>
              <a:t>en</a:t>
            </a:r>
            <a:r>
              <a:rPr lang="en-US" altLang="en-US" dirty="0">
                <a:cs typeface="Times New Roman" pitchFamily="18" charset="0"/>
              </a:rPr>
              <a:t> el </a:t>
            </a:r>
            <a:r>
              <a:rPr lang="en-US" altLang="en-US" dirty="0" err="1">
                <a:cs typeface="Times New Roman" pitchFamily="18" charset="0"/>
              </a:rPr>
              <a:t>citoplasma</a:t>
            </a:r>
            <a:endParaRPr lang="en-US" altLang="en-US" dirty="0">
              <a:cs typeface="Times New Roman" pitchFamily="18" charset="0"/>
            </a:endParaRPr>
          </a:p>
          <a:p>
            <a:pPr lvl="1"/>
            <a:r>
              <a:rPr lang="en-US" altLang="en-US" dirty="0" err="1">
                <a:cs typeface="Times New Roman" pitchFamily="18" charset="0"/>
              </a:rPr>
              <a:t>Glucosa</a:t>
            </a:r>
            <a:r>
              <a:rPr lang="en-US" altLang="en-US" dirty="0">
                <a:cs typeface="Times New Roman" pitchFamily="18" charset="0"/>
              </a:rPr>
              <a:t> </a:t>
            </a:r>
            <a:r>
              <a:rPr lang="en-US" altLang="en-US" dirty="0" err="1">
                <a:cs typeface="Times New Roman" pitchFamily="18" charset="0"/>
              </a:rPr>
              <a:t>proveniente</a:t>
            </a:r>
            <a:r>
              <a:rPr lang="en-US" altLang="en-US" dirty="0">
                <a:cs typeface="Times New Roman" pitchFamily="18" charset="0"/>
              </a:rPr>
              <a:t> del </a:t>
            </a:r>
            <a:r>
              <a:rPr lang="en-US" altLang="en-US" dirty="0" err="1">
                <a:cs typeface="Times New Roman" pitchFamily="18" charset="0"/>
              </a:rPr>
              <a:t>Glucogeno</a:t>
            </a:r>
            <a:r>
              <a:rPr lang="en-US" altLang="en-US" dirty="0">
                <a:cs typeface="Times New Roman" pitchFamily="18" charset="0"/>
              </a:rPr>
              <a:t> (muscular o </a:t>
            </a:r>
            <a:r>
              <a:rPr lang="en-US" altLang="en-US" dirty="0" err="1">
                <a:cs typeface="Times New Roman" pitchFamily="18" charset="0"/>
              </a:rPr>
              <a:t>hepatico</a:t>
            </a:r>
            <a:r>
              <a:rPr lang="en-US" altLang="en-US" dirty="0">
                <a:cs typeface="Times New Roman" pitchFamily="18" charset="0"/>
              </a:rPr>
              <a:t>)</a:t>
            </a:r>
          </a:p>
          <a:p>
            <a:pPr lvl="1"/>
            <a:r>
              <a:rPr lang="en-US" altLang="en-US" dirty="0" err="1">
                <a:cs typeface="Times New Roman" pitchFamily="18" charset="0"/>
              </a:rPr>
              <a:t>Convertida</a:t>
            </a:r>
            <a:r>
              <a:rPr lang="en-US" altLang="en-US" dirty="0">
                <a:cs typeface="Times New Roman" pitchFamily="18" charset="0"/>
              </a:rPr>
              <a:t> a 2 </a:t>
            </a:r>
            <a:r>
              <a:rPr lang="en-US" altLang="en-US" dirty="0" err="1">
                <a:cs typeface="Times New Roman" pitchFamily="18" charset="0"/>
              </a:rPr>
              <a:t>piruvatos</a:t>
            </a:r>
            <a:endParaRPr lang="en-US" altLang="en-US" dirty="0">
              <a:cs typeface="Times New Roman" pitchFamily="18" charset="0"/>
            </a:endParaRPr>
          </a:p>
          <a:p>
            <a:pPr lvl="1"/>
            <a:r>
              <a:rPr lang="en-US" altLang="en-US" dirty="0">
                <a:cs typeface="Times New Roman" pitchFamily="18" charset="0"/>
              </a:rPr>
              <a:t>2 ATP se </a:t>
            </a:r>
            <a:r>
              <a:rPr lang="en-US" altLang="en-US" dirty="0" err="1">
                <a:cs typeface="Times New Roman" pitchFamily="18" charset="0"/>
              </a:rPr>
              <a:t>obtienen</a:t>
            </a:r>
            <a:r>
              <a:rPr lang="en-US" altLang="en-US" dirty="0">
                <a:cs typeface="Times New Roman" pitchFamily="18" charset="0"/>
              </a:rPr>
              <a:t> de </a:t>
            </a:r>
            <a:r>
              <a:rPr lang="en-US" altLang="en-US" dirty="0" err="1">
                <a:cs typeface="Times New Roman" pitchFamily="18" charset="0"/>
              </a:rPr>
              <a:t>cada</a:t>
            </a:r>
            <a:r>
              <a:rPr lang="en-US" altLang="en-US" dirty="0">
                <a:cs typeface="Times New Roman" pitchFamily="18" charset="0"/>
              </a:rPr>
              <a:t> </a:t>
            </a:r>
            <a:r>
              <a:rPr lang="en-US" altLang="en-US" dirty="0" err="1">
                <a:cs typeface="Times New Roman" pitchFamily="18" charset="0"/>
              </a:rPr>
              <a:t>glucosa</a:t>
            </a:r>
            <a:endParaRPr lang="en-US" altLang="en-US" dirty="0">
              <a:cs typeface="Times New Roman" pitchFamily="18" charset="0"/>
            </a:endParaRPr>
          </a:p>
          <a:p>
            <a:pPr lvl="1"/>
            <a:r>
              <a:rPr lang="en-US" altLang="en-US" dirty="0" err="1">
                <a:cs typeface="Times New Roman" pitchFamily="18" charset="0"/>
              </a:rPr>
              <a:t>Acido</a:t>
            </a:r>
            <a:r>
              <a:rPr lang="en-US" altLang="en-US" dirty="0">
                <a:cs typeface="Times New Roman" pitchFamily="18" charset="0"/>
              </a:rPr>
              <a:t> </a:t>
            </a:r>
            <a:r>
              <a:rPr lang="en-US" altLang="en-US" dirty="0" err="1">
                <a:cs typeface="Times New Roman" pitchFamily="18" charset="0"/>
              </a:rPr>
              <a:t>lactico</a:t>
            </a:r>
            <a:r>
              <a:rPr lang="en-US" altLang="en-US" dirty="0">
                <a:cs typeface="Times New Roman" pitchFamily="18" charset="0"/>
              </a:rPr>
              <a:t> </a:t>
            </a:r>
            <a:r>
              <a:rPr lang="en-US" altLang="en-US" dirty="0" err="1">
                <a:cs typeface="Times New Roman" pitchFamily="18" charset="0"/>
              </a:rPr>
              <a:t>como</a:t>
            </a:r>
            <a:r>
              <a:rPr lang="en-US" altLang="en-US" dirty="0">
                <a:cs typeface="Times New Roman" pitchFamily="18" charset="0"/>
              </a:rPr>
              <a:t> byproduct (pH </a:t>
            </a:r>
            <a:r>
              <a:rPr lang="en-US" altLang="en-US" dirty="0" err="1">
                <a:cs typeface="Times New Roman" pitchFamily="18" charset="0"/>
              </a:rPr>
              <a:t>baja</a:t>
            </a:r>
            <a:r>
              <a:rPr lang="en-US" altLang="en-US" dirty="0">
                <a:cs typeface="Times New Roman" pitchFamily="18" charset="0"/>
              </a:rPr>
              <a:t>)</a:t>
            </a:r>
          </a:p>
        </p:txBody>
      </p:sp>
    </p:spTree>
    <p:extLst>
      <p:ext uri="{BB962C8B-B14F-4D97-AF65-F5344CB8AC3E}">
        <p14:creationId xmlns:p14="http://schemas.microsoft.com/office/powerpoint/2010/main" val="41564671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10.4a </a:t>
            </a:r>
            <a:r>
              <a:rPr lang="en-US" dirty="0" err="1"/>
              <a:t>Energía</a:t>
            </a:r>
            <a:r>
              <a:rPr lang="en-US" dirty="0"/>
              <a:t> y </a:t>
            </a:r>
            <a:r>
              <a:rPr lang="en-US" dirty="0" err="1"/>
              <a:t>Metabolismo</a:t>
            </a:r>
            <a:r>
              <a:rPr lang="en-US" dirty="0"/>
              <a:t> Muscular</a:t>
            </a:r>
            <a:r>
              <a:rPr lang="en-US" sz="1500" dirty="0"/>
              <a:t>1</a:t>
            </a:r>
          </a:p>
        </p:txBody>
      </p:sp>
      <p:sp>
        <p:nvSpPr>
          <p:cNvPr id="8" name="Content Placeholder 2"/>
          <p:cNvSpPr>
            <a:spLocks noGrp="1"/>
          </p:cNvSpPr>
          <p:nvPr>
            <p:ph idx="1"/>
          </p:nvPr>
        </p:nvSpPr>
        <p:spPr>
          <a:xfrm>
            <a:off x="457200" y="1295400"/>
            <a:ext cx="8534400" cy="5257800"/>
          </a:xfrm>
        </p:spPr>
        <p:txBody>
          <a:bodyPr/>
          <a:lstStyle/>
          <a:p>
            <a:r>
              <a:rPr lang="en-US" altLang="en-US" dirty="0" err="1">
                <a:cs typeface="Times New Roman" pitchFamily="18" charset="0"/>
              </a:rPr>
              <a:t>Acido</a:t>
            </a:r>
            <a:r>
              <a:rPr lang="en-US" altLang="en-US" dirty="0">
                <a:cs typeface="Times New Roman" pitchFamily="18" charset="0"/>
              </a:rPr>
              <a:t> </a:t>
            </a:r>
            <a:r>
              <a:rPr lang="en-US" altLang="en-US" dirty="0" err="1">
                <a:cs typeface="Times New Roman" pitchFamily="18" charset="0"/>
              </a:rPr>
              <a:t>lactico</a:t>
            </a:r>
            <a:r>
              <a:rPr lang="en-US" altLang="en-US" dirty="0">
                <a:cs typeface="Times New Roman" pitchFamily="18" charset="0"/>
              </a:rPr>
              <a:t> se forma del </a:t>
            </a:r>
            <a:r>
              <a:rPr lang="en-US" altLang="en-US" dirty="0" err="1">
                <a:cs typeface="Times New Roman" pitchFamily="18" charset="0"/>
              </a:rPr>
              <a:t>piruvico</a:t>
            </a:r>
            <a:r>
              <a:rPr lang="en-US" altLang="en-US" dirty="0">
                <a:cs typeface="Times New Roman" pitchFamily="18" charset="0"/>
              </a:rPr>
              <a:t> </a:t>
            </a:r>
            <a:r>
              <a:rPr lang="en-US" altLang="en-US" dirty="0" err="1">
                <a:cs typeface="Times New Roman" pitchFamily="18" charset="0"/>
              </a:rPr>
              <a:t>en</a:t>
            </a:r>
            <a:r>
              <a:rPr lang="en-US" altLang="en-US" dirty="0">
                <a:cs typeface="Times New Roman" pitchFamily="18" charset="0"/>
              </a:rPr>
              <a:t> </a:t>
            </a:r>
            <a:r>
              <a:rPr lang="en-US" altLang="en-US" dirty="0" err="1">
                <a:cs typeface="Times New Roman" pitchFamily="18" charset="0"/>
              </a:rPr>
              <a:t>condicions</a:t>
            </a:r>
            <a:r>
              <a:rPr lang="en-US" altLang="en-US" dirty="0">
                <a:cs typeface="Times New Roman" pitchFamily="18" charset="0"/>
              </a:rPr>
              <a:t> </a:t>
            </a:r>
            <a:r>
              <a:rPr lang="en-US" altLang="en-US" dirty="0" err="1">
                <a:cs typeface="Times New Roman" pitchFamily="18" charset="0"/>
              </a:rPr>
              <a:t>anaeróbicas</a:t>
            </a:r>
            <a:endParaRPr lang="en-US" altLang="en-US" dirty="0">
              <a:cs typeface="Times New Roman" pitchFamily="18" charset="0"/>
            </a:endParaRPr>
          </a:p>
          <a:p>
            <a:pPr marL="457200" indent="-457200">
              <a:buFontTx/>
              <a:buChar char="-"/>
            </a:pPr>
            <a:r>
              <a:rPr lang="en-US" altLang="en-US" dirty="0" err="1">
                <a:cs typeface="Times New Roman" pitchFamily="18" charset="0"/>
              </a:rPr>
              <a:t>Enzima</a:t>
            </a:r>
            <a:r>
              <a:rPr lang="en-US" altLang="en-US" dirty="0">
                <a:cs typeface="Times New Roman" pitchFamily="18" charset="0"/>
              </a:rPr>
              <a:t> </a:t>
            </a:r>
            <a:r>
              <a:rPr lang="en-US" altLang="en-US" dirty="0" err="1">
                <a:cs typeface="Times New Roman" pitchFamily="18" charset="0"/>
              </a:rPr>
              <a:t>dehidrogenasa</a:t>
            </a:r>
            <a:r>
              <a:rPr lang="en-US" altLang="en-US" dirty="0">
                <a:cs typeface="Times New Roman" pitchFamily="18" charset="0"/>
              </a:rPr>
              <a:t> de </a:t>
            </a:r>
            <a:r>
              <a:rPr lang="en-US" altLang="en-US" dirty="0" err="1">
                <a:cs typeface="Times New Roman" pitchFamily="18" charset="0"/>
              </a:rPr>
              <a:t>lactico</a:t>
            </a:r>
            <a:r>
              <a:rPr lang="en-US" altLang="en-US" dirty="0">
                <a:cs typeface="Times New Roman" pitchFamily="18" charset="0"/>
              </a:rPr>
              <a:t> (</a:t>
            </a:r>
            <a:r>
              <a:rPr lang="en-US" altLang="en-US" dirty="0" err="1">
                <a:cs typeface="Times New Roman" pitchFamily="18" charset="0"/>
              </a:rPr>
              <a:t>convierte</a:t>
            </a:r>
            <a:r>
              <a:rPr lang="en-US" altLang="en-US" dirty="0">
                <a:cs typeface="Times New Roman" pitchFamily="18" charset="0"/>
              </a:rPr>
              <a:t> </a:t>
            </a:r>
            <a:r>
              <a:rPr lang="en-US" altLang="en-US" dirty="0" err="1">
                <a:cs typeface="Times New Roman" pitchFamily="18" charset="0"/>
              </a:rPr>
              <a:t>piruvico</a:t>
            </a:r>
            <a:r>
              <a:rPr lang="en-US" altLang="en-US" dirty="0">
                <a:cs typeface="Times New Roman" pitchFamily="18" charset="0"/>
              </a:rPr>
              <a:t> </a:t>
            </a:r>
            <a:r>
              <a:rPr lang="en-US" altLang="en-US" dirty="0" err="1">
                <a:cs typeface="Times New Roman" pitchFamily="18" charset="0"/>
              </a:rPr>
              <a:t>en</a:t>
            </a:r>
            <a:r>
              <a:rPr lang="en-US" altLang="en-US" dirty="0">
                <a:cs typeface="Times New Roman" pitchFamily="18" charset="0"/>
              </a:rPr>
              <a:t> </a:t>
            </a:r>
            <a:r>
              <a:rPr lang="en-US" altLang="en-US" dirty="0" err="1">
                <a:cs typeface="Times New Roman" pitchFamily="18" charset="0"/>
              </a:rPr>
              <a:t>lactico</a:t>
            </a:r>
            <a:r>
              <a:rPr lang="en-US" altLang="en-US" dirty="0">
                <a:cs typeface="Times New Roman" pitchFamily="18" charset="0"/>
              </a:rPr>
              <a:t>)</a:t>
            </a:r>
          </a:p>
          <a:p>
            <a:r>
              <a:rPr lang="en-US" altLang="en-US" dirty="0" err="1">
                <a:cs typeface="Times New Roman" pitchFamily="18" charset="0"/>
              </a:rPr>
              <a:t>Lactico</a:t>
            </a:r>
            <a:r>
              <a:rPr lang="en-US" altLang="en-US" dirty="0">
                <a:cs typeface="Times New Roman" pitchFamily="18" charset="0"/>
              </a:rPr>
              <a:t> se </a:t>
            </a:r>
            <a:r>
              <a:rPr lang="en-US" altLang="en-US" dirty="0" err="1">
                <a:cs typeface="Times New Roman" pitchFamily="18" charset="0"/>
              </a:rPr>
              <a:t>puede</a:t>
            </a:r>
            <a:r>
              <a:rPr lang="en-US" altLang="en-US" dirty="0">
                <a:cs typeface="Times New Roman" pitchFamily="18" charset="0"/>
              </a:rPr>
              <a:t> </a:t>
            </a:r>
            <a:r>
              <a:rPr lang="en-US" altLang="en-US" dirty="0" err="1">
                <a:cs typeface="Times New Roman" pitchFamily="18" charset="0"/>
              </a:rPr>
              <a:t>convertir</a:t>
            </a:r>
            <a:r>
              <a:rPr lang="en-US" altLang="en-US" dirty="0">
                <a:cs typeface="Times New Roman" pitchFamily="18" charset="0"/>
              </a:rPr>
              <a:t> </a:t>
            </a:r>
            <a:r>
              <a:rPr lang="en-US" altLang="en-US" dirty="0" err="1">
                <a:cs typeface="Times New Roman" pitchFamily="18" charset="0"/>
              </a:rPr>
              <a:t>en</a:t>
            </a:r>
            <a:r>
              <a:rPr lang="en-US" altLang="en-US" dirty="0">
                <a:cs typeface="Times New Roman" pitchFamily="18" charset="0"/>
              </a:rPr>
              <a:t> glucose </a:t>
            </a:r>
            <a:r>
              <a:rPr lang="en-US" altLang="en-US" dirty="0" err="1">
                <a:cs typeface="Times New Roman" pitchFamily="18" charset="0"/>
              </a:rPr>
              <a:t>en</a:t>
            </a:r>
            <a:r>
              <a:rPr lang="en-US" altLang="en-US" dirty="0">
                <a:cs typeface="Times New Roman" pitchFamily="18" charset="0"/>
              </a:rPr>
              <a:t> el </a:t>
            </a:r>
            <a:r>
              <a:rPr lang="en-US" altLang="en-US" dirty="0" err="1">
                <a:cs typeface="Times New Roman" pitchFamily="18" charset="0"/>
              </a:rPr>
              <a:t>higado</a:t>
            </a:r>
            <a:r>
              <a:rPr lang="en-US" altLang="en-US" dirty="0">
                <a:cs typeface="Times New Roman" pitchFamily="18" charset="0"/>
              </a:rPr>
              <a:t> y </a:t>
            </a:r>
            <a:r>
              <a:rPr lang="en-US" altLang="en-US" dirty="0" err="1">
                <a:cs typeface="Times New Roman" pitchFamily="18" charset="0"/>
              </a:rPr>
              <a:t>regresar</a:t>
            </a:r>
            <a:r>
              <a:rPr lang="en-US" altLang="en-US" dirty="0">
                <a:cs typeface="Times New Roman" pitchFamily="18" charset="0"/>
              </a:rPr>
              <a:t> al </a:t>
            </a:r>
            <a:r>
              <a:rPr lang="en-US" altLang="en-US" dirty="0" err="1">
                <a:cs typeface="Times New Roman" pitchFamily="18" charset="0"/>
              </a:rPr>
              <a:t>musculo</a:t>
            </a:r>
            <a:r>
              <a:rPr lang="en-US" altLang="en-US" dirty="0">
                <a:cs typeface="Times New Roman" pitchFamily="18" charset="0"/>
              </a:rPr>
              <a:t> para </a:t>
            </a:r>
            <a:r>
              <a:rPr lang="en-US" altLang="en-US" dirty="0" err="1">
                <a:cs typeface="Times New Roman" pitchFamily="18" charset="0"/>
              </a:rPr>
              <a:t>usarse</a:t>
            </a:r>
            <a:r>
              <a:rPr lang="en-US" altLang="en-US" dirty="0">
                <a:cs typeface="Times New Roman" pitchFamily="18" charset="0"/>
              </a:rPr>
              <a:t> </a:t>
            </a:r>
            <a:r>
              <a:rPr lang="en-US" altLang="en-US" dirty="0" err="1">
                <a:cs typeface="Times New Roman" pitchFamily="18" charset="0"/>
              </a:rPr>
              <a:t>en</a:t>
            </a:r>
            <a:r>
              <a:rPr lang="en-US" altLang="en-US" dirty="0">
                <a:cs typeface="Times New Roman" pitchFamily="18" charset="0"/>
              </a:rPr>
              <a:t> </a:t>
            </a:r>
            <a:r>
              <a:rPr lang="en-US" altLang="en-US" dirty="0" err="1">
                <a:cs typeface="Times New Roman" pitchFamily="18" charset="0"/>
              </a:rPr>
              <a:t>condiciones</a:t>
            </a:r>
            <a:r>
              <a:rPr lang="en-US" altLang="en-US" dirty="0">
                <a:cs typeface="Times New Roman" pitchFamily="18" charset="0"/>
              </a:rPr>
              <a:t> </a:t>
            </a:r>
            <a:r>
              <a:rPr lang="en-US" altLang="en-US" dirty="0" err="1">
                <a:cs typeface="Times New Roman" pitchFamily="18" charset="0"/>
              </a:rPr>
              <a:t>aeróbicas</a:t>
            </a:r>
            <a:r>
              <a:rPr lang="en-US" altLang="en-US" dirty="0">
                <a:cs typeface="Times New Roman" pitchFamily="18" charset="0"/>
              </a:rPr>
              <a:t> </a:t>
            </a:r>
          </a:p>
        </p:txBody>
      </p:sp>
    </p:spTree>
    <p:extLst>
      <p:ext uri="{BB962C8B-B14F-4D97-AF65-F5344CB8AC3E}">
        <p14:creationId xmlns:p14="http://schemas.microsoft.com/office/powerpoint/2010/main" val="42655010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10.4a </a:t>
            </a:r>
            <a:r>
              <a:rPr lang="en-US" dirty="0" err="1"/>
              <a:t>Energía</a:t>
            </a:r>
            <a:r>
              <a:rPr lang="en-US" dirty="0"/>
              <a:t> y </a:t>
            </a:r>
            <a:r>
              <a:rPr lang="en-US" dirty="0" err="1"/>
              <a:t>Metabolismo</a:t>
            </a:r>
            <a:r>
              <a:rPr lang="en-US" dirty="0"/>
              <a:t> Muscular</a:t>
            </a:r>
            <a:r>
              <a:rPr lang="en-US" sz="1500" dirty="0"/>
              <a:t>1</a:t>
            </a:r>
          </a:p>
        </p:txBody>
      </p:sp>
      <p:sp>
        <p:nvSpPr>
          <p:cNvPr id="8" name="Content Placeholder 2"/>
          <p:cNvSpPr>
            <a:spLocks noGrp="1"/>
          </p:cNvSpPr>
          <p:nvPr>
            <p:ph idx="1"/>
          </p:nvPr>
        </p:nvSpPr>
        <p:spPr>
          <a:xfrm>
            <a:off x="457200" y="1295400"/>
            <a:ext cx="8229600" cy="5257800"/>
          </a:xfrm>
        </p:spPr>
        <p:txBody>
          <a:bodyPr/>
          <a:lstStyle/>
          <a:p>
            <a:r>
              <a:rPr lang="en-US" altLang="en-US" sz="2800" b="1" dirty="0" err="1">
                <a:cs typeface="Times New Roman" pitchFamily="18" charset="0"/>
              </a:rPr>
              <a:t>Respiracion</a:t>
            </a:r>
            <a:r>
              <a:rPr lang="en-US" altLang="en-US" sz="2800" b="1" dirty="0">
                <a:cs typeface="Times New Roman" pitchFamily="18" charset="0"/>
              </a:rPr>
              <a:t> </a:t>
            </a:r>
            <a:r>
              <a:rPr lang="en-US" altLang="en-US" sz="2800" b="1" dirty="0" err="1">
                <a:cs typeface="Times New Roman" pitchFamily="18" charset="0"/>
              </a:rPr>
              <a:t>Celular</a:t>
            </a:r>
            <a:r>
              <a:rPr lang="en-US" altLang="en-US" sz="2800" b="1" dirty="0">
                <a:cs typeface="Times New Roman" pitchFamily="18" charset="0"/>
              </a:rPr>
              <a:t> </a:t>
            </a:r>
            <a:r>
              <a:rPr lang="en-US" altLang="en-US" sz="2800" b="1" dirty="0" err="1">
                <a:cs typeface="Times New Roman" pitchFamily="18" charset="0"/>
              </a:rPr>
              <a:t>Aeróbica</a:t>
            </a:r>
            <a:r>
              <a:rPr lang="en-US" altLang="en-US" sz="2800" b="1" dirty="0">
                <a:cs typeface="Times New Roman" pitchFamily="18" charset="0"/>
              </a:rPr>
              <a:t> </a:t>
            </a:r>
            <a:endParaRPr lang="en-US" altLang="en-US" sz="2800" b="1" i="1" dirty="0">
              <a:cs typeface="Times New Roman" pitchFamily="18" charset="0"/>
            </a:endParaRPr>
          </a:p>
          <a:p>
            <a:pPr lvl="1"/>
            <a:r>
              <a:rPr lang="en-US" altLang="en-US" sz="2400" dirty="0" err="1">
                <a:cs typeface="Times New Roman" pitchFamily="18" charset="0"/>
              </a:rPr>
              <a:t>Requiere</a:t>
            </a:r>
            <a:r>
              <a:rPr lang="en-US" altLang="en-US" sz="2400" dirty="0">
                <a:cs typeface="Times New Roman" pitchFamily="18" charset="0"/>
              </a:rPr>
              <a:t> </a:t>
            </a:r>
            <a:r>
              <a:rPr lang="en-US" altLang="en-US" sz="2400" dirty="0" err="1">
                <a:cs typeface="Times New Roman" pitchFamily="18" charset="0"/>
              </a:rPr>
              <a:t>oxigeno</a:t>
            </a:r>
            <a:endParaRPr lang="en-US" altLang="en-US" sz="2400" dirty="0">
              <a:cs typeface="Times New Roman" pitchFamily="18" charset="0"/>
            </a:endParaRPr>
          </a:p>
          <a:p>
            <a:pPr lvl="1"/>
            <a:r>
              <a:rPr lang="en-US" altLang="en-US" sz="2400" dirty="0" err="1">
                <a:cs typeface="Times New Roman" pitchFamily="18" charset="0"/>
              </a:rPr>
              <a:t>En</a:t>
            </a:r>
            <a:r>
              <a:rPr lang="en-US" altLang="en-US" sz="2400" dirty="0">
                <a:cs typeface="Times New Roman" pitchFamily="18" charset="0"/>
              </a:rPr>
              <a:t> la </a:t>
            </a:r>
            <a:r>
              <a:rPr lang="en-US" altLang="en-US" sz="2400" dirty="0" err="1">
                <a:cs typeface="Times New Roman" pitchFamily="18" charset="0"/>
              </a:rPr>
              <a:t>mitocondria</a:t>
            </a:r>
            <a:endParaRPr lang="en-US" altLang="en-US" sz="2400" dirty="0">
              <a:cs typeface="Times New Roman" pitchFamily="18" charset="0"/>
            </a:endParaRPr>
          </a:p>
          <a:p>
            <a:pPr lvl="1"/>
            <a:r>
              <a:rPr lang="en-US" altLang="en-US" sz="2400" dirty="0" err="1">
                <a:cs typeface="Times New Roman" pitchFamily="18" charset="0"/>
              </a:rPr>
              <a:t>Piruvico</a:t>
            </a:r>
            <a:r>
              <a:rPr lang="en-US" altLang="en-US" sz="2400" dirty="0">
                <a:cs typeface="Times New Roman" pitchFamily="18" charset="0"/>
              </a:rPr>
              <a:t> </a:t>
            </a:r>
            <a:r>
              <a:rPr lang="en-US" altLang="en-US" sz="2400" dirty="0" err="1">
                <a:cs typeface="Times New Roman" pitchFamily="18" charset="0"/>
              </a:rPr>
              <a:t>oxiado</a:t>
            </a:r>
            <a:r>
              <a:rPr lang="en-US" altLang="en-US" sz="2400" dirty="0">
                <a:cs typeface="Times New Roman" pitchFamily="18" charset="0"/>
              </a:rPr>
              <a:t> a CO2</a:t>
            </a:r>
          </a:p>
          <a:p>
            <a:pPr lvl="2"/>
            <a:r>
              <a:rPr lang="en-US" altLang="en-US" sz="2200" dirty="0">
                <a:cs typeface="Times New Roman" pitchFamily="18" charset="0"/>
              </a:rPr>
              <a:t>E </a:t>
            </a:r>
            <a:r>
              <a:rPr lang="en-US" altLang="en-US" sz="2200" dirty="0" err="1">
                <a:cs typeface="Times New Roman" pitchFamily="18" charset="0"/>
              </a:rPr>
              <a:t>transferida</a:t>
            </a:r>
            <a:r>
              <a:rPr lang="en-US" altLang="en-US" sz="2200" dirty="0">
                <a:cs typeface="Times New Roman" pitchFamily="18" charset="0"/>
              </a:rPr>
              <a:t> a NADH y FADH2</a:t>
            </a:r>
            <a:endParaRPr lang="en-US" altLang="en-US" sz="2200" baseline="-25000" dirty="0">
              <a:cs typeface="Times New Roman" pitchFamily="18" charset="0"/>
            </a:endParaRPr>
          </a:p>
          <a:p>
            <a:pPr lvl="2"/>
            <a:r>
              <a:rPr lang="en-US" altLang="en-US" sz="2200" dirty="0">
                <a:cs typeface="Times New Roman" pitchFamily="18" charset="0"/>
              </a:rPr>
              <a:t>E </a:t>
            </a:r>
            <a:r>
              <a:rPr lang="en-US" altLang="en-US" sz="2200" dirty="0" err="1">
                <a:cs typeface="Times New Roman" pitchFamily="18" charset="0"/>
              </a:rPr>
              <a:t>usada</a:t>
            </a:r>
            <a:r>
              <a:rPr lang="en-US" altLang="en-US" sz="2200" dirty="0">
                <a:cs typeface="Times New Roman" pitchFamily="18" charset="0"/>
              </a:rPr>
              <a:t> para </a:t>
            </a:r>
            <a:r>
              <a:rPr lang="en-US" altLang="en-US" sz="2200" dirty="0" err="1">
                <a:cs typeface="Times New Roman" pitchFamily="18" charset="0"/>
              </a:rPr>
              <a:t>generar</a:t>
            </a:r>
            <a:r>
              <a:rPr lang="en-US" altLang="en-US" sz="2200" dirty="0">
                <a:cs typeface="Times New Roman" pitchFamily="18" charset="0"/>
              </a:rPr>
              <a:t> ATP por </a:t>
            </a:r>
            <a:r>
              <a:rPr lang="en-US" altLang="en-US" sz="2200" dirty="0" err="1">
                <a:cs typeface="Times New Roman" pitchFamily="18" charset="0"/>
              </a:rPr>
              <a:t>fosforilacion</a:t>
            </a:r>
            <a:r>
              <a:rPr lang="en-US" altLang="en-US" sz="2200" dirty="0">
                <a:cs typeface="Times New Roman" pitchFamily="18" charset="0"/>
              </a:rPr>
              <a:t> oxidative</a:t>
            </a:r>
          </a:p>
          <a:p>
            <a:pPr lvl="3">
              <a:spcBef>
                <a:spcPts val="0"/>
              </a:spcBef>
            </a:pPr>
            <a:r>
              <a:rPr lang="en-US" altLang="en-US" dirty="0">
                <a:cs typeface="Times New Roman" pitchFamily="18" charset="0"/>
              </a:rPr>
              <a:t>30 ATPs </a:t>
            </a:r>
            <a:r>
              <a:rPr lang="en-US" altLang="en-US" dirty="0" err="1">
                <a:cs typeface="Times New Roman" pitchFamily="18" charset="0"/>
              </a:rPr>
              <a:t>ganancia</a:t>
            </a:r>
            <a:endParaRPr lang="en-US" altLang="en-US" dirty="0">
              <a:cs typeface="Times New Roman" pitchFamily="18" charset="0"/>
            </a:endParaRPr>
          </a:p>
          <a:p>
            <a:pPr lvl="1"/>
            <a:r>
              <a:rPr lang="en-US" altLang="en-US" sz="2400" dirty="0" err="1">
                <a:cs typeface="Times New Roman" pitchFamily="18" charset="0"/>
              </a:rPr>
              <a:t>Trigliceridos</a:t>
            </a:r>
            <a:r>
              <a:rPr lang="en-US" altLang="en-US" sz="2400" dirty="0">
                <a:cs typeface="Times New Roman" pitchFamily="18" charset="0"/>
              </a:rPr>
              <a:t> Tambien se </a:t>
            </a:r>
            <a:r>
              <a:rPr lang="en-US" altLang="en-US" sz="2400" dirty="0" err="1">
                <a:cs typeface="Times New Roman" pitchFamily="18" charset="0"/>
              </a:rPr>
              <a:t>pueden</a:t>
            </a:r>
            <a:r>
              <a:rPr lang="en-US" altLang="en-US" sz="2400" dirty="0">
                <a:cs typeface="Times New Roman" pitchFamily="18" charset="0"/>
              </a:rPr>
              <a:t> </a:t>
            </a:r>
            <a:r>
              <a:rPr lang="en-US" altLang="en-US" sz="2400" dirty="0" err="1">
                <a:cs typeface="Times New Roman" pitchFamily="18" charset="0"/>
              </a:rPr>
              <a:t>usar</a:t>
            </a:r>
            <a:endParaRPr lang="en-US" altLang="en-US" sz="2200" dirty="0">
              <a:cs typeface="Times New Roman" pitchFamily="18" charset="0"/>
            </a:endParaRPr>
          </a:p>
        </p:txBody>
      </p:sp>
    </p:spTree>
    <p:extLst>
      <p:ext uri="{BB962C8B-B14F-4D97-AF65-F5344CB8AC3E}">
        <p14:creationId xmlns:p14="http://schemas.microsoft.com/office/powerpoint/2010/main" val="27066038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solidFill>
                  <a:srgbClr val="B60000"/>
                </a:solidFill>
              </a:rPr>
              <a:t>10.2</a:t>
            </a:r>
            <a:r>
              <a:rPr lang="en-US" altLang="en-US" sz="3600" b="0" dirty="0">
                <a:solidFill>
                  <a:srgbClr val="B60000"/>
                </a:solidFill>
                <a:cs typeface="Times New Roman" pitchFamily="18" charset="0"/>
              </a:rPr>
              <a:t> </a:t>
            </a:r>
            <a:r>
              <a:rPr lang="en-US" altLang="en-US" sz="3600" b="0" dirty="0" err="1">
                <a:solidFill>
                  <a:srgbClr val="B60000"/>
                </a:solidFill>
                <a:cs typeface="Times New Roman" pitchFamily="18" charset="0"/>
              </a:rPr>
              <a:t>Objetivos</a:t>
            </a:r>
            <a:r>
              <a:rPr lang="en-US" altLang="en-US" sz="1500" b="0" dirty="0">
                <a:solidFill>
                  <a:srgbClr val="B60000"/>
                </a:solidFill>
                <a:cs typeface="Times New Roman" pitchFamily="18" charset="0"/>
              </a:rPr>
              <a:t> 2</a:t>
            </a:r>
            <a:endParaRPr lang="en-US" sz="1500" b="0" dirty="0">
              <a:solidFill>
                <a:srgbClr val="B60000"/>
              </a:solidFill>
            </a:endParaRPr>
          </a:p>
        </p:txBody>
      </p:sp>
      <p:sp>
        <p:nvSpPr>
          <p:cNvPr id="8" name="Content Placeholder 2"/>
          <p:cNvSpPr>
            <a:spLocks noGrp="1"/>
          </p:cNvSpPr>
          <p:nvPr>
            <p:ph idx="1"/>
          </p:nvPr>
        </p:nvSpPr>
        <p:spPr>
          <a:xfrm>
            <a:off x="457200" y="1295400"/>
            <a:ext cx="8534400" cy="5303520"/>
          </a:xfrm>
        </p:spPr>
        <p:txBody>
          <a:bodyPr/>
          <a:lstStyle/>
          <a:p>
            <a:pPr marL="640080" indent="-640080">
              <a:spcBef>
                <a:spcPts val="600"/>
              </a:spcBef>
              <a:spcAft>
                <a:spcPts val="300"/>
              </a:spcAft>
              <a:buFont typeface="+mj-lt"/>
              <a:buAutoNum type="arabicPeriod" startAt="9"/>
            </a:pPr>
            <a:r>
              <a:rPr lang="en-US" altLang="en-US" sz="2800" dirty="0" err="1">
                <a:cs typeface="Times New Roman" pitchFamily="18" charset="0"/>
              </a:rPr>
              <a:t>Explicar</a:t>
            </a:r>
            <a:r>
              <a:rPr lang="en-US" altLang="en-US" sz="2800" dirty="0">
                <a:cs typeface="Times New Roman" pitchFamily="18" charset="0"/>
              </a:rPr>
              <a:t> la </a:t>
            </a:r>
            <a:r>
              <a:rPr lang="en-US" altLang="en-US" sz="2800" dirty="0" err="1">
                <a:cs typeface="Times New Roman" pitchFamily="18" charset="0"/>
              </a:rPr>
              <a:t>organización</a:t>
            </a:r>
            <a:r>
              <a:rPr lang="en-US" altLang="en-US" sz="2800" dirty="0">
                <a:cs typeface="Times New Roman" pitchFamily="18" charset="0"/>
              </a:rPr>
              <a:t> de las </a:t>
            </a:r>
            <a:r>
              <a:rPr lang="en-US" altLang="en-US" sz="2800" dirty="0" err="1">
                <a:cs typeface="Times New Roman" pitchFamily="18" charset="0"/>
              </a:rPr>
              <a:t>miofibrillas</a:t>
            </a:r>
            <a:r>
              <a:rPr lang="en-US" altLang="en-US" sz="2800" dirty="0">
                <a:cs typeface="Times New Roman" pitchFamily="18" charset="0"/>
              </a:rPr>
              <a:t>, </a:t>
            </a:r>
            <a:r>
              <a:rPr lang="en-US" altLang="en-US" sz="2800" dirty="0" err="1">
                <a:cs typeface="Times New Roman" pitchFamily="18" charset="0"/>
              </a:rPr>
              <a:t>miofilamentos</a:t>
            </a:r>
            <a:r>
              <a:rPr lang="en-US" altLang="en-US" sz="2800" dirty="0">
                <a:cs typeface="Times New Roman" pitchFamily="18" charset="0"/>
              </a:rPr>
              <a:t> y </a:t>
            </a:r>
            <a:r>
              <a:rPr lang="en-US" altLang="en-US" sz="2800" dirty="0" err="1">
                <a:cs typeface="Times New Roman" pitchFamily="18" charset="0"/>
              </a:rPr>
              <a:t>sarcomeros</a:t>
            </a:r>
            <a:r>
              <a:rPr lang="en-US" altLang="en-US" sz="2800" dirty="0">
                <a:cs typeface="Times New Roman" pitchFamily="18" charset="0"/>
              </a:rPr>
              <a:t>.</a:t>
            </a:r>
          </a:p>
          <a:p>
            <a:pPr marL="640080" indent="-640080">
              <a:spcBef>
                <a:spcPts val="600"/>
              </a:spcBef>
              <a:spcAft>
                <a:spcPts val="300"/>
              </a:spcAft>
              <a:buFont typeface="+mj-lt"/>
              <a:buAutoNum type="arabicPeriod" startAt="9"/>
            </a:pPr>
            <a:r>
              <a:rPr lang="en-US" altLang="en-US" sz="2800" dirty="0" err="1">
                <a:cs typeface="Times New Roman" pitchFamily="18" charset="0"/>
              </a:rPr>
              <a:t>Preparar</a:t>
            </a:r>
            <a:r>
              <a:rPr lang="en-US" altLang="en-US" sz="2800" dirty="0">
                <a:cs typeface="Times New Roman" pitchFamily="18" charset="0"/>
              </a:rPr>
              <a:t> una </a:t>
            </a:r>
            <a:r>
              <a:rPr lang="en-US" altLang="en-US" sz="2800" dirty="0" err="1">
                <a:cs typeface="Times New Roman" pitchFamily="18" charset="0"/>
              </a:rPr>
              <a:t>lista</a:t>
            </a:r>
            <a:r>
              <a:rPr lang="en-US" altLang="en-US" sz="2800" dirty="0">
                <a:cs typeface="Times New Roman" pitchFamily="18" charset="0"/>
              </a:rPr>
              <a:t> y describer las </a:t>
            </a:r>
            <a:r>
              <a:rPr lang="en-US" altLang="en-US" sz="2800" dirty="0" err="1">
                <a:cs typeface="Times New Roman" pitchFamily="18" charset="0"/>
              </a:rPr>
              <a:t>estructuras</a:t>
            </a:r>
            <a:r>
              <a:rPr lang="en-US" altLang="en-US" sz="2800" dirty="0">
                <a:cs typeface="Times New Roman" pitchFamily="18" charset="0"/>
              </a:rPr>
              <a:t> </a:t>
            </a:r>
            <a:r>
              <a:rPr lang="en-US" altLang="en-US" sz="2800" dirty="0" err="1">
                <a:cs typeface="Times New Roman" pitchFamily="18" charset="0"/>
              </a:rPr>
              <a:t>asociadas</a:t>
            </a:r>
            <a:r>
              <a:rPr lang="en-US" altLang="en-US" sz="2800" dirty="0">
                <a:cs typeface="Times New Roman" pitchFamily="18" charset="0"/>
              </a:rPr>
              <a:t> con la </a:t>
            </a:r>
            <a:r>
              <a:rPr lang="en-US" altLang="en-US" sz="2800" dirty="0" err="1">
                <a:cs typeface="Times New Roman" pitchFamily="18" charset="0"/>
              </a:rPr>
              <a:t>producción</a:t>
            </a:r>
            <a:r>
              <a:rPr lang="en-US" altLang="en-US" sz="2800" dirty="0">
                <a:cs typeface="Times New Roman" pitchFamily="18" charset="0"/>
              </a:rPr>
              <a:t> de </a:t>
            </a:r>
            <a:r>
              <a:rPr lang="en-US" altLang="en-US" sz="2800" dirty="0" err="1">
                <a:cs typeface="Times New Roman" pitchFamily="18" charset="0"/>
              </a:rPr>
              <a:t>energia</a:t>
            </a:r>
            <a:r>
              <a:rPr lang="en-US" altLang="en-US" sz="2800" dirty="0">
                <a:cs typeface="Times New Roman" pitchFamily="18" charset="0"/>
              </a:rPr>
              <a:t> </a:t>
            </a:r>
            <a:r>
              <a:rPr lang="en-US" altLang="en-US" sz="2800" dirty="0" err="1">
                <a:cs typeface="Times New Roman" pitchFamily="18" charset="0"/>
              </a:rPr>
              <a:t>en</a:t>
            </a:r>
            <a:r>
              <a:rPr lang="en-US" altLang="en-US" sz="2800" dirty="0">
                <a:cs typeface="Times New Roman" pitchFamily="18" charset="0"/>
              </a:rPr>
              <a:t> las </a:t>
            </a:r>
            <a:r>
              <a:rPr lang="en-US" altLang="en-US" sz="2800" dirty="0" err="1">
                <a:cs typeface="Times New Roman" pitchFamily="18" charset="0"/>
              </a:rPr>
              <a:t>fibras</a:t>
            </a:r>
            <a:r>
              <a:rPr lang="en-US" altLang="en-US" sz="2800" dirty="0">
                <a:cs typeface="Times New Roman" pitchFamily="18" charset="0"/>
              </a:rPr>
              <a:t> </a:t>
            </a:r>
            <a:r>
              <a:rPr lang="en-US" altLang="en-US" sz="2800" dirty="0" err="1">
                <a:cs typeface="Times New Roman" pitchFamily="18" charset="0"/>
              </a:rPr>
              <a:t>musculares</a:t>
            </a:r>
            <a:endParaRPr lang="en-US" altLang="en-US" sz="2800" dirty="0">
              <a:cs typeface="Times New Roman" pitchFamily="18" charset="0"/>
            </a:endParaRPr>
          </a:p>
          <a:p>
            <a:pPr marL="640080" indent="-640080">
              <a:spcBef>
                <a:spcPts val="600"/>
              </a:spcBef>
              <a:spcAft>
                <a:spcPts val="300"/>
              </a:spcAft>
              <a:buFont typeface="+mj-lt"/>
              <a:buAutoNum type="arabicPeriod" startAt="9"/>
            </a:pPr>
            <a:r>
              <a:rPr lang="en-US" altLang="en-US" sz="2800" dirty="0" err="1">
                <a:cs typeface="Times New Roman" pitchFamily="18" charset="0"/>
              </a:rPr>
              <a:t>Definir</a:t>
            </a:r>
            <a:r>
              <a:rPr lang="en-US" altLang="en-US" sz="2800" dirty="0">
                <a:cs typeface="Times New Roman" pitchFamily="18" charset="0"/>
              </a:rPr>
              <a:t> una </a:t>
            </a:r>
            <a:r>
              <a:rPr lang="en-US" altLang="en-US" sz="2800" dirty="0" err="1">
                <a:cs typeface="Times New Roman" pitchFamily="18" charset="0"/>
              </a:rPr>
              <a:t>unidad</a:t>
            </a:r>
            <a:r>
              <a:rPr lang="en-US" altLang="en-US" sz="2800" dirty="0">
                <a:cs typeface="Times New Roman" pitchFamily="18" charset="0"/>
              </a:rPr>
              <a:t> </a:t>
            </a:r>
            <a:r>
              <a:rPr lang="en-US" altLang="en-US" sz="2800" dirty="0" err="1">
                <a:cs typeface="Times New Roman" pitchFamily="18" charset="0"/>
              </a:rPr>
              <a:t>motora</a:t>
            </a:r>
            <a:r>
              <a:rPr lang="en-US" altLang="en-US" sz="2800" dirty="0">
                <a:cs typeface="Times New Roman" pitchFamily="18" charset="0"/>
              </a:rPr>
              <a:t> y </a:t>
            </a:r>
            <a:r>
              <a:rPr lang="en-US" altLang="en-US" sz="2800" dirty="0" err="1">
                <a:cs typeface="Times New Roman" pitchFamily="18" charset="0"/>
              </a:rPr>
              <a:t>coom</a:t>
            </a:r>
            <a:r>
              <a:rPr lang="en-US" altLang="en-US" sz="2800" dirty="0">
                <a:cs typeface="Times New Roman" pitchFamily="18" charset="0"/>
              </a:rPr>
              <a:t> </a:t>
            </a:r>
            <a:r>
              <a:rPr lang="en-US" altLang="en-US" sz="2800" dirty="0" err="1">
                <a:cs typeface="Times New Roman" pitchFamily="18" charset="0"/>
              </a:rPr>
              <a:t>varia</a:t>
            </a:r>
            <a:r>
              <a:rPr lang="en-US" altLang="en-US" sz="2800" dirty="0">
                <a:cs typeface="Times New Roman" pitchFamily="18" charset="0"/>
              </a:rPr>
              <a:t> </a:t>
            </a:r>
            <a:r>
              <a:rPr lang="en-US" altLang="en-US" sz="2800" dirty="0" err="1">
                <a:cs typeface="Times New Roman" pitchFamily="18" charset="0"/>
              </a:rPr>
              <a:t>su</a:t>
            </a:r>
            <a:r>
              <a:rPr lang="en-US" altLang="en-US" sz="2800" dirty="0">
                <a:cs typeface="Times New Roman" pitchFamily="18" charset="0"/>
              </a:rPr>
              <a:t> </a:t>
            </a:r>
            <a:r>
              <a:rPr lang="en-US" altLang="en-US" sz="2800" dirty="0" err="1">
                <a:cs typeface="Times New Roman" pitchFamily="18" charset="0"/>
              </a:rPr>
              <a:t>tamaño</a:t>
            </a:r>
            <a:endParaRPr lang="en-US" altLang="en-US" sz="2800" dirty="0">
              <a:cs typeface="Times New Roman" pitchFamily="18" charset="0"/>
            </a:endParaRPr>
          </a:p>
          <a:p>
            <a:pPr marL="640080" indent="-640080">
              <a:spcBef>
                <a:spcPts val="600"/>
              </a:spcBef>
              <a:spcAft>
                <a:spcPts val="300"/>
              </a:spcAft>
              <a:buFont typeface="+mj-lt"/>
              <a:buAutoNum type="arabicPeriod" startAt="9"/>
            </a:pPr>
            <a:r>
              <a:rPr lang="en-US" altLang="en-US" sz="2800" dirty="0" err="1">
                <a:cs typeface="Times New Roman" pitchFamily="18" charset="0"/>
              </a:rPr>
              <a:t>Describir</a:t>
            </a:r>
            <a:r>
              <a:rPr lang="en-US" altLang="en-US" sz="2800" dirty="0">
                <a:cs typeface="Times New Roman" pitchFamily="18" charset="0"/>
              </a:rPr>
              <a:t> la union neuromuscular.</a:t>
            </a:r>
          </a:p>
          <a:p>
            <a:pPr marL="640080" indent="-640080">
              <a:spcBef>
                <a:spcPts val="600"/>
              </a:spcBef>
              <a:spcAft>
                <a:spcPts val="300"/>
              </a:spcAft>
              <a:buFont typeface="+mj-lt"/>
              <a:buAutoNum type="arabicPeriod" startAt="9"/>
            </a:pPr>
            <a:r>
              <a:rPr lang="en-US" altLang="en-US" sz="2800" dirty="0" err="1">
                <a:cs typeface="Times New Roman" pitchFamily="18" charset="0"/>
              </a:rPr>
              <a:t>Describir</a:t>
            </a:r>
            <a:r>
              <a:rPr lang="en-US" altLang="en-US" sz="2800" dirty="0">
                <a:cs typeface="Times New Roman" pitchFamily="18" charset="0"/>
              </a:rPr>
              <a:t> la </a:t>
            </a:r>
            <a:r>
              <a:rPr lang="en-US" altLang="en-US" sz="2800" dirty="0" err="1">
                <a:cs typeface="Times New Roman" pitchFamily="18" charset="0"/>
              </a:rPr>
              <a:t>fibra</a:t>
            </a:r>
            <a:r>
              <a:rPr lang="en-US" altLang="en-US" sz="2800" dirty="0">
                <a:cs typeface="Times New Roman" pitchFamily="18" charset="0"/>
              </a:rPr>
              <a:t> </a:t>
            </a:r>
            <a:r>
              <a:rPr lang="en-US" altLang="en-US" sz="2800" dirty="0" err="1">
                <a:cs typeface="Times New Roman" pitchFamily="18" charset="0"/>
              </a:rPr>
              <a:t>musculo-esqueletal</a:t>
            </a:r>
            <a:r>
              <a:rPr lang="en-US" altLang="en-US" sz="2800" dirty="0">
                <a:cs typeface="Times New Roman" pitchFamily="18" charset="0"/>
              </a:rPr>
              <a:t> </a:t>
            </a:r>
            <a:r>
              <a:rPr lang="en-US" altLang="en-US" sz="2800" dirty="0" err="1">
                <a:cs typeface="Times New Roman" pitchFamily="18" charset="0"/>
              </a:rPr>
              <a:t>en</a:t>
            </a:r>
            <a:r>
              <a:rPr lang="en-US" altLang="en-US" sz="2800" dirty="0">
                <a:cs typeface="Times New Roman" pitchFamily="18" charset="0"/>
              </a:rPr>
              <a:t> </a:t>
            </a:r>
            <a:r>
              <a:rPr lang="en-US" altLang="en-US" sz="2800" dirty="0" err="1">
                <a:cs typeface="Times New Roman" pitchFamily="18" charset="0"/>
              </a:rPr>
              <a:t>reposo</a:t>
            </a:r>
            <a:r>
              <a:rPr lang="en-US" altLang="en-US" sz="2800" dirty="0">
                <a:cs typeface="Times New Roman" pitchFamily="18" charset="0"/>
              </a:rPr>
              <a:t>.</a:t>
            </a:r>
          </a:p>
        </p:txBody>
      </p:sp>
    </p:spTree>
    <p:extLst>
      <p:ext uri="{BB962C8B-B14F-4D97-AF65-F5344CB8AC3E}">
        <p14:creationId xmlns:p14="http://schemas.microsoft.com/office/powerpoint/2010/main" val="8473134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10.4a </a:t>
            </a:r>
            <a:r>
              <a:rPr lang="en-US" dirty="0" err="1"/>
              <a:t>Energía</a:t>
            </a:r>
            <a:r>
              <a:rPr lang="en-US" dirty="0"/>
              <a:t> y </a:t>
            </a:r>
            <a:r>
              <a:rPr lang="en-US" dirty="0" err="1"/>
              <a:t>Metabolismo</a:t>
            </a:r>
            <a:r>
              <a:rPr lang="en-US" dirty="0"/>
              <a:t> Muscular</a:t>
            </a:r>
            <a:r>
              <a:rPr lang="en-US" sz="1500" dirty="0"/>
              <a:t>1</a:t>
            </a:r>
            <a:endParaRPr lang="en-US" b="0" dirty="0"/>
          </a:p>
        </p:txBody>
      </p:sp>
      <p:pic>
        <p:nvPicPr>
          <p:cNvPr id="9" name="Picture 2" descr="Limited amounts of ATP is available in muscle. Additional ATP is produced through phosphate transfer, glycolysis, and aerobic cellular respiration."/>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838201" y="1117859"/>
            <a:ext cx="7217828" cy="5130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p:cNvSpPr>
            <a:spLocks noGrp="1"/>
          </p:cNvSpPr>
          <p:nvPr>
            <p:ph idx="13"/>
          </p:nvPr>
        </p:nvSpPr>
        <p:spPr>
          <a:xfrm>
            <a:off x="457200" y="6248400"/>
            <a:ext cx="1371600" cy="381000"/>
          </a:xfrm>
        </p:spPr>
        <p:txBody>
          <a:bodyPr/>
          <a:lstStyle/>
          <a:p>
            <a:r>
              <a:rPr lang="en-US" altLang="en-US" sz="1800" dirty="0">
                <a:cs typeface="Times New Roman" pitchFamily="18" charset="0"/>
              </a:rPr>
              <a:t>Figure 10.17</a:t>
            </a:r>
            <a:endParaRPr lang="en-US" sz="1800" dirty="0"/>
          </a:p>
        </p:txBody>
      </p:sp>
    </p:spTree>
    <p:extLst>
      <p:ext uri="{BB962C8B-B14F-4D97-AF65-F5344CB8AC3E}">
        <p14:creationId xmlns:p14="http://schemas.microsoft.com/office/powerpoint/2010/main" val="35468681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3">
            <a:extLst>
              <a:ext uri="{FF2B5EF4-FFF2-40B4-BE49-F238E27FC236}">
                <a16:creationId xmlns:a16="http://schemas.microsoft.com/office/drawing/2014/main" id="{C738D391-D025-B146-89D6-32ADDAD40592}"/>
              </a:ext>
            </a:extLst>
          </p:cNvPr>
          <p:cNvSpPr>
            <a:spLocks noGrp="1" noChangeArrowheads="1"/>
          </p:cNvSpPr>
          <p:nvPr>
            <p:ph idx="1"/>
          </p:nvPr>
        </p:nvSpPr>
        <p:spPr>
          <a:xfrm>
            <a:off x="322263" y="974725"/>
            <a:ext cx="8288337" cy="4959350"/>
          </a:xfrm>
        </p:spPr>
        <p:txBody>
          <a:bodyPr>
            <a:noAutofit/>
          </a:bodyPr>
          <a:lstStyle/>
          <a:p>
            <a:pPr eaLnBrk="1" hangingPunct="1"/>
            <a:r>
              <a:rPr lang="en-US" altLang="en-US">
                <a:ea typeface="ＭＳ Ｐゴシック" panose="020B0600070205080204" pitchFamily="34" charset="-128"/>
              </a:rPr>
              <a:t>Uso de energía y el nivel de actividad muscular</a:t>
            </a:r>
          </a:p>
          <a:p>
            <a:pPr lvl="1" eaLnBrk="1" hangingPunct="1"/>
            <a:r>
              <a:rPr lang="en-US" altLang="en-US">
                <a:ea typeface="ＭＳ Ｐゴシック" panose="020B0600070205080204" pitchFamily="34" charset="-128"/>
              </a:rPr>
              <a:t>En </a:t>
            </a:r>
            <a:r>
              <a:rPr lang="en-US" altLang="en-US" b="1">
                <a:ea typeface="ＭＳ Ｐゴシック" panose="020B0600070205080204" pitchFamily="34" charset="-128"/>
              </a:rPr>
              <a:t>reposo</a:t>
            </a:r>
            <a:r>
              <a:rPr lang="en-US" altLang="en-US">
                <a:ea typeface="ＭＳ Ｐゴシック" panose="020B0600070205080204" pitchFamily="34" charset="-128"/>
              </a:rPr>
              <a:t>, los músculos esqueletales</a:t>
            </a:r>
          </a:p>
          <a:p>
            <a:pPr lvl="2" eaLnBrk="1" hangingPunct="1"/>
            <a:r>
              <a:rPr lang="en-US" altLang="en-US">
                <a:ea typeface="ＭＳ Ｐゴシック" panose="020B0600070205080204" pitchFamily="34" charset="-128"/>
              </a:rPr>
              <a:t>Metabolizan ácidos grasos </a:t>
            </a:r>
            <a:r>
              <a:rPr lang="en-US" altLang="en-US">
                <a:ea typeface="ＭＳ Ｐゴシック" panose="020B0600070205080204" pitchFamily="34" charset="-128"/>
                <a:sym typeface="Wingdings" pitchFamily="2" charset="2"/>
              </a:rPr>
              <a:t> glucosa</a:t>
            </a:r>
          </a:p>
          <a:p>
            <a:pPr lvl="2" eaLnBrk="1" hangingPunct="1"/>
            <a:r>
              <a:rPr lang="en-US" altLang="en-US">
                <a:ea typeface="ＭＳ Ｐゴシック" panose="020B0600070205080204" pitchFamily="34" charset="-128"/>
                <a:sym typeface="Wingdings" pitchFamily="2" charset="2"/>
              </a:rPr>
              <a:t>Almacenan glucógeno</a:t>
            </a:r>
            <a:endParaRPr lang="en-US" altLang="en-US">
              <a:ea typeface="ＭＳ Ｐゴシック" panose="020B0600070205080204" pitchFamily="34" charset="-128"/>
            </a:endParaRPr>
          </a:p>
          <a:p>
            <a:pPr lvl="1" eaLnBrk="1" hangingPunct="1"/>
            <a:r>
              <a:rPr lang="en-US" altLang="en-US">
                <a:ea typeface="ＭＳ Ｐゴシック" panose="020B0600070205080204" pitchFamily="34" charset="-128"/>
              </a:rPr>
              <a:t>Actividad </a:t>
            </a:r>
            <a:r>
              <a:rPr lang="en-US" altLang="en-US" b="1">
                <a:ea typeface="ＭＳ Ｐゴシック" panose="020B0600070205080204" pitchFamily="34" charset="-128"/>
              </a:rPr>
              <a:t>moderada</a:t>
            </a:r>
            <a:r>
              <a:rPr lang="en-US" altLang="en-US">
                <a:ea typeface="ＭＳ Ｐゴシック" panose="020B0600070205080204" pitchFamily="34" charset="-128"/>
              </a:rPr>
              <a:t>, los músculos esqueletales</a:t>
            </a:r>
          </a:p>
          <a:p>
            <a:pPr lvl="2" eaLnBrk="1" hangingPunct="1"/>
            <a:r>
              <a:rPr lang="en-US" altLang="en-US">
                <a:ea typeface="ＭＳ Ｐゴシック" panose="020B0600070205080204" pitchFamily="34" charset="-128"/>
              </a:rPr>
              <a:t>Generan ATP por la degradación de carbohidratos, lípidos y aminoácidos </a:t>
            </a:r>
          </a:p>
          <a:p>
            <a:pPr lvl="1" eaLnBrk="1" hangingPunct="1"/>
            <a:r>
              <a:rPr lang="en-US" altLang="en-US">
                <a:ea typeface="ＭＳ Ｐゴシック" panose="020B0600070205080204" pitchFamily="34" charset="-128"/>
              </a:rPr>
              <a:t>Actividad </a:t>
            </a:r>
            <a:r>
              <a:rPr lang="en-US" altLang="en-US" b="1">
                <a:ea typeface="ＭＳ Ｐゴシック" panose="020B0600070205080204" pitchFamily="34" charset="-128"/>
              </a:rPr>
              <a:t>intensa</a:t>
            </a:r>
            <a:r>
              <a:rPr lang="en-US" altLang="en-US">
                <a:ea typeface="ＭＳ Ｐゴシック" panose="020B0600070205080204" pitchFamily="34" charset="-128"/>
              </a:rPr>
              <a:t>, los músculos esqueletales obtienen su energía </a:t>
            </a:r>
          </a:p>
          <a:p>
            <a:pPr lvl="2" eaLnBrk="1" hangingPunct="1"/>
            <a:r>
              <a:rPr lang="en-US" altLang="en-US">
                <a:ea typeface="ＭＳ Ｐゴシック" panose="020B0600070205080204" pitchFamily="34" charset="-128"/>
              </a:rPr>
              <a:t>Metabolismo anaeróbico</a:t>
            </a:r>
          </a:p>
          <a:p>
            <a:pPr lvl="2" eaLnBrk="1" hangingPunct="1"/>
            <a:r>
              <a:rPr lang="en-US" altLang="en-US">
                <a:ea typeface="ＭＳ Ｐゴシック" panose="020B0600070205080204" pitchFamily="34" charset="-128"/>
              </a:rPr>
              <a:t>Generan </a:t>
            </a:r>
            <a:r>
              <a:rPr lang="en-US" altLang="en-US" b="1">
                <a:ea typeface="ＭＳ Ｐゴシック" panose="020B0600070205080204" pitchFamily="34" charset="-128"/>
              </a:rPr>
              <a:t>ácido láctico </a:t>
            </a:r>
            <a:r>
              <a:rPr lang="en-US" altLang="en-US">
                <a:ea typeface="ＭＳ Ｐゴシック" panose="020B0600070205080204" pitchFamily="34" charset="-128"/>
              </a:rPr>
              <a:t>como producto secundario</a:t>
            </a:r>
          </a:p>
          <a:p>
            <a:pPr lvl="1" eaLnBrk="1" hangingPunct="1">
              <a:buFont typeface="Arial" panose="020B0604020202020204" pitchFamily="34" charset="0"/>
              <a:buNone/>
            </a:pPr>
            <a:endParaRPr lang="en-US" altLang="en-US">
              <a:ea typeface="ＭＳ Ｐゴシック" panose="020B0600070205080204" pitchFamily="34" charset="-128"/>
            </a:endParaRPr>
          </a:p>
        </p:txBody>
      </p:sp>
      <p:sp>
        <p:nvSpPr>
          <p:cNvPr id="38914" name="Footer Placeholder 1">
            <a:extLst>
              <a:ext uri="{FF2B5EF4-FFF2-40B4-BE49-F238E27FC236}">
                <a16:creationId xmlns:a16="http://schemas.microsoft.com/office/drawing/2014/main" id="{99120011-3D5C-A246-B0DF-D5CCD7BAAC30}"/>
              </a:ext>
            </a:extLst>
          </p:cNvPr>
          <p:cNvSpPr>
            <a:spLocks noGrp="1"/>
          </p:cNvSpPr>
          <p:nvPr>
            <p:ph type="ftr" sz="quarter" idx="10"/>
          </p:nvPr>
        </p:nvSpPr>
        <p:spPr bwMode="auto">
          <a:xfrm>
            <a:off x="68263" y="6564313"/>
            <a:ext cx="3086100" cy="266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900"/>
              <a:t>© 2015 Pearson Education, Inc.</a:t>
            </a:r>
          </a:p>
        </p:txBody>
      </p:sp>
      <p:sp>
        <p:nvSpPr>
          <p:cNvPr id="38915" name="Rectangle 2">
            <a:extLst>
              <a:ext uri="{FF2B5EF4-FFF2-40B4-BE49-F238E27FC236}">
                <a16:creationId xmlns:a16="http://schemas.microsoft.com/office/drawing/2014/main" id="{C1B355AC-918C-9B4B-9AA0-33C5778226B8}"/>
              </a:ext>
            </a:extLst>
          </p:cNvPr>
          <p:cNvSpPr>
            <a:spLocks noGrp="1" noChangeArrowheads="1"/>
          </p:cNvSpPr>
          <p:nvPr>
            <p:ph type="title"/>
          </p:nvPr>
        </p:nvSpPr>
        <p:spPr/>
        <p:txBody>
          <a:bodyPr>
            <a:noAutofit/>
          </a:bodyPr>
          <a:lstStyle/>
          <a:p>
            <a:pPr eaLnBrk="1" hangingPunct="1"/>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8814045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9217">
            <a:extLst>
              <a:ext uri="{FF2B5EF4-FFF2-40B4-BE49-F238E27FC236}">
                <a16:creationId xmlns:a16="http://schemas.microsoft.com/office/drawing/2014/main" id="{F4D56247-72A0-094F-BEED-CD9B6E02BF80}"/>
              </a:ext>
            </a:extLst>
          </p:cNvPr>
          <p:cNvPicPr>
            <a:picLocks noChangeAspect="1"/>
          </p:cNvPicPr>
          <p:nvPr/>
        </p:nvPicPr>
        <p:blipFill>
          <a:blip r:embed="rId3">
            <a:extLst>
              <a:ext uri="{28A0092B-C50C-407E-A947-70E740481C1C}">
                <a14:useLocalDpi xmlns:a14="http://schemas.microsoft.com/office/drawing/2010/main" val="0"/>
              </a:ext>
            </a:extLst>
          </a:blip>
          <a:srcRect b="4767"/>
          <a:stretch>
            <a:fillRect/>
          </a:stretch>
        </p:blipFill>
        <p:spPr bwMode="auto">
          <a:xfrm>
            <a:off x="298450" y="401638"/>
            <a:ext cx="8547100"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Rectangle 3">
            <a:extLst>
              <a:ext uri="{FF2B5EF4-FFF2-40B4-BE49-F238E27FC236}">
                <a16:creationId xmlns:a16="http://schemas.microsoft.com/office/drawing/2014/main" id="{403EC430-0619-7B43-ABD5-CD3E5EB4D6EF}"/>
              </a:ext>
            </a:extLst>
          </p:cNvPr>
          <p:cNvSpPr>
            <a:spLocks noGrp="1" noChangeArrowheads="1"/>
          </p:cNvSpPr>
          <p:nvPr>
            <p:ph type="ctrTitle"/>
          </p:nvPr>
        </p:nvSpPr>
        <p:spPr bwMode="auto">
          <a:xfrm>
            <a:off x="0" y="33338"/>
            <a:ext cx="6980238"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en-US" sz="2400" b="1">
                <a:latin typeface="Arial" panose="020B0604020202020204" pitchFamily="34" charset="0"/>
                <a:ea typeface="ＭＳ Ｐゴシック" panose="020B0600070205080204" pitchFamily="34" charset="-128"/>
              </a:rPr>
              <a:t>Figure 10-20 Muscle Metabolism (Part 1 of 3).</a:t>
            </a:r>
          </a:p>
        </p:txBody>
      </p:sp>
      <p:sp>
        <p:nvSpPr>
          <p:cNvPr id="4" name="Text Box 31">
            <a:extLst>
              <a:ext uri="{FF2B5EF4-FFF2-40B4-BE49-F238E27FC236}">
                <a16:creationId xmlns:a16="http://schemas.microsoft.com/office/drawing/2014/main" id="{F53ECCF1-9E0F-9448-B622-85E599C21BA8}"/>
              </a:ext>
            </a:extLst>
          </p:cNvPr>
          <p:cNvSpPr txBox="1">
            <a:spLocks noChangeArrowheads="1"/>
          </p:cNvSpPr>
          <p:nvPr/>
        </p:nvSpPr>
        <p:spPr bwMode="auto">
          <a:xfrm>
            <a:off x="5199063" y="904875"/>
            <a:ext cx="1293812" cy="15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ts val="1200"/>
              </a:lnSpc>
              <a:defRPr/>
            </a:pPr>
            <a:r>
              <a:rPr lang="en-US" sz="1050" dirty="0">
                <a:solidFill>
                  <a:srgbClr val="000000"/>
                </a:solidFill>
                <a:latin typeface="Arial"/>
                <a:cs typeface="Arial"/>
              </a:rPr>
              <a:t>Fatty acids   O</a:t>
            </a:r>
            <a:r>
              <a:rPr lang="en-US" sz="1050" baseline="-25000" dirty="0">
                <a:solidFill>
                  <a:srgbClr val="000000"/>
                </a:solidFill>
                <a:latin typeface="Arial"/>
                <a:cs typeface="Arial"/>
              </a:rPr>
              <a:t>2</a:t>
            </a:r>
            <a:endParaRPr lang="en-US" sz="1050" baseline="-25000" dirty="0">
              <a:solidFill>
                <a:srgbClr val="000000"/>
              </a:solidFill>
              <a:latin typeface="Symbol Std"/>
              <a:cs typeface="Symbol Std"/>
            </a:endParaRPr>
          </a:p>
        </p:txBody>
      </p:sp>
      <p:sp>
        <p:nvSpPr>
          <p:cNvPr id="5" name="Text Box 31">
            <a:extLst>
              <a:ext uri="{FF2B5EF4-FFF2-40B4-BE49-F238E27FC236}">
                <a16:creationId xmlns:a16="http://schemas.microsoft.com/office/drawing/2014/main" id="{D89A4811-CBE0-4145-9364-928A5D29AF6C}"/>
              </a:ext>
            </a:extLst>
          </p:cNvPr>
          <p:cNvSpPr txBox="1">
            <a:spLocks noChangeArrowheads="1"/>
          </p:cNvSpPr>
          <p:nvPr/>
        </p:nvSpPr>
        <p:spPr bwMode="auto">
          <a:xfrm>
            <a:off x="6516688" y="936625"/>
            <a:ext cx="160337" cy="155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ts val="1200"/>
              </a:lnSpc>
              <a:defRPr/>
            </a:pPr>
            <a:r>
              <a:rPr lang="en-US" sz="1050" dirty="0">
                <a:solidFill>
                  <a:srgbClr val="000000"/>
                </a:solidFill>
                <a:latin typeface="Arial"/>
                <a:cs typeface="Arial"/>
              </a:rPr>
              <a:t>G</a:t>
            </a:r>
            <a:endParaRPr lang="en-US" sz="1050" baseline="-25000" dirty="0">
              <a:solidFill>
                <a:srgbClr val="000000"/>
              </a:solidFill>
              <a:latin typeface="Symbol Std"/>
              <a:cs typeface="Symbol Std"/>
            </a:endParaRPr>
          </a:p>
        </p:txBody>
      </p:sp>
      <p:sp>
        <p:nvSpPr>
          <p:cNvPr id="40965" name="Text Box 31">
            <a:extLst>
              <a:ext uri="{FF2B5EF4-FFF2-40B4-BE49-F238E27FC236}">
                <a16:creationId xmlns:a16="http://schemas.microsoft.com/office/drawing/2014/main" id="{3F93ED87-BB57-864E-82C0-06E2F9072308}"/>
              </a:ext>
            </a:extLst>
          </p:cNvPr>
          <p:cNvSpPr txBox="1">
            <a:spLocks noChangeArrowheads="1"/>
          </p:cNvSpPr>
          <p:nvPr/>
        </p:nvSpPr>
        <p:spPr bwMode="auto">
          <a:xfrm>
            <a:off x="7307263" y="968375"/>
            <a:ext cx="1293812"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ts val="1200"/>
              </a:lnSpc>
            </a:pPr>
            <a:r>
              <a:rPr lang="en-US" altLang="en-US" sz="1200" b="1">
                <a:solidFill>
                  <a:srgbClr val="000000"/>
                </a:solidFill>
                <a:cs typeface="Arial" panose="020B0604020202020204" pitchFamily="34" charset="0"/>
              </a:rPr>
              <a:t>Blood vessels</a:t>
            </a:r>
            <a:endParaRPr lang="en-US" altLang="en-US" sz="1200" b="1" baseline="-25000">
              <a:solidFill>
                <a:srgbClr val="000000"/>
              </a:solidFill>
              <a:latin typeface="Symbol Std" charset="0"/>
            </a:endParaRPr>
          </a:p>
        </p:txBody>
      </p:sp>
      <p:sp>
        <p:nvSpPr>
          <p:cNvPr id="40966" name="Text Box 31">
            <a:extLst>
              <a:ext uri="{FF2B5EF4-FFF2-40B4-BE49-F238E27FC236}">
                <a16:creationId xmlns:a16="http://schemas.microsoft.com/office/drawing/2014/main" id="{7DEAF2E8-06B3-914A-B384-4BF462106F8A}"/>
              </a:ext>
            </a:extLst>
          </p:cNvPr>
          <p:cNvSpPr txBox="1">
            <a:spLocks noChangeArrowheads="1"/>
          </p:cNvSpPr>
          <p:nvPr/>
        </p:nvSpPr>
        <p:spPr bwMode="auto">
          <a:xfrm>
            <a:off x="7577138" y="1662113"/>
            <a:ext cx="850900"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ts val="1200"/>
              </a:lnSpc>
            </a:pPr>
            <a:r>
              <a:rPr lang="en-US" altLang="en-US" sz="1200" b="1">
                <a:solidFill>
                  <a:srgbClr val="000000"/>
                </a:solidFill>
                <a:cs typeface="Arial" panose="020B0604020202020204" pitchFamily="34" charset="0"/>
              </a:rPr>
              <a:t>Glycogen</a:t>
            </a:r>
            <a:endParaRPr lang="en-US" altLang="en-US" sz="1200" b="1" baseline="-25000">
              <a:solidFill>
                <a:srgbClr val="000000"/>
              </a:solidFill>
              <a:latin typeface="Symbol Std" charset="0"/>
            </a:endParaRPr>
          </a:p>
        </p:txBody>
      </p:sp>
      <p:sp>
        <p:nvSpPr>
          <p:cNvPr id="40967" name="Text Box 31">
            <a:extLst>
              <a:ext uri="{FF2B5EF4-FFF2-40B4-BE49-F238E27FC236}">
                <a16:creationId xmlns:a16="http://schemas.microsoft.com/office/drawing/2014/main" id="{54100F04-D010-E84F-84F2-8112A8806F28}"/>
              </a:ext>
            </a:extLst>
          </p:cNvPr>
          <p:cNvSpPr txBox="1">
            <a:spLocks noChangeArrowheads="1"/>
          </p:cNvSpPr>
          <p:nvPr/>
        </p:nvSpPr>
        <p:spPr bwMode="auto">
          <a:xfrm>
            <a:off x="7837488" y="2343150"/>
            <a:ext cx="738187"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ts val="1200"/>
              </a:lnSpc>
            </a:pPr>
            <a:r>
              <a:rPr lang="en-US" altLang="en-US" sz="1200" b="1">
                <a:solidFill>
                  <a:srgbClr val="000000"/>
                </a:solidFill>
                <a:latin typeface="Arial Black" panose="020B0604020202020204" pitchFamily="34" charset="0"/>
              </a:rPr>
              <a:t>CP</a:t>
            </a:r>
            <a:endParaRPr lang="en-US" altLang="en-US" sz="1200" b="1" baseline="-25000">
              <a:solidFill>
                <a:srgbClr val="000000"/>
              </a:solidFill>
              <a:latin typeface="Arial Black" panose="020B0604020202020204" pitchFamily="34" charset="0"/>
            </a:endParaRPr>
          </a:p>
        </p:txBody>
      </p:sp>
      <p:sp>
        <p:nvSpPr>
          <p:cNvPr id="40968" name="Text Box 31">
            <a:extLst>
              <a:ext uri="{FF2B5EF4-FFF2-40B4-BE49-F238E27FC236}">
                <a16:creationId xmlns:a16="http://schemas.microsoft.com/office/drawing/2014/main" id="{C65ABA2B-A2F6-0E4D-A00E-DD450824AB8E}"/>
              </a:ext>
            </a:extLst>
          </p:cNvPr>
          <p:cNvSpPr txBox="1">
            <a:spLocks noChangeArrowheads="1"/>
          </p:cNvSpPr>
          <p:nvPr/>
        </p:nvSpPr>
        <p:spPr bwMode="auto">
          <a:xfrm>
            <a:off x="6816725" y="2476500"/>
            <a:ext cx="738188"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ts val="1200"/>
              </a:lnSpc>
            </a:pPr>
            <a:r>
              <a:rPr lang="en-US" altLang="en-US" sz="1100" b="1">
                <a:solidFill>
                  <a:srgbClr val="000000"/>
                </a:solidFill>
                <a:latin typeface="Arial Black" panose="020B0604020202020204" pitchFamily="34" charset="0"/>
              </a:rPr>
              <a:t>ATP</a:t>
            </a:r>
            <a:endParaRPr lang="en-US" altLang="en-US" sz="1100" b="1" baseline="-25000">
              <a:solidFill>
                <a:srgbClr val="000000"/>
              </a:solidFill>
              <a:latin typeface="Arial Black" panose="020B0604020202020204" pitchFamily="34" charset="0"/>
            </a:endParaRPr>
          </a:p>
        </p:txBody>
      </p:sp>
      <p:sp>
        <p:nvSpPr>
          <p:cNvPr id="40969" name="Text Box 31">
            <a:extLst>
              <a:ext uri="{FF2B5EF4-FFF2-40B4-BE49-F238E27FC236}">
                <a16:creationId xmlns:a16="http://schemas.microsoft.com/office/drawing/2014/main" id="{5150C0C0-38B1-FC41-ABDB-058A653C883D}"/>
              </a:ext>
            </a:extLst>
          </p:cNvPr>
          <p:cNvSpPr txBox="1">
            <a:spLocks noChangeArrowheads="1"/>
          </p:cNvSpPr>
          <p:nvPr/>
        </p:nvSpPr>
        <p:spPr bwMode="auto">
          <a:xfrm>
            <a:off x="6276975" y="1665288"/>
            <a:ext cx="738188" cy="1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ts val="1200"/>
              </a:lnSpc>
            </a:pPr>
            <a:r>
              <a:rPr lang="en-US" altLang="en-US" sz="1200" b="1">
                <a:solidFill>
                  <a:srgbClr val="000000"/>
                </a:solidFill>
                <a:cs typeface="Arial" panose="020B0604020202020204" pitchFamily="34" charset="0"/>
              </a:rPr>
              <a:t>Glucose</a:t>
            </a:r>
            <a:endParaRPr lang="en-US" altLang="en-US" sz="1200" b="1" baseline="-25000">
              <a:solidFill>
                <a:srgbClr val="000000"/>
              </a:solidFill>
              <a:latin typeface="Symbol Std" charset="0"/>
            </a:endParaRPr>
          </a:p>
        </p:txBody>
      </p:sp>
      <p:sp>
        <p:nvSpPr>
          <p:cNvPr id="12" name="Text Box 31">
            <a:extLst>
              <a:ext uri="{FF2B5EF4-FFF2-40B4-BE49-F238E27FC236}">
                <a16:creationId xmlns:a16="http://schemas.microsoft.com/office/drawing/2014/main" id="{5AAB1974-F5D8-9B42-AEB7-264EE437C521}"/>
              </a:ext>
            </a:extLst>
          </p:cNvPr>
          <p:cNvSpPr txBox="1">
            <a:spLocks noChangeArrowheads="1"/>
          </p:cNvSpPr>
          <p:nvPr/>
        </p:nvSpPr>
        <p:spPr bwMode="auto">
          <a:xfrm>
            <a:off x="7262813" y="2098675"/>
            <a:ext cx="446087" cy="16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ts val="1200"/>
              </a:lnSpc>
              <a:defRPr/>
            </a:pPr>
            <a:r>
              <a:rPr lang="en-US" sz="1050" dirty="0">
                <a:solidFill>
                  <a:srgbClr val="000000"/>
                </a:solidFill>
                <a:latin typeface="Arial"/>
                <a:cs typeface="Arial"/>
              </a:rPr>
              <a:t>ADP</a:t>
            </a:r>
            <a:endParaRPr lang="en-US" sz="1050" baseline="-25000" dirty="0">
              <a:solidFill>
                <a:srgbClr val="000000"/>
              </a:solidFill>
              <a:latin typeface="Symbol Std"/>
              <a:cs typeface="Symbol Std"/>
            </a:endParaRPr>
          </a:p>
        </p:txBody>
      </p:sp>
      <p:sp>
        <p:nvSpPr>
          <p:cNvPr id="13" name="Text Box 31">
            <a:extLst>
              <a:ext uri="{FF2B5EF4-FFF2-40B4-BE49-F238E27FC236}">
                <a16:creationId xmlns:a16="http://schemas.microsoft.com/office/drawing/2014/main" id="{901CC8E6-D83E-6D49-9FF9-083779949816}"/>
              </a:ext>
            </a:extLst>
          </p:cNvPr>
          <p:cNvSpPr txBox="1">
            <a:spLocks noChangeArrowheads="1"/>
          </p:cNvSpPr>
          <p:nvPr/>
        </p:nvSpPr>
        <p:spPr bwMode="auto">
          <a:xfrm>
            <a:off x="6937375" y="2835275"/>
            <a:ext cx="639763" cy="16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ts val="1200"/>
              </a:lnSpc>
              <a:defRPr/>
            </a:pPr>
            <a:r>
              <a:rPr lang="en-US" sz="1050" dirty="0" err="1">
                <a:solidFill>
                  <a:srgbClr val="000000"/>
                </a:solidFill>
                <a:latin typeface="Arial"/>
                <a:cs typeface="Arial"/>
              </a:rPr>
              <a:t>Creatine</a:t>
            </a:r>
            <a:endParaRPr lang="en-US" sz="1050" baseline="-25000" dirty="0">
              <a:solidFill>
                <a:srgbClr val="000000"/>
              </a:solidFill>
              <a:latin typeface="Symbol Std"/>
              <a:cs typeface="Symbol Std"/>
            </a:endParaRPr>
          </a:p>
        </p:txBody>
      </p:sp>
      <p:sp>
        <p:nvSpPr>
          <p:cNvPr id="14" name="Text Box 31">
            <a:extLst>
              <a:ext uri="{FF2B5EF4-FFF2-40B4-BE49-F238E27FC236}">
                <a16:creationId xmlns:a16="http://schemas.microsoft.com/office/drawing/2014/main" id="{C38F572B-B8BB-404D-8C27-9C92641786FA}"/>
              </a:ext>
            </a:extLst>
          </p:cNvPr>
          <p:cNvSpPr txBox="1">
            <a:spLocks noChangeArrowheads="1"/>
          </p:cNvSpPr>
          <p:nvPr/>
        </p:nvSpPr>
        <p:spPr bwMode="auto">
          <a:xfrm>
            <a:off x="6388100" y="2111375"/>
            <a:ext cx="446088" cy="16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ts val="1200"/>
              </a:lnSpc>
              <a:defRPr/>
            </a:pPr>
            <a:r>
              <a:rPr lang="en-US" sz="1050" dirty="0">
                <a:solidFill>
                  <a:srgbClr val="000000"/>
                </a:solidFill>
                <a:latin typeface="Arial"/>
                <a:cs typeface="Arial"/>
              </a:rPr>
              <a:t>ADP</a:t>
            </a:r>
            <a:endParaRPr lang="en-US" sz="1050" baseline="-25000" dirty="0">
              <a:solidFill>
                <a:srgbClr val="000000"/>
              </a:solidFill>
              <a:latin typeface="Symbol Std"/>
              <a:cs typeface="Symbol Std"/>
            </a:endParaRPr>
          </a:p>
        </p:txBody>
      </p:sp>
      <p:sp>
        <p:nvSpPr>
          <p:cNvPr id="15" name="Text Box 31">
            <a:extLst>
              <a:ext uri="{FF2B5EF4-FFF2-40B4-BE49-F238E27FC236}">
                <a16:creationId xmlns:a16="http://schemas.microsoft.com/office/drawing/2014/main" id="{CD09D769-EB8F-C649-AB1A-5044D7098BCD}"/>
              </a:ext>
            </a:extLst>
          </p:cNvPr>
          <p:cNvSpPr txBox="1">
            <a:spLocks noChangeArrowheads="1"/>
          </p:cNvSpPr>
          <p:nvPr/>
        </p:nvSpPr>
        <p:spPr bwMode="auto">
          <a:xfrm>
            <a:off x="5443538" y="2457450"/>
            <a:ext cx="871537" cy="160338"/>
          </a:xfrm>
          <a:prstGeom prst="rect">
            <a:avLst/>
          </a:prstGeom>
          <a:solidFill>
            <a:srgbClr val="DDE5F1">
              <a:alpha val="77000"/>
            </a:srgbClr>
          </a:solidFill>
          <a:ln>
            <a:noFill/>
          </a:ln>
        </p:spPr>
        <p:txBody>
          <a:bodyPr lIns="0" tIns="0" rIns="0" bIns="0" anchor="ctr" anchorCtr="1">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ts val="1200"/>
              </a:lnSpc>
              <a:defRPr/>
            </a:pPr>
            <a:r>
              <a:rPr lang="en-US" sz="1050" dirty="0">
                <a:solidFill>
                  <a:srgbClr val="000000"/>
                </a:solidFill>
                <a:latin typeface="Arial"/>
                <a:cs typeface="Arial"/>
              </a:rPr>
              <a:t>Mitochondria</a:t>
            </a:r>
            <a:endParaRPr lang="en-US" sz="1050" baseline="-25000" dirty="0">
              <a:solidFill>
                <a:srgbClr val="000000"/>
              </a:solidFill>
              <a:latin typeface="Symbol Std"/>
              <a:cs typeface="Symbol Std"/>
            </a:endParaRPr>
          </a:p>
        </p:txBody>
      </p:sp>
      <p:sp>
        <p:nvSpPr>
          <p:cNvPr id="16" name="Text Box 31">
            <a:extLst>
              <a:ext uri="{FF2B5EF4-FFF2-40B4-BE49-F238E27FC236}">
                <a16:creationId xmlns:a16="http://schemas.microsoft.com/office/drawing/2014/main" id="{C826CD11-A14F-E240-85DD-67B80E5F191F}"/>
              </a:ext>
            </a:extLst>
          </p:cNvPr>
          <p:cNvSpPr txBox="1">
            <a:spLocks noChangeArrowheads="1"/>
          </p:cNvSpPr>
          <p:nvPr/>
        </p:nvSpPr>
        <p:spPr bwMode="auto">
          <a:xfrm>
            <a:off x="5246688" y="2857500"/>
            <a:ext cx="446087" cy="16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ts val="1200"/>
              </a:lnSpc>
              <a:defRPr/>
            </a:pPr>
            <a:r>
              <a:rPr lang="en-US" sz="1050" dirty="0">
                <a:solidFill>
                  <a:srgbClr val="000000"/>
                </a:solidFill>
                <a:latin typeface="Arial"/>
                <a:cs typeface="Arial"/>
              </a:rPr>
              <a:t>CO</a:t>
            </a:r>
            <a:r>
              <a:rPr lang="en-US" sz="1050" baseline="-25000" dirty="0">
                <a:solidFill>
                  <a:srgbClr val="000000"/>
                </a:solidFill>
                <a:latin typeface="Arial"/>
                <a:cs typeface="Arial"/>
              </a:rPr>
              <a:t>2</a:t>
            </a:r>
            <a:endParaRPr lang="en-US" sz="1050" baseline="-25000" dirty="0">
              <a:solidFill>
                <a:srgbClr val="000000"/>
              </a:solidFill>
              <a:latin typeface="Symbol Std"/>
              <a:cs typeface="Symbol Std"/>
            </a:endParaRPr>
          </a:p>
        </p:txBody>
      </p:sp>
      <p:cxnSp>
        <p:nvCxnSpPr>
          <p:cNvPr id="40975" name="Straight Connector 16">
            <a:extLst>
              <a:ext uri="{FF2B5EF4-FFF2-40B4-BE49-F238E27FC236}">
                <a16:creationId xmlns:a16="http://schemas.microsoft.com/office/drawing/2014/main" id="{DE1FAF26-A1A7-3E45-8423-664D5E67DA12}"/>
              </a:ext>
            </a:extLst>
          </p:cNvPr>
          <p:cNvCxnSpPr>
            <a:cxnSpLocks noChangeShapeType="1"/>
          </p:cNvCxnSpPr>
          <p:nvPr/>
        </p:nvCxnSpPr>
        <p:spPr bwMode="auto">
          <a:xfrm>
            <a:off x="2870200" y="1343025"/>
            <a:ext cx="32258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976" name="Straight Connector 18">
            <a:extLst>
              <a:ext uri="{FF2B5EF4-FFF2-40B4-BE49-F238E27FC236}">
                <a16:creationId xmlns:a16="http://schemas.microsoft.com/office/drawing/2014/main" id="{644955BD-0A67-A943-B2A9-F67B38AC7E37}"/>
              </a:ext>
            </a:extLst>
          </p:cNvPr>
          <p:cNvCxnSpPr>
            <a:cxnSpLocks noChangeShapeType="1"/>
          </p:cNvCxnSpPr>
          <p:nvPr/>
        </p:nvCxnSpPr>
        <p:spPr bwMode="auto">
          <a:xfrm>
            <a:off x="4359275" y="1611313"/>
            <a:ext cx="117316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977" name="Freeform 19">
            <a:extLst>
              <a:ext uri="{FF2B5EF4-FFF2-40B4-BE49-F238E27FC236}">
                <a16:creationId xmlns:a16="http://schemas.microsoft.com/office/drawing/2014/main" id="{AEA87EF1-FAB0-AC48-BB6A-DE051B2C9573}"/>
              </a:ext>
            </a:extLst>
          </p:cNvPr>
          <p:cNvSpPr>
            <a:spLocks/>
          </p:cNvSpPr>
          <p:nvPr/>
        </p:nvSpPr>
        <p:spPr bwMode="auto">
          <a:xfrm>
            <a:off x="4038600" y="1751013"/>
            <a:ext cx="2987675" cy="285750"/>
          </a:xfrm>
          <a:custGeom>
            <a:avLst/>
            <a:gdLst>
              <a:gd name="T0" fmla="*/ 0 w 2988307"/>
              <a:gd name="T1" fmla="*/ 286325 h 285635"/>
              <a:gd name="T2" fmla="*/ 2659731 w 2988307"/>
              <a:gd name="T3" fmla="*/ 281919 h 285635"/>
              <a:gd name="T4" fmla="*/ 2984517 w 2988307"/>
              <a:gd name="T5" fmla="*/ 0 h 285635"/>
              <a:gd name="T6" fmla="*/ 0 60000 65536"/>
              <a:gd name="T7" fmla="*/ 0 60000 65536"/>
              <a:gd name="T8" fmla="*/ 0 60000 65536"/>
            </a:gdLst>
            <a:ahLst/>
            <a:cxnLst>
              <a:cxn ang="T6">
                <a:pos x="T0" y="T1"/>
              </a:cxn>
              <a:cxn ang="T7">
                <a:pos x="T2" y="T3"/>
              </a:cxn>
              <a:cxn ang="T8">
                <a:pos x="T4" y="T5"/>
              </a:cxn>
            </a:cxnLst>
            <a:rect l="0" t="0" r="r" b="b"/>
            <a:pathLst>
              <a:path w="2988307" h="285635">
                <a:moveTo>
                  <a:pt x="0" y="285635"/>
                </a:moveTo>
                <a:lnTo>
                  <a:pt x="2663109" y="281241"/>
                </a:lnTo>
                <a:lnTo>
                  <a:pt x="2988307" y="0"/>
                </a:lnTo>
              </a:path>
            </a:pathLst>
          </a:custGeom>
          <a:noFill/>
          <a:ln w="12700" cmpd="sng">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0978" name="Freeform 20">
            <a:extLst>
              <a:ext uri="{FF2B5EF4-FFF2-40B4-BE49-F238E27FC236}">
                <a16:creationId xmlns:a16="http://schemas.microsoft.com/office/drawing/2014/main" id="{FE244BCF-7F8A-034C-915C-5EF7986B3C42}"/>
              </a:ext>
            </a:extLst>
          </p:cNvPr>
          <p:cNvSpPr>
            <a:spLocks/>
          </p:cNvSpPr>
          <p:nvPr/>
        </p:nvSpPr>
        <p:spPr bwMode="auto">
          <a:xfrm>
            <a:off x="4043363" y="2551113"/>
            <a:ext cx="2873375" cy="373062"/>
          </a:xfrm>
          <a:custGeom>
            <a:avLst/>
            <a:gdLst>
              <a:gd name="T0" fmla="*/ 0 w 2874048"/>
              <a:gd name="T1" fmla="*/ 4365 h 373524"/>
              <a:gd name="T2" fmla="*/ 947895 w 2874048"/>
              <a:gd name="T3" fmla="*/ 0 h 373524"/>
              <a:gd name="T4" fmla="*/ 2870012 w 2874048"/>
              <a:gd name="T5" fmla="*/ 370766 h 373524"/>
              <a:gd name="T6" fmla="*/ 0 60000 65536"/>
              <a:gd name="T7" fmla="*/ 0 60000 65536"/>
              <a:gd name="T8" fmla="*/ 0 60000 65536"/>
            </a:gdLst>
            <a:ahLst/>
            <a:cxnLst>
              <a:cxn ang="T6">
                <a:pos x="T0" y="T1"/>
              </a:cxn>
              <a:cxn ang="T7">
                <a:pos x="T2" y="T3"/>
              </a:cxn>
              <a:cxn ang="T8">
                <a:pos x="T4" y="T5"/>
              </a:cxn>
            </a:cxnLst>
            <a:rect l="0" t="0" r="r" b="b"/>
            <a:pathLst>
              <a:path w="2874048" h="373524">
                <a:moveTo>
                  <a:pt x="0" y="4395"/>
                </a:moveTo>
                <a:lnTo>
                  <a:pt x="949227" y="0"/>
                </a:lnTo>
                <a:lnTo>
                  <a:pt x="2874048" y="373524"/>
                </a:lnTo>
              </a:path>
            </a:pathLst>
          </a:custGeom>
          <a:noFill/>
          <a:ln w="1270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23" name="Text Box 31">
            <a:extLst>
              <a:ext uri="{FF2B5EF4-FFF2-40B4-BE49-F238E27FC236}">
                <a16:creationId xmlns:a16="http://schemas.microsoft.com/office/drawing/2014/main" id="{A1776A7D-4785-8E48-A9A9-090042F7BAF6}"/>
              </a:ext>
            </a:extLst>
          </p:cNvPr>
          <p:cNvSpPr txBox="1">
            <a:spLocks noChangeArrowheads="1"/>
          </p:cNvSpPr>
          <p:nvPr/>
        </p:nvSpPr>
        <p:spPr bwMode="auto">
          <a:xfrm>
            <a:off x="477838" y="519113"/>
            <a:ext cx="3898900" cy="157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ts val="1200"/>
              </a:lnSpc>
              <a:defRPr/>
            </a:pPr>
            <a:r>
              <a:rPr lang="en-US" sz="1150" dirty="0">
                <a:solidFill>
                  <a:srgbClr val="000000"/>
                </a:solidFill>
                <a:latin typeface="Arial Black"/>
                <a:cs typeface="Arial Black"/>
              </a:rPr>
              <a:t>Muscle Metabolism in a</a:t>
            </a:r>
            <a:r>
              <a:rPr lang="en-US" sz="1150" dirty="0">
                <a:solidFill>
                  <a:schemeClr val="bg1"/>
                </a:solidFill>
                <a:latin typeface="Arial Black"/>
                <a:cs typeface="Arial Black"/>
              </a:rPr>
              <a:t> Resting </a:t>
            </a:r>
            <a:r>
              <a:rPr lang="en-US" sz="1150" dirty="0">
                <a:solidFill>
                  <a:srgbClr val="000000"/>
                </a:solidFill>
                <a:latin typeface="Arial Black"/>
                <a:cs typeface="Arial Black"/>
              </a:rPr>
              <a:t>Muscle Fiber</a:t>
            </a:r>
            <a:endParaRPr lang="en-US" sz="1150" baseline="-25000" dirty="0">
              <a:solidFill>
                <a:srgbClr val="000000"/>
              </a:solidFill>
              <a:latin typeface="Arial Black"/>
              <a:cs typeface="Arial Black"/>
            </a:endParaRPr>
          </a:p>
        </p:txBody>
      </p:sp>
      <p:sp>
        <p:nvSpPr>
          <p:cNvPr id="24" name="Text Box 31">
            <a:extLst>
              <a:ext uri="{FF2B5EF4-FFF2-40B4-BE49-F238E27FC236}">
                <a16:creationId xmlns:a16="http://schemas.microsoft.com/office/drawing/2014/main" id="{8E4EFEBA-7409-D744-8530-0CAF5FAB0FD4}"/>
              </a:ext>
            </a:extLst>
          </p:cNvPr>
          <p:cNvSpPr txBox="1">
            <a:spLocks noChangeArrowheads="1"/>
          </p:cNvSpPr>
          <p:nvPr/>
        </p:nvSpPr>
        <p:spPr bwMode="auto">
          <a:xfrm>
            <a:off x="469900" y="869950"/>
            <a:ext cx="3976688"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9pPr>
          </a:lstStyle>
          <a:p>
            <a:pPr>
              <a:lnSpc>
                <a:spcPts val="1363"/>
              </a:lnSpc>
            </a:pPr>
            <a:r>
              <a:rPr lang="en-US" altLang="en-US" sz="1000" b="1">
                <a:solidFill>
                  <a:srgbClr val="000000"/>
                </a:solidFill>
                <a:cs typeface="Arial" panose="020B0604020202020204" pitchFamily="34" charset="0"/>
              </a:rPr>
              <a:t>•	In a resting skeletal muscle, </a:t>
            </a:r>
            <a:r>
              <a:rPr lang="en-US" altLang="en-US" sz="1000" b="1">
                <a:solidFill>
                  <a:srgbClr val="FF0000"/>
                </a:solidFill>
                <a:cs typeface="Arial" panose="020B0604020202020204" pitchFamily="34" charset="0"/>
              </a:rPr>
              <a:t>the demand for ATP is low,</a:t>
            </a:r>
            <a:br>
              <a:rPr lang="en-US" altLang="en-US" sz="1000" b="1">
                <a:solidFill>
                  <a:srgbClr val="FF0000"/>
                </a:solidFill>
                <a:cs typeface="Arial" panose="020B0604020202020204" pitchFamily="34" charset="0"/>
              </a:rPr>
            </a:br>
            <a:r>
              <a:rPr lang="en-US" altLang="en-US" sz="1000" b="1">
                <a:solidFill>
                  <a:srgbClr val="000000"/>
                </a:solidFill>
                <a:cs typeface="Arial" panose="020B0604020202020204" pitchFamily="34" charset="0"/>
              </a:rPr>
              <a:t>	and there is more than enough oxygen available for</a:t>
            </a:r>
            <a:br>
              <a:rPr lang="en-US" altLang="en-US" sz="1000" b="1">
                <a:solidFill>
                  <a:srgbClr val="000000"/>
                </a:solidFill>
                <a:cs typeface="Arial" panose="020B0604020202020204" pitchFamily="34" charset="0"/>
              </a:rPr>
            </a:br>
            <a:r>
              <a:rPr lang="en-US" altLang="en-US" sz="1000" b="1">
                <a:solidFill>
                  <a:srgbClr val="000000"/>
                </a:solidFill>
                <a:cs typeface="Arial" panose="020B0604020202020204" pitchFamily="34" charset="0"/>
              </a:rPr>
              <a:t>	mitochondria to meet that demand.	</a:t>
            </a:r>
            <a:endParaRPr lang="en-US" altLang="en-US" sz="1000" b="1" baseline="-25000">
              <a:solidFill>
                <a:srgbClr val="000000"/>
              </a:solidFill>
              <a:latin typeface="Symbol Std" charset="0"/>
            </a:endParaRPr>
          </a:p>
        </p:txBody>
      </p:sp>
      <p:sp>
        <p:nvSpPr>
          <p:cNvPr id="25" name="Text Box 31">
            <a:extLst>
              <a:ext uri="{FF2B5EF4-FFF2-40B4-BE49-F238E27FC236}">
                <a16:creationId xmlns:a16="http://schemas.microsoft.com/office/drawing/2014/main" id="{3F869FC8-B3F1-0147-BBE1-0790E5C500F8}"/>
              </a:ext>
            </a:extLst>
          </p:cNvPr>
          <p:cNvSpPr txBox="1">
            <a:spLocks noChangeArrowheads="1"/>
          </p:cNvSpPr>
          <p:nvPr/>
        </p:nvSpPr>
        <p:spPr bwMode="auto">
          <a:xfrm>
            <a:off x="469900" y="1511300"/>
            <a:ext cx="3976688" cy="347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9pPr>
          </a:lstStyle>
          <a:p>
            <a:pPr>
              <a:lnSpc>
                <a:spcPts val="1363"/>
              </a:lnSpc>
            </a:pPr>
            <a:r>
              <a:rPr lang="en-US" altLang="en-US" sz="1000" b="1">
                <a:solidFill>
                  <a:srgbClr val="000000"/>
                </a:solidFill>
                <a:cs typeface="Arial" panose="020B0604020202020204" pitchFamily="34" charset="0"/>
              </a:rPr>
              <a:t>•	Resting muscle fibers absorb fatty acids, which are broken</a:t>
            </a:r>
            <a:br>
              <a:rPr lang="en-US" altLang="en-US" sz="1000" b="1">
                <a:solidFill>
                  <a:srgbClr val="000000"/>
                </a:solidFill>
                <a:cs typeface="Arial" panose="020B0604020202020204" pitchFamily="34" charset="0"/>
              </a:rPr>
            </a:br>
            <a:r>
              <a:rPr lang="en-US" altLang="en-US" sz="1000" b="1">
                <a:solidFill>
                  <a:srgbClr val="000000"/>
                </a:solidFill>
                <a:cs typeface="Arial" panose="020B0604020202020204" pitchFamily="34" charset="0"/>
              </a:rPr>
              <a:t>	down in </a:t>
            </a:r>
            <a:r>
              <a:rPr lang="en-US" altLang="en-US" sz="1000" b="1">
                <a:solidFill>
                  <a:srgbClr val="FF0000"/>
                </a:solidFill>
                <a:cs typeface="Arial" panose="020B0604020202020204" pitchFamily="34" charset="0"/>
              </a:rPr>
              <a:t>the mitochondria creating a surplus of ATP.</a:t>
            </a:r>
            <a:endParaRPr lang="en-US" altLang="en-US" sz="1000" b="1" baseline="-25000">
              <a:solidFill>
                <a:srgbClr val="FF0000"/>
              </a:solidFill>
              <a:latin typeface="Symbol Std" charset="0"/>
            </a:endParaRPr>
          </a:p>
        </p:txBody>
      </p:sp>
      <p:sp>
        <p:nvSpPr>
          <p:cNvPr id="26" name="Text Box 31">
            <a:extLst>
              <a:ext uri="{FF2B5EF4-FFF2-40B4-BE49-F238E27FC236}">
                <a16:creationId xmlns:a16="http://schemas.microsoft.com/office/drawing/2014/main" id="{C88280BE-E305-8C40-A09B-5CA7661B74D7}"/>
              </a:ext>
            </a:extLst>
          </p:cNvPr>
          <p:cNvSpPr txBox="1">
            <a:spLocks noChangeArrowheads="1"/>
          </p:cNvSpPr>
          <p:nvPr/>
        </p:nvSpPr>
        <p:spPr bwMode="auto">
          <a:xfrm>
            <a:off x="474663" y="1946275"/>
            <a:ext cx="3976687" cy="347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9pPr>
          </a:lstStyle>
          <a:p>
            <a:pPr>
              <a:lnSpc>
                <a:spcPts val="1363"/>
              </a:lnSpc>
            </a:pPr>
            <a:r>
              <a:rPr lang="en-US" altLang="en-US" sz="1000" b="1">
                <a:solidFill>
                  <a:srgbClr val="000000"/>
                </a:solidFill>
                <a:cs typeface="Arial" panose="020B0604020202020204" pitchFamily="34" charset="0"/>
              </a:rPr>
              <a:t>•	Some mitochondrial </a:t>
            </a:r>
            <a:r>
              <a:rPr lang="en-US" altLang="en-US" sz="1000" b="1">
                <a:solidFill>
                  <a:srgbClr val="FF0000"/>
                </a:solidFill>
                <a:cs typeface="Arial" panose="020B0604020202020204" pitchFamily="34" charset="0"/>
              </a:rPr>
              <a:t>ATP is used to convert </a:t>
            </a:r>
            <a:r>
              <a:rPr lang="en-US" altLang="en-US" sz="1000" b="1">
                <a:solidFill>
                  <a:srgbClr val="000000"/>
                </a:solidFill>
                <a:cs typeface="Arial" panose="020B0604020202020204" pitchFamily="34" charset="0"/>
              </a:rPr>
              <a:t>absorbed</a:t>
            </a:r>
            <a:br>
              <a:rPr lang="en-US" altLang="en-US" sz="1000" b="1">
                <a:solidFill>
                  <a:srgbClr val="000000"/>
                </a:solidFill>
                <a:cs typeface="Arial" panose="020B0604020202020204" pitchFamily="34" charset="0"/>
              </a:rPr>
            </a:br>
            <a:r>
              <a:rPr lang="en-US" altLang="en-US" sz="1000" b="1">
                <a:solidFill>
                  <a:srgbClr val="000000"/>
                </a:solidFill>
                <a:cs typeface="Arial" panose="020B0604020202020204" pitchFamily="34" charset="0"/>
              </a:rPr>
              <a:t>	glucose to glycogen.</a:t>
            </a:r>
            <a:endParaRPr lang="en-US" altLang="en-US" sz="1000" b="1" baseline="-25000">
              <a:solidFill>
                <a:srgbClr val="000000"/>
              </a:solidFill>
              <a:latin typeface="Symbol Std" charset="0"/>
            </a:endParaRPr>
          </a:p>
        </p:txBody>
      </p:sp>
      <p:sp>
        <p:nvSpPr>
          <p:cNvPr id="27" name="Text Box 31">
            <a:extLst>
              <a:ext uri="{FF2B5EF4-FFF2-40B4-BE49-F238E27FC236}">
                <a16:creationId xmlns:a16="http://schemas.microsoft.com/office/drawing/2014/main" id="{EB89C4BB-A497-764D-9F55-6CCD082C752A}"/>
              </a:ext>
            </a:extLst>
          </p:cNvPr>
          <p:cNvSpPr txBox="1">
            <a:spLocks noChangeArrowheads="1"/>
          </p:cNvSpPr>
          <p:nvPr/>
        </p:nvSpPr>
        <p:spPr bwMode="auto">
          <a:xfrm>
            <a:off x="465138" y="2438400"/>
            <a:ext cx="3978275"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9pPr>
          </a:lstStyle>
          <a:p>
            <a:pPr>
              <a:lnSpc>
                <a:spcPts val="1363"/>
              </a:lnSpc>
            </a:pPr>
            <a:r>
              <a:rPr lang="en-US" altLang="en-US" sz="1000" b="1">
                <a:solidFill>
                  <a:srgbClr val="000000"/>
                </a:solidFill>
                <a:cs typeface="Arial" panose="020B0604020202020204" pitchFamily="34" charset="0"/>
              </a:rPr>
              <a:t>•	Mitochondrial </a:t>
            </a:r>
            <a:r>
              <a:rPr lang="en-US" altLang="en-US" sz="1000" b="1">
                <a:solidFill>
                  <a:srgbClr val="FF0000"/>
                </a:solidFill>
                <a:cs typeface="Arial" panose="020B0604020202020204" pitchFamily="34" charset="0"/>
              </a:rPr>
              <a:t>ATP is also used to convert creatine </a:t>
            </a:r>
            <a:r>
              <a:rPr lang="en-US" altLang="en-US" sz="1000" b="1">
                <a:solidFill>
                  <a:srgbClr val="000000"/>
                </a:solidFill>
                <a:cs typeface="Arial" panose="020B0604020202020204" pitchFamily="34" charset="0"/>
              </a:rPr>
              <a:t>to</a:t>
            </a:r>
            <a:br>
              <a:rPr lang="en-US" altLang="en-US" sz="1000" b="1">
                <a:solidFill>
                  <a:srgbClr val="000000"/>
                </a:solidFill>
                <a:cs typeface="Arial" panose="020B0604020202020204" pitchFamily="34" charset="0"/>
              </a:rPr>
            </a:br>
            <a:r>
              <a:rPr lang="en-US" altLang="en-US" sz="1000" b="1">
                <a:solidFill>
                  <a:srgbClr val="000000"/>
                </a:solidFill>
                <a:cs typeface="Arial" panose="020B0604020202020204" pitchFamily="34" charset="0"/>
              </a:rPr>
              <a:t>	creatine phosphate (CP).</a:t>
            </a:r>
            <a:endParaRPr lang="en-US" altLang="en-US" sz="1000" b="1" baseline="-25000">
              <a:solidFill>
                <a:srgbClr val="000000"/>
              </a:solidFill>
              <a:latin typeface="Symbol Std" charset="0"/>
            </a:endParaRPr>
          </a:p>
        </p:txBody>
      </p:sp>
      <p:sp>
        <p:nvSpPr>
          <p:cNvPr id="28" name="Text Box 31">
            <a:extLst>
              <a:ext uri="{FF2B5EF4-FFF2-40B4-BE49-F238E27FC236}">
                <a16:creationId xmlns:a16="http://schemas.microsoft.com/office/drawing/2014/main" id="{0DA90529-FD6A-DB49-BD4D-8B65F21660A3}"/>
              </a:ext>
            </a:extLst>
          </p:cNvPr>
          <p:cNvSpPr txBox="1">
            <a:spLocks noChangeArrowheads="1"/>
          </p:cNvSpPr>
          <p:nvPr/>
        </p:nvSpPr>
        <p:spPr bwMode="auto">
          <a:xfrm>
            <a:off x="469900" y="2873375"/>
            <a:ext cx="3976688" cy="347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9pPr>
          </a:lstStyle>
          <a:p>
            <a:pPr>
              <a:lnSpc>
                <a:spcPts val="1363"/>
              </a:lnSpc>
            </a:pPr>
            <a:r>
              <a:rPr lang="en-US" altLang="en-US" sz="1000" b="1">
                <a:solidFill>
                  <a:srgbClr val="000000"/>
                </a:solidFill>
                <a:cs typeface="Arial" panose="020B0604020202020204" pitchFamily="34" charset="0"/>
              </a:rPr>
              <a:t>•	</a:t>
            </a:r>
            <a:r>
              <a:rPr lang="en-US" altLang="en-US" sz="1000" b="1">
                <a:solidFill>
                  <a:srgbClr val="FF0000"/>
                </a:solidFill>
                <a:cs typeface="Arial" panose="020B0604020202020204" pitchFamily="34" charset="0"/>
              </a:rPr>
              <a:t>This results in the buildup of energy reserves (glycogen</a:t>
            </a:r>
            <a:br>
              <a:rPr lang="en-US" altLang="en-US" sz="1000" b="1">
                <a:solidFill>
                  <a:srgbClr val="FF0000"/>
                </a:solidFill>
                <a:cs typeface="Arial" panose="020B0604020202020204" pitchFamily="34" charset="0"/>
              </a:rPr>
            </a:br>
            <a:r>
              <a:rPr lang="en-US" altLang="en-US" sz="1000" b="1">
                <a:solidFill>
                  <a:srgbClr val="FF0000"/>
                </a:solidFill>
                <a:cs typeface="Arial" panose="020B0604020202020204" pitchFamily="34" charset="0"/>
              </a:rPr>
              <a:t>	and CP) in the muscle.</a:t>
            </a:r>
            <a:endParaRPr lang="en-US" altLang="en-US" sz="1000" b="1" baseline="-25000">
              <a:solidFill>
                <a:srgbClr val="FF0000"/>
              </a:solidFill>
              <a:latin typeface="Symbol Std" charset="0"/>
            </a:endParaRPr>
          </a:p>
        </p:txBody>
      </p:sp>
      <p:sp>
        <p:nvSpPr>
          <p:cNvPr id="40985" name="Freeform 7">
            <a:extLst>
              <a:ext uri="{FF2B5EF4-FFF2-40B4-BE49-F238E27FC236}">
                <a16:creationId xmlns:a16="http://schemas.microsoft.com/office/drawing/2014/main" id="{01594ACE-1F7A-174E-B1ED-33C75B97C1B1}"/>
              </a:ext>
            </a:extLst>
          </p:cNvPr>
          <p:cNvSpPr>
            <a:spLocks/>
          </p:cNvSpPr>
          <p:nvPr/>
        </p:nvSpPr>
        <p:spPr bwMode="auto">
          <a:xfrm>
            <a:off x="5238750" y="14288"/>
            <a:ext cx="66675" cy="57150"/>
          </a:xfrm>
          <a:custGeom>
            <a:avLst/>
            <a:gdLst>
              <a:gd name="T0" fmla="*/ 0 w 66675"/>
              <a:gd name="T1" fmla="*/ 47625 h 57150"/>
              <a:gd name="T2" fmla="*/ 19050 w 66675"/>
              <a:gd name="T3" fmla="*/ 0 h 57150"/>
              <a:gd name="T4" fmla="*/ 66675 w 66675"/>
              <a:gd name="T5" fmla="*/ 57150 h 57150"/>
              <a:gd name="T6" fmla="*/ 0 60000 65536"/>
              <a:gd name="T7" fmla="*/ 0 60000 65536"/>
              <a:gd name="T8" fmla="*/ 0 60000 65536"/>
            </a:gdLst>
            <a:ahLst/>
            <a:cxnLst>
              <a:cxn ang="T6">
                <a:pos x="T0" y="T1"/>
              </a:cxn>
              <a:cxn ang="T7">
                <a:pos x="T2" y="T3"/>
              </a:cxn>
              <a:cxn ang="T8">
                <a:pos x="T4" y="T5"/>
              </a:cxn>
            </a:cxnLst>
            <a:rect l="0" t="0" r="r" b="b"/>
            <a:pathLst>
              <a:path w="66675" h="57150">
                <a:moveTo>
                  <a:pt x="0" y="47625"/>
                </a:moveTo>
                <a:lnTo>
                  <a:pt x="19050" y="0"/>
                </a:lnTo>
                <a:lnTo>
                  <a:pt x="66675" y="5715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endParaRPr lang="en-US"/>
          </a:p>
        </p:txBody>
      </p:sp>
      <p:sp>
        <p:nvSpPr>
          <p:cNvPr id="40986" name="Freeform 9215">
            <a:extLst>
              <a:ext uri="{FF2B5EF4-FFF2-40B4-BE49-F238E27FC236}">
                <a16:creationId xmlns:a16="http://schemas.microsoft.com/office/drawing/2014/main" id="{BCC40C88-358F-D341-8A5D-61756ACAE8B8}"/>
              </a:ext>
            </a:extLst>
          </p:cNvPr>
          <p:cNvSpPr>
            <a:spLocks/>
          </p:cNvSpPr>
          <p:nvPr/>
        </p:nvSpPr>
        <p:spPr bwMode="auto">
          <a:xfrm>
            <a:off x="5289550" y="1077913"/>
            <a:ext cx="441325" cy="57150"/>
          </a:xfrm>
          <a:custGeom>
            <a:avLst/>
            <a:gdLst>
              <a:gd name="T0" fmla="*/ 0 w 441325"/>
              <a:gd name="T1" fmla="*/ 50800 h 57150"/>
              <a:gd name="T2" fmla="*/ 50800 w 441325"/>
              <a:gd name="T3" fmla="*/ 0 h 57150"/>
              <a:gd name="T4" fmla="*/ 101600 w 441325"/>
              <a:gd name="T5" fmla="*/ 57150 h 57150"/>
              <a:gd name="T6" fmla="*/ 152400 w 441325"/>
              <a:gd name="T7" fmla="*/ 0 h 57150"/>
              <a:gd name="T8" fmla="*/ 193675 w 441325"/>
              <a:gd name="T9" fmla="*/ 57150 h 57150"/>
              <a:gd name="T10" fmla="*/ 250825 w 441325"/>
              <a:gd name="T11" fmla="*/ 0 h 57150"/>
              <a:gd name="T12" fmla="*/ 298450 w 441325"/>
              <a:gd name="T13" fmla="*/ 53975 h 57150"/>
              <a:gd name="T14" fmla="*/ 342900 w 441325"/>
              <a:gd name="T15" fmla="*/ 3175 h 57150"/>
              <a:gd name="T16" fmla="*/ 387350 w 441325"/>
              <a:gd name="T17" fmla="*/ 57150 h 57150"/>
              <a:gd name="T18" fmla="*/ 441325 w 441325"/>
              <a:gd name="T19" fmla="*/ 9525 h 571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1325" h="57150">
                <a:moveTo>
                  <a:pt x="0" y="50800"/>
                </a:moveTo>
                <a:lnTo>
                  <a:pt x="50800" y="0"/>
                </a:lnTo>
                <a:lnTo>
                  <a:pt x="101600" y="57150"/>
                </a:lnTo>
                <a:lnTo>
                  <a:pt x="152400" y="0"/>
                </a:lnTo>
                <a:lnTo>
                  <a:pt x="193675" y="57150"/>
                </a:lnTo>
                <a:lnTo>
                  <a:pt x="250825" y="0"/>
                </a:lnTo>
                <a:lnTo>
                  <a:pt x="298450" y="53975"/>
                </a:lnTo>
                <a:lnTo>
                  <a:pt x="342900" y="3175"/>
                </a:lnTo>
                <a:lnTo>
                  <a:pt x="387350" y="57150"/>
                </a:lnTo>
                <a:lnTo>
                  <a:pt x="441325" y="9525"/>
                </a:lnTo>
              </a:path>
            </a:pathLst>
          </a:custGeom>
          <a:noFill/>
          <a:ln w="1270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0987" name="Rectangle 1">
            <a:extLst>
              <a:ext uri="{FF2B5EF4-FFF2-40B4-BE49-F238E27FC236}">
                <a16:creationId xmlns:a16="http://schemas.microsoft.com/office/drawing/2014/main" id="{99BFDA6F-2F22-6742-92A5-3600D5BEC1F6}"/>
              </a:ext>
            </a:extLst>
          </p:cNvPr>
          <p:cNvSpPr>
            <a:spLocks noChangeArrowheads="1"/>
          </p:cNvSpPr>
          <p:nvPr/>
        </p:nvSpPr>
        <p:spPr bwMode="auto">
          <a:xfrm>
            <a:off x="322263" y="3732213"/>
            <a:ext cx="84232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Char char="•"/>
            </a:pPr>
            <a:r>
              <a:rPr lang="en-US" altLang="en-US" sz="2800" b="1"/>
              <a:t>Uso de energía y el nivel de actividad muscular</a:t>
            </a:r>
          </a:p>
          <a:p>
            <a:pPr lvl="1" eaLnBrk="1" hangingPunct="1">
              <a:buFont typeface="Arial" panose="020B0604020202020204" pitchFamily="34" charset="0"/>
              <a:buChar char="•"/>
            </a:pPr>
            <a:r>
              <a:rPr lang="en-US" altLang="en-US" sz="2800"/>
              <a:t>En </a:t>
            </a:r>
            <a:r>
              <a:rPr lang="en-US" altLang="en-US" sz="2800" b="1"/>
              <a:t>reposo</a:t>
            </a:r>
            <a:r>
              <a:rPr lang="en-US" altLang="en-US" sz="2800"/>
              <a:t>, los músculos esqueletales</a:t>
            </a:r>
          </a:p>
          <a:p>
            <a:pPr lvl="2" eaLnBrk="1" hangingPunct="1">
              <a:buFont typeface="Arial" panose="020B0604020202020204" pitchFamily="34" charset="0"/>
              <a:buChar char="•"/>
            </a:pPr>
            <a:r>
              <a:rPr lang="en-US" altLang="en-US" sz="2800"/>
              <a:t>Metabolizan ácidos grasos </a:t>
            </a:r>
            <a:r>
              <a:rPr lang="en-US" altLang="en-US" sz="2800">
                <a:sym typeface="Wingdings" pitchFamily="2" charset="2"/>
              </a:rPr>
              <a:t> glucosa</a:t>
            </a:r>
          </a:p>
          <a:p>
            <a:pPr lvl="2" eaLnBrk="1" hangingPunct="1">
              <a:buFont typeface="Arial" panose="020B0604020202020204" pitchFamily="34" charset="0"/>
              <a:buChar char="•"/>
            </a:pPr>
            <a:r>
              <a:rPr lang="en-US" altLang="en-US" sz="2800">
                <a:sym typeface="Wingdings" pitchFamily="2" charset="2"/>
              </a:rPr>
              <a:t>Almacenan glucógeno</a:t>
            </a:r>
            <a:endParaRPr lang="en-US" altLang="en-US" sz="2800"/>
          </a:p>
        </p:txBody>
      </p:sp>
    </p:spTree>
    <p:extLst>
      <p:ext uri="{BB962C8B-B14F-4D97-AF65-F5344CB8AC3E}">
        <p14:creationId xmlns:p14="http://schemas.microsoft.com/office/powerpoint/2010/main" val="18869567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0">
            <a:extLst>
              <a:ext uri="{FF2B5EF4-FFF2-40B4-BE49-F238E27FC236}">
                <a16:creationId xmlns:a16="http://schemas.microsoft.com/office/drawing/2014/main" id="{60DB5973-7B49-4440-8064-581827539705}"/>
              </a:ext>
            </a:extLst>
          </p:cNvPr>
          <p:cNvPicPr>
            <a:picLocks noChangeAspect="1"/>
          </p:cNvPicPr>
          <p:nvPr/>
        </p:nvPicPr>
        <p:blipFill>
          <a:blip r:embed="rId3">
            <a:extLst>
              <a:ext uri="{28A0092B-C50C-407E-A947-70E740481C1C}">
                <a14:useLocalDpi xmlns:a14="http://schemas.microsoft.com/office/drawing/2010/main" val="0"/>
              </a:ext>
            </a:extLst>
          </a:blip>
          <a:srcRect b="4755"/>
          <a:stretch>
            <a:fillRect/>
          </a:stretch>
        </p:blipFill>
        <p:spPr bwMode="auto">
          <a:xfrm>
            <a:off x="298450" y="330200"/>
            <a:ext cx="8547100" cy="34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3">
            <a:extLst>
              <a:ext uri="{FF2B5EF4-FFF2-40B4-BE49-F238E27FC236}">
                <a16:creationId xmlns:a16="http://schemas.microsoft.com/office/drawing/2014/main" id="{A8793009-6210-A74B-B9A1-A29CFF19383C}"/>
              </a:ext>
            </a:extLst>
          </p:cNvPr>
          <p:cNvSpPr>
            <a:spLocks noGrp="1" noChangeArrowheads="1"/>
          </p:cNvSpPr>
          <p:nvPr>
            <p:ph type="ctrTitle"/>
          </p:nvPr>
        </p:nvSpPr>
        <p:spPr bwMode="auto">
          <a:xfrm>
            <a:off x="0" y="14288"/>
            <a:ext cx="7815263"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en-US" sz="2400" b="1">
                <a:latin typeface="Arial" panose="020B0604020202020204" pitchFamily="34" charset="0"/>
                <a:ea typeface="ＭＳ Ｐゴシック" panose="020B0600070205080204" pitchFamily="34" charset="-128"/>
              </a:rPr>
              <a:t>Figure 10-20 Muscle Metabolism (Part 2 of 3).</a:t>
            </a:r>
          </a:p>
        </p:txBody>
      </p:sp>
      <p:sp>
        <p:nvSpPr>
          <p:cNvPr id="4" name="Text Box 31">
            <a:extLst>
              <a:ext uri="{FF2B5EF4-FFF2-40B4-BE49-F238E27FC236}">
                <a16:creationId xmlns:a16="http://schemas.microsoft.com/office/drawing/2014/main" id="{3447E6CB-5E09-EB41-B9EB-94060F889D14}"/>
              </a:ext>
            </a:extLst>
          </p:cNvPr>
          <p:cNvSpPr txBox="1">
            <a:spLocks noChangeArrowheads="1"/>
          </p:cNvSpPr>
          <p:nvPr/>
        </p:nvSpPr>
        <p:spPr bwMode="auto">
          <a:xfrm>
            <a:off x="490538" y="466725"/>
            <a:ext cx="3898900" cy="15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ts val="1200"/>
              </a:lnSpc>
              <a:defRPr/>
            </a:pPr>
            <a:r>
              <a:rPr lang="en-US" sz="1150" dirty="0">
                <a:solidFill>
                  <a:srgbClr val="000000"/>
                </a:solidFill>
                <a:latin typeface="Arial Black"/>
                <a:cs typeface="Arial Black"/>
              </a:rPr>
              <a:t>Muscle Metabolism during </a:t>
            </a:r>
            <a:r>
              <a:rPr lang="en-US" sz="1150" dirty="0">
                <a:solidFill>
                  <a:srgbClr val="FFFFFF"/>
                </a:solidFill>
                <a:latin typeface="Arial Black"/>
                <a:cs typeface="Arial Black"/>
              </a:rPr>
              <a:t>Moderate</a:t>
            </a:r>
            <a:r>
              <a:rPr lang="en-US" sz="1150" dirty="0">
                <a:solidFill>
                  <a:srgbClr val="000000"/>
                </a:solidFill>
                <a:latin typeface="Arial Black"/>
                <a:cs typeface="Arial Black"/>
              </a:rPr>
              <a:t> Activity</a:t>
            </a:r>
            <a:endParaRPr lang="en-US" sz="1150" baseline="-25000" dirty="0">
              <a:solidFill>
                <a:srgbClr val="000000"/>
              </a:solidFill>
              <a:latin typeface="Arial Black"/>
              <a:cs typeface="Arial Black"/>
            </a:endParaRPr>
          </a:p>
        </p:txBody>
      </p:sp>
      <p:sp>
        <p:nvSpPr>
          <p:cNvPr id="5" name="Text Box 31">
            <a:extLst>
              <a:ext uri="{FF2B5EF4-FFF2-40B4-BE49-F238E27FC236}">
                <a16:creationId xmlns:a16="http://schemas.microsoft.com/office/drawing/2014/main" id="{D56A7D5D-7A65-574C-8A3B-FB699D893DA4}"/>
              </a:ext>
            </a:extLst>
          </p:cNvPr>
          <p:cNvSpPr txBox="1">
            <a:spLocks noChangeArrowheads="1"/>
          </p:cNvSpPr>
          <p:nvPr/>
        </p:nvSpPr>
        <p:spPr bwMode="auto">
          <a:xfrm>
            <a:off x="461963" y="803275"/>
            <a:ext cx="3976687" cy="347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9pPr>
          </a:lstStyle>
          <a:p>
            <a:pPr>
              <a:lnSpc>
                <a:spcPts val="1363"/>
              </a:lnSpc>
            </a:pPr>
            <a:r>
              <a:rPr lang="en-US" altLang="en-US" sz="1000" b="1">
                <a:solidFill>
                  <a:srgbClr val="000000"/>
                </a:solidFill>
                <a:cs typeface="Arial" panose="020B0604020202020204" pitchFamily="34" charset="0"/>
              </a:rPr>
              <a:t>•	During moderate levels of activity, </a:t>
            </a:r>
            <a:r>
              <a:rPr lang="en-US" altLang="en-US" sz="1000" b="1">
                <a:solidFill>
                  <a:srgbClr val="FF0000"/>
                </a:solidFill>
                <a:cs typeface="Arial" panose="020B0604020202020204" pitchFamily="34" charset="0"/>
              </a:rPr>
              <a:t>the demand for ATP</a:t>
            </a:r>
            <a:br>
              <a:rPr lang="en-US" altLang="en-US" sz="1000" b="1">
                <a:solidFill>
                  <a:srgbClr val="FF0000"/>
                </a:solidFill>
                <a:cs typeface="Arial" panose="020B0604020202020204" pitchFamily="34" charset="0"/>
              </a:rPr>
            </a:br>
            <a:r>
              <a:rPr lang="en-US" altLang="en-US" sz="1000" b="1">
                <a:solidFill>
                  <a:srgbClr val="FF0000"/>
                </a:solidFill>
                <a:cs typeface="Arial" panose="020B0604020202020204" pitchFamily="34" charset="0"/>
              </a:rPr>
              <a:t>	increases.</a:t>
            </a:r>
            <a:endParaRPr lang="en-US" altLang="en-US" sz="1000" b="1" baseline="-25000">
              <a:solidFill>
                <a:srgbClr val="FF0000"/>
              </a:solidFill>
              <a:latin typeface="Symbol Std" charset="0"/>
            </a:endParaRPr>
          </a:p>
        </p:txBody>
      </p:sp>
      <p:cxnSp>
        <p:nvCxnSpPr>
          <p:cNvPr id="43013" name="Straight Connector 5">
            <a:extLst>
              <a:ext uri="{FF2B5EF4-FFF2-40B4-BE49-F238E27FC236}">
                <a16:creationId xmlns:a16="http://schemas.microsoft.com/office/drawing/2014/main" id="{FAC350EF-287F-5740-B24C-670A4B4E91AF}"/>
              </a:ext>
            </a:extLst>
          </p:cNvPr>
          <p:cNvCxnSpPr>
            <a:cxnSpLocks noChangeShapeType="1"/>
          </p:cNvCxnSpPr>
          <p:nvPr/>
        </p:nvCxnSpPr>
        <p:spPr bwMode="auto">
          <a:xfrm>
            <a:off x="4278313" y="1322388"/>
            <a:ext cx="16668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014" name="Straight Connector 7">
            <a:extLst>
              <a:ext uri="{FF2B5EF4-FFF2-40B4-BE49-F238E27FC236}">
                <a16:creationId xmlns:a16="http://schemas.microsoft.com/office/drawing/2014/main" id="{B1DC92FA-ECA5-1440-83D7-67E1249F3AE9}"/>
              </a:ext>
            </a:extLst>
          </p:cNvPr>
          <p:cNvCxnSpPr>
            <a:cxnSpLocks noChangeShapeType="1"/>
          </p:cNvCxnSpPr>
          <p:nvPr/>
        </p:nvCxnSpPr>
        <p:spPr bwMode="auto">
          <a:xfrm>
            <a:off x="4338638" y="2481263"/>
            <a:ext cx="106521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3015" name="Freeform 8">
            <a:extLst>
              <a:ext uri="{FF2B5EF4-FFF2-40B4-BE49-F238E27FC236}">
                <a16:creationId xmlns:a16="http://schemas.microsoft.com/office/drawing/2014/main" id="{88289F38-0E65-784E-B0D2-5F85841D92A4}"/>
              </a:ext>
            </a:extLst>
          </p:cNvPr>
          <p:cNvSpPr>
            <a:spLocks/>
          </p:cNvSpPr>
          <p:nvPr/>
        </p:nvSpPr>
        <p:spPr bwMode="auto">
          <a:xfrm>
            <a:off x="3921125" y="1816100"/>
            <a:ext cx="2590800" cy="192088"/>
          </a:xfrm>
          <a:custGeom>
            <a:avLst/>
            <a:gdLst>
              <a:gd name="T0" fmla="*/ 0 w 2591110"/>
              <a:gd name="T1" fmla="*/ 0 h 191772"/>
              <a:gd name="T2" fmla="*/ 425863 w 2591110"/>
              <a:gd name="T3" fmla="*/ 0 h 191772"/>
              <a:gd name="T4" fmla="*/ 2589250 w 2591110"/>
              <a:gd name="T5" fmla="*/ 193672 h 191772"/>
              <a:gd name="T6" fmla="*/ 0 60000 65536"/>
              <a:gd name="T7" fmla="*/ 0 60000 65536"/>
              <a:gd name="T8" fmla="*/ 0 60000 65536"/>
            </a:gdLst>
            <a:ahLst/>
            <a:cxnLst>
              <a:cxn ang="T6">
                <a:pos x="T0" y="T1"/>
              </a:cxn>
              <a:cxn ang="T7">
                <a:pos x="T2" y="T3"/>
              </a:cxn>
              <a:cxn ang="T8">
                <a:pos x="T4" y="T5"/>
              </a:cxn>
            </a:cxnLst>
            <a:rect l="0" t="0" r="r" b="b"/>
            <a:pathLst>
              <a:path w="2591110" h="191772">
                <a:moveTo>
                  <a:pt x="0" y="0"/>
                </a:moveTo>
                <a:lnTo>
                  <a:pt x="426169" y="0"/>
                </a:lnTo>
                <a:lnTo>
                  <a:pt x="2591110" y="191772"/>
                </a:lnTo>
              </a:path>
            </a:pathLst>
          </a:custGeom>
          <a:noFill/>
          <a:ln w="1270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3016" name="Freeform 9">
            <a:extLst>
              <a:ext uri="{FF2B5EF4-FFF2-40B4-BE49-F238E27FC236}">
                <a16:creationId xmlns:a16="http://schemas.microsoft.com/office/drawing/2014/main" id="{AF7B9E52-D674-C642-9FB5-0EFC05181A8B}"/>
              </a:ext>
            </a:extLst>
          </p:cNvPr>
          <p:cNvSpPr>
            <a:spLocks/>
          </p:cNvSpPr>
          <p:nvPr/>
        </p:nvSpPr>
        <p:spPr bwMode="auto">
          <a:xfrm>
            <a:off x="4060825" y="2962275"/>
            <a:ext cx="2889250" cy="414338"/>
          </a:xfrm>
          <a:custGeom>
            <a:avLst/>
            <a:gdLst>
              <a:gd name="T0" fmla="*/ 0 w 2889429"/>
              <a:gd name="T1" fmla="*/ 0 h 413377"/>
              <a:gd name="T2" fmla="*/ 144843 w 2889429"/>
              <a:gd name="T3" fmla="*/ 0 h 413377"/>
              <a:gd name="T4" fmla="*/ 2888355 w 2889429"/>
              <a:gd name="T5" fmla="*/ 419171 h 413377"/>
              <a:gd name="T6" fmla="*/ 0 60000 65536"/>
              <a:gd name="T7" fmla="*/ 0 60000 65536"/>
              <a:gd name="T8" fmla="*/ 0 60000 65536"/>
            </a:gdLst>
            <a:ahLst/>
            <a:cxnLst>
              <a:cxn ang="T6">
                <a:pos x="T0" y="T1"/>
              </a:cxn>
              <a:cxn ang="T7">
                <a:pos x="T2" y="T3"/>
              </a:cxn>
              <a:cxn ang="T8">
                <a:pos x="T4" y="T5"/>
              </a:cxn>
            </a:cxnLst>
            <a:rect l="0" t="0" r="r" b="b"/>
            <a:pathLst>
              <a:path w="2889429" h="413377">
                <a:moveTo>
                  <a:pt x="0" y="0"/>
                </a:moveTo>
                <a:lnTo>
                  <a:pt x="144897" y="0"/>
                </a:lnTo>
                <a:lnTo>
                  <a:pt x="2889429" y="413377"/>
                </a:lnTo>
              </a:path>
            </a:pathLst>
          </a:custGeom>
          <a:noFill/>
          <a:ln w="1270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2" name="Text Box 31">
            <a:extLst>
              <a:ext uri="{FF2B5EF4-FFF2-40B4-BE49-F238E27FC236}">
                <a16:creationId xmlns:a16="http://schemas.microsoft.com/office/drawing/2014/main" id="{48BFBD03-CCFE-C948-A216-252F0FBB6576}"/>
              </a:ext>
            </a:extLst>
          </p:cNvPr>
          <p:cNvSpPr txBox="1">
            <a:spLocks noChangeArrowheads="1"/>
          </p:cNvSpPr>
          <p:nvPr/>
        </p:nvSpPr>
        <p:spPr bwMode="auto">
          <a:xfrm>
            <a:off x="461963" y="1216025"/>
            <a:ext cx="3976687" cy="347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9pPr>
          </a:lstStyle>
          <a:p>
            <a:pPr>
              <a:lnSpc>
                <a:spcPts val="1363"/>
              </a:lnSpc>
            </a:pPr>
            <a:r>
              <a:rPr lang="en-US" altLang="en-US" sz="1000" b="1">
                <a:solidFill>
                  <a:srgbClr val="000000"/>
                </a:solidFill>
                <a:cs typeface="Arial" panose="020B0604020202020204" pitchFamily="34" charset="0"/>
              </a:rPr>
              <a:t>•	There is </a:t>
            </a:r>
            <a:r>
              <a:rPr lang="en-US" altLang="en-US" sz="1000" b="1">
                <a:solidFill>
                  <a:srgbClr val="FF0000"/>
                </a:solidFill>
                <a:cs typeface="Arial" panose="020B0604020202020204" pitchFamily="34" charset="0"/>
              </a:rPr>
              <a:t>still enough oxygen </a:t>
            </a:r>
            <a:r>
              <a:rPr lang="en-US" altLang="en-US" sz="1000" b="1">
                <a:solidFill>
                  <a:srgbClr val="000000"/>
                </a:solidFill>
                <a:cs typeface="Arial" panose="020B0604020202020204" pitchFamily="34" charset="0"/>
              </a:rPr>
              <a:t>for the mitochondria to meet</a:t>
            </a:r>
            <a:br>
              <a:rPr lang="en-US" altLang="en-US" sz="1000" b="1">
                <a:solidFill>
                  <a:srgbClr val="000000"/>
                </a:solidFill>
                <a:cs typeface="Arial" panose="020B0604020202020204" pitchFamily="34" charset="0"/>
              </a:rPr>
            </a:br>
            <a:r>
              <a:rPr lang="en-US" altLang="en-US" sz="1000" b="1">
                <a:solidFill>
                  <a:srgbClr val="000000"/>
                </a:solidFill>
                <a:cs typeface="Arial" panose="020B0604020202020204" pitchFamily="34" charset="0"/>
              </a:rPr>
              <a:t>	that demand, but no excess ATP is produced.</a:t>
            </a:r>
            <a:endParaRPr lang="en-US" altLang="en-US" sz="1000" b="1" baseline="-25000">
              <a:solidFill>
                <a:srgbClr val="000000"/>
              </a:solidFill>
              <a:latin typeface="Symbol Std" charset="0"/>
            </a:endParaRPr>
          </a:p>
        </p:txBody>
      </p:sp>
      <p:sp>
        <p:nvSpPr>
          <p:cNvPr id="13" name="Text Box 31">
            <a:extLst>
              <a:ext uri="{FF2B5EF4-FFF2-40B4-BE49-F238E27FC236}">
                <a16:creationId xmlns:a16="http://schemas.microsoft.com/office/drawing/2014/main" id="{04955CA7-35CC-CC4D-A84D-EFF001EF3C7E}"/>
              </a:ext>
            </a:extLst>
          </p:cNvPr>
          <p:cNvSpPr txBox="1">
            <a:spLocks noChangeArrowheads="1"/>
          </p:cNvSpPr>
          <p:nvPr/>
        </p:nvSpPr>
        <p:spPr bwMode="auto">
          <a:xfrm>
            <a:off x="461963" y="1706563"/>
            <a:ext cx="3976687"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9pPr>
          </a:lstStyle>
          <a:p>
            <a:pPr>
              <a:lnSpc>
                <a:spcPts val="1363"/>
              </a:lnSpc>
            </a:pPr>
            <a:r>
              <a:rPr lang="en-US" altLang="en-US" sz="1000" b="1">
                <a:solidFill>
                  <a:srgbClr val="000000"/>
                </a:solidFill>
                <a:cs typeface="Arial" panose="020B0604020202020204" pitchFamily="34" charset="0"/>
              </a:rPr>
              <a:t>•	The muscle fiber now relies</a:t>
            </a:r>
            <a:r>
              <a:rPr lang="en-US" altLang="en-US" sz="1000" b="1">
                <a:solidFill>
                  <a:srgbClr val="FF0000"/>
                </a:solidFill>
                <a:cs typeface="Arial" panose="020B0604020202020204" pitchFamily="34" charset="0"/>
              </a:rPr>
              <a:t> primarily on the aerobic</a:t>
            </a:r>
            <a:br>
              <a:rPr lang="en-US" altLang="en-US" sz="1000" b="1">
                <a:solidFill>
                  <a:srgbClr val="FF0000"/>
                </a:solidFill>
                <a:cs typeface="Arial" panose="020B0604020202020204" pitchFamily="34" charset="0"/>
              </a:rPr>
            </a:br>
            <a:r>
              <a:rPr lang="en-US" altLang="en-US" sz="1000" b="1">
                <a:solidFill>
                  <a:srgbClr val="FF0000"/>
                </a:solidFill>
                <a:cs typeface="Arial" panose="020B0604020202020204" pitchFamily="34" charset="0"/>
              </a:rPr>
              <a:t>	metabolism of glucose from stored glycogen </a:t>
            </a:r>
            <a:r>
              <a:rPr lang="en-US" altLang="en-US" sz="1000" b="1">
                <a:solidFill>
                  <a:srgbClr val="000000"/>
                </a:solidFill>
                <a:cs typeface="Arial" panose="020B0604020202020204" pitchFamily="34" charset="0"/>
              </a:rPr>
              <a:t>to</a:t>
            </a:r>
            <a:br>
              <a:rPr lang="en-US" altLang="en-US" sz="1000" b="1">
                <a:solidFill>
                  <a:srgbClr val="000000"/>
                </a:solidFill>
                <a:cs typeface="Arial" panose="020B0604020202020204" pitchFamily="34" charset="0"/>
              </a:rPr>
            </a:br>
            <a:r>
              <a:rPr lang="en-US" altLang="en-US" sz="1000" b="1">
                <a:solidFill>
                  <a:srgbClr val="000000"/>
                </a:solidFill>
                <a:cs typeface="Arial" panose="020B0604020202020204" pitchFamily="34" charset="0"/>
              </a:rPr>
              <a:t>	generate ATP.</a:t>
            </a:r>
            <a:endParaRPr lang="en-US" altLang="en-US" sz="1000" b="1" baseline="-25000">
              <a:solidFill>
                <a:srgbClr val="000000"/>
              </a:solidFill>
              <a:latin typeface="Symbol Std" charset="0"/>
            </a:endParaRPr>
          </a:p>
        </p:txBody>
      </p:sp>
      <p:sp>
        <p:nvSpPr>
          <p:cNvPr id="14" name="Text Box 31">
            <a:extLst>
              <a:ext uri="{FF2B5EF4-FFF2-40B4-BE49-F238E27FC236}">
                <a16:creationId xmlns:a16="http://schemas.microsoft.com/office/drawing/2014/main" id="{B4BAB2D7-D7FC-CE46-A0F4-5F6FAAB67FD8}"/>
              </a:ext>
            </a:extLst>
          </p:cNvPr>
          <p:cNvSpPr txBox="1">
            <a:spLocks noChangeArrowheads="1"/>
          </p:cNvSpPr>
          <p:nvPr/>
        </p:nvSpPr>
        <p:spPr bwMode="auto">
          <a:xfrm>
            <a:off x="465138" y="2363788"/>
            <a:ext cx="3978275" cy="347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9pPr>
          </a:lstStyle>
          <a:p>
            <a:pPr>
              <a:lnSpc>
                <a:spcPts val="1363"/>
              </a:lnSpc>
            </a:pPr>
            <a:r>
              <a:rPr lang="en-US" altLang="en-US" sz="1000" b="1">
                <a:solidFill>
                  <a:srgbClr val="000000"/>
                </a:solidFill>
                <a:cs typeface="Arial" panose="020B0604020202020204" pitchFamily="34" charset="0"/>
              </a:rPr>
              <a:t>•	If the glycogen reserves are low, the muscle fiber can also</a:t>
            </a:r>
            <a:br>
              <a:rPr lang="en-US" altLang="en-US" sz="1000" b="1">
                <a:solidFill>
                  <a:srgbClr val="000000"/>
                </a:solidFill>
                <a:cs typeface="Arial" panose="020B0604020202020204" pitchFamily="34" charset="0"/>
              </a:rPr>
            </a:br>
            <a:r>
              <a:rPr lang="en-US" altLang="en-US" sz="1000" b="1">
                <a:solidFill>
                  <a:srgbClr val="000000"/>
                </a:solidFill>
                <a:cs typeface="Arial" panose="020B0604020202020204" pitchFamily="34" charset="0"/>
              </a:rPr>
              <a:t>	break down other substrates, such as fatty acids.</a:t>
            </a:r>
            <a:endParaRPr lang="en-US" altLang="en-US" sz="1000" b="1" baseline="-25000">
              <a:solidFill>
                <a:srgbClr val="000000"/>
              </a:solidFill>
              <a:latin typeface="Symbol Std" charset="0"/>
            </a:endParaRPr>
          </a:p>
        </p:txBody>
      </p:sp>
      <p:sp>
        <p:nvSpPr>
          <p:cNvPr id="15" name="Text Box 31">
            <a:extLst>
              <a:ext uri="{FF2B5EF4-FFF2-40B4-BE49-F238E27FC236}">
                <a16:creationId xmlns:a16="http://schemas.microsoft.com/office/drawing/2014/main" id="{B2FBBEE4-F453-AF41-89DE-38E0AABC18B9}"/>
              </a:ext>
            </a:extLst>
          </p:cNvPr>
          <p:cNvSpPr txBox="1">
            <a:spLocks noChangeArrowheads="1"/>
          </p:cNvSpPr>
          <p:nvPr/>
        </p:nvSpPr>
        <p:spPr bwMode="auto">
          <a:xfrm>
            <a:off x="474663" y="2846388"/>
            <a:ext cx="3976687" cy="34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9pPr>
          </a:lstStyle>
          <a:p>
            <a:pPr>
              <a:lnSpc>
                <a:spcPts val="1363"/>
              </a:lnSpc>
            </a:pPr>
            <a:r>
              <a:rPr lang="en-US" altLang="en-US" sz="1000" b="1">
                <a:solidFill>
                  <a:srgbClr val="000000"/>
                </a:solidFill>
                <a:cs typeface="Arial" panose="020B0604020202020204" pitchFamily="34" charset="0"/>
              </a:rPr>
              <a:t>•	</a:t>
            </a:r>
            <a:r>
              <a:rPr lang="en-US" altLang="en-US" sz="1000" b="1">
                <a:solidFill>
                  <a:srgbClr val="FF0000"/>
                </a:solidFill>
                <a:cs typeface="Arial" panose="020B0604020202020204" pitchFamily="34" charset="0"/>
              </a:rPr>
              <a:t>All of the ATP now produced is used to power muscle</a:t>
            </a:r>
            <a:br>
              <a:rPr lang="en-US" altLang="en-US" sz="1000" b="1">
                <a:solidFill>
                  <a:srgbClr val="FF0000"/>
                </a:solidFill>
                <a:cs typeface="Arial" panose="020B0604020202020204" pitchFamily="34" charset="0"/>
              </a:rPr>
            </a:br>
            <a:r>
              <a:rPr lang="en-US" altLang="en-US" sz="1000" b="1">
                <a:solidFill>
                  <a:srgbClr val="FF0000"/>
                </a:solidFill>
                <a:cs typeface="Arial" panose="020B0604020202020204" pitchFamily="34" charset="0"/>
              </a:rPr>
              <a:t>	contraction.</a:t>
            </a:r>
            <a:endParaRPr lang="en-US" altLang="en-US" sz="1000" b="1" baseline="-25000">
              <a:solidFill>
                <a:srgbClr val="FF0000"/>
              </a:solidFill>
              <a:latin typeface="Symbol Std" charset="0"/>
            </a:endParaRPr>
          </a:p>
        </p:txBody>
      </p:sp>
      <p:sp>
        <p:nvSpPr>
          <p:cNvPr id="16" name="Text Box 31">
            <a:extLst>
              <a:ext uri="{FF2B5EF4-FFF2-40B4-BE49-F238E27FC236}">
                <a16:creationId xmlns:a16="http://schemas.microsoft.com/office/drawing/2014/main" id="{9B1CD25A-0E31-484C-880F-DE94D73F6CEF}"/>
              </a:ext>
            </a:extLst>
          </p:cNvPr>
          <p:cNvSpPr txBox="1">
            <a:spLocks noChangeArrowheads="1"/>
          </p:cNvSpPr>
          <p:nvPr/>
        </p:nvSpPr>
        <p:spPr bwMode="auto">
          <a:xfrm>
            <a:off x="5043488" y="803275"/>
            <a:ext cx="742950"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ts val="1360"/>
              </a:lnSpc>
              <a:tabLst>
                <a:tab pos="87313" algn="l"/>
              </a:tabLst>
              <a:defRPr/>
            </a:pPr>
            <a:r>
              <a:rPr lang="en-US" sz="1050" dirty="0">
                <a:solidFill>
                  <a:srgbClr val="000000"/>
                </a:solidFill>
                <a:latin typeface="Arial"/>
                <a:cs typeface="Arial"/>
              </a:rPr>
              <a:t>Fatty acids</a:t>
            </a:r>
            <a:endParaRPr lang="en-US" sz="1050" baseline="-25000" dirty="0">
              <a:solidFill>
                <a:srgbClr val="000000"/>
              </a:solidFill>
              <a:latin typeface="Symbol Std"/>
              <a:cs typeface="Symbol Std"/>
            </a:endParaRPr>
          </a:p>
        </p:txBody>
      </p:sp>
      <p:sp>
        <p:nvSpPr>
          <p:cNvPr id="17" name="Text Box 31">
            <a:extLst>
              <a:ext uri="{FF2B5EF4-FFF2-40B4-BE49-F238E27FC236}">
                <a16:creationId xmlns:a16="http://schemas.microsoft.com/office/drawing/2014/main" id="{13F794E8-C021-854D-932D-8D7C01F8818F}"/>
              </a:ext>
            </a:extLst>
          </p:cNvPr>
          <p:cNvSpPr txBox="1">
            <a:spLocks noChangeArrowheads="1"/>
          </p:cNvSpPr>
          <p:nvPr/>
        </p:nvSpPr>
        <p:spPr bwMode="auto">
          <a:xfrm>
            <a:off x="5859463" y="873125"/>
            <a:ext cx="742950"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ts val="1360"/>
              </a:lnSpc>
              <a:tabLst>
                <a:tab pos="87313" algn="l"/>
              </a:tabLst>
              <a:defRPr/>
            </a:pPr>
            <a:r>
              <a:rPr lang="en-US" sz="1050" dirty="0">
                <a:solidFill>
                  <a:srgbClr val="000000"/>
                </a:solidFill>
                <a:latin typeface="Arial"/>
                <a:cs typeface="Arial"/>
              </a:rPr>
              <a:t>O</a:t>
            </a:r>
            <a:r>
              <a:rPr lang="en-US" sz="1050" baseline="-25000" dirty="0">
                <a:solidFill>
                  <a:srgbClr val="000000"/>
                </a:solidFill>
                <a:latin typeface="Arial"/>
                <a:cs typeface="Arial"/>
              </a:rPr>
              <a:t>2</a:t>
            </a:r>
            <a:endParaRPr lang="en-US" sz="1050" baseline="-25000" dirty="0">
              <a:solidFill>
                <a:srgbClr val="000000"/>
              </a:solidFill>
              <a:latin typeface="Symbol Std"/>
              <a:cs typeface="Symbol Std"/>
            </a:endParaRPr>
          </a:p>
        </p:txBody>
      </p:sp>
      <p:sp>
        <p:nvSpPr>
          <p:cNvPr id="18" name="Text Box 31">
            <a:extLst>
              <a:ext uri="{FF2B5EF4-FFF2-40B4-BE49-F238E27FC236}">
                <a16:creationId xmlns:a16="http://schemas.microsoft.com/office/drawing/2014/main" id="{24A5065A-C71F-9843-9B9E-6236D321997E}"/>
              </a:ext>
            </a:extLst>
          </p:cNvPr>
          <p:cNvSpPr txBox="1">
            <a:spLocks noChangeArrowheads="1"/>
          </p:cNvSpPr>
          <p:nvPr/>
        </p:nvSpPr>
        <p:spPr bwMode="auto">
          <a:xfrm>
            <a:off x="6269038" y="1509713"/>
            <a:ext cx="742950"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ts val="1360"/>
              </a:lnSpc>
              <a:tabLst>
                <a:tab pos="87313" algn="l"/>
              </a:tabLst>
              <a:defRPr/>
            </a:pPr>
            <a:r>
              <a:rPr lang="en-US" sz="1050" dirty="0">
                <a:solidFill>
                  <a:srgbClr val="000000"/>
                </a:solidFill>
                <a:latin typeface="Arial"/>
                <a:cs typeface="Arial"/>
              </a:rPr>
              <a:t>Glucose</a:t>
            </a:r>
            <a:endParaRPr lang="en-US" sz="1050" baseline="-25000" dirty="0">
              <a:solidFill>
                <a:srgbClr val="000000"/>
              </a:solidFill>
              <a:latin typeface="Symbol Std"/>
              <a:cs typeface="Symbol Std"/>
            </a:endParaRPr>
          </a:p>
        </p:txBody>
      </p:sp>
      <p:sp>
        <p:nvSpPr>
          <p:cNvPr id="19" name="Text Box 31">
            <a:extLst>
              <a:ext uri="{FF2B5EF4-FFF2-40B4-BE49-F238E27FC236}">
                <a16:creationId xmlns:a16="http://schemas.microsoft.com/office/drawing/2014/main" id="{C9B0560E-F8A5-614B-970C-579165F52129}"/>
              </a:ext>
            </a:extLst>
          </p:cNvPr>
          <p:cNvSpPr txBox="1">
            <a:spLocks noChangeArrowheads="1"/>
          </p:cNvSpPr>
          <p:nvPr/>
        </p:nvSpPr>
        <p:spPr bwMode="auto">
          <a:xfrm>
            <a:off x="7566025" y="1520825"/>
            <a:ext cx="742950" cy="17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ts val="1360"/>
              </a:lnSpc>
              <a:tabLst>
                <a:tab pos="87313" algn="l"/>
              </a:tabLst>
              <a:defRPr/>
            </a:pPr>
            <a:r>
              <a:rPr lang="en-US" sz="1050" dirty="0">
                <a:solidFill>
                  <a:srgbClr val="000000"/>
                </a:solidFill>
                <a:latin typeface="Arial"/>
                <a:cs typeface="Arial"/>
              </a:rPr>
              <a:t>Glycogen</a:t>
            </a:r>
            <a:endParaRPr lang="en-US" sz="1050" baseline="-25000" dirty="0">
              <a:solidFill>
                <a:srgbClr val="000000"/>
              </a:solidFill>
              <a:latin typeface="Symbol Std"/>
              <a:cs typeface="Symbol Std"/>
            </a:endParaRPr>
          </a:p>
        </p:txBody>
      </p:sp>
      <p:sp>
        <p:nvSpPr>
          <p:cNvPr id="21" name="Text Box 31">
            <a:extLst>
              <a:ext uri="{FF2B5EF4-FFF2-40B4-BE49-F238E27FC236}">
                <a16:creationId xmlns:a16="http://schemas.microsoft.com/office/drawing/2014/main" id="{0CE18DE6-086D-E548-A9C4-1B8A1B972C01}"/>
              </a:ext>
            </a:extLst>
          </p:cNvPr>
          <p:cNvSpPr txBox="1">
            <a:spLocks noChangeArrowheads="1"/>
          </p:cNvSpPr>
          <p:nvPr/>
        </p:nvSpPr>
        <p:spPr bwMode="auto">
          <a:xfrm>
            <a:off x="6929438" y="1804988"/>
            <a:ext cx="742950" cy="17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ts val="1360"/>
              </a:lnSpc>
              <a:tabLst>
                <a:tab pos="87313" algn="l"/>
              </a:tabLst>
              <a:defRPr/>
            </a:pPr>
            <a:r>
              <a:rPr lang="en-US" sz="1050" dirty="0">
                <a:solidFill>
                  <a:srgbClr val="000000"/>
                </a:solidFill>
                <a:latin typeface="Arial"/>
                <a:cs typeface="Arial"/>
              </a:rPr>
              <a:t>ADP</a:t>
            </a:r>
            <a:endParaRPr lang="en-US" sz="1050" baseline="-25000" dirty="0">
              <a:solidFill>
                <a:srgbClr val="000000"/>
              </a:solidFill>
              <a:latin typeface="Symbol Std"/>
              <a:cs typeface="Symbol Std"/>
            </a:endParaRPr>
          </a:p>
        </p:txBody>
      </p:sp>
      <p:sp>
        <p:nvSpPr>
          <p:cNvPr id="22" name="Text Box 31">
            <a:extLst>
              <a:ext uri="{FF2B5EF4-FFF2-40B4-BE49-F238E27FC236}">
                <a16:creationId xmlns:a16="http://schemas.microsoft.com/office/drawing/2014/main" id="{36A218DD-50F7-3043-93E0-20219009FE97}"/>
              </a:ext>
            </a:extLst>
          </p:cNvPr>
          <p:cNvSpPr txBox="1">
            <a:spLocks noChangeArrowheads="1"/>
          </p:cNvSpPr>
          <p:nvPr/>
        </p:nvSpPr>
        <p:spPr bwMode="auto">
          <a:xfrm>
            <a:off x="7089775" y="2613025"/>
            <a:ext cx="742950"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ts val="1360"/>
              </a:lnSpc>
              <a:tabLst>
                <a:tab pos="87313" algn="l"/>
              </a:tabLst>
              <a:defRPr/>
            </a:pPr>
            <a:r>
              <a:rPr lang="en-US" sz="1050" dirty="0">
                <a:solidFill>
                  <a:srgbClr val="000000"/>
                </a:solidFill>
                <a:latin typeface="Arial"/>
                <a:cs typeface="Arial"/>
              </a:rPr>
              <a:t>ADP</a:t>
            </a:r>
            <a:endParaRPr lang="en-US" sz="1050" baseline="-25000" dirty="0">
              <a:solidFill>
                <a:srgbClr val="000000"/>
              </a:solidFill>
              <a:latin typeface="Symbol Std"/>
              <a:cs typeface="Symbol Std"/>
            </a:endParaRPr>
          </a:p>
        </p:txBody>
      </p:sp>
      <p:sp>
        <p:nvSpPr>
          <p:cNvPr id="23" name="Text Box 31">
            <a:extLst>
              <a:ext uri="{FF2B5EF4-FFF2-40B4-BE49-F238E27FC236}">
                <a16:creationId xmlns:a16="http://schemas.microsoft.com/office/drawing/2014/main" id="{D5FEA916-C0EA-5044-B6E2-F0FF12A0B95B}"/>
              </a:ext>
            </a:extLst>
          </p:cNvPr>
          <p:cNvSpPr txBox="1">
            <a:spLocks noChangeArrowheads="1"/>
          </p:cNvSpPr>
          <p:nvPr/>
        </p:nvSpPr>
        <p:spPr bwMode="auto">
          <a:xfrm>
            <a:off x="6943725" y="2078038"/>
            <a:ext cx="742950" cy="17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ts val="1360"/>
              </a:lnSpc>
              <a:tabLst>
                <a:tab pos="87313" algn="l"/>
              </a:tabLst>
              <a:defRPr/>
            </a:pPr>
            <a:r>
              <a:rPr lang="en-US" sz="1050" dirty="0">
                <a:solidFill>
                  <a:srgbClr val="000000"/>
                </a:solidFill>
                <a:latin typeface="Arial"/>
                <a:cs typeface="Arial"/>
              </a:rPr>
              <a:t>ATP</a:t>
            </a:r>
            <a:endParaRPr lang="en-US" sz="1050" baseline="-25000" dirty="0">
              <a:solidFill>
                <a:srgbClr val="000000"/>
              </a:solidFill>
              <a:latin typeface="Symbol Std"/>
              <a:cs typeface="Symbol Std"/>
            </a:endParaRPr>
          </a:p>
        </p:txBody>
      </p:sp>
      <p:sp>
        <p:nvSpPr>
          <p:cNvPr id="24" name="Text Box 31">
            <a:extLst>
              <a:ext uri="{FF2B5EF4-FFF2-40B4-BE49-F238E27FC236}">
                <a16:creationId xmlns:a16="http://schemas.microsoft.com/office/drawing/2014/main" id="{F24117E6-4FFD-4C46-B2B5-6ACB1E718840}"/>
              </a:ext>
            </a:extLst>
          </p:cNvPr>
          <p:cNvSpPr txBox="1">
            <a:spLocks noChangeArrowheads="1"/>
          </p:cNvSpPr>
          <p:nvPr/>
        </p:nvSpPr>
        <p:spPr bwMode="auto">
          <a:xfrm>
            <a:off x="6765925" y="1812925"/>
            <a:ext cx="319088" cy="17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ts val="1360"/>
              </a:lnSpc>
              <a:tabLst>
                <a:tab pos="87313" algn="l"/>
              </a:tabLst>
              <a:defRPr/>
            </a:pPr>
            <a:r>
              <a:rPr lang="en-US" sz="1050" dirty="0">
                <a:solidFill>
                  <a:srgbClr val="000000"/>
                </a:solidFill>
                <a:latin typeface="Arial"/>
                <a:cs typeface="Arial"/>
              </a:rPr>
              <a:t>2</a:t>
            </a:r>
            <a:endParaRPr lang="en-US" sz="1050" baseline="-25000" dirty="0">
              <a:solidFill>
                <a:srgbClr val="000000"/>
              </a:solidFill>
              <a:latin typeface="Symbol Std"/>
              <a:cs typeface="Symbol Std"/>
            </a:endParaRPr>
          </a:p>
        </p:txBody>
      </p:sp>
      <p:sp>
        <p:nvSpPr>
          <p:cNvPr id="25" name="Text Box 31">
            <a:extLst>
              <a:ext uri="{FF2B5EF4-FFF2-40B4-BE49-F238E27FC236}">
                <a16:creationId xmlns:a16="http://schemas.microsoft.com/office/drawing/2014/main" id="{3C8D277E-D145-3D40-AE94-E1E7B84429EC}"/>
              </a:ext>
            </a:extLst>
          </p:cNvPr>
          <p:cNvSpPr txBox="1">
            <a:spLocks noChangeArrowheads="1"/>
          </p:cNvSpPr>
          <p:nvPr/>
        </p:nvSpPr>
        <p:spPr bwMode="auto">
          <a:xfrm>
            <a:off x="6762750" y="2073275"/>
            <a:ext cx="317500"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ts val="1360"/>
              </a:lnSpc>
              <a:tabLst>
                <a:tab pos="87313" algn="l"/>
              </a:tabLst>
              <a:defRPr/>
            </a:pPr>
            <a:r>
              <a:rPr lang="en-US" sz="1050" dirty="0">
                <a:solidFill>
                  <a:srgbClr val="000000"/>
                </a:solidFill>
                <a:latin typeface="Arial"/>
                <a:cs typeface="Arial"/>
              </a:rPr>
              <a:t>2</a:t>
            </a:r>
            <a:endParaRPr lang="en-US" sz="1050" baseline="-25000" dirty="0">
              <a:solidFill>
                <a:srgbClr val="000000"/>
              </a:solidFill>
              <a:latin typeface="Symbol Std"/>
              <a:cs typeface="Symbol Std"/>
            </a:endParaRPr>
          </a:p>
        </p:txBody>
      </p:sp>
      <p:sp>
        <p:nvSpPr>
          <p:cNvPr id="26" name="Text Box 31">
            <a:extLst>
              <a:ext uri="{FF2B5EF4-FFF2-40B4-BE49-F238E27FC236}">
                <a16:creationId xmlns:a16="http://schemas.microsoft.com/office/drawing/2014/main" id="{5847597C-46FC-684F-AD41-6CDA995E2F6C}"/>
              </a:ext>
            </a:extLst>
          </p:cNvPr>
          <p:cNvSpPr txBox="1">
            <a:spLocks noChangeArrowheads="1"/>
          </p:cNvSpPr>
          <p:nvPr/>
        </p:nvSpPr>
        <p:spPr bwMode="auto">
          <a:xfrm>
            <a:off x="6843713" y="2613025"/>
            <a:ext cx="319087"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ts val="1360"/>
              </a:lnSpc>
              <a:tabLst>
                <a:tab pos="87313" algn="l"/>
              </a:tabLst>
              <a:defRPr/>
            </a:pPr>
            <a:r>
              <a:rPr lang="en-US" sz="1050" dirty="0">
                <a:solidFill>
                  <a:srgbClr val="000000"/>
                </a:solidFill>
                <a:latin typeface="Arial"/>
                <a:cs typeface="Arial"/>
              </a:rPr>
              <a:t>34</a:t>
            </a:r>
            <a:endParaRPr lang="en-US" sz="1050" baseline="-25000" dirty="0">
              <a:solidFill>
                <a:srgbClr val="000000"/>
              </a:solidFill>
              <a:latin typeface="Symbol Std"/>
              <a:cs typeface="Symbol Std"/>
            </a:endParaRPr>
          </a:p>
        </p:txBody>
      </p:sp>
      <p:sp>
        <p:nvSpPr>
          <p:cNvPr id="43031" name="Text Box 31">
            <a:extLst>
              <a:ext uri="{FF2B5EF4-FFF2-40B4-BE49-F238E27FC236}">
                <a16:creationId xmlns:a16="http://schemas.microsoft.com/office/drawing/2014/main" id="{A8E7350D-2449-C84D-96F3-C3411C1EAA3B}"/>
              </a:ext>
            </a:extLst>
          </p:cNvPr>
          <p:cNvSpPr txBox="1">
            <a:spLocks noChangeArrowheads="1"/>
          </p:cNvSpPr>
          <p:nvPr/>
        </p:nvSpPr>
        <p:spPr bwMode="auto">
          <a:xfrm>
            <a:off x="7383463" y="2857500"/>
            <a:ext cx="74295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9pPr>
          </a:lstStyle>
          <a:p>
            <a:pPr>
              <a:lnSpc>
                <a:spcPts val="1363"/>
              </a:lnSpc>
            </a:pPr>
            <a:r>
              <a:rPr lang="en-US" altLang="en-US" sz="1500" b="1">
                <a:solidFill>
                  <a:srgbClr val="000000"/>
                </a:solidFill>
                <a:cs typeface="Arial" panose="020B0604020202020204" pitchFamily="34" charset="0"/>
              </a:rPr>
              <a:t>ATP</a:t>
            </a:r>
            <a:endParaRPr lang="en-US" altLang="en-US" sz="1500" b="1" baseline="-25000">
              <a:solidFill>
                <a:srgbClr val="000000"/>
              </a:solidFill>
              <a:latin typeface="Symbol Std" charset="0"/>
            </a:endParaRPr>
          </a:p>
        </p:txBody>
      </p:sp>
      <p:sp>
        <p:nvSpPr>
          <p:cNvPr id="28" name="Text Box 31">
            <a:extLst>
              <a:ext uri="{FF2B5EF4-FFF2-40B4-BE49-F238E27FC236}">
                <a16:creationId xmlns:a16="http://schemas.microsoft.com/office/drawing/2014/main" id="{8E5BF05B-82A6-594C-8954-C7F486AD282D}"/>
              </a:ext>
            </a:extLst>
          </p:cNvPr>
          <p:cNvSpPr txBox="1">
            <a:spLocks noChangeArrowheads="1"/>
          </p:cNvSpPr>
          <p:nvPr/>
        </p:nvSpPr>
        <p:spPr bwMode="auto">
          <a:xfrm>
            <a:off x="7150100" y="2846388"/>
            <a:ext cx="319088" cy="17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ts val="1360"/>
              </a:lnSpc>
              <a:tabLst>
                <a:tab pos="87313" algn="l"/>
              </a:tabLst>
              <a:defRPr/>
            </a:pPr>
            <a:r>
              <a:rPr lang="en-US" sz="1050" dirty="0">
                <a:solidFill>
                  <a:srgbClr val="000000"/>
                </a:solidFill>
                <a:latin typeface="Arial"/>
                <a:cs typeface="Arial"/>
              </a:rPr>
              <a:t>34</a:t>
            </a:r>
            <a:endParaRPr lang="en-US" sz="1050" baseline="-25000" dirty="0">
              <a:solidFill>
                <a:srgbClr val="000000"/>
              </a:solidFill>
              <a:latin typeface="Symbol Std"/>
              <a:cs typeface="Symbol Std"/>
            </a:endParaRPr>
          </a:p>
        </p:txBody>
      </p:sp>
      <p:sp>
        <p:nvSpPr>
          <p:cNvPr id="29" name="Text Box 31">
            <a:extLst>
              <a:ext uri="{FF2B5EF4-FFF2-40B4-BE49-F238E27FC236}">
                <a16:creationId xmlns:a16="http://schemas.microsoft.com/office/drawing/2014/main" id="{E4335A6D-77CB-8642-800A-4F41042F7606}"/>
              </a:ext>
            </a:extLst>
          </p:cNvPr>
          <p:cNvSpPr txBox="1">
            <a:spLocks noChangeArrowheads="1"/>
          </p:cNvSpPr>
          <p:nvPr/>
        </p:nvSpPr>
        <p:spPr bwMode="auto">
          <a:xfrm>
            <a:off x="6811963" y="3267075"/>
            <a:ext cx="1898650" cy="34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ts val="1360"/>
              </a:lnSpc>
              <a:tabLst>
                <a:tab pos="87313" algn="l"/>
              </a:tabLst>
              <a:defRPr/>
            </a:pPr>
            <a:r>
              <a:rPr lang="en-US" sz="1050" dirty="0">
                <a:solidFill>
                  <a:srgbClr val="000000"/>
                </a:solidFill>
                <a:latin typeface="Arial"/>
                <a:cs typeface="Arial"/>
              </a:rPr>
              <a:t>To myofibrils to support</a:t>
            </a:r>
            <a:br>
              <a:rPr lang="en-US" sz="1050" dirty="0">
                <a:solidFill>
                  <a:srgbClr val="000000"/>
                </a:solidFill>
                <a:latin typeface="Arial"/>
                <a:cs typeface="Arial"/>
              </a:rPr>
            </a:br>
            <a:r>
              <a:rPr lang="en-US" sz="1050" dirty="0">
                <a:solidFill>
                  <a:srgbClr val="000000"/>
                </a:solidFill>
                <a:latin typeface="Arial"/>
                <a:cs typeface="Arial"/>
              </a:rPr>
              <a:t>muscle contraction</a:t>
            </a:r>
            <a:endParaRPr lang="en-US" sz="1050" baseline="-25000" dirty="0">
              <a:solidFill>
                <a:srgbClr val="000000"/>
              </a:solidFill>
              <a:latin typeface="Symbol Std"/>
              <a:cs typeface="Symbol Std"/>
            </a:endParaRPr>
          </a:p>
        </p:txBody>
      </p:sp>
      <p:sp>
        <p:nvSpPr>
          <p:cNvPr id="30" name="Text Box 31">
            <a:extLst>
              <a:ext uri="{FF2B5EF4-FFF2-40B4-BE49-F238E27FC236}">
                <a16:creationId xmlns:a16="http://schemas.microsoft.com/office/drawing/2014/main" id="{9EBABE13-7BDB-BF41-8E30-4300E74AAEBB}"/>
              </a:ext>
            </a:extLst>
          </p:cNvPr>
          <p:cNvSpPr txBox="1">
            <a:spLocks noChangeArrowheads="1"/>
          </p:cNvSpPr>
          <p:nvPr/>
        </p:nvSpPr>
        <p:spPr bwMode="auto">
          <a:xfrm>
            <a:off x="5659438" y="3236913"/>
            <a:ext cx="742950" cy="17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ts val="1360"/>
              </a:lnSpc>
              <a:tabLst>
                <a:tab pos="87313" algn="l"/>
              </a:tabLst>
              <a:defRPr/>
            </a:pPr>
            <a:r>
              <a:rPr lang="en-US" sz="1050" dirty="0">
                <a:solidFill>
                  <a:srgbClr val="000000"/>
                </a:solidFill>
                <a:latin typeface="Arial"/>
                <a:cs typeface="Arial"/>
              </a:rPr>
              <a:t>CO</a:t>
            </a:r>
            <a:r>
              <a:rPr lang="en-US" sz="1050" baseline="-25000" dirty="0">
                <a:solidFill>
                  <a:srgbClr val="000000"/>
                </a:solidFill>
                <a:latin typeface="Arial"/>
                <a:cs typeface="Arial"/>
              </a:rPr>
              <a:t>2</a:t>
            </a:r>
            <a:endParaRPr lang="en-US" sz="1050" baseline="-25000" dirty="0">
              <a:solidFill>
                <a:srgbClr val="000000"/>
              </a:solidFill>
              <a:latin typeface="Symbol Std"/>
              <a:cs typeface="Symbol Std"/>
            </a:endParaRPr>
          </a:p>
        </p:txBody>
      </p:sp>
      <p:sp>
        <p:nvSpPr>
          <p:cNvPr id="31" name="Text Box 31">
            <a:extLst>
              <a:ext uri="{FF2B5EF4-FFF2-40B4-BE49-F238E27FC236}">
                <a16:creationId xmlns:a16="http://schemas.microsoft.com/office/drawing/2014/main" id="{1F9E5CFE-B3BE-C540-8663-68390F8FD7F7}"/>
              </a:ext>
            </a:extLst>
          </p:cNvPr>
          <p:cNvSpPr txBox="1">
            <a:spLocks noChangeArrowheads="1"/>
          </p:cNvSpPr>
          <p:nvPr/>
        </p:nvSpPr>
        <p:spPr bwMode="auto">
          <a:xfrm>
            <a:off x="6256338" y="2322513"/>
            <a:ext cx="742950"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ts val="1360"/>
              </a:lnSpc>
              <a:tabLst>
                <a:tab pos="87313" algn="l"/>
              </a:tabLst>
              <a:defRPr/>
            </a:pPr>
            <a:r>
              <a:rPr lang="en-US" sz="1050" dirty="0">
                <a:solidFill>
                  <a:srgbClr val="000000"/>
                </a:solidFill>
                <a:latin typeface="Arial"/>
                <a:cs typeface="Arial"/>
              </a:rPr>
              <a:t>Pyruvate</a:t>
            </a:r>
            <a:endParaRPr lang="en-US" sz="1050" baseline="-25000" dirty="0">
              <a:solidFill>
                <a:srgbClr val="000000"/>
              </a:solidFill>
              <a:latin typeface="Symbol Std"/>
              <a:cs typeface="Symbol Std"/>
            </a:endParaRPr>
          </a:p>
        </p:txBody>
      </p:sp>
      <p:sp>
        <p:nvSpPr>
          <p:cNvPr id="2" name="Arc 1">
            <a:extLst>
              <a:ext uri="{FF2B5EF4-FFF2-40B4-BE49-F238E27FC236}">
                <a16:creationId xmlns:a16="http://schemas.microsoft.com/office/drawing/2014/main" id="{C1CF86B7-8307-F545-AEA9-E9A0495BABFC}"/>
              </a:ext>
            </a:extLst>
          </p:cNvPr>
          <p:cNvSpPr/>
          <p:nvPr/>
        </p:nvSpPr>
        <p:spPr bwMode="auto">
          <a:xfrm rot="21014514">
            <a:off x="6623050" y="1897063"/>
            <a:ext cx="320675" cy="231775"/>
          </a:xfrm>
          <a:prstGeom prst="arc">
            <a:avLst>
              <a:gd name="adj1" fmla="val 7587998"/>
              <a:gd name="adj2" fmla="val 15379184"/>
            </a:avLst>
          </a:prstGeom>
          <a:noFill/>
          <a:ln w="12700" cap="flat" cmpd="sng" algn="ctr">
            <a:solidFill>
              <a:schemeClr val="tx1"/>
            </a:solidFill>
            <a:prstDash val="solid"/>
            <a:round/>
            <a:headEnd type="stealth" w="med" len="med"/>
            <a:tailEnd type="none" w="med" len="med"/>
          </a:ln>
          <a:effectLst/>
        </p:spPr>
        <p:txBody>
          <a:bodyPr anchor="ctr"/>
          <a:lstStyle/>
          <a:p>
            <a:pPr algn="ctr" eaLnBrk="0" hangingPunct="0">
              <a:defRPr/>
            </a:pPr>
            <a:endParaRPr lang="en-US" b="1">
              <a:solidFill>
                <a:srgbClr val="000000"/>
              </a:solidFill>
              <a:latin typeface="Times" charset="0"/>
              <a:ea typeface="ＭＳ Ｐゴシック" charset="0"/>
            </a:endParaRPr>
          </a:p>
        </p:txBody>
      </p:sp>
      <p:sp>
        <p:nvSpPr>
          <p:cNvPr id="43037" name="Rectangle 2">
            <a:extLst>
              <a:ext uri="{FF2B5EF4-FFF2-40B4-BE49-F238E27FC236}">
                <a16:creationId xmlns:a16="http://schemas.microsoft.com/office/drawing/2014/main" id="{7B15D1DE-B03C-F541-A046-67212B842F38}"/>
              </a:ext>
            </a:extLst>
          </p:cNvPr>
          <p:cNvSpPr>
            <a:spLocks noChangeArrowheads="1"/>
          </p:cNvSpPr>
          <p:nvPr/>
        </p:nvSpPr>
        <p:spPr bwMode="auto">
          <a:xfrm>
            <a:off x="322263" y="3884613"/>
            <a:ext cx="84994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1" eaLnBrk="1" hangingPunct="1">
              <a:buFont typeface="Arial" panose="020B0604020202020204" pitchFamily="34" charset="0"/>
              <a:buChar char="•"/>
            </a:pPr>
            <a:r>
              <a:rPr lang="en-US" altLang="en-US" sz="2800"/>
              <a:t>Actividad </a:t>
            </a:r>
            <a:r>
              <a:rPr lang="en-US" altLang="en-US" sz="2800" b="1"/>
              <a:t>moderada</a:t>
            </a:r>
            <a:r>
              <a:rPr lang="en-US" altLang="en-US" sz="2800"/>
              <a:t>, los músculos esqueletales</a:t>
            </a:r>
          </a:p>
          <a:p>
            <a:pPr lvl="2" eaLnBrk="1" hangingPunct="1">
              <a:buFont typeface="Arial" panose="020B0604020202020204" pitchFamily="34" charset="0"/>
              <a:buChar char="•"/>
            </a:pPr>
            <a:r>
              <a:rPr lang="en-US" altLang="en-US" sz="2800"/>
              <a:t>Generan ATP por la degradación de carbohidratos, lípidos y aminoácidos </a:t>
            </a:r>
          </a:p>
        </p:txBody>
      </p:sp>
    </p:spTree>
    <p:extLst>
      <p:ext uri="{BB962C8B-B14F-4D97-AF65-F5344CB8AC3E}">
        <p14:creationId xmlns:p14="http://schemas.microsoft.com/office/powerpoint/2010/main" val="21942655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8">
            <a:extLst>
              <a:ext uri="{FF2B5EF4-FFF2-40B4-BE49-F238E27FC236}">
                <a16:creationId xmlns:a16="http://schemas.microsoft.com/office/drawing/2014/main" id="{819A4DDA-2A69-4E49-BFF9-7324372EC222}"/>
              </a:ext>
            </a:extLst>
          </p:cNvPr>
          <p:cNvPicPr>
            <a:picLocks noChangeAspect="1"/>
          </p:cNvPicPr>
          <p:nvPr/>
        </p:nvPicPr>
        <p:blipFill>
          <a:blip r:embed="rId3">
            <a:extLst>
              <a:ext uri="{28A0092B-C50C-407E-A947-70E740481C1C}">
                <a14:useLocalDpi xmlns:a14="http://schemas.microsoft.com/office/drawing/2010/main" val="0"/>
              </a:ext>
            </a:extLst>
          </a:blip>
          <a:srcRect b="4620"/>
          <a:stretch>
            <a:fillRect/>
          </a:stretch>
        </p:blipFill>
        <p:spPr bwMode="auto">
          <a:xfrm>
            <a:off x="298450" y="409575"/>
            <a:ext cx="8547100" cy="344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Rectangle 3">
            <a:extLst>
              <a:ext uri="{FF2B5EF4-FFF2-40B4-BE49-F238E27FC236}">
                <a16:creationId xmlns:a16="http://schemas.microsoft.com/office/drawing/2014/main" id="{2307B25C-60A9-A647-B9D4-E4B1BCA717AA}"/>
              </a:ext>
            </a:extLst>
          </p:cNvPr>
          <p:cNvSpPr>
            <a:spLocks noGrp="1" noChangeArrowheads="1"/>
          </p:cNvSpPr>
          <p:nvPr>
            <p:ph type="ctrTitle"/>
          </p:nvPr>
        </p:nvSpPr>
        <p:spPr bwMode="auto">
          <a:xfrm>
            <a:off x="0" y="14288"/>
            <a:ext cx="7662863"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en-US" sz="2400" b="1">
                <a:latin typeface="Arial" panose="020B0604020202020204" pitchFamily="34" charset="0"/>
                <a:ea typeface="ＭＳ Ｐゴシック" panose="020B0600070205080204" pitchFamily="34" charset="-128"/>
              </a:rPr>
              <a:t>Figure 10-20 Muscle Metabolism (Part 3 of 3).</a:t>
            </a:r>
          </a:p>
        </p:txBody>
      </p:sp>
      <p:sp>
        <p:nvSpPr>
          <p:cNvPr id="4" name="Text Box 31">
            <a:extLst>
              <a:ext uri="{FF2B5EF4-FFF2-40B4-BE49-F238E27FC236}">
                <a16:creationId xmlns:a16="http://schemas.microsoft.com/office/drawing/2014/main" id="{5B730C67-01F1-6846-843D-6EF317D5C565}"/>
              </a:ext>
            </a:extLst>
          </p:cNvPr>
          <p:cNvSpPr txBox="1">
            <a:spLocks noChangeArrowheads="1"/>
          </p:cNvSpPr>
          <p:nvPr/>
        </p:nvSpPr>
        <p:spPr bwMode="auto">
          <a:xfrm>
            <a:off x="490538" y="528638"/>
            <a:ext cx="3898900" cy="157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ts val="1200"/>
              </a:lnSpc>
              <a:defRPr/>
            </a:pPr>
            <a:r>
              <a:rPr lang="en-US" sz="1150" dirty="0">
                <a:solidFill>
                  <a:srgbClr val="000000"/>
                </a:solidFill>
                <a:latin typeface="Arial Black"/>
                <a:cs typeface="Arial Black"/>
              </a:rPr>
              <a:t>Muscle Metabolism during </a:t>
            </a:r>
            <a:r>
              <a:rPr lang="en-US" sz="1150" dirty="0">
                <a:solidFill>
                  <a:schemeClr val="bg1"/>
                </a:solidFill>
                <a:latin typeface="Arial Black"/>
                <a:cs typeface="Arial Black"/>
              </a:rPr>
              <a:t>Peak</a:t>
            </a:r>
            <a:r>
              <a:rPr lang="en-US" sz="1150" dirty="0">
                <a:solidFill>
                  <a:srgbClr val="000000"/>
                </a:solidFill>
                <a:latin typeface="Arial Black"/>
                <a:cs typeface="Arial Black"/>
              </a:rPr>
              <a:t> Activity</a:t>
            </a:r>
            <a:endParaRPr lang="en-US" sz="1150" baseline="-25000" dirty="0">
              <a:solidFill>
                <a:srgbClr val="000000"/>
              </a:solidFill>
              <a:latin typeface="Arial Black"/>
              <a:cs typeface="Arial Black"/>
            </a:endParaRPr>
          </a:p>
        </p:txBody>
      </p:sp>
      <p:sp>
        <p:nvSpPr>
          <p:cNvPr id="5" name="Text Box 31">
            <a:extLst>
              <a:ext uri="{FF2B5EF4-FFF2-40B4-BE49-F238E27FC236}">
                <a16:creationId xmlns:a16="http://schemas.microsoft.com/office/drawing/2014/main" id="{DC1CA761-63E6-9D48-90FE-C77C8BC5D629}"/>
              </a:ext>
            </a:extLst>
          </p:cNvPr>
          <p:cNvSpPr txBox="1">
            <a:spLocks noChangeArrowheads="1"/>
          </p:cNvSpPr>
          <p:nvPr/>
        </p:nvSpPr>
        <p:spPr bwMode="auto">
          <a:xfrm>
            <a:off x="469900" y="822325"/>
            <a:ext cx="3773488" cy="931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9pPr>
          </a:lstStyle>
          <a:p>
            <a:pPr>
              <a:lnSpc>
                <a:spcPts val="1463"/>
              </a:lnSpc>
            </a:pPr>
            <a:r>
              <a:rPr lang="en-US" altLang="en-US" sz="1000" b="1">
                <a:solidFill>
                  <a:srgbClr val="000000"/>
                </a:solidFill>
                <a:cs typeface="Arial" panose="020B0604020202020204" pitchFamily="34" charset="0"/>
              </a:rPr>
              <a:t>•	During peak levels of activity</a:t>
            </a:r>
            <a:r>
              <a:rPr lang="en-US" altLang="en-US" sz="1000" b="1">
                <a:solidFill>
                  <a:srgbClr val="FF0000"/>
                </a:solidFill>
                <a:cs typeface="Arial" panose="020B0604020202020204" pitchFamily="34" charset="0"/>
              </a:rPr>
              <a:t>, the demand for ATP is</a:t>
            </a:r>
            <a:br>
              <a:rPr lang="en-US" altLang="en-US" sz="1000" b="1">
                <a:solidFill>
                  <a:srgbClr val="FF0000"/>
                </a:solidFill>
                <a:cs typeface="Arial" panose="020B0604020202020204" pitchFamily="34" charset="0"/>
              </a:rPr>
            </a:br>
            <a:r>
              <a:rPr lang="en-US" altLang="en-US" sz="1000" b="1">
                <a:solidFill>
                  <a:srgbClr val="FF0000"/>
                </a:solidFill>
                <a:cs typeface="Arial" panose="020B0604020202020204" pitchFamily="34" charset="0"/>
              </a:rPr>
              <a:t>	enormous</a:t>
            </a:r>
            <a:r>
              <a:rPr lang="en-US" altLang="en-US" sz="1000" b="1">
                <a:solidFill>
                  <a:srgbClr val="000000"/>
                </a:solidFill>
                <a:cs typeface="Arial" panose="020B0604020202020204" pitchFamily="34" charset="0"/>
              </a:rPr>
              <a:t>. </a:t>
            </a:r>
            <a:r>
              <a:rPr lang="en-US" altLang="en-US" sz="1000" b="1">
                <a:solidFill>
                  <a:srgbClr val="FF0000"/>
                </a:solidFill>
                <a:cs typeface="Arial" panose="020B0604020202020204" pitchFamily="34" charset="0"/>
              </a:rPr>
              <a:t>Oxygen cannot diffuse </a:t>
            </a:r>
            <a:r>
              <a:rPr lang="en-US" altLang="en-US" sz="1000" b="1">
                <a:solidFill>
                  <a:srgbClr val="000000"/>
                </a:solidFill>
                <a:cs typeface="Arial" panose="020B0604020202020204" pitchFamily="34" charset="0"/>
              </a:rPr>
              <a:t>into the fiber fast</a:t>
            </a:r>
            <a:br>
              <a:rPr lang="en-US" altLang="en-US" sz="1000" b="1">
                <a:solidFill>
                  <a:srgbClr val="000000"/>
                </a:solidFill>
                <a:cs typeface="Arial" panose="020B0604020202020204" pitchFamily="34" charset="0"/>
              </a:rPr>
            </a:br>
            <a:r>
              <a:rPr lang="en-US" altLang="en-US" sz="1000" b="1">
                <a:solidFill>
                  <a:srgbClr val="000000"/>
                </a:solidFill>
                <a:cs typeface="Arial" panose="020B0604020202020204" pitchFamily="34" charset="0"/>
              </a:rPr>
              <a:t>	enough for the mitochondria </a:t>
            </a:r>
            <a:r>
              <a:rPr lang="en-US" altLang="en-US" sz="1000" b="1">
                <a:solidFill>
                  <a:srgbClr val="FF0000"/>
                </a:solidFill>
                <a:cs typeface="Arial" panose="020B0604020202020204" pitchFamily="34" charset="0"/>
              </a:rPr>
              <a:t>to meet that demand</a:t>
            </a:r>
            <a:r>
              <a:rPr lang="en-US" altLang="en-US" sz="1000" b="1">
                <a:solidFill>
                  <a:srgbClr val="000000"/>
                </a:solidFill>
                <a:cs typeface="Arial" panose="020B0604020202020204" pitchFamily="34" charset="0"/>
              </a:rPr>
              <a:t>. Only</a:t>
            </a:r>
            <a:br>
              <a:rPr lang="en-US" altLang="en-US" sz="1000" b="1">
                <a:solidFill>
                  <a:srgbClr val="000000"/>
                </a:solidFill>
                <a:cs typeface="Arial" panose="020B0604020202020204" pitchFamily="34" charset="0"/>
              </a:rPr>
            </a:br>
            <a:r>
              <a:rPr lang="en-US" altLang="en-US" sz="1000" b="1">
                <a:solidFill>
                  <a:srgbClr val="000000"/>
                </a:solidFill>
                <a:cs typeface="Arial" panose="020B0604020202020204" pitchFamily="34" charset="0"/>
              </a:rPr>
              <a:t>	a </a:t>
            </a:r>
            <a:r>
              <a:rPr lang="en-US" altLang="en-US" sz="1000" b="1">
                <a:solidFill>
                  <a:srgbClr val="FF0000"/>
                </a:solidFill>
                <a:cs typeface="Arial" panose="020B0604020202020204" pitchFamily="34" charset="0"/>
              </a:rPr>
              <a:t>1/3 of the cell’s ATP needs can be met by the</a:t>
            </a:r>
            <a:br>
              <a:rPr lang="en-US" altLang="en-US" sz="1000" b="1">
                <a:solidFill>
                  <a:srgbClr val="FF0000"/>
                </a:solidFill>
                <a:cs typeface="Arial" panose="020B0604020202020204" pitchFamily="34" charset="0"/>
              </a:rPr>
            </a:br>
            <a:r>
              <a:rPr lang="en-US" altLang="en-US" sz="1000" b="1">
                <a:solidFill>
                  <a:srgbClr val="FF0000"/>
                </a:solidFill>
                <a:cs typeface="Arial" panose="020B0604020202020204" pitchFamily="34" charset="0"/>
              </a:rPr>
              <a:t>	mitochondria </a:t>
            </a:r>
            <a:r>
              <a:rPr lang="en-US" altLang="en-US" sz="1000" b="1">
                <a:solidFill>
                  <a:srgbClr val="000000"/>
                </a:solidFill>
                <a:cs typeface="Arial" panose="020B0604020202020204" pitchFamily="34" charset="0"/>
              </a:rPr>
              <a:t>(not shown).</a:t>
            </a:r>
            <a:endParaRPr lang="en-US" altLang="en-US" sz="1000" b="1" baseline="-25000">
              <a:solidFill>
                <a:srgbClr val="000000"/>
              </a:solidFill>
              <a:latin typeface="Symbol Std" charset="0"/>
            </a:endParaRPr>
          </a:p>
        </p:txBody>
      </p:sp>
      <p:sp>
        <p:nvSpPr>
          <p:cNvPr id="45061" name="Text Box 31">
            <a:extLst>
              <a:ext uri="{FF2B5EF4-FFF2-40B4-BE49-F238E27FC236}">
                <a16:creationId xmlns:a16="http://schemas.microsoft.com/office/drawing/2014/main" id="{E0237DB5-397C-B247-A031-972523C0411A}"/>
              </a:ext>
            </a:extLst>
          </p:cNvPr>
          <p:cNvSpPr txBox="1">
            <a:spLocks noChangeArrowheads="1"/>
          </p:cNvSpPr>
          <p:nvPr/>
        </p:nvSpPr>
        <p:spPr bwMode="auto">
          <a:xfrm>
            <a:off x="5286375" y="968375"/>
            <a:ext cx="742950" cy="17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9pPr>
          </a:lstStyle>
          <a:p>
            <a:pPr>
              <a:lnSpc>
                <a:spcPts val="1363"/>
              </a:lnSpc>
            </a:pPr>
            <a:r>
              <a:rPr lang="en-US" altLang="en-US" sz="1200" b="1">
                <a:solidFill>
                  <a:srgbClr val="000000"/>
                </a:solidFill>
                <a:cs typeface="Arial" panose="020B0604020202020204" pitchFamily="34" charset="0"/>
              </a:rPr>
              <a:t>Lactate</a:t>
            </a:r>
            <a:endParaRPr lang="en-US" altLang="en-US" sz="1200" b="1" baseline="-25000">
              <a:solidFill>
                <a:srgbClr val="000000"/>
              </a:solidFill>
              <a:latin typeface="Symbol Std" charset="0"/>
            </a:endParaRPr>
          </a:p>
        </p:txBody>
      </p:sp>
      <p:sp>
        <p:nvSpPr>
          <p:cNvPr id="45062" name="Freeform 1">
            <a:extLst>
              <a:ext uri="{FF2B5EF4-FFF2-40B4-BE49-F238E27FC236}">
                <a16:creationId xmlns:a16="http://schemas.microsoft.com/office/drawing/2014/main" id="{E2223557-34CD-7F49-9F4D-390F059D83E3}"/>
              </a:ext>
            </a:extLst>
          </p:cNvPr>
          <p:cNvSpPr>
            <a:spLocks/>
          </p:cNvSpPr>
          <p:nvPr/>
        </p:nvSpPr>
        <p:spPr bwMode="auto">
          <a:xfrm>
            <a:off x="4262438" y="1968500"/>
            <a:ext cx="2160587" cy="174625"/>
          </a:xfrm>
          <a:custGeom>
            <a:avLst/>
            <a:gdLst>
              <a:gd name="T0" fmla="*/ 0 w 2159805"/>
              <a:gd name="T1" fmla="*/ 0 h 174907"/>
              <a:gd name="T2" fmla="*/ 403938 w 2159805"/>
              <a:gd name="T3" fmla="*/ 7532 h 174907"/>
              <a:gd name="T4" fmla="*/ 2164501 w 2159805"/>
              <a:gd name="T5" fmla="*/ 173221 h 174907"/>
              <a:gd name="T6" fmla="*/ 0 60000 65536"/>
              <a:gd name="T7" fmla="*/ 0 60000 65536"/>
              <a:gd name="T8" fmla="*/ 0 60000 65536"/>
            </a:gdLst>
            <a:ahLst/>
            <a:cxnLst>
              <a:cxn ang="T6">
                <a:pos x="T0" y="T1"/>
              </a:cxn>
              <a:cxn ang="T7">
                <a:pos x="T2" y="T3"/>
              </a:cxn>
              <a:cxn ang="T8">
                <a:pos x="T4" y="T5"/>
              </a:cxn>
            </a:cxnLst>
            <a:rect l="0" t="0" r="r" b="b"/>
            <a:pathLst>
              <a:path w="2159805" h="174907">
                <a:moveTo>
                  <a:pt x="0" y="0"/>
                </a:moveTo>
                <a:lnTo>
                  <a:pt x="403062" y="7604"/>
                </a:lnTo>
                <a:lnTo>
                  <a:pt x="2159805" y="174907"/>
                </a:lnTo>
              </a:path>
            </a:pathLst>
          </a:custGeom>
          <a:noFill/>
          <a:ln w="1270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5063" name="Freeform 6">
            <a:extLst>
              <a:ext uri="{FF2B5EF4-FFF2-40B4-BE49-F238E27FC236}">
                <a16:creationId xmlns:a16="http://schemas.microsoft.com/office/drawing/2014/main" id="{7286B0D9-249F-5C4D-99D5-A7A1035327DA}"/>
              </a:ext>
            </a:extLst>
          </p:cNvPr>
          <p:cNvSpPr>
            <a:spLocks/>
          </p:cNvSpPr>
          <p:nvPr/>
        </p:nvSpPr>
        <p:spPr bwMode="auto">
          <a:xfrm>
            <a:off x="4106863" y="2838450"/>
            <a:ext cx="1144587" cy="76200"/>
          </a:xfrm>
          <a:custGeom>
            <a:avLst/>
            <a:gdLst>
              <a:gd name="T0" fmla="*/ 0 w 1144545"/>
              <a:gd name="T1" fmla="*/ 0 h 76047"/>
              <a:gd name="T2" fmla="*/ 270036 w 1144545"/>
              <a:gd name="T3" fmla="*/ 0 h 76047"/>
              <a:gd name="T4" fmla="*/ 1144797 w 1144545"/>
              <a:gd name="T5" fmla="*/ 76970 h 76047"/>
              <a:gd name="T6" fmla="*/ 0 60000 65536"/>
              <a:gd name="T7" fmla="*/ 0 60000 65536"/>
              <a:gd name="T8" fmla="*/ 0 60000 65536"/>
            </a:gdLst>
            <a:ahLst/>
            <a:cxnLst>
              <a:cxn ang="T6">
                <a:pos x="T0" y="T1"/>
              </a:cxn>
              <a:cxn ang="T7">
                <a:pos x="T2" y="T3"/>
              </a:cxn>
              <a:cxn ang="T8">
                <a:pos x="T4" y="T5"/>
              </a:cxn>
            </a:cxnLst>
            <a:rect l="0" t="0" r="r" b="b"/>
            <a:pathLst>
              <a:path w="1144545" h="76047">
                <a:moveTo>
                  <a:pt x="0" y="0"/>
                </a:moveTo>
                <a:lnTo>
                  <a:pt x="269976" y="0"/>
                </a:lnTo>
                <a:lnTo>
                  <a:pt x="1144545" y="76047"/>
                </a:lnTo>
              </a:path>
            </a:pathLst>
          </a:custGeom>
          <a:noFill/>
          <a:ln w="1270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45064" name="Freeform 7">
            <a:extLst>
              <a:ext uri="{FF2B5EF4-FFF2-40B4-BE49-F238E27FC236}">
                <a16:creationId xmlns:a16="http://schemas.microsoft.com/office/drawing/2014/main" id="{7464536E-9DF6-D245-8F45-881DBC9E610F}"/>
              </a:ext>
            </a:extLst>
          </p:cNvPr>
          <p:cNvSpPr>
            <a:spLocks/>
          </p:cNvSpPr>
          <p:nvPr/>
        </p:nvSpPr>
        <p:spPr bwMode="auto">
          <a:xfrm>
            <a:off x="3957638" y="3252788"/>
            <a:ext cx="1970087" cy="212725"/>
          </a:xfrm>
          <a:custGeom>
            <a:avLst/>
            <a:gdLst>
              <a:gd name="T0" fmla="*/ 0 w 1969681"/>
              <a:gd name="T1" fmla="*/ 211693 h 212932"/>
              <a:gd name="T2" fmla="*/ 365487 w 1969681"/>
              <a:gd name="T3" fmla="*/ 211693 h 212932"/>
              <a:gd name="T4" fmla="*/ 1972117 w 1969681"/>
              <a:gd name="T5" fmla="*/ 0 h 212932"/>
              <a:gd name="T6" fmla="*/ 0 60000 65536"/>
              <a:gd name="T7" fmla="*/ 0 60000 65536"/>
              <a:gd name="T8" fmla="*/ 0 60000 65536"/>
            </a:gdLst>
            <a:ahLst/>
            <a:cxnLst>
              <a:cxn ang="T6">
                <a:pos x="T0" y="T1"/>
              </a:cxn>
              <a:cxn ang="T7">
                <a:pos x="T2" y="T3"/>
              </a:cxn>
              <a:cxn ang="T8">
                <a:pos x="T4" y="T5"/>
              </a:cxn>
            </a:cxnLst>
            <a:rect l="0" t="0" r="r" b="b"/>
            <a:pathLst>
              <a:path w="1969681" h="212932">
                <a:moveTo>
                  <a:pt x="0" y="212932"/>
                </a:moveTo>
                <a:lnTo>
                  <a:pt x="365037" y="212932"/>
                </a:lnTo>
                <a:lnTo>
                  <a:pt x="1969681" y="0"/>
                </a:lnTo>
              </a:path>
            </a:pathLst>
          </a:custGeom>
          <a:noFill/>
          <a:ln w="12700" cmpd="sng">
            <a:solidFill>
              <a:srgbClr val="000000"/>
            </a:solidFill>
            <a:round/>
            <a:headEnd/>
            <a:tailEn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10" name="Text Box 31">
            <a:extLst>
              <a:ext uri="{FF2B5EF4-FFF2-40B4-BE49-F238E27FC236}">
                <a16:creationId xmlns:a16="http://schemas.microsoft.com/office/drawing/2014/main" id="{5CC61B01-F952-1C4D-81AB-9C22B9494368}"/>
              </a:ext>
            </a:extLst>
          </p:cNvPr>
          <p:cNvSpPr txBox="1">
            <a:spLocks noChangeArrowheads="1"/>
          </p:cNvSpPr>
          <p:nvPr/>
        </p:nvSpPr>
        <p:spPr bwMode="auto">
          <a:xfrm>
            <a:off x="6218238" y="1644650"/>
            <a:ext cx="742950" cy="17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ts val="1360"/>
              </a:lnSpc>
              <a:tabLst>
                <a:tab pos="87313" algn="l"/>
              </a:tabLst>
              <a:defRPr/>
            </a:pPr>
            <a:r>
              <a:rPr lang="en-US" sz="1050" dirty="0">
                <a:solidFill>
                  <a:srgbClr val="000000"/>
                </a:solidFill>
                <a:latin typeface="Arial"/>
                <a:cs typeface="Arial"/>
              </a:rPr>
              <a:t>Glucose</a:t>
            </a:r>
            <a:endParaRPr lang="en-US" sz="1050" baseline="-25000" dirty="0">
              <a:solidFill>
                <a:srgbClr val="000000"/>
              </a:solidFill>
              <a:latin typeface="Symbol Std"/>
              <a:cs typeface="Symbol Std"/>
            </a:endParaRPr>
          </a:p>
        </p:txBody>
      </p:sp>
      <p:sp>
        <p:nvSpPr>
          <p:cNvPr id="11" name="Text Box 31">
            <a:extLst>
              <a:ext uri="{FF2B5EF4-FFF2-40B4-BE49-F238E27FC236}">
                <a16:creationId xmlns:a16="http://schemas.microsoft.com/office/drawing/2014/main" id="{379A022C-708E-054E-9634-8FECC073726A}"/>
              </a:ext>
            </a:extLst>
          </p:cNvPr>
          <p:cNvSpPr txBox="1">
            <a:spLocks noChangeArrowheads="1"/>
          </p:cNvSpPr>
          <p:nvPr/>
        </p:nvSpPr>
        <p:spPr bwMode="auto">
          <a:xfrm>
            <a:off x="5286375" y="2824163"/>
            <a:ext cx="742950" cy="17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ts val="1360"/>
              </a:lnSpc>
              <a:tabLst>
                <a:tab pos="87313" algn="l"/>
              </a:tabLst>
              <a:defRPr/>
            </a:pPr>
            <a:r>
              <a:rPr lang="en-US" sz="1050" dirty="0">
                <a:solidFill>
                  <a:srgbClr val="000000"/>
                </a:solidFill>
                <a:latin typeface="Arial"/>
                <a:cs typeface="Arial"/>
              </a:rPr>
              <a:t>Lactate</a:t>
            </a:r>
            <a:endParaRPr lang="en-US" sz="1050" baseline="-25000" dirty="0">
              <a:solidFill>
                <a:srgbClr val="000000"/>
              </a:solidFill>
              <a:latin typeface="Symbol Std"/>
              <a:cs typeface="Symbol Std"/>
            </a:endParaRPr>
          </a:p>
        </p:txBody>
      </p:sp>
      <p:sp>
        <p:nvSpPr>
          <p:cNvPr id="12" name="Text Box 31">
            <a:extLst>
              <a:ext uri="{FF2B5EF4-FFF2-40B4-BE49-F238E27FC236}">
                <a16:creationId xmlns:a16="http://schemas.microsoft.com/office/drawing/2014/main" id="{187C8A58-4E4C-DE4A-9A67-2600CF695B16}"/>
              </a:ext>
            </a:extLst>
          </p:cNvPr>
          <p:cNvSpPr txBox="1">
            <a:spLocks noChangeArrowheads="1"/>
          </p:cNvSpPr>
          <p:nvPr/>
        </p:nvSpPr>
        <p:spPr bwMode="auto">
          <a:xfrm>
            <a:off x="5984875" y="3154363"/>
            <a:ext cx="255588" cy="17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ts val="1360"/>
              </a:lnSpc>
              <a:tabLst>
                <a:tab pos="87313" algn="l"/>
              </a:tabLst>
              <a:defRPr/>
            </a:pPr>
            <a:r>
              <a:rPr lang="en-US" sz="1050" dirty="0">
                <a:solidFill>
                  <a:srgbClr val="000000"/>
                </a:solidFill>
                <a:latin typeface="Arial"/>
                <a:cs typeface="Arial"/>
              </a:rPr>
              <a:t>H</a:t>
            </a:r>
            <a:r>
              <a:rPr lang="en-US" sz="1050" baseline="30000" dirty="0">
                <a:solidFill>
                  <a:srgbClr val="000000"/>
                </a:solidFill>
                <a:latin typeface="Symbol Std"/>
                <a:cs typeface="Symbol Std"/>
              </a:rPr>
              <a:t>+</a:t>
            </a:r>
          </a:p>
        </p:txBody>
      </p:sp>
      <p:sp>
        <p:nvSpPr>
          <p:cNvPr id="13" name="Text Box 31">
            <a:extLst>
              <a:ext uri="{FF2B5EF4-FFF2-40B4-BE49-F238E27FC236}">
                <a16:creationId xmlns:a16="http://schemas.microsoft.com/office/drawing/2014/main" id="{E2AEDCE9-E478-AE47-80AC-E790A8E7D883}"/>
              </a:ext>
            </a:extLst>
          </p:cNvPr>
          <p:cNvSpPr txBox="1">
            <a:spLocks noChangeArrowheads="1"/>
          </p:cNvSpPr>
          <p:nvPr/>
        </p:nvSpPr>
        <p:spPr bwMode="auto">
          <a:xfrm>
            <a:off x="7513638" y="1652588"/>
            <a:ext cx="742950" cy="17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ts val="1360"/>
              </a:lnSpc>
              <a:tabLst>
                <a:tab pos="87313" algn="l"/>
              </a:tabLst>
              <a:defRPr/>
            </a:pPr>
            <a:r>
              <a:rPr lang="en-US" sz="1050" dirty="0">
                <a:solidFill>
                  <a:srgbClr val="000000"/>
                </a:solidFill>
                <a:latin typeface="Arial"/>
                <a:cs typeface="Arial"/>
              </a:rPr>
              <a:t>Glycogen</a:t>
            </a:r>
            <a:endParaRPr lang="en-US" sz="1050" baseline="-25000" dirty="0">
              <a:solidFill>
                <a:srgbClr val="000000"/>
              </a:solidFill>
              <a:latin typeface="Symbol Std"/>
              <a:cs typeface="Symbol Std"/>
            </a:endParaRPr>
          </a:p>
        </p:txBody>
      </p:sp>
      <p:sp>
        <p:nvSpPr>
          <p:cNvPr id="14" name="Text Box 31">
            <a:extLst>
              <a:ext uri="{FF2B5EF4-FFF2-40B4-BE49-F238E27FC236}">
                <a16:creationId xmlns:a16="http://schemas.microsoft.com/office/drawing/2014/main" id="{A3411FF4-7C2B-4241-8196-7D8B42169113}"/>
              </a:ext>
            </a:extLst>
          </p:cNvPr>
          <p:cNvSpPr txBox="1">
            <a:spLocks noChangeArrowheads="1"/>
          </p:cNvSpPr>
          <p:nvPr/>
        </p:nvSpPr>
        <p:spPr bwMode="auto">
          <a:xfrm>
            <a:off x="7913688" y="2541588"/>
            <a:ext cx="74295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ts val="1360"/>
              </a:lnSpc>
              <a:tabLst>
                <a:tab pos="87313" algn="l"/>
              </a:tabLst>
              <a:defRPr/>
            </a:pPr>
            <a:r>
              <a:rPr lang="en-US" sz="1050" dirty="0" err="1">
                <a:solidFill>
                  <a:srgbClr val="000000"/>
                </a:solidFill>
                <a:latin typeface="Arial"/>
                <a:cs typeface="Arial"/>
              </a:rPr>
              <a:t>Creatine</a:t>
            </a:r>
            <a:endParaRPr lang="en-US" sz="1050" baseline="-25000" dirty="0">
              <a:solidFill>
                <a:srgbClr val="000000"/>
              </a:solidFill>
              <a:latin typeface="Symbol Std"/>
              <a:cs typeface="Symbol Std"/>
            </a:endParaRPr>
          </a:p>
        </p:txBody>
      </p:sp>
      <p:sp>
        <p:nvSpPr>
          <p:cNvPr id="15" name="Text Box 31">
            <a:extLst>
              <a:ext uri="{FF2B5EF4-FFF2-40B4-BE49-F238E27FC236}">
                <a16:creationId xmlns:a16="http://schemas.microsoft.com/office/drawing/2014/main" id="{99AE8CD4-8423-2C4A-BA46-BC1B07E039CE}"/>
              </a:ext>
            </a:extLst>
          </p:cNvPr>
          <p:cNvSpPr txBox="1">
            <a:spLocks noChangeArrowheads="1"/>
          </p:cNvSpPr>
          <p:nvPr/>
        </p:nvSpPr>
        <p:spPr bwMode="auto">
          <a:xfrm>
            <a:off x="6223000" y="2438400"/>
            <a:ext cx="742950" cy="17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ts val="1360"/>
              </a:lnSpc>
              <a:tabLst>
                <a:tab pos="87313" algn="l"/>
              </a:tabLst>
              <a:defRPr/>
            </a:pPr>
            <a:r>
              <a:rPr lang="en-US" sz="1050" dirty="0">
                <a:solidFill>
                  <a:srgbClr val="000000"/>
                </a:solidFill>
                <a:latin typeface="Arial"/>
                <a:cs typeface="Arial"/>
              </a:rPr>
              <a:t>Pyruvate</a:t>
            </a:r>
            <a:endParaRPr lang="en-US" sz="1050" baseline="-25000" dirty="0">
              <a:solidFill>
                <a:srgbClr val="000000"/>
              </a:solidFill>
              <a:latin typeface="Symbol Std"/>
              <a:cs typeface="Symbol Std"/>
            </a:endParaRPr>
          </a:p>
        </p:txBody>
      </p:sp>
      <p:sp>
        <p:nvSpPr>
          <p:cNvPr id="16" name="Text Box 31">
            <a:extLst>
              <a:ext uri="{FF2B5EF4-FFF2-40B4-BE49-F238E27FC236}">
                <a16:creationId xmlns:a16="http://schemas.microsoft.com/office/drawing/2014/main" id="{F52E643A-F385-A54C-82D8-A797CB409C25}"/>
              </a:ext>
            </a:extLst>
          </p:cNvPr>
          <p:cNvSpPr txBox="1">
            <a:spLocks noChangeArrowheads="1"/>
          </p:cNvSpPr>
          <p:nvPr/>
        </p:nvSpPr>
        <p:spPr bwMode="auto">
          <a:xfrm>
            <a:off x="6711950" y="1903413"/>
            <a:ext cx="174625" cy="17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ts val="1360"/>
              </a:lnSpc>
              <a:tabLst>
                <a:tab pos="87313" algn="l"/>
              </a:tabLst>
              <a:defRPr/>
            </a:pPr>
            <a:r>
              <a:rPr lang="en-US" sz="1050" dirty="0">
                <a:solidFill>
                  <a:srgbClr val="000000"/>
                </a:solidFill>
                <a:latin typeface="Arial"/>
                <a:cs typeface="Arial"/>
              </a:rPr>
              <a:t>2</a:t>
            </a:r>
            <a:endParaRPr lang="en-US" sz="1050" baseline="-25000" dirty="0">
              <a:solidFill>
                <a:srgbClr val="000000"/>
              </a:solidFill>
              <a:latin typeface="Symbol Std"/>
              <a:cs typeface="Symbol Std"/>
            </a:endParaRPr>
          </a:p>
        </p:txBody>
      </p:sp>
      <p:sp>
        <p:nvSpPr>
          <p:cNvPr id="17" name="Text Box 31">
            <a:extLst>
              <a:ext uri="{FF2B5EF4-FFF2-40B4-BE49-F238E27FC236}">
                <a16:creationId xmlns:a16="http://schemas.microsoft.com/office/drawing/2014/main" id="{FBC2A23B-0328-B24F-B6C5-B2D90B3CC7FA}"/>
              </a:ext>
            </a:extLst>
          </p:cNvPr>
          <p:cNvSpPr txBox="1">
            <a:spLocks noChangeArrowheads="1"/>
          </p:cNvSpPr>
          <p:nvPr/>
        </p:nvSpPr>
        <p:spPr bwMode="auto">
          <a:xfrm>
            <a:off x="6711950" y="2181225"/>
            <a:ext cx="174625" cy="17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ts val="1360"/>
              </a:lnSpc>
              <a:tabLst>
                <a:tab pos="87313" algn="l"/>
              </a:tabLst>
              <a:defRPr/>
            </a:pPr>
            <a:r>
              <a:rPr lang="en-US" sz="1050" dirty="0">
                <a:solidFill>
                  <a:srgbClr val="000000"/>
                </a:solidFill>
                <a:latin typeface="Arial"/>
                <a:cs typeface="Arial"/>
              </a:rPr>
              <a:t>2</a:t>
            </a:r>
            <a:endParaRPr lang="en-US" sz="1050" baseline="-25000" dirty="0">
              <a:solidFill>
                <a:srgbClr val="000000"/>
              </a:solidFill>
              <a:latin typeface="Symbol Std"/>
              <a:cs typeface="Symbol Std"/>
            </a:endParaRPr>
          </a:p>
        </p:txBody>
      </p:sp>
      <p:sp>
        <p:nvSpPr>
          <p:cNvPr id="18" name="Text Box 31">
            <a:extLst>
              <a:ext uri="{FF2B5EF4-FFF2-40B4-BE49-F238E27FC236}">
                <a16:creationId xmlns:a16="http://schemas.microsoft.com/office/drawing/2014/main" id="{46906CD4-1770-1340-B926-350DCE6AE0CB}"/>
              </a:ext>
            </a:extLst>
          </p:cNvPr>
          <p:cNvSpPr txBox="1">
            <a:spLocks noChangeArrowheads="1"/>
          </p:cNvSpPr>
          <p:nvPr/>
        </p:nvSpPr>
        <p:spPr bwMode="auto">
          <a:xfrm>
            <a:off x="6886575" y="1903413"/>
            <a:ext cx="327025" cy="17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ts val="1360"/>
              </a:lnSpc>
              <a:tabLst>
                <a:tab pos="87313" algn="l"/>
              </a:tabLst>
              <a:defRPr/>
            </a:pPr>
            <a:r>
              <a:rPr lang="en-US" sz="1050" dirty="0">
                <a:solidFill>
                  <a:srgbClr val="000000"/>
                </a:solidFill>
                <a:latin typeface="Arial"/>
                <a:cs typeface="Arial"/>
              </a:rPr>
              <a:t>ADP</a:t>
            </a:r>
            <a:endParaRPr lang="en-US" sz="1050" baseline="-25000" dirty="0">
              <a:solidFill>
                <a:srgbClr val="000000"/>
              </a:solidFill>
              <a:latin typeface="Symbol Std"/>
              <a:cs typeface="Symbol Std"/>
            </a:endParaRPr>
          </a:p>
        </p:txBody>
      </p:sp>
      <p:sp>
        <p:nvSpPr>
          <p:cNvPr id="19" name="Text Box 31">
            <a:extLst>
              <a:ext uri="{FF2B5EF4-FFF2-40B4-BE49-F238E27FC236}">
                <a16:creationId xmlns:a16="http://schemas.microsoft.com/office/drawing/2014/main" id="{0E19F272-5D1E-E243-BD3A-37A449143E7C}"/>
              </a:ext>
            </a:extLst>
          </p:cNvPr>
          <p:cNvSpPr txBox="1">
            <a:spLocks noChangeArrowheads="1"/>
          </p:cNvSpPr>
          <p:nvPr/>
        </p:nvSpPr>
        <p:spPr bwMode="auto">
          <a:xfrm>
            <a:off x="7404100" y="2089150"/>
            <a:ext cx="327025" cy="176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ts val="1360"/>
              </a:lnSpc>
              <a:tabLst>
                <a:tab pos="87313" algn="l"/>
              </a:tabLst>
              <a:defRPr/>
            </a:pPr>
            <a:r>
              <a:rPr lang="en-US" sz="1050" dirty="0">
                <a:solidFill>
                  <a:srgbClr val="000000"/>
                </a:solidFill>
                <a:latin typeface="Arial"/>
                <a:cs typeface="Arial"/>
              </a:rPr>
              <a:t>ADP</a:t>
            </a:r>
            <a:endParaRPr lang="en-US" sz="1050" baseline="-25000" dirty="0">
              <a:solidFill>
                <a:srgbClr val="000000"/>
              </a:solidFill>
              <a:latin typeface="Symbol Std"/>
              <a:cs typeface="Symbol Std"/>
            </a:endParaRPr>
          </a:p>
        </p:txBody>
      </p:sp>
      <p:sp>
        <p:nvSpPr>
          <p:cNvPr id="20" name="Text Box 31">
            <a:extLst>
              <a:ext uri="{FF2B5EF4-FFF2-40B4-BE49-F238E27FC236}">
                <a16:creationId xmlns:a16="http://schemas.microsoft.com/office/drawing/2014/main" id="{5CF33F79-4CE1-C44D-AA5F-7FBA45BE7394}"/>
              </a:ext>
            </a:extLst>
          </p:cNvPr>
          <p:cNvSpPr txBox="1">
            <a:spLocks noChangeArrowheads="1"/>
          </p:cNvSpPr>
          <p:nvPr/>
        </p:nvSpPr>
        <p:spPr bwMode="auto">
          <a:xfrm>
            <a:off x="6897688" y="2176463"/>
            <a:ext cx="327025"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ts val="1360"/>
              </a:lnSpc>
              <a:tabLst>
                <a:tab pos="87313" algn="l"/>
              </a:tabLst>
              <a:defRPr/>
            </a:pPr>
            <a:r>
              <a:rPr lang="en-US" sz="1050" dirty="0">
                <a:solidFill>
                  <a:srgbClr val="000000"/>
                </a:solidFill>
                <a:latin typeface="Arial"/>
                <a:cs typeface="Arial"/>
              </a:rPr>
              <a:t>ATP</a:t>
            </a:r>
            <a:endParaRPr lang="en-US" sz="1050" baseline="-25000" dirty="0">
              <a:solidFill>
                <a:srgbClr val="000000"/>
              </a:solidFill>
              <a:latin typeface="Symbol Std"/>
              <a:cs typeface="Symbol Std"/>
            </a:endParaRPr>
          </a:p>
        </p:txBody>
      </p:sp>
      <p:sp>
        <p:nvSpPr>
          <p:cNvPr id="21" name="Text Box 31">
            <a:extLst>
              <a:ext uri="{FF2B5EF4-FFF2-40B4-BE49-F238E27FC236}">
                <a16:creationId xmlns:a16="http://schemas.microsoft.com/office/drawing/2014/main" id="{A681EABB-975F-9747-BAF4-512CD6FC52B2}"/>
              </a:ext>
            </a:extLst>
          </p:cNvPr>
          <p:cNvSpPr txBox="1">
            <a:spLocks noChangeArrowheads="1"/>
          </p:cNvSpPr>
          <p:nvPr/>
        </p:nvSpPr>
        <p:spPr bwMode="auto">
          <a:xfrm>
            <a:off x="8008938" y="2089150"/>
            <a:ext cx="325437"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ts val="1360"/>
              </a:lnSpc>
              <a:tabLst>
                <a:tab pos="87313" algn="l"/>
              </a:tabLst>
              <a:defRPr/>
            </a:pPr>
            <a:r>
              <a:rPr lang="en-US" sz="1050" dirty="0">
                <a:solidFill>
                  <a:srgbClr val="000000"/>
                </a:solidFill>
                <a:latin typeface="Arial Black"/>
                <a:cs typeface="Arial Black"/>
              </a:rPr>
              <a:t>CP</a:t>
            </a:r>
            <a:endParaRPr lang="en-US" sz="1050" baseline="-25000" dirty="0">
              <a:solidFill>
                <a:srgbClr val="000000"/>
              </a:solidFill>
              <a:latin typeface="Arial Black"/>
              <a:cs typeface="Arial Black"/>
            </a:endParaRPr>
          </a:p>
        </p:txBody>
      </p:sp>
      <p:sp>
        <p:nvSpPr>
          <p:cNvPr id="22" name="Text Box 31">
            <a:extLst>
              <a:ext uri="{FF2B5EF4-FFF2-40B4-BE49-F238E27FC236}">
                <a16:creationId xmlns:a16="http://schemas.microsoft.com/office/drawing/2014/main" id="{C471E48B-4AB0-5243-AEF1-DC56ABC1392F}"/>
              </a:ext>
            </a:extLst>
          </p:cNvPr>
          <p:cNvSpPr txBox="1">
            <a:spLocks noChangeArrowheads="1"/>
          </p:cNvSpPr>
          <p:nvPr/>
        </p:nvSpPr>
        <p:spPr bwMode="auto">
          <a:xfrm>
            <a:off x="6403975" y="3078163"/>
            <a:ext cx="1747838" cy="347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hangingPunct="0">
              <a:lnSpc>
                <a:spcPts val="1360"/>
              </a:lnSpc>
              <a:tabLst>
                <a:tab pos="87313" algn="l"/>
              </a:tabLst>
              <a:defRPr/>
            </a:pPr>
            <a:r>
              <a:rPr lang="en-US" sz="1050" dirty="0">
                <a:solidFill>
                  <a:srgbClr val="000000"/>
                </a:solidFill>
                <a:latin typeface="Arial"/>
                <a:cs typeface="Arial"/>
              </a:rPr>
              <a:t>To myofibrils to support</a:t>
            </a:r>
            <a:br>
              <a:rPr lang="en-US" sz="1050" dirty="0">
                <a:solidFill>
                  <a:srgbClr val="000000"/>
                </a:solidFill>
                <a:latin typeface="Arial"/>
                <a:cs typeface="Arial"/>
              </a:rPr>
            </a:br>
            <a:r>
              <a:rPr lang="en-US" sz="1050" dirty="0">
                <a:solidFill>
                  <a:srgbClr val="000000"/>
                </a:solidFill>
                <a:latin typeface="Arial"/>
                <a:cs typeface="Arial"/>
              </a:rPr>
              <a:t>muscle contraction</a:t>
            </a:r>
            <a:endParaRPr lang="en-US" sz="1050" baseline="-25000" dirty="0">
              <a:solidFill>
                <a:srgbClr val="000000"/>
              </a:solidFill>
              <a:latin typeface="Symbol Std"/>
              <a:cs typeface="Symbol Std"/>
            </a:endParaRPr>
          </a:p>
        </p:txBody>
      </p:sp>
      <p:sp>
        <p:nvSpPr>
          <p:cNvPr id="23" name="Text Box 31">
            <a:extLst>
              <a:ext uri="{FF2B5EF4-FFF2-40B4-BE49-F238E27FC236}">
                <a16:creationId xmlns:a16="http://schemas.microsoft.com/office/drawing/2014/main" id="{FB8F7E35-A364-DA43-886A-D5F9ADE31A4A}"/>
              </a:ext>
            </a:extLst>
          </p:cNvPr>
          <p:cNvSpPr txBox="1">
            <a:spLocks noChangeArrowheads="1"/>
          </p:cNvSpPr>
          <p:nvPr/>
        </p:nvSpPr>
        <p:spPr bwMode="auto">
          <a:xfrm>
            <a:off x="469900" y="1925638"/>
            <a:ext cx="4178300" cy="744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9pPr>
          </a:lstStyle>
          <a:p>
            <a:pPr>
              <a:lnSpc>
                <a:spcPts val="1463"/>
              </a:lnSpc>
            </a:pPr>
            <a:r>
              <a:rPr lang="en-US" altLang="en-US" sz="1000" b="1">
                <a:solidFill>
                  <a:srgbClr val="000000"/>
                </a:solidFill>
                <a:cs typeface="Arial" panose="020B0604020202020204" pitchFamily="34" charset="0"/>
              </a:rPr>
              <a:t>•	The rest of the ATP (2/3)comes </a:t>
            </a:r>
            <a:r>
              <a:rPr lang="en-US" altLang="en-US" sz="1000" b="1">
                <a:solidFill>
                  <a:srgbClr val="FF0000"/>
                </a:solidFill>
                <a:cs typeface="Arial" panose="020B0604020202020204" pitchFamily="34" charset="0"/>
              </a:rPr>
              <a:t>from glycolysis</a:t>
            </a:r>
            <a:r>
              <a:rPr lang="en-US" altLang="en-US" sz="1000" b="1">
                <a:solidFill>
                  <a:srgbClr val="000000"/>
                </a:solidFill>
                <a:cs typeface="Arial" panose="020B0604020202020204" pitchFamily="34" charset="0"/>
              </a:rPr>
              <a:t>, and when this</a:t>
            </a:r>
            <a:br>
              <a:rPr lang="en-US" altLang="en-US" sz="1000" b="1">
                <a:solidFill>
                  <a:srgbClr val="000000"/>
                </a:solidFill>
                <a:cs typeface="Arial" panose="020B0604020202020204" pitchFamily="34" charset="0"/>
              </a:rPr>
            </a:br>
            <a:r>
              <a:rPr lang="en-US" altLang="en-US" sz="1000" b="1">
                <a:solidFill>
                  <a:srgbClr val="000000"/>
                </a:solidFill>
                <a:cs typeface="Arial" panose="020B0604020202020204" pitchFamily="34" charset="0"/>
              </a:rPr>
              <a:t>	</a:t>
            </a:r>
            <a:r>
              <a:rPr lang="en-US" altLang="en-US" sz="1000" b="1">
                <a:solidFill>
                  <a:srgbClr val="FF0000"/>
                </a:solidFill>
                <a:cs typeface="Arial" panose="020B0604020202020204" pitchFamily="34" charset="0"/>
              </a:rPr>
              <a:t>produces pyruvate faster than the mitochondria can utilize</a:t>
            </a:r>
            <a:br>
              <a:rPr lang="en-US" altLang="en-US" sz="1000" b="1">
                <a:solidFill>
                  <a:srgbClr val="000000"/>
                </a:solidFill>
                <a:cs typeface="Arial" panose="020B0604020202020204" pitchFamily="34" charset="0"/>
              </a:rPr>
            </a:br>
            <a:r>
              <a:rPr lang="en-US" altLang="en-US" sz="1000" b="1">
                <a:solidFill>
                  <a:srgbClr val="000000"/>
                </a:solidFill>
                <a:cs typeface="Arial" panose="020B0604020202020204" pitchFamily="34" charset="0"/>
              </a:rPr>
              <a:t>	it, the pyruvate builds up in the cytosol. This process is</a:t>
            </a:r>
            <a:br>
              <a:rPr lang="en-US" altLang="en-US" sz="1000" b="1">
                <a:solidFill>
                  <a:srgbClr val="000000"/>
                </a:solidFill>
                <a:cs typeface="Arial" panose="020B0604020202020204" pitchFamily="34" charset="0"/>
              </a:rPr>
            </a:br>
            <a:r>
              <a:rPr lang="en-US" altLang="en-US" sz="1000" b="1">
                <a:solidFill>
                  <a:srgbClr val="000000"/>
                </a:solidFill>
                <a:cs typeface="Arial" panose="020B0604020202020204" pitchFamily="34" charset="0"/>
              </a:rPr>
              <a:t>	called anaerobic metabolism because no oxygen is used.</a:t>
            </a:r>
            <a:endParaRPr lang="en-US" altLang="en-US" sz="1000" b="1" baseline="-25000">
              <a:solidFill>
                <a:srgbClr val="000000"/>
              </a:solidFill>
              <a:latin typeface="Symbol Std" charset="0"/>
            </a:endParaRPr>
          </a:p>
        </p:txBody>
      </p:sp>
      <p:sp>
        <p:nvSpPr>
          <p:cNvPr id="24" name="Text Box 31">
            <a:extLst>
              <a:ext uri="{FF2B5EF4-FFF2-40B4-BE49-F238E27FC236}">
                <a16:creationId xmlns:a16="http://schemas.microsoft.com/office/drawing/2014/main" id="{ADD386BA-B9A8-EA47-A45A-C8117C897C66}"/>
              </a:ext>
            </a:extLst>
          </p:cNvPr>
          <p:cNvSpPr txBox="1">
            <a:spLocks noChangeArrowheads="1"/>
          </p:cNvSpPr>
          <p:nvPr/>
        </p:nvSpPr>
        <p:spPr bwMode="auto">
          <a:xfrm>
            <a:off x="463550" y="2724150"/>
            <a:ext cx="4005263" cy="55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9pPr>
          </a:lstStyle>
          <a:p>
            <a:pPr>
              <a:lnSpc>
                <a:spcPts val="1463"/>
              </a:lnSpc>
            </a:pPr>
            <a:r>
              <a:rPr lang="en-US" altLang="en-US" sz="1000" b="1">
                <a:solidFill>
                  <a:srgbClr val="000000"/>
                </a:solidFill>
                <a:cs typeface="Arial" panose="020B0604020202020204" pitchFamily="34" charset="0"/>
              </a:rPr>
              <a:t>•	Under these conditions</a:t>
            </a:r>
            <a:r>
              <a:rPr lang="en-US" altLang="en-US" sz="1000" b="1">
                <a:solidFill>
                  <a:srgbClr val="FF0000"/>
                </a:solidFill>
                <a:cs typeface="Arial" panose="020B0604020202020204" pitchFamily="34" charset="0"/>
              </a:rPr>
              <a:t>, pyruvate is converted to lactic</a:t>
            </a:r>
            <a:br>
              <a:rPr lang="en-US" altLang="en-US" sz="1000" b="1">
                <a:solidFill>
                  <a:srgbClr val="FF0000"/>
                </a:solidFill>
                <a:cs typeface="Arial" panose="020B0604020202020204" pitchFamily="34" charset="0"/>
              </a:rPr>
            </a:br>
            <a:r>
              <a:rPr lang="en-US" altLang="en-US" sz="1000" b="1">
                <a:solidFill>
                  <a:srgbClr val="FF0000"/>
                </a:solidFill>
                <a:cs typeface="Arial" panose="020B0604020202020204" pitchFamily="34" charset="0"/>
              </a:rPr>
              <a:t>	acid,</a:t>
            </a:r>
            <a:r>
              <a:rPr lang="en-US" altLang="en-US" sz="1000" b="1">
                <a:solidFill>
                  <a:srgbClr val="000000"/>
                </a:solidFill>
                <a:cs typeface="Arial" panose="020B0604020202020204" pitchFamily="34" charset="0"/>
              </a:rPr>
              <a:t> which dissociates into a lactate ion and a</a:t>
            </a:r>
            <a:br>
              <a:rPr lang="en-US" altLang="en-US" sz="1000" b="1">
                <a:solidFill>
                  <a:srgbClr val="000000"/>
                </a:solidFill>
                <a:cs typeface="Arial" panose="020B0604020202020204" pitchFamily="34" charset="0"/>
              </a:rPr>
            </a:br>
            <a:r>
              <a:rPr lang="en-US" altLang="en-US" sz="1000" b="1">
                <a:solidFill>
                  <a:srgbClr val="000000"/>
                </a:solidFill>
                <a:cs typeface="Arial" panose="020B0604020202020204" pitchFamily="34" charset="0"/>
              </a:rPr>
              <a:t>	hydrogen ion.</a:t>
            </a:r>
            <a:endParaRPr lang="en-US" altLang="en-US" sz="1000" b="1" baseline="-25000">
              <a:solidFill>
                <a:srgbClr val="000000"/>
              </a:solidFill>
              <a:latin typeface="Symbol Std" charset="0"/>
            </a:endParaRPr>
          </a:p>
        </p:txBody>
      </p:sp>
      <p:sp>
        <p:nvSpPr>
          <p:cNvPr id="25" name="Text Box 31">
            <a:extLst>
              <a:ext uri="{FF2B5EF4-FFF2-40B4-BE49-F238E27FC236}">
                <a16:creationId xmlns:a16="http://schemas.microsoft.com/office/drawing/2014/main" id="{8DE41D99-92C5-BB43-A604-08B0DB9A9A0E}"/>
              </a:ext>
            </a:extLst>
          </p:cNvPr>
          <p:cNvSpPr txBox="1">
            <a:spLocks noChangeArrowheads="1"/>
          </p:cNvSpPr>
          <p:nvPr/>
        </p:nvSpPr>
        <p:spPr bwMode="auto">
          <a:xfrm>
            <a:off x="457200" y="3355975"/>
            <a:ext cx="40052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9pPr>
          </a:lstStyle>
          <a:p>
            <a:pPr>
              <a:lnSpc>
                <a:spcPts val="1463"/>
              </a:lnSpc>
            </a:pPr>
            <a:r>
              <a:rPr lang="en-US" altLang="en-US" sz="1000" b="1">
                <a:solidFill>
                  <a:srgbClr val="000000"/>
                </a:solidFill>
                <a:cs typeface="Arial" panose="020B0604020202020204" pitchFamily="34" charset="0"/>
              </a:rPr>
              <a:t>•	</a:t>
            </a:r>
            <a:r>
              <a:rPr lang="en-US" altLang="en-US" sz="1000" b="1">
                <a:solidFill>
                  <a:srgbClr val="FF0000"/>
                </a:solidFill>
                <a:cs typeface="Arial" panose="020B0604020202020204" pitchFamily="34" charset="0"/>
              </a:rPr>
              <a:t>The buildup of hydrogen ions increases fiber acidity,</a:t>
            </a:r>
            <a:br>
              <a:rPr lang="en-US" altLang="en-US" sz="1000" b="1">
                <a:solidFill>
                  <a:srgbClr val="FF0000"/>
                </a:solidFill>
                <a:cs typeface="Arial" panose="020B0604020202020204" pitchFamily="34" charset="0"/>
              </a:rPr>
            </a:br>
            <a:r>
              <a:rPr lang="en-US" altLang="en-US" sz="1000" b="1">
                <a:solidFill>
                  <a:srgbClr val="FF0000"/>
                </a:solidFill>
                <a:cs typeface="Arial" panose="020B0604020202020204" pitchFamily="34" charset="0"/>
              </a:rPr>
              <a:t>	which inhibits muscle contraction, leading to rapid fatigue.</a:t>
            </a:r>
            <a:endParaRPr lang="en-US" altLang="en-US" sz="1000" b="1" baseline="-25000">
              <a:solidFill>
                <a:srgbClr val="FF0000"/>
              </a:solidFill>
              <a:latin typeface="Symbol Std" charset="0"/>
            </a:endParaRPr>
          </a:p>
        </p:txBody>
      </p:sp>
      <p:sp>
        <p:nvSpPr>
          <p:cNvPr id="27" name="Text Box 31">
            <a:extLst>
              <a:ext uri="{FF2B5EF4-FFF2-40B4-BE49-F238E27FC236}">
                <a16:creationId xmlns:a16="http://schemas.microsoft.com/office/drawing/2014/main" id="{C1D96B83-61D3-1847-BE16-E9CFA84BB2CA}"/>
              </a:ext>
            </a:extLst>
          </p:cNvPr>
          <p:cNvSpPr txBox="1">
            <a:spLocks noChangeArrowheads="1"/>
          </p:cNvSpPr>
          <p:nvPr/>
        </p:nvSpPr>
        <p:spPr bwMode="auto">
          <a:xfrm>
            <a:off x="7359650" y="2428875"/>
            <a:ext cx="327025" cy="17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hangingPunct="0">
              <a:lnSpc>
                <a:spcPts val="1360"/>
              </a:lnSpc>
              <a:tabLst>
                <a:tab pos="87313" algn="l"/>
              </a:tabLst>
              <a:defRPr/>
            </a:pPr>
            <a:r>
              <a:rPr lang="en-US" sz="1050" dirty="0">
                <a:solidFill>
                  <a:srgbClr val="000000"/>
                </a:solidFill>
                <a:latin typeface="Arial"/>
                <a:cs typeface="Arial"/>
              </a:rPr>
              <a:t>ATP</a:t>
            </a:r>
            <a:endParaRPr lang="en-US" sz="1050" baseline="-25000" dirty="0">
              <a:solidFill>
                <a:srgbClr val="000000"/>
              </a:solidFill>
              <a:latin typeface="Symbol Std"/>
              <a:cs typeface="Symbol Std"/>
            </a:endParaRPr>
          </a:p>
        </p:txBody>
      </p:sp>
      <p:sp>
        <p:nvSpPr>
          <p:cNvPr id="28" name="Arc 27">
            <a:extLst>
              <a:ext uri="{FF2B5EF4-FFF2-40B4-BE49-F238E27FC236}">
                <a16:creationId xmlns:a16="http://schemas.microsoft.com/office/drawing/2014/main" id="{C3944402-BF96-EC45-B1E7-9D5A07B9FB83}"/>
              </a:ext>
            </a:extLst>
          </p:cNvPr>
          <p:cNvSpPr/>
          <p:nvPr/>
        </p:nvSpPr>
        <p:spPr bwMode="auto">
          <a:xfrm rot="21014514">
            <a:off x="7835900" y="2252663"/>
            <a:ext cx="320675" cy="307975"/>
          </a:xfrm>
          <a:prstGeom prst="arc">
            <a:avLst>
              <a:gd name="adj1" fmla="val 7587998"/>
              <a:gd name="adj2" fmla="val 15379184"/>
            </a:avLst>
          </a:prstGeom>
          <a:noFill/>
          <a:ln w="12700" cap="flat" cmpd="sng" algn="ctr">
            <a:solidFill>
              <a:schemeClr val="tx1"/>
            </a:solidFill>
            <a:prstDash val="solid"/>
            <a:round/>
            <a:headEnd type="stealth" w="med" len="med"/>
            <a:tailEnd type="none" w="med" len="med"/>
          </a:ln>
          <a:effectLst/>
        </p:spPr>
        <p:txBody>
          <a:bodyPr anchor="ctr"/>
          <a:lstStyle/>
          <a:p>
            <a:pPr algn="ctr" eaLnBrk="0" hangingPunct="0">
              <a:defRPr/>
            </a:pPr>
            <a:endParaRPr lang="en-US" b="1">
              <a:solidFill>
                <a:srgbClr val="000000"/>
              </a:solidFill>
              <a:latin typeface="Times" charset="0"/>
              <a:ea typeface="ＭＳ Ｐゴシック" charset="0"/>
            </a:endParaRPr>
          </a:p>
        </p:txBody>
      </p:sp>
      <p:sp>
        <p:nvSpPr>
          <p:cNvPr id="29" name="Arc 28">
            <a:extLst>
              <a:ext uri="{FF2B5EF4-FFF2-40B4-BE49-F238E27FC236}">
                <a16:creationId xmlns:a16="http://schemas.microsoft.com/office/drawing/2014/main" id="{146D4034-5CD5-F14F-B721-672809D4A789}"/>
              </a:ext>
            </a:extLst>
          </p:cNvPr>
          <p:cNvSpPr/>
          <p:nvPr/>
        </p:nvSpPr>
        <p:spPr bwMode="auto">
          <a:xfrm rot="1081863" flipH="1">
            <a:off x="7459663" y="2235200"/>
            <a:ext cx="368300" cy="254000"/>
          </a:xfrm>
          <a:prstGeom prst="arc">
            <a:avLst>
              <a:gd name="adj1" fmla="val 7587998"/>
              <a:gd name="adj2" fmla="val 15379184"/>
            </a:avLst>
          </a:prstGeom>
          <a:noFill/>
          <a:ln w="12700" cap="flat" cmpd="sng" algn="ctr">
            <a:solidFill>
              <a:schemeClr val="tx1"/>
            </a:solidFill>
            <a:prstDash val="solid"/>
            <a:round/>
            <a:headEnd type="stealth" w="med" len="med"/>
            <a:tailEnd type="none" w="med" len="med"/>
          </a:ln>
          <a:effectLst/>
        </p:spPr>
        <p:txBody>
          <a:bodyPr anchor="ctr"/>
          <a:lstStyle/>
          <a:p>
            <a:pPr algn="ctr" eaLnBrk="0" hangingPunct="0">
              <a:defRPr/>
            </a:pPr>
            <a:endParaRPr lang="en-US" b="1">
              <a:solidFill>
                <a:srgbClr val="000000"/>
              </a:solidFill>
              <a:latin typeface="Times" charset="0"/>
              <a:ea typeface="ＭＳ Ｐゴシック" charset="0"/>
            </a:endParaRPr>
          </a:p>
        </p:txBody>
      </p:sp>
      <p:sp>
        <p:nvSpPr>
          <p:cNvPr id="45084" name="Rectangle 1">
            <a:extLst>
              <a:ext uri="{FF2B5EF4-FFF2-40B4-BE49-F238E27FC236}">
                <a16:creationId xmlns:a16="http://schemas.microsoft.com/office/drawing/2014/main" id="{2B502C72-2EB0-214B-8E98-B60BCF774280}"/>
              </a:ext>
            </a:extLst>
          </p:cNvPr>
          <p:cNvSpPr>
            <a:spLocks noChangeArrowheads="1"/>
          </p:cNvSpPr>
          <p:nvPr/>
        </p:nvSpPr>
        <p:spPr bwMode="auto">
          <a:xfrm>
            <a:off x="473075" y="4187825"/>
            <a:ext cx="8348663"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panose="020B0604020202020204" pitchFamily="34" charset="0"/>
                <a:ea typeface="ＭＳ Ｐゴシック" panose="020B0600070205080204" pitchFamily="34" charset="-128"/>
              </a:defRPr>
            </a:lvl1pPr>
            <a:lvl2pPr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1" eaLnBrk="1" hangingPunct="1">
              <a:buFont typeface="Arial" panose="020B0604020202020204" pitchFamily="34" charset="0"/>
              <a:buChar char="•"/>
            </a:pPr>
            <a:r>
              <a:rPr lang="en-US" altLang="en-US" sz="2800"/>
              <a:t>Actividad </a:t>
            </a:r>
            <a:r>
              <a:rPr lang="en-US" altLang="en-US" sz="2800" b="1"/>
              <a:t>intensa</a:t>
            </a:r>
            <a:r>
              <a:rPr lang="en-US" altLang="en-US" sz="2800"/>
              <a:t>, los músculos esqueletales obtienen su energía </a:t>
            </a:r>
          </a:p>
          <a:p>
            <a:pPr lvl="2" eaLnBrk="1" hangingPunct="1">
              <a:buFont typeface="Arial" panose="020B0604020202020204" pitchFamily="34" charset="0"/>
              <a:buChar char="•"/>
            </a:pPr>
            <a:r>
              <a:rPr lang="en-US" altLang="en-US" sz="2800"/>
              <a:t>Metabolismo anaeróbico</a:t>
            </a:r>
          </a:p>
          <a:p>
            <a:pPr lvl="2" eaLnBrk="1" hangingPunct="1">
              <a:buFont typeface="Arial" panose="020B0604020202020204" pitchFamily="34" charset="0"/>
              <a:buChar char="•"/>
            </a:pPr>
            <a:r>
              <a:rPr lang="en-US" altLang="en-US" sz="2800"/>
              <a:t>Generan </a:t>
            </a:r>
            <a:r>
              <a:rPr lang="en-US" altLang="en-US" sz="2800" b="1"/>
              <a:t>ácido láctico </a:t>
            </a:r>
            <a:r>
              <a:rPr lang="en-US" altLang="en-US" sz="2800"/>
              <a:t>como producto secundario</a:t>
            </a:r>
          </a:p>
        </p:txBody>
      </p:sp>
    </p:spTree>
    <p:extLst>
      <p:ext uri="{BB962C8B-B14F-4D97-AF65-F5344CB8AC3E}">
        <p14:creationId xmlns:p14="http://schemas.microsoft.com/office/powerpoint/2010/main" val="28806288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10.4a </a:t>
            </a:r>
            <a:r>
              <a:rPr lang="en-US" dirty="0" err="1"/>
              <a:t>Energía</a:t>
            </a:r>
            <a:r>
              <a:rPr lang="en-US" dirty="0"/>
              <a:t> y </a:t>
            </a:r>
            <a:r>
              <a:rPr lang="en-US" dirty="0" err="1"/>
              <a:t>Metabolismo</a:t>
            </a:r>
            <a:r>
              <a:rPr lang="en-US" dirty="0"/>
              <a:t> Muscular</a:t>
            </a:r>
            <a:r>
              <a:rPr lang="en-US" sz="1500" dirty="0"/>
              <a:t>1</a:t>
            </a:r>
          </a:p>
        </p:txBody>
      </p:sp>
      <p:sp>
        <p:nvSpPr>
          <p:cNvPr id="8" name="Content Placeholder 2"/>
          <p:cNvSpPr>
            <a:spLocks noGrp="1"/>
          </p:cNvSpPr>
          <p:nvPr>
            <p:ph idx="1"/>
          </p:nvPr>
        </p:nvSpPr>
        <p:spPr>
          <a:xfrm>
            <a:off x="457200" y="1295400"/>
            <a:ext cx="8534400" cy="5257800"/>
          </a:xfrm>
        </p:spPr>
        <p:txBody>
          <a:bodyPr/>
          <a:lstStyle/>
          <a:p>
            <a:r>
              <a:rPr lang="en-US" altLang="en-US" dirty="0" err="1">
                <a:cs typeface="Times New Roman" pitchFamily="18" charset="0"/>
              </a:rPr>
              <a:t>Relacion</a:t>
            </a:r>
            <a:r>
              <a:rPr lang="en-US" altLang="en-US" dirty="0">
                <a:cs typeface="Times New Roman" pitchFamily="18" charset="0"/>
              </a:rPr>
              <a:t> entre E y </a:t>
            </a:r>
            <a:r>
              <a:rPr lang="en-US" altLang="en-US" dirty="0" err="1">
                <a:cs typeface="Times New Roman" pitchFamily="18" charset="0"/>
              </a:rPr>
              <a:t>ejercicio</a:t>
            </a:r>
            <a:endParaRPr lang="en-US" altLang="en-US" dirty="0">
              <a:cs typeface="Times New Roman" pitchFamily="18" charset="0"/>
            </a:endParaRPr>
          </a:p>
          <a:p>
            <a:pPr lvl="1"/>
            <a:r>
              <a:rPr lang="en-US" altLang="en-US" dirty="0">
                <a:cs typeface="Times New Roman" pitchFamily="18" charset="0"/>
              </a:rPr>
              <a:t>50-100 metros (10 seg o </a:t>
            </a:r>
            <a:r>
              <a:rPr lang="en-US" altLang="en-US" dirty="0" err="1">
                <a:cs typeface="Times New Roman" pitchFamily="18" charset="0"/>
              </a:rPr>
              <a:t>menos</a:t>
            </a:r>
            <a:r>
              <a:rPr lang="en-US" altLang="en-US" dirty="0">
                <a:cs typeface="Times New Roman" pitchFamily="18" charset="0"/>
              </a:rPr>
              <a:t>)</a:t>
            </a:r>
          </a:p>
          <a:p>
            <a:pPr lvl="2"/>
            <a:r>
              <a:rPr lang="en-US" altLang="en-US" dirty="0">
                <a:cs typeface="Times New Roman" pitchFamily="18" charset="0"/>
              </a:rPr>
              <a:t>ATP del Sistema de </a:t>
            </a:r>
            <a:r>
              <a:rPr lang="en-US" altLang="en-US" dirty="0" err="1">
                <a:cs typeface="Times New Roman" pitchFamily="18" charset="0"/>
              </a:rPr>
              <a:t>transferencias</a:t>
            </a:r>
            <a:r>
              <a:rPr lang="en-US" altLang="en-US" dirty="0">
                <a:cs typeface="Times New Roman" pitchFamily="18" charset="0"/>
              </a:rPr>
              <a:t> de P</a:t>
            </a:r>
          </a:p>
          <a:p>
            <a:pPr lvl="1"/>
            <a:r>
              <a:rPr lang="en-US" altLang="en-US" dirty="0">
                <a:cs typeface="Times New Roman" pitchFamily="18" charset="0"/>
              </a:rPr>
              <a:t>400-metros sprint (</a:t>
            </a:r>
            <a:r>
              <a:rPr lang="en-US" altLang="en-US" dirty="0" err="1">
                <a:cs typeface="Times New Roman" pitchFamily="18" charset="0"/>
              </a:rPr>
              <a:t>menos</a:t>
            </a:r>
            <a:r>
              <a:rPr lang="en-US" altLang="en-US" dirty="0">
                <a:cs typeface="Times New Roman" pitchFamily="18" charset="0"/>
              </a:rPr>
              <a:t> de 60 seg)</a:t>
            </a:r>
          </a:p>
          <a:p>
            <a:pPr lvl="2"/>
            <a:r>
              <a:rPr lang="en-US" altLang="en-US" dirty="0">
                <a:cs typeface="Times New Roman" pitchFamily="18" charset="0"/>
              </a:rPr>
              <a:t>ATP de </a:t>
            </a:r>
            <a:r>
              <a:rPr lang="en-US" altLang="en-US" dirty="0" err="1">
                <a:cs typeface="Times New Roman" pitchFamily="18" charset="0"/>
              </a:rPr>
              <a:t>glucolisis</a:t>
            </a:r>
            <a:r>
              <a:rPr lang="en-US" altLang="en-US" dirty="0">
                <a:cs typeface="Times New Roman" pitchFamily="18" charset="0"/>
              </a:rPr>
              <a:t> los </a:t>
            </a:r>
            <a:r>
              <a:rPr lang="en-US" altLang="en-US" dirty="0" err="1">
                <a:cs typeface="Times New Roman" pitchFamily="18" charset="0"/>
              </a:rPr>
              <a:t>ultimos</a:t>
            </a:r>
            <a:r>
              <a:rPr lang="en-US" altLang="en-US" dirty="0">
                <a:cs typeface="Times New Roman" pitchFamily="18" charset="0"/>
              </a:rPr>
              <a:t> </a:t>
            </a:r>
            <a:r>
              <a:rPr lang="en-US" altLang="en-US" dirty="0" err="1">
                <a:cs typeface="Times New Roman" pitchFamily="18" charset="0"/>
              </a:rPr>
              <a:t>segundos</a:t>
            </a:r>
            <a:endParaRPr lang="en-US" altLang="en-US" dirty="0">
              <a:cs typeface="Times New Roman" pitchFamily="18" charset="0"/>
            </a:endParaRPr>
          </a:p>
          <a:p>
            <a:pPr lvl="1"/>
            <a:r>
              <a:rPr lang="en-US" altLang="en-US" dirty="0">
                <a:cs typeface="Times New Roman" pitchFamily="18" charset="0"/>
              </a:rPr>
              <a:t>1500-metros (mas de 60 seg)</a:t>
            </a:r>
          </a:p>
          <a:p>
            <a:pPr lvl="2"/>
            <a:r>
              <a:rPr lang="en-US" altLang="en-US" dirty="0">
                <a:cs typeface="Times New Roman" pitchFamily="18" charset="0"/>
              </a:rPr>
              <a:t>ATP </a:t>
            </a:r>
            <a:r>
              <a:rPr lang="en-US" altLang="en-US" dirty="0" err="1">
                <a:cs typeface="Times New Roman" pitchFamily="18" charset="0"/>
              </a:rPr>
              <a:t>aerobica</a:t>
            </a:r>
            <a:r>
              <a:rPr lang="en-US" altLang="en-US" dirty="0">
                <a:cs typeface="Times New Roman" pitchFamily="18" charset="0"/>
              </a:rPr>
              <a:t> </a:t>
            </a:r>
            <a:r>
              <a:rPr lang="en-US" altLang="en-US" dirty="0" err="1">
                <a:cs typeface="Times New Roman" pitchFamily="18" charset="0"/>
              </a:rPr>
              <a:t>luego</a:t>
            </a:r>
            <a:r>
              <a:rPr lang="en-US" altLang="en-US" dirty="0">
                <a:cs typeface="Times New Roman" pitchFamily="18" charset="0"/>
              </a:rPr>
              <a:t> de los 60 segs</a:t>
            </a:r>
          </a:p>
        </p:txBody>
      </p:sp>
    </p:spTree>
    <p:extLst>
      <p:ext uri="{BB962C8B-B14F-4D97-AF65-F5344CB8AC3E}">
        <p14:creationId xmlns:p14="http://schemas.microsoft.com/office/powerpoint/2010/main" val="19566103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10.4a </a:t>
            </a:r>
            <a:r>
              <a:rPr lang="en-US" dirty="0" err="1"/>
              <a:t>Energía</a:t>
            </a:r>
            <a:r>
              <a:rPr lang="en-US" dirty="0"/>
              <a:t> y </a:t>
            </a:r>
            <a:r>
              <a:rPr lang="en-US" dirty="0" err="1"/>
              <a:t>Metabolismo</a:t>
            </a:r>
            <a:r>
              <a:rPr lang="en-US" dirty="0"/>
              <a:t> Muscular</a:t>
            </a:r>
            <a:r>
              <a:rPr lang="en-US" sz="1500" dirty="0"/>
              <a:t>1</a:t>
            </a:r>
            <a:endParaRPr lang="en-US" b="0" dirty="0"/>
          </a:p>
        </p:txBody>
      </p:sp>
      <p:pic>
        <p:nvPicPr>
          <p:cNvPr id="6" name="Picture 2" descr="For short sprints, the available ATP and the ATP made available through phosphate transfer are primarily used, whereas for longer runs, glycolysis is used initially but will be replaced by aerobic cellular respira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119588"/>
            <a:ext cx="7955280" cy="5098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p:cNvSpPr>
            <a:spLocks noGrp="1"/>
          </p:cNvSpPr>
          <p:nvPr>
            <p:ph idx="13"/>
          </p:nvPr>
        </p:nvSpPr>
        <p:spPr>
          <a:xfrm>
            <a:off x="457200" y="6248400"/>
            <a:ext cx="1371600" cy="381000"/>
          </a:xfrm>
        </p:spPr>
        <p:txBody>
          <a:bodyPr/>
          <a:lstStyle/>
          <a:p>
            <a:r>
              <a:rPr lang="en-US" altLang="en-US" sz="1800" dirty="0">
                <a:cs typeface="Times New Roman" pitchFamily="18" charset="0"/>
              </a:rPr>
              <a:t>Figure 10.18</a:t>
            </a:r>
            <a:endParaRPr lang="en-US" sz="1800" dirty="0"/>
          </a:p>
        </p:txBody>
      </p:sp>
    </p:spTree>
    <p:extLst>
      <p:ext uri="{BB962C8B-B14F-4D97-AF65-F5344CB8AC3E}">
        <p14:creationId xmlns:p14="http://schemas.microsoft.com/office/powerpoint/2010/main" val="40192870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10.4b </a:t>
            </a:r>
            <a:r>
              <a:rPr lang="en-US" dirty="0" err="1"/>
              <a:t>Deuda</a:t>
            </a:r>
            <a:r>
              <a:rPr lang="en-US" dirty="0"/>
              <a:t> de </a:t>
            </a:r>
            <a:r>
              <a:rPr lang="en-US" dirty="0" err="1"/>
              <a:t>Oxigeno</a:t>
            </a:r>
            <a:endParaRPr lang="en-US" sz="1500" dirty="0"/>
          </a:p>
        </p:txBody>
      </p:sp>
      <p:sp>
        <p:nvSpPr>
          <p:cNvPr id="8" name="Content Placeholder 2"/>
          <p:cNvSpPr>
            <a:spLocks noGrp="1"/>
          </p:cNvSpPr>
          <p:nvPr>
            <p:ph idx="1"/>
          </p:nvPr>
        </p:nvSpPr>
        <p:spPr>
          <a:xfrm>
            <a:off x="457200" y="1295400"/>
            <a:ext cx="8534400" cy="5257800"/>
          </a:xfrm>
        </p:spPr>
        <p:txBody>
          <a:bodyPr/>
          <a:lstStyle/>
          <a:p>
            <a:r>
              <a:rPr lang="en-US" altLang="en-US" b="1" dirty="0">
                <a:cs typeface="Times New Roman" pitchFamily="18" charset="0"/>
              </a:rPr>
              <a:t>Oxygen debt</a:t>
            </a:r>
          </a:p>
          <a:p>
            <a:pPr lvl="1"/>
            <a:r>
              <a:rPr lang="en-US" altLang="en-US" dirty="0" err="1">
                <a:cs typeface="Times New Roman" pitchFamily="18" charset="0"/>
              </a:rPr>
              <a:t>Cantidad</a:t>
            </a:r>
            <a:r>
              <a:rPr lang="en-US" altLang="en-US" dirty="0">
                <a:cs typeface="Times New Roman" pitchFamily="18" charset="0"/>
              </a:rPr>
              <a:t> </a:t>
            </a:r>
            <a:r>
              <a:rPr lang="en-US" altLang="en-US" dirty="0" err="1">
                <a:cs typeface="Times New Roman" pitchFamily="18" charset="0"/>
              </a:rPr>
              <a:t>adicional</a:t>
            </a:r>
            <a:r>
              <a:rPr lang="en-US" altLang="en-US" dirty="0">
                <a:cs typeface="Times New Roman" pitchFamily="18" charset="0"/>
              </a:rPr>
              <a:t> de O2 </a:t>
            </a:r>
            <a:r>
              <a:rPr lang="en-US" altLang="en-US" dirty="0" err="1">
                <a:cs typeface="Times New Roman" pitchFamily="18" charset="0"/>
              </a:rPr>
              <a:t>necesitada</a:t>
            </a:r>
            <a:r>
              <a:rPr lang="en-US" altLang="en-US" dirty="0">
                <a:cs typeface="Times New Roman" pitchFamily="18" charset="0"/>
              </a:rPr>
              <a:t> </a:t>
            </a:r>
            <a:r>
              <a:rPr lang="en-US" altLang="en-US" dirty="0" err="1">
                <a:cs typeface="Times New Roman" pitchFamily="18" charset="0"/>
              </a:rPr>
              <a:t>luego</a:t>
            </a:r>
            <a:r>
              <a:rPr lang="en-US" altLang="en-US" dirty="0">
                <a:cs typeface="Times New Roman" pitchFamily="18" charset="0"/>
              </a:rPr>
              <a:t> del </a:t>
            </a:r>
            <a:r>
              <a:rPr lang="en-US" altLang="en-US" dirty="0" err="1">
                <a:cs typeface="Times New Roman" pitchFamily="18" charset="0"/>
              </a:rPr>
              <a:t>ejercicio</a:t>
            </a:r>
            <a:r>
              <a:rPr lang="en-US" altLang="en-US" dirty="0">
                <a:cs typeface="Times New Roman" pitchFamily="18" charset="0"/>
              </a:rPr>
              <a:t> para </a:t>
            </a:r>
            <a:r>
              <a:rPr lang="en-US" altLang="en-US" dirty="0" err="1">
                <a:cs typeface="Times New Roman" pitchFamily="18" charset="0"/>
              </a:rPr>
              <a:t>restaurar</a:t>
            </a:r>
            <a:r>
              <a:rPr lang="en-US" altLang="en-US" dirty="0">
                <a:cs typeface="Times New Roman" pitchFamily="18" charset="0"/>
              </a:rPr>
              <a:t> </a:t>
            </a:r>
            <a:r>
              <a:rPr lang="en-US" altLang="en-US" dirty="0" err="1">
                <a:cs typeface="Times New Roman" pitchFamily="18" charset="0"/>
              </a:rPr>
              <a:t>condiciones</a:t>
            </a:r>
            <a:r>
              <a:rPr lang="en-US" altLang="en-US" dirty="0">
                <a:cs typeface="Times New Roman" pitchFamily="18" charset="0"/>
              </a:rPr>
              <a:t> de </a:t>
            </a:r>
            <a:r>
              <a:rPr lang="en-US" altLang="en-US" dirty="0" err="1">
                <a:cs typeface="Times New Roman" pitchFamily="18" charset="0"/>
              </a:rPr>
              <a:t>reposo</a:t>
            </a:r>
            <a:endParaRPr lang="en-US" altLang="en-US" dirty="0">
              <a:cs typeface="Times New Roman" pitchFamily="18" charset="0"/>
            </a:endParaRPr>
          </a:p>
          <a:p>
            <a:pPr lvl="1"/>
            <a:r>
              <a:rPr lang="en-US" altLang="en-US" dirty="0" err="1">
                <a:cs typeface="Times New Roman" pitchFamily="18" charset="0"/>
              </a:rPr>
              <a:t>Requerido</a:t>
            </a:r>
            <a:r>
              <a:rPr lang="en-US" altLang="en-US" dirty="0">
                <a:cs typeface="Times New Roman" pitchFamily="18" charset="0"/>
              </a:rPr>
              <a:t> para que:</a:t>
            </a:r>
          </a:p>
          <a:p>
            <a:pPr lvl="2"/>
            <a:r>
              <a:rPr lang="en-US" altLang="en-US" dirty="0" err="1">
                <a:cs typeface="Times New Roman" pitchFamily="18" charset="0"/>
              </a:rPr>
              <a:t>Reemplazar</a:t>
            </a:r>
            <a:r>
              <a:rPr lang="en-US" altLang="en-US" dirty="0">
                <a:cs typeface="Times New Roman" pitchFamily="18" charset="0"/>
              </a:rPr>
              <a:t> el O2 de la Hgb y la </a:t>
            </a:r>
            <a:r>
              <a:rPr lang="en-US" altLang="en-US" dirty="0" err="1">
                <a:cs typeface="Times New Roman" pitchFamily="18" charset="0"/>
              </a:rPr>
              <a:t>Mgb</a:t>
            </a:r>
            <a:endParaRPr lang="en-US" altLang="en-US" dirty="0">
              <a:cs typeface="Times New Roman" pitchFamily="18" charset="0"/>
            </a:endParaRPr>
          </a:p>
          <a:p>
            <a:pPr lvl="2"/>
            <a:r>
              <a:rPr lang="en-US" altLang="en-US" dirty="0" err="1">
                <a:cs typeface="Times New Roman" pitchFamily="18" charset="0"/>
              </a:rPr>
              <a:t>Reemplazar</a:t>
            </a:r>
            <a:r>
              <a:rPr lang="en-US" altLang="en-US" dirty="0">
                <a:cs typeface="Times New Roman" pitchFamily="18" charset="0"/>
              </a:rPr>
              <a:t> el </a:t>
            </a:r>
            <a:r>
              <a:rPr lang="en-US" altLang="en-US" dirty="0" err="1">
                <a:cs typeface="Times New Roman" pitchFamily="18" charset="0"/>
              </a:rPr>
              <a:t>glucogeno</a:t>
            </a:r>
            <a:r>
              <a:rPr lang="en-US" altLang="en-US" dirty="0">
                <a:cs typeface="Times New Roman" pitchFamily="18" charset="0"/>
              </a:rPr>
              <a:t> </a:t>
            </a:r>
            <a:r>
              <a:rPr lang="en-US" altLang="en-US" dirty="0" err="1">
                <a:cs typeface="Times New Roman" pitchFamily="18" charset="0"/>
              </a:rPr>
              <a:t>usado</a:t>
            </a:r>
            <a:endParaRPr lang="en-US" altLang="en-US" dirty="0">
              <a:cs typeface="Times New Roman" pitchFamily="18" charset="0"/>
            </a:endParaRPr>
          </a:p>
          <a:p>
            <a:pPr lvl="2"/>
            <a:r>
              <a:rPr lang="en-US" altLang="en-US" dirty="0" err="1">
                <a:cs typeface="Times New Roman" pitchFamily="18" charset="0"/>
              </a:rPr>
              <a:t>Reemplazar</a:t>
            </a:r>
            <a:r>
              <a:rPr lang="en-US" altLang="en-US" dirty="0">
                <a:cs typeface="Times New Roman" pitchFamily="18" charset="0"/>
              </a:rPr>
              <a:t> el ATP </a:t>
            </a:r>
            <a:r>
              <a:rPr lang="en-US" altLang="en-US" dirty="0" err="1">
                <a:cs typeface="Times New Roman" pitchFamily="18" charset="0"/>
              </a:rPr>
              <a:t>en</a:t>
            </a:r>
            <a:r>
              <a:rPr lang="en-US" altLang="en-US" dirty="0">
                <a:cs typeface="Times New Roman" pitchFamily="18" charset="0"/>
              </a:rPr>
              <a:t> forma de CP</a:t>
            </a:r>
          </a:p>
          <a:p>
            <a:pPr lvl="2"/>
            <a:r>
              <a:rPr lang="en-US" altLang="en-US" dirty="0" err="1">
                <a:cs typeface="Times New Roman" pitchFamily="18" charset="0"/>
              </a:rPr>
              <a:t>Convertir</a:t>
            </a:r>
            <a:r>
              <a:rPr lang="en-US" altLang="en-US" dirty="0">
                <a:cs typeface="Times New Roman" pitchFamily="18" charset="0"/>
              </a:rPr>
              <a:t> </a:t>
            </a:r>
            <a:r>
              <a:rPr lang="en-US" altLang="en-US" dirty="0" err="1">
                <a:cs typeface="Times New Roman" pitchFamily="18" charset="0"/>
              </a:rPr>
              <a:t>acido</a:t>
            </a:r>
            <a:r>
              <a:rPr lang="en-US" altLang="en-US" dirty="0">
                <a:cs typeface="Times New Roman" pitchFamily="18" charset="0"/>
              </a:rPr>
              <a:t> </a:t>
            </a:r>
            <a:r>
              <a:rPr lang="en-US" altLang="en-US" dirty="0" err="1">
                <a:cs typeface="Times New Roman" pitchFamily="18" charset="0"/>
              </a:rPr>
              <a:t>lático</a:t>
            </a:r>
            <a:r>
              <a:rPr lang="en-US" altLang="en-US" dirty="0">
                <a:cs typeface="Times New Roman" pitchFamily="18" charset="0"/>
              </a:rPr>
              <a:t> </a:t>
            </a:r>
            <a:r>
              <a:rPr lang="en-US" altLang="en-US" dirty="0" err="1">
                <a:cs typeface="Times New Roman" pitchFamily="18" charset="0"/>
              </a:rPr>
              <a:t>en</a:t>
            </a:r>
            <a:r>
              <a:rPr lang="en-US" altLang="en-US" dirty="0">
                <a:cs typeface="Times New Roman" pitchFamily="18" charset="0"/>
              </a:rPr>
              <a:t> </a:t>
            </a:r>
            <a:r>
              <a:rPr lang="en-US" altLang="en-US" dirty="0" err="1">
                <a:cs typeface="Times New Roman" pitchFamily="18" charset="0"/>
              </a:rPr>
              <a:t>glucosa</a:t>
            </a:r>
            <a:endParaRPr lang="en-US" altLang="en-US" dirty="0">
              <a:cs typeface="Times New Roman" pitchFamily="18" charset="0"/>
            </a:endParaRPr>
          </a:p>
        </p:txBody>
      </p:sp>
    </p:spTree>
    <p:extLst>
      <p:ext uri="{BB962C8B-B14F-4D97-AF65-F5344CB8AC3E}">
        <p14:creationId xmlns:p14="http://schemas.microsoft.com/office/powerpoint/2010/main" val="29604686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sz="3600" b="0" dirty="0" err="1">
                <a:solidFill>
                  <a:srgbClr val="B60000"/>
                </a:solidFill>
              </a:rPr>
              <a:t>Objetivos</a:t>
            </a:r>
            <a:endParaRPr lang="en-US" sz="3600" b="0" dirty="0">
              <a:solidFill>
                <a:srgbClr val="B60000"/>
              </a:solidFill>
            </a:endParaRPr>
          </a:p>
        </p:txBody>
      </p:sp>
      <p:sp>
        <p:nvSpPr>
          <p:cNvPr id="8" name="Content Placeholder 2"/>
          <p:cNvSpPr>
            <a:spLocks noGrp="1"/>
          </p:cNvSpPr>
          <p:nvPr>
            <p:ph idx="1"/>
          </p:nvPr>
        </p:nvSpPr>
        <p:spPr>
          <a:xfrm>
            <a:off x="457200" y="1295400"/>
            <a:ext cx="8534400" cy="5303520"/>
          </a:xfrm>
        </p:spPr>
        <p:txBody>
          <a:bodyPr/>
          <a:lstStyle/>
          <a:p>
            <a:pPr marL="640080" indent="-640080">
              <a:buFont typeface="+mj-lt"/>
              <a:buAutoNum type="arabicPeriod" startAt="22"/>
            </a:pPr>
            <a:r>
              <a:rPr lang="en-US" altLang="en-US" sz="2800" dirty="0" err="1">
                <a:cs typeface="Times New Roman" pitchFamily="18" charset="0"/>
              </a:rPr>
              <a:t>Explicar</a:t>
            </a:r>
            <a:r>
              <a:rPr lang="en-US" altLang="en-US" sz="2800" dirty="0">
                <a:cs typeface="Times New Roman" pitchFamily="18" charset="0"/>
              </a:rPr>
              <a:t> la </a:t>
            </a:r>
            <a:r>
              <a:rPr lang="en-US" altLang="en-US" sz="2800" dirty="0" err="1">
                <a:cs typeface="Times New Roman" pitchFamily="18" charset="0"/>
              </a:rPr>
              <a:t>clasificiacion</a:t>
            </a:r>
            <a:r>
              <a:rPr lang="en-US" altLang="en-US" sz="2800" dirty="0">
                <a:cs typeface="Times New Roman" pitchFamily="18" charset="0"/>
              </a:rPr>
              <a:t> de las </a:t>
            </a:r>
            <a:r>
              <a:rPr lang="en-US" altLang="en-US" sz="2800" dirty="0" err="1">
                <a:cs typeface="Times New Roman" pitchFamily="18" charset="0"/>
              </a:rPr>
              <a:t>fibras</a:t>
            </a:r>
            <a:r>
              <a:rPr lang="en-US" altLang="en-US" sz="2800" dirty="0">
                <a:cs typeface="Times New Roman" pitchFamily="18" charset="0"/>
              </a:rPr>
              <a:t> </a:t>
            </a:r>
            <a:r>
              <a:rPr lang="en-US" altLang="en-US" sz="2800" dirty="0" err="1">
                <a:cs typeface="Times New Roman" pitchFamily="18" charset="0"/>
              </a:rPr>
              <a:t>musculares</a:t>
            </a:r>
            <a:endParaRPr lang="en-US" altLang="en-US" sz="2800" dirty="0">
              <a:cs typeface="Times New Roman" pitchFamily="18" charset="0"/>
            </a:endParaRPr>
          </a:p>
          <a:p>
            <a:pPr marL="640080" indent="-640080">
              <a:buFont typeface="+mj-lt"/>
              <a:buAutoNum type="arabicPeriod" startAt="22"/>
            </a:pPr>
            <a:r>
              <a:rPr lang="en-US" altLang="en-US" sz="2800" dirty="0" err="1">
                <a:cs typeface="Times New Roman" pitchFamily="18" charset="0"/>
              </a:rPr>
              <a:t>Comparar</a:t>
            </a:r>
            <a:r>
              <a:rPr lang="en-US" altLang="en-US" sz="2800" dirty="0">
                <a:cs typeface="Times New Roman" pitchFamily="18" charset="0"/>
              </a:rPr>
              <a:t> y </a:t>
            </a:r>
            <a:r>
              <a:rPr lang="en-US" altLang="en-US" sz="2800" dirty="0" err="1">
                <a:cs typeface="Times New Roman" pitchFamily="18" charset="0"/>
              </a:rPr>
              <a:t>contrastar</a:t>
            </a:r>
            <a:r>
              <a:rPr lang="en-US" altLang="en-US" sz="2800" dirty="0">
                <a:cs typeface="Times New Roman" pitchFamily="18" charset="0"/>
              </a:rPr>
              <a:t> los 3 </a:t>
            </a:r>
            <a:r>
              <a:rPr lang="en-US" altLang="en-US" sz="2800" dirty="0" err="1">
                <a:cs typeface="Times New Roman" pitchFamily="18" charset="0"/>
              </a:rPr>
              <a:t>tipos</a:t>
            </a:r>
            <a:r>
              <a:rPr lang="en-US" altLang="en-US" sz="2800" dirty="0">
                <a:cs typeface="Times New Roman" pitchFamily="18" charset="0"/>
              </a:rPr>
              <a:t> de </a:t>
            </a:r>
            <a:r>
              <a:rPr lang="en-US" altLang="en-US" sz="2800" dirty="0" err="1">
                <a:cs typeface="Times New Roman" pitchFamily="18" charset="0"/>
              </a:rPr>
              <a:t>fibras</a:t>
            </a:r>
            <a:r>
              <a:rPr lang="en-US" altLang="en-US" sz="2800" dirty="0">
                <a:cs typeface="Times New Roman" pitchFamily="18" charset="0"/>
              </a:rPr>
              <a:t>. </a:t>
            </a:r>
          </a:p>
          <a:p>
            <a:pPr marL="640080" indent="-640080">
              <a:buFont typeface="+mj-lt"/>
              <a:buAutoNum type="arabicPeriod" startAt="22"/>
            </a:pPr>
            <a:r>
              <a:rPr lang="en-US" altLang="en-US" sz="2800" dirty="0" err="1">
                <a:cs typeface="Times New Roman" pitchFamily="18" charset="0"/>
              </a:rPr>
              <a:t>Describir</a:t>
            </a:r>
            <a:r>
              <a:rPr lang="en-US" altLang="en-US" sz="2800" dirty="0">
                <a:cs typeface="Times New Roman" pitchFamily="18" charset="0"/>
              </a:rPr>
              <a:t> la </a:t>
            </a:r>
            <a:r>
              <a:rPr lang="en-US" altLang="en-US" sz="2800" dirty="0" err="1">
                <a:cs typeface="Times New Roman" pitchFamily="18" charset="0"/>
              </a:rPr>
              <a:t>distribucion</a:t>
            </a:r>
            <a:r>
              <a:rPr lang="en-US" altLang="en-US" sz="2800" dirty="0">
                <a:cs typeface="Times New Roman" pitchFamily="18" charset="0"/>
              </a:rPr>
              <a:t> de las </a:t>
            </a:r>
            <a:r>
              <a:rPr lang="en-US" altLang="en-US" sz="2800" dirty="0" err="1">
                <a:cs typeface="Times New Roman" pitchFamily="18" charset="0"/>
              </a:rPr>
              <a:t>fibras</a:t>
            </a:r>
            <a:r>
              <a:rPr lang="en-US" altLang="en-US" sz="2800" dirty="0">
                <a:cs typeface="Times New Roman" pitchFamily="18" charset="0"/>
              </a:rPr>
              <a:t> </a:t>
            </a:r>
            <a:r>
              <a:rPr lang="en-US" altLang="en-US" sz="2800" dirty="0" err="1">
                <a:cs typeface="Times New Roman" pitchFamily="18" charset="0"/>
              </a:rPr>
              <a:t>en</a:t>
            </a:r>
            <a:r>
              <a:rPr lang="en-US" altLang="en-US" sz="2800" dirty="0">
                <a:cs typeface="Times New Roman" pitchFamily="18" charset="0"/>
              </a:rPr>
              <a:t> los </a:t>
            </a:r>
            <a:r>
              <a:rPr lang="en-US" altLang="en-US" sz="2800" dirty="0" err="1">
                <a:cs typeface="Times New Roman" pitchFamily="18" charset="0"/>
              </a:rPr>
              <a:t>musculos</a:t>
            </a:r>
            <a:r>
              <a:rPr lang="en-US" altLang="en-US" sz="2800" dirty="0">
                <a:cs typeface="Times New Roman" pitchFamily="18" charset="0"/>
              </a:rPr>
              <a:t> </a:t>
            </a:r>
            <a:r>
              <a:rPr lang="en-US" altLang="en-US" sz="2800" dirty="0" err="1">
                <a:cs typeface="Times New Roman" pitchFamily="18" charset="0"/>
              </a:rPr>
              <a:t>segun</a:t>
            </a:r>
            <a:r>
              <a:rPr lang="en-US" altLang="en-US" sz="2800" dirty="0">
                <a:cs typeface="Times New Roman" pitchFamily="18" charset="0"/>
              </a:rPr>
              <a:t> sus </a:t>
            </a:r>
            <a:r>
              <a:rPr lang="en-US" altLang="en-US" sz="2800" dirty="0" err="1">
                <a:cs typeface="Times New Roman" pitchFamily="18" charset="0"/>
              </a:rPr>
              <a:t>funciones</a:t>
            </a:r>
            <a:r>
              <a:rPr lang="en-US" altLang="en-US" sz="2800" dirty="0">
                <a:cs typeface="Times New Roman" pitchFamily="18" charset="0"/>
              </a:rPr>
              <a:t> .</a:t>
            </a:r>
          </a:p>
        </p:txBody>
      </p:sp>
    </p:spTree>
    <p:extLst>
      <p:ext uri="{BB962C8B-B14F-4D97-AF65-F5344CB8AC3E}">
        <p14:creationId xmlns:p14="http://schemas.microsoft.com/office/powerpoint/2010/main" val="41934188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10.5a </a:t>
            </a:r>
            <a:r>
              <a:rPr lang="en-US" dirty="0" err="1"/>
              <a:t>Fibras</a:t>
            </a:r>
            <a:r>
              <a:rPr lang="en-US" dirty="0"/>
              <a:t> </a:t>
            </a:r>
            <a:r>
              <a:rPr lang="en-US" dirty="0" err="1"/>
              <a:t>musculares</a:t>
            </a:r>
            <a:r>
              <a:rPr lang="en-US" dirty="0"/>
              <a:t>: </a:t>
            </a:r>
            <a:r>
              <a:rPr lang="en-US" dirty="0" err="1"/>
              <a:t>criterios</a:t>
            </a:r>
            <a:r>
              <a:rPr lang="en-US" dirty="0"/>
              <a:t> de clasificación</a:t>
            </a:r>
            <a:r>
              <a:rPr lang="en-US" sz="1500" dirty="0"/>
              <a:t>1</a:t>
            </a:r>
          </a:p>
        </p:txBody>
      </p:sp>
      <p:sp>
        <p:nvSpPr>
          <p:cNvPr id="8" name="Content Placeholder 2"/>
          <p:cNvSpPr>
            <a:spLocks noGrp="1"/>
          </p:cNvSpPr>
          <p:nvPr>
            <p:ph idx="1"/>
          </p:nvPr>
        </p:nvSpPr>
        <p:spPr>
          <a:xfrm>
            <a:off x="457200" y="1295400"/>
            <a:ext cx="8534400" cy="5257800"/>
          </a:xfrm>
        </p:spPr>
        <p:txBody>
          <a:bodyPr/>
          <a:lstStyle/>
          <a:p>
            <a:pPr>
              <a:spcBef>
                <a:spcPts val="600"/>
              </a:spcBef>
              <a:defRPr/>
            </a:pPr>
            <a:r>
              <a:rPr lang="en-US" altLang="en-US" sz="2800" dirty="0">
                <a:cs typeface="Times New Roman" panose="02020603050405020304" pitchFamily="18" charset="0"/>
              </a:rPr>
              <a:t>Segun </a:t>
            </a:r>
          </a:p>
          <a:p>
            <a:pPr marL="914400" lvl="1" indent="-457200">
              <a:spcBef>
                <a:spcPts val="600"/>
              </a:spcBef>
              <a:buClr>
                <a:schemeClr val="tx1"/>
              </a:buClr>
              <a:buFont typeface="+mj-lt"/>
              <a:buAutoNum type="arabicPeriod"/>
              <a:defRPr/>
            </a:pPr>
            <a:r>
              <a:rPr lang="en-US" altLang="en-US" sz="2400" dirty="0">
                <a:cs typeface="Times New Roman" panose="02020603050405020304" pitchFamily="18" charset="0"/>
              </a:rPr>
              <a:t>El </a:t>
            </a:r>
            <a:r>
              <a:rPr lang="en-US" altLang="en-US" sz="2400" dirty="0" err="1">
                <a:cs typeface="Times New Roman" panose="02020603050405020304" pitchFamily="18" charset="0"/>
              </a:rPr>
              <a:t>tipo</a:t>
            </a:r>
            <a:r>
              <a:rPr lang="en-US" altLang="en-US" sz="2400" dirty="0">
                <a:cs typeface="Times New Roman" panose="02020603050405020304" pitchFamily="18" charset="0"/>
              </a:rPr>
              <a:t> de </a:t>
            </a:r>
            <a:r>
              <a:rPr lang="en-US" altLang="en-US" sz="2400" dirty="0" err="1">
                <a:cs typeface="Times New Roman" panose="02020603050405020304" pitchFamily="18" charset="0"/>
              </a:rPr>
              <a:t>contraccion</a:t>
            </a:r>
            <a:r>
              <a:rPr lang="en-US" altLang="en-US" sz="2400" dirty="0">
                <a:cs typeface="Times New Roman" panose="02020603050405020304" pitchFamily="18" charset="0"/>
              </a:rPr>
              <a:t> que </a:t>
            </a:r>
            <a:r>
              <a:rPr lang="en-US" altLang="en-US" sz="2400" dirty="0" err="1">
                <a:cs typeface="Times New Roman" panose="02020603050405020304" pitchFamily="18" charset="0"/>
              </a:rPr>
              <a:t>producen</a:t>
            </a:r>
            <a:endParaRPr lang="en-US" altLang="en-US" sz="2400" dirty="0">
              <a:cs typeface="Times New Roman" panose="02020603050405020304" pitchFamily="18" charset="0"/>
            </a:endParaRPr>
          </a:p>
          <a:p>
            <a:pPr marL="914400" lvl="1" indent="-457200">
              <a:spcBef>
                <a:spcPts val="600"/>
              </a:spcBef>
              <a:buClr>
                <a:schemeClr val="tx1"/>
              </a:buClr>
              <a:buFont typeface="+mj-lt"/>
              <a:buAutoNum type="arabicPeriod"/>
              <a:defRPr/>
            </a:pPr>
            <a:r>
              <a:rPr lang="en-US" altLang="en-US" sz="2400" dirty="0" err="1">
                <a:cs typeface="Times New Roman" panose="02020603050405020304" pitchFamily="18" charset="0"/>
              </a:rPr>
              <a:t>Formas</a:t>
            </a:r>
            <a:r>
              <a:rPr lang="en-US" altLang="en-US" sz="2400" dirty="0">
                <a:cs typeface="Times New Roman" panose="02020603050405020304" pitchFamily="18" charset="0"/>
              </a:rPr>
              <a:t> </a:t>
            </a:r>
            <a:r>
              <a:rPr lang="en-US" altLang="en-US" sz="2400" dirty="0" err="1">
                <a:cs typeface="Times New Roman" panose="02020603050405020304" pitchFamily="18" charset="0"/>
              </a:rPr>
              <a:t>en</a:t>
            </a:r>
            <a:r>
              <a:rPr lang="en-US" altLang="en-US" sz="2400" dirty="0">
                <a:cs typeface="Times New Roman" panose="02020603050405020304" pitchFamily="18" charset="0"/>
              </a:rPr>
              <a:t> que </a:t>
            </a:r>
            <a:r>
              <a:rPr lang="en-US" altLang="en-US" sz="2400" dirty="0" err="1">
                <a:cs typeface="Times New Roman" panose="02020603050405020304" pitchFamily="18" charset="0"/>
              </a:rPr>
              <a:t>recibe</a:t>
            </a:r>
            <a:r>
              <a:rPr lang="en-US" altLang="en-US" sz="2400" dirty="0">
                <a:cs typeface="Times New Roman" panose="02020603050405020304" pitchFamily="18" charset="0"/>
              </a:rPr>
              <a:t> el ATP</a:t>
            </a:r>
          </a:p>
          <a:p>
            <a:pPr>
              <a:spcBef>
                <a:spcPts val="600"/>
              </a:spcBef>
              <a:defRPr/>
            </a:pPr>
            <a:r>
              <a:rPr lang="en-US" altLang="en-US" sz="2800" b="1" dirty="0" err="1">
                <a:cs typeface="Times New Roman" panose="02020603050405020304" pitchFamily="18" charset="0"/>
              </a:rPr>
              <a:t>Tipos</a:t>
            </a:r>
            <a:r>
              <a:rPr lang="en-US" altLang="en-US" sz="2800" b="1" dirty="0">
                <a:cs typeface="Times New Roman" panose="02020603050405020304" pitchFamily="18" charset="0"/>
              </a:rPr>
              <a:t> de </a:t>
            </a:r>
            <a:r>
              <a:rPr lang="en-US" altLang="en-US" sz="2800" b="1" dirty="0" err="1">
                <a:cs typeface="Times New Roman" panose="02020603050405020304" pitchFamily="18" charset="0"/>
              </a:rPr>
              <a:t>contraccion</a:t>
            </a:r>
            <a:endParaRPr lang="en-US" altLang="en-US" sz="2800" b="1" dirty="0">
              <a:cs typeface="Times New Roman" panose="02020603050405020304" pitchFamily="18" charset="0"/>
            </a:endParaRPr>
          </a:p>
          <a:p>
            <a:pPr lvl="1">
              <a:spcBef>
                <a:spcPts val="600"/>
              </a:spcBef>
              <a:defRPr/>
            </a:pPr>
            <a:r>
              <a:rPr lang="en-US" altLang="en-US" sz="2400" dirty="0" err="1">
                <a:cs typeface="Times New Roman" panose="02020603050405020304" pitchFamily="18" charset="0"/>
              </a:rPr>
              <a:t>Difieren</a:t>
            </a:r>
            <a:r>
              <a:rPr lang="en-US" altLang="en-US" sz="2400" dirty="0">
                <a:cs typeface="Times New Roman" panose="02020603050405020304" pitchFamily="18" charset="0"/>
              </a:rPr>
              <a:t> </a:t>
            </a:r>
            <a:r>
              <a:rPr lang="en-US" altLang="en-US" sz="2400" dirty="0" err="1">
                <a:cs typeface="Times New Roman" panose="02020603050405020304" pitchFamily="18" charset="0"/>
              </a:rPr>
              <a:t>en</a:t>
            </a:r>
            <a:r>
              <a:rPr lang="en-US" altLang="en-US" sz="2400" dirty="0">
                <a:cs typeface="Times New Roman" panose="02020603050405020304" pitchFamily="18" charset="0"/>
              </a:rPr>
              <a:t> </a:t>
            </a:r>
            <a:r>
              <a:rPr lang="en-US" altLang="en-US" sz="2400" dirty="0" err="1">
                <a:cs typeface="Times New Roman" panose="02020603050405020304" pitchFamily="18" charset="0"/>
              </a:rPr>
              <a:t>fuerza</a:t>
            </a:r>
            <a:r>
              <a:rPr lang="en-US" altLang="en-US" sz="2400" dirty="0">
                <a:cs typeface="Times New Roman" panose="02020603050405020304" pitchFamily="18" charset="0"/>
              </a:rPr>
              <a:t>, </a:t>
            </a:r>
            <a:r>
              <a:rPr lang="en-US" altLang="en-US" sz="2400" dirty="0" err="1">
                <a:cs typeface="Times New Roman" panose="02020603050405020304" pitchFamily="18" charset="0"/>
              </a:rPr>
              <a:t>velocidad</a:t>
            </a:r>
            <a:r>
              <a:rPr lang="en-US" altLang="en-US" sz="2400" dirty="0">
                <a:cs typeface="Times New Roman" panose="02020603050405020304" pitchFamily="18" charset="0"/>
              </a:rPr>
              <a:t> y </a:t>
            </a:r>
            <a:r>
              <a:rPr lang="en-US" altLang="en-US" sz="2400" dirty="0" err="1">
                <a:cs typeface="Times New Roman" panose="02020603050405020304" pitchFamily="18" charset="0"/>
              </a:rPr>
              <a:t>duracion</a:t>
            </a:r>
            <a:endParaRPr lang="en-US" altLang="en-US" sz="2400" dirty="0">
              <a:cs typeface="Times New Roman" panose="02020603050405020304" pitchFamily="18" charset="0"/>
            </a:endParaRPr>
          </a:p>
          <a:p>
            <a:pPr lvl="2">
              <a:spcBef>
                <a:spcPts val="600"/>
              </a:spcBef>
              <a:defRPr/>
            </a:pPr>
            <a:r>
              <a:rPr lang="en-US" altLang="en-US" sz="2200" dirty="0" err="1">
                <a:cs typeface="Times New Roman" panose="02020603050405020304" pitchFamily="18" charset="0"/>
              </a:rPr>
              <a:t>Fueza</a:t>
            </a:r>
            <a:r>
              <a:rPr lang="en-US" altLang="en-US" sz="2200" dirty="0">
                <a:cs typeface="Times New Roman" panose="02020603050405020304" pitchFamily="18" charset="0"/>
              </a:rPr>
              <a:t> </a:t>
            </a:r>
            <a:r>
              <a:rPr lang="en-US" altLang="en-US" sz="2200" dirty="0" err="1">
                <a:cs typeface="Times New Roman" panose="02020603050405020304" pitchFamily="18" charset="0"/>
              </a:rPr>
              <a:t>relacionada</a:t>
            </a:r>
            <a:r>
              <a:rPr lang="en-US" altLang="en-US" sz="2200" dirty="0">
                <a:cs typeface="Times New Roman" panose="02020603050405020304" pitchFamily="18" charset="0"/>
              </a:rPr>
              <a:t> al </a:t>
            </a:r>
            <a:r>
              <a:rPr lang="en-US" altLang="en-US" sz="2200" dirty="0" err="1">
                <a:cs typeface="Times New Roman" panose="02020603050405020304" pitchFamily="18" charset="0"/>
              </a:rPr>
              <a:t>diametro</a:t>
            </a:r>
            <a:r>
              <a:rPr lang="en-US" altLang="en-US" sz="2200" dirty="0">
                <a:cs typeface="Times New Roman" panose="02020603050405020304" pitchFamily="18" charset="0"/>
              </a:rPr>
              <a:t> de la </a:t>
            </a:r>
            <a:r>
              <a:rPr lang="en-US" altLang="en-US" sz="2200" dirty="0" err="1">
                <a:cs typeface="Times New Roman" panose="02020603050405020304" pitchFamily="18" charset="0"/>
              </a:rPr>
              <a:t>fibra</a:t>
            </a:r>
            <a:endParaRPr lang="en-US" altLang="en-US" sz="2200" dirty="0">
              <a:cs typeface="Times New Roman" panose="02020603050405020304" pitchFamily="18" charset="0"/>
            </a:endParaRPr>
          </a:p>
          <a:p>
            <a:pPr lvl="2">
              <a:spcBef>
                <a:spcPts val="600"/>
              </a:spcBef>
              <a:defRPr/>
            </a:pPr>
            <a:r>
              <a:rPr lang="en-US" altLang="en-US" sz="2200" dirty="0" err="1">
                <a:cs typeface="Times New Roman" panose="02020603050405020304" pitchFamily="18" charset="0"/>
              </a:rPr>
              <a:t>Velocidad</a:t>
            </a:r>
            <a:r>
              <a:rPr lang="en-US" altLang="en-US" sz="2200" dirty="0">
                <a:cs typeface="Times New Roman" panose="02020603050405020304" pitchFamily="18" charset="0"/>
              </a:rPr>
              <a:t> y </a:t>
            </a:r>
            <a:r>
              <a:rPr lang="en-US" altLang="en-US" sz="2200" dirty="0" err="1">
                <a:cs typeface="Times New Roman" panose="02020603050405020304" pitchFamily="18" charset="0"/>
              </a:rPr>
              <a:t>duracion</a:t>
            </a:r>
            <a:r>
              <a:rPr lang="en-US" altLang="en-US" sz="2200" dirty="0">
                <a:cs typeface="Times New Roman" panose="02020603050405020304" pitchFamily="18" charset="0"/>
              </a:rPr>
              <a:t> </a:t>
            </a:r>
            <a:r>
              <a:rPr lang="en-US" altLang="en-US" sz="2200" dirty="0" err="1">
                <a:cs typeface="Times New Roman" panose="02020603050405020304" pitchFamily="18" charset="0"/>
              </a:rPr>
              <a:t>dependeran</a:t>
            </a:r>
            <a:r>
              <a:rPr lang="en-US" altLang="en-US" sz="2200" dirty="0">
                <a:cs typeface="Times New Roman" panose="02020603050405020304" pitchFamily="18" charset="0"/>
              </a:rPr>
              <a:t> del </a:t>
            </a:r>
            <a:r>
              <a:rPr lang="en-US" altLang="en-US" sz="2200" dirty="0" err="1">
                <a:cs typeface="Times New Roman" panose="02020603050405020304" pitchFamily="18" charset="0"/>
              </a:rPr>
              <a:t>tipo</a:t>
            </a:r>
            <a:r>
              <a:rPr lang="en-US" altLang="en-US" sz="2200" dirty="0">
                <a:cs typeface="Times New Roman" panose="02020603050405020304" pitchFamily="18" charset="0"/>
              </a:rPr>
              <a:t> de </a:t>
            </a:r>
            <a:r>
              <a:rPr lang="en-US" altLang="en-US" sz="2200" dirty="0" err="1">
                <a:cs typeface="Times New Roman" panose="02020603050405020304" pitchFamily="18" charset="0"/>
              </a:rPr>
              <a:t>miosina</a:t>
            </a:r>
            <a:r>
              <a:rPr lang="en-US" altLang="en-US" sz="2200" dirty="0">
                <a:cs typeface="Times New Roman" panose="02020603050405020304" pitchFamily="18" charset="0"/>
              </a:rPr>
              <a:t> (</a:t>
            </a:r>
            <a:r>
              <a:rPr lang="en-US" altLang="en-US" sz="2200" dirty="0" err="1">
                <a:cs typeface="Times New Roman" panose="02020603050405020304" pitchFamily="18" charset="0"/>
              </a:rPr>
              <a:t>atpasa</a:t>
            </a:r>
            <a:r>
              <a:rPr lang="en-US" altLang="en-US" sz="2200" dirty="0">
                <a:cs typeface="Times New Roman" panose="02020603050405020304" pitchFamily="18" charset="0"/>
              </a:rPr>
              <a:t>) y la </a:t>
            </a:r>
            <a:r>
              <a:rPr lang="en-US" altLang="en-US" sz="2200" dirty="0" err="1">
                <a:cs typeface="Times New Roman" panose="02020603050405020304" pitchFamily="18" charset="0"/>
              </a:rPr>
              <a:t>rapidez</a:t>
            </a:r>
            <a:r>
              <a:rPr lang="en-US" altLang="en-US" sz="2200" dirty="0">
                <a:cs typeface="Times New Roman" panose="02020603050405020304" pitchFamily="18" charset="0"/>
              </a:rPr>
              <a:t> de </a:t>
            </a:r>
            <a:r>
              <a:rPr lang="en-US" altLang="en-US" sz="2200" dirty="0" err="1">
                <a:cs typeface="Times New Roman" panose="02020603050405020304" pitchFamily="18" charset="0"/>
              </a:rPr>
              <a:t>liberacion</a:t>
            </a:r>
            <a:r>
              <a:rPr lang="en-US" altLang="en-US" sz="2200" dirty="0">
                <a:cs typeface="Times New Roman" panose="02020603050405020304" pitchFamily="18" charset="0"/>
              </a:rPr>
              <a:t> de Ca+2 y </a:t>
            </a:r>
            <a:r>
              <a:rPr lang="en-US" altLang="en-US" sz="2200" dirty="0" err="1">
                <a:cs typeface="Times New Roman" panose="02020603050405020304" pitchFamily="18" charset="0"/>
              </a:rPr>
              <a:t>en</a:t>
            </a:r>
            <a:r>
              <a:rPr lang="en-US" altLang="en-US" sz="2200" dirty="0">
                <a:cs typeface="Times New Roman" panose="02020603050405020304" pitchFamily="18" charset="0"/>
              </a:rPr>
              <a:t> la </a:t>
            </a:r>
            <a:r>
              <a:rPr lang="en-US" altLang="en-US" sz="2200" dirty="0" err="1">
                <a:cs typeface="Times New Roman" panose="02020603050405020304" pitchFamily="18" charset="0"/>
              </a:rPr>
              <a:t>conduccion</a:t>
            </a:r>
            <a:r>
              <a:rPr lang="en-US" altLang="en-US" sz="2200" dirty="0">
                <a:cs typeface="Times New Roman" panose="02020603050405020304" pitchFamily="18" charset="0"/>
              </a:rPr>
              <a:t> del </a:t>
            </a:r>
            <a:r>
              <a:rPr lang="en-US" altLang="en-US" sz="2200" dirty="0" err="1">
                <a:cs typeface="Times New Roman" panose="02020603050405020304" pitchFamily="18" charset="0"/>
              </a:rPr>
              <a:t>impulso</a:t>
            </a:r>
            <a:endParaRPr lang="en-US" altLang="en-US" sz="2200" dirty="0">
              <a:cs typeface="Times New Roman" panose="02020603050405020304" pitchFamily="18" charset="0"/>
            </a:endParaRPr>
          </a:p>
          <a:p>
            <a:pPr lvl="1">
              <a:spcBef>
                <a:spcPts val="600"/>
              </a:spcBef>
              <a:defRPr/>
            </a:pPr>
            <a:r>
              <a:rPr lang="en-US" altLang="en-US" sz="2400" b="1" dirty="0" err="1">
                <a:cs typeface="Times New Roman" panose="02020603050405020304" pitchFamily="18" charset="0"/>
              </a:rPr>
              <a:t>Rapidas</a:t>
            </a:r>
            <a:r>
              <a:rPr lang="en-US" altLang="en-US" sz="2400" b="1" dirty="0">
                <a:cs typeface="Times New Roman" panose="02020603050405020304" pitchFamily="18" charset="0"/>
              </a:rPr>
              <a:t> – </a:t>
            </a:r>
            <a:r>
              <a:rPr lang="en-US" altLang="en-US" sz="2400" b="1" dirty="0" err="1">
                <a:cs typeface="Times New Roman" panose="02020603050405020304" pitchFamily="18" charset="0"/>
              </a:rPr>
              <a:t>contracciones</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fuertes</a:t>
            </a:r>
            <a:r>
              <a:rPr lang="en-US" altLang="en-US" sz="2400" b="1" dirty="0">
                <a:cs typeface="Times New Roman" panose="02020603050405020304" pitchFamily="18" charset="0"/>
              </a:rPr>
              <a:t> y </a:t>
            </a:r>
            <a:r>
              <a:rPr lang="en-US" altLang="en-US" sz="2400" b="1" dirty="0" err="1">
                <a:cs typeface="Times New Roman" panose="02020603050405020304" pitchFamily="18" charset="0"/>
              </a:rPr>
              <a:t>rapidas</a:t>
            </a:r>
            <a:r>
              <a:rPr lang="en-US" altLang="en-US" sz="2400" b="1" dirty="0">
                <a:cs typeface="Times New Roman" panose="02020603050405020304" pitchFamily="18" charset="0"/>
              </a:rPr>
              <a:t>, breves </a:t>
            </a:r>
            <a:endParaRPr lang="en-US" altLang="en-US" sz="2400" dirty="0">
              <a:cs typeface="Times New Roman" panose="02020603050405020304" pitchFamily="18" charset="0"/>
            </a:endParaRPr>
          </a:p>
          <a:p>
            <a:pPr lvl="1">
              <a:spcBef>
                <a:spcPts val="600"/>
              </a:spcBef>
              <a:defRPr/>
            </a:pPr>
            <a:r>
              <a:rPr lang="en-US" altLang="en-US" sz="2400" b="1" dirty="0" err="1">
                <a:cs typeface="Times New Roman" panose="02020603050405020304" pitchFamily="18" charset="0"/>
              </a:rPr>
              <a:t>Lentas</a:t>
            </a:r>
            <a:r>
              <a:rPr lang="en-US" altLang="en-US" sz="2400" b="1" dirty="0">
                <a:cs typeface="Times New Roman" panose="02020603050405020304" pitchFamily="18" charset="0"/>
              </a:rPr>
              <a:t> – </a:t>
            </a:r>
            <a:r>
              <a:rPr lang="en-US" altLang="en-US" sz="2400" b="1" dirty="0" err="1">
                <a:cs typeface="Times New Roman" panose="02020603050405020304" pitchFamily="18" charset="0"/>
              </a:rPr>
              <a:t>contracciones</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débiles</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lentas</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duraderas</a:t>
            </a:r>
            <a:r>
              <a:rPr lang="en-US" altLang="en-US" sz="2400" b="1" dirty="0">
                <a:cs typeface="Times New Roman" panose="02020603050405020304" pitchFamily="18" charset="0"/>
              </a:rPr>
              <a:t> </a:t>
            </a:r>
          </a:p>
        </p:txBody>
      </p:sp>
    </p:spTree>
    <p:extLst>
      <p:ext uri="{BB962C8B-B14F-4D97-AF65-F5344CB8AC3E}">
        <p14:creationId xmlns:p14="http://schemas.microsoft.com/office/powerpoint/2010/main" val="4158481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sz="3600" dirty="0"/>
              <a:t>10.2a </a:t>
            </a:r>
            <a:r>
              <a:rPr lang="en-US" sz="3600" dirty="0" err="1"/>
              <a:t>Musculo</a:t>
            </a:r>
            <a:r>
              <a:rPr lang="en-US" sz="3600" dirty="0"/>
              <a:t> </a:t>
            </a:r>
            <a:r>
              <a:rPr lang="en-US" sz="3600" dirty="0" err="1"/>
              <a:t>esqueletal</a:t>
            </a:r>
            <a:r>
              <a:rPr lang="en-US" sz="3600" dirty="0"/>
              <a:t> – </a:t>
            </a:r>
            <a:r>
              <a:rPr lang="en-US" sz="3600" dirty="0" err="1"/>
              <a:t>Anatomía</a:t>
            </a:r>
            <a:r>
              <a:rPr lang="en-US" sz="3600" dirty="0"/>
              <a:t> </a:t>
            </a:r>
            <a:r>
              <a:rPr lang="en-US" sz="3600" dirty="0" err="1"/>
              <a:t>gruesa</a:t>
            </a:r>
            <a:endParaRPr lang="en-US" sz="3600" dirty="0"/>
          </a:p>
        </p:txBody>
      </p:sp>
      <p:pic>
        <p:nvPicPr>
          <p:cNvPr id="6" name="Picture 2" descr="The entire muscle is ensheathed in an outer connective tissue called the epimysium. Each fascicle is wrapped in a connective tissue layer called the perimysium. Within fascicles, each muscle fiber is surrounded by a delicate connective tissue layer termed the endomysium."/>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715000" y="1066800"/>
            <a:ext cx="3352800" cy="5583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p:cNvSpPr>
            <a:spLocks noGrp="1"/>
          </p:cNvSpPr>
          <p:nvPr>
            <p:ph idx="13"/>
          </p:nvPr>
        </p:nvSpPr>
        <p:spPr>
          <a:xfrm>
            <a:off x="457200" y="6263640"/>
            <a:ext cx="1463040" cy="365760"/>
          </a:xfrm>
        </p:spPr>
        <p:txBody>
          <a:bodyPr/>
          <a:lstStyle/>
          <a:p>
            <a:r>
              <a:rPr lang="en-US" altLang="en-US" sz="1800" dirty="0">
                <a:cs typeface="Times New Roman" pitchFamily="18" charset="0"/>
              </a:rPr>
              <a:t>Figure 10.1</a:t>
            </a:r>
            <a:endParaRPr lang="en-US" sz="1800" dirty="0"/>
          </a:p>
        </p:txBody>
      </p:sp>
      <p:sp>
        <p:nvSpPr>
          <p:cNvPr id="2" name="Rectangle 1">
            <a:extLst>
              <a:ext uri="{FF2B5EF4-FFF2-40B4-BE49-F238E27FC236}">
                <a16:creationId xmlns:a16="http://schemas.microsoft.com/office/drawing/2014/main" id="{B9E93F43-ABC6-A843-B678-9D7CE4153B34}"/>
              </a:ext>
            </a:extLst>
          </p:cNvPr>
          <p:cNvSpPr/>
          <p:nvPr/>
        </p:nvSpPr>
        <p:spPr>
          <a:xfrm>
            <a:off x="152400" y="1107043"/>
            <a:ext cx="5943600" cy="5293757"/>
          </a:xfrm>
          <a:prstGeom prst="rect">
            <a:avLst/>
          </a:prstGeom>
        </p:spPr>
        <p:txBody>
          <a:bodyPr wrap="square">
            <a:spAutoFit/>
          </a:bodyPr>
          <a:lstStyle/>
          <a:p>
            <a:pPr marL="514350" indent="-514350">
              <a:buFont typeface="Arial" panose="020B0604020202020204" pitchFamily="34" charset="0"/>
              <a:buChar char="•"/>
              <a:defRPr/>
            </a:pPr>
            <a:r>
              <a:rPr lang="en-US" altLang="en-US" sz="2600" dirty="0" err="1">
                <a:cs typeface="Times New Roman" pitchFamily="18" charset="0"/>
              </a:rPr>
              <a:t>Cada</a:t>
            </a:r>
            <a:r>
              <a:rPr lang="en-US" altLang="en-US" sz="2600" dirty="0">
                <a:cs typeface="Times New Roman" pitchFamily="18" charset="0"/>
              </a:rPr>
              <a:t> </a:t>
            </a:r>
            <a:r>
              <a:rPr lang="en-US" altLang="en-US" sz="2600" dirty="0" err="1">
                <a:cs typeface="Times New Roman" pitchFamily="18" charset="0"/>
              </a:rPr>
              <a:t>músculo</a:t>
            </a:r>
            <a:r>
              <a:rPr lang="en-US" altLang="en-US" sz="2600" dirty="0">
                <a:cs typeface="Times New Roman" pitchFamily="18" charset="0"/>
              </a:rPr>
              <a:t> </a:t>
            </a:r>
            <a:r>
              <a:rPr lang="en-US" altLang="en-US" sz="2600" dirty="0" err="1">
                <a:cs typeface="Times New Roman" pitchFamily="18" charset="0"/>
              </a:rPr>
              <a:t>esqueletal</a:t>
            </a:r>
            <a:r>
              <a:rPr lang="en-US" altLang="en-US" sz="2600" dirty="0">
                <a:cs typeface="Times New Roman" pitchFamily="18" charset="0"/>
              </a:rPr>
              <a:t> es un </a:t>
            </a:r>
            <a:r>
              <a:rPr lang="en-US" altLang="en-US" sz="2600" dirty="0" err="1">
                <a:cs typeface="Times New Roman" pitchFamily="18" charset="0"/>
              </a:rPr>
              <a:t>órgano</a:t>
            </a:r>
            <a:endParaRPr lang="en-US" altLang="en-US" sz="2600" b="1" dirty="0">
              <a:cs typeface="Times New Roman" pitchFamily="18" charset="0"/>
            </a:endParaRPr>
          </a:p>
          <a:p>
            <a:pPr marL="566928" lvl="1" indent="-457200">
              <a:buFont typeface="Arial" panose="020B0604020202020204" pitchFamily="34" charset="0"/>
              <a:buChar char="•"/>
              <a:defRPr/>
            </a:pPr>
            <a:r>
              <a:rPr lang="en-US" altLang="en-US" sz="2600" dirty="0">
                <a:cs typeface="Times New Roman" pitchFamily="18" charset="0"/>
              </a:rPr>
              <a:t>Un </a:t>
            </a:r>
            <a:r>
              <a:rPr lang="en-US" altLang="en-US" sz="2600" dirty="0" err="1">
                <a:cs typeface="Times New Roman" pitchFamily="18" charset="0"/>
              </a:rPr>
              <a:t>grupo</a:t>
            </a:r>
            <a:r>
              <a:rPr lang="en-US" altLang="en-US" sz="2600" dirty="0">
                <a:cs typeface="Times New Roman" pitchFamily="18" charset="0"/>
              </a:rPr>
              <a:t> de </a:t>
            </a:r>
            <a:r>
              <a:rPr lang="en-US" altLang="en-US" sz="2600" dirty="0" err="1">
                <a:cs typeface="Times New Roman" pitchFamily="18" charset="0"/>
              </a:rPr>
              <a:t>tejidos</a:t>
            </a:r>
            <a:r>
              <a:rPr lang="en-US" altLang="en-US" sz="2600" dirty="0">
                <a:cs typeface="Times New Roman" pitchFamily="18" charset="0"/>
              </a:rPr>
              <a:t> con una </a:t>
            </a:r>
            <a:r>
              <a:rPr lang="en-US" altLang="en-US" sz="2600" dirty="0" err="1">
                <a:cs typeface="Times New Roman" pitchFamily="18" charset="0"/>
              </a:rPr>
              <a:t>función</a:t>
            </a:r>
            <a:r>
              <a:rPr lang="en-US" altLang="en-US" sz="2600" dirty="0">
                <a:cs typeface="Times New Roman" pitchFamily="18" charset="0"/>
              </a:rPr>
              <a:t> </a:t>
            </a:r>
            <a:r>
              <a:rPr lang="en-US" altLang="en-US" sz="2600" dirty="0" err="1">
                <a:cs typeface="Times New Roman" pitchFamily="18" charset="0"/>
              </a:rPr>
              <a:t>común</a:t>
            </a:r>
            <a:r>
              <a:rPr lang="en-US" altLang="en-US" sz="2600" dirty="0">
                <a:cs typeface="Times New Roman" pitchFamily="18" charset="0"/>
              </a:rPr>
              <a:t>: </a:t>
            </a:r>
          </a:p>
          <a:p>
            <a:pPr marL="1024128" lvl="2" indent="-457200">
              <a:buFont typeface="Arial" panose="020B0604020202020204" pitchFamily="34" charset="0"/>
              <a:buChar char="•"/>
              <a:defRPr/>
            </a:pPr>
            <a:r>
              <a:rPr lang="en-US" altLang="en-US" sz="2600" dirty="0">
                <a:cs typeface="Times New Roman" pitchFamily="18" charset="0"/>
              </a:rPr>
              <a:t>Vascular, </a:t>
            </a:r>
            <a:r>
              <a:rPr lang="en-US" altLang="en-US" sz="2600" dirty="0" err="1">
                <a:cs typeface="Times New Roman" pitchFamily="18" charset="0"/>
              </a:rPr>
              <a:t>nervioso</a:t>
            </a:r>
            <a:r>
              <a:rPr lang="en-US" altLang="en-US" sz="2600" dirty="0">
                <a:cs typeface="Times New Roman" pitchFamily="18" charset="0"/>
              </a:rPr>
              <a:t>, muscular, </a:t>
            </a:r>
            <a:r>
              <a:rPr lang="en-US" altLang="en-US" sz="2600" dirty="0" err="1">
                <a:cs typeface="Times New Roman" pitchFamily="18" charset="0"/>
              </a:rPr>
              <a:t>conectivo</a:t>
            </a:r>
            <a:endParaRPr lang="en-US" altLang="en-US" sz="2600" dirty="0">
              <a:cs typeface="Times New Roman" pitchFamily="18" charset="0"/>
            </a:endParaRPr>
          </a:p>
          <a:p>
            <a:pPr marL="514350" indent="-514350">
              <a:buFont typeface="Arial" panose="020B0604020202020204" pitchFamily="34" charset="0"/>
              <a:buChar char="•"/>
              <a:defRPr/>
            </a:pPr>
            <a:r>
              <a:rPr lang="en-US" altLang="en-US" sz="2600" dirty="0" err="1">
                <a:cs typeface="Times New Roman" pitchFamily="18" charset="0"/>
              </a:rPr>
              <a:t>Fibras</a:t>
            </a:r>
            <a:r>
              <a:rPr lang="en-US" altLang="en-US" sz="2600" dirty="0">
                <a:cs typeface="Times New Roman" pitchFamily="18" charset="0"/>
              </a:rPr>
              <a:t> </a:t>
            </a:r>
            <a:r>
              <a:rPr lang="en-US" altLang="en-US" sz="2600" dirty="0" err="1">
                <a:cs typeface="Times New Roman" pitchFamily="18" charset="0"/>
              </a:rPr>
              <a:t>musculares</a:t>
            </a:r>
            <a:r>
              <a:rPr lang="en-US" altLang="en-US" sz="2600" dirty="0">
                <a:cs typeface="Times New Roman" pitchFamily="18" charset="0"/>
              </a:rPr>
              <a:t> </a:t>
            </a:r>
            <a:r>
              <a:rPr lang="en-US" altLang="en-US" sz="2600" dirty="0" err="1">
                <a:cs typeface="Times New Roman" pitchFamily="18" charset="0"/>
              </a:rPr>
              <a:t>organizadas</a:t>
            </a:r>
            <a:r>
              <a:rPr lang="en-US" altLang="en-US" sz="2600" dirty="0">
                <a:cs typeface="Times New Roman" pitchFamily="18" charset="0"/>
              </a:rPr>
              <a:t> </a:t>
            </a:r>
            <a:r>
              <a:rPr lang="en-US" altLang="en-US" sz="2600" dirty="0" err="1">
                <a:cs typeface="Times New Roman" pitchFamily="18" charset="0"/>
              </a:rPr>
              <a:t>en</a:t>
            </a:r>
            <a:r>
              <a:rPr lang="en-US" altLang="en-US" sz="2600" dirty="0">
                <a:cs typeface="Times New Roman" pitchFamily="18" charset="0"/>
              </a:rPr>
              <a:t> </a:t>
            </a:r>
            <a:r>
              <a:rPr lang="en-US" altLang="en-US" sz="2600" dirty="0" err="1">
                <a:cs typeface="Times New Roman" pitchFamily="18" charset="0"/>
              </a:rPr>
              <a:t>fasciculos</a:t>
            </a:r>
            <a:endParaRPr lang="en-US" altLang="en-US" sz="2600" b="1" dirty="0">
              <a:cs typeface="Times New Roman" pitchFamily="18" charset="0"/>
            </a:endParaRPr>
          </a:p>
          <a:p>
            <a:pPr marL="566928" lvl="1" indent="-457200">
              <a:buFont typeface="Arial" panose="020B0604020202020204" pitchFamily="34" charset="0"/>
              <a:buChar char="•"/>
              <a:defRPr/>
            </a:pPr>
            <a:r>
              <a:rPr lang="en-US" altLang="en-US" sz="2600" dirty="0" err="1">
                <a:cs typeface="Times New Roman" pitchFamily="18" charset="0"/>
              </a:rPr>
              <a:t>Grupos</a:t>
            </a:r>
            <a:r>
              <a:rPr lang="en-US" altLang="en-US" sz="2600" dirty="0">
                <a:cs typeface="Times New Roman" pitchFamily="18" charset="0"/>
              </a:rPr>
              <a:t> de </a:t>
            </a:r>
            <a:r>
              <a:rPr lang="en-US" altLang="en-US" sz="2600" dirty="0" err="1">
                <a:cs typeface="Times New Roman" pitchFamily="18" charset="0"/>
              </a:rPr>
              <a:t>fasciculos</a:t>
            </a:r>
            <a:r>
              <a:rPr lang="en-US" altLang="en-US" sz="2600" dirty="0">
                <a:cs typeface="Times New Roman" pitchFamily="18" charset="0"/>
              </a:rPr>
              <a:t> </a:t>
            </a:r>
            <a:r>
              <a:rPr lang="en-US" altLang="en-US" sz="2600" dirty="0" err="1">
                <a:cs typeface="Times New Roman" pitchFamily="18" charset="0"/>
              </a:rPr>
              <a:t>forman</a:t>
            </a:r>
            <a:r>
              <a:rPr lang="en-US" altLang="en-US" sz="2600" dirty="0">
                <a:cs typeface="Times New Roman" pitchFamily="18" charset="0"/>
              </a:rPr>
              <a:t> el </a:t>
            </a:r>
            <a:r>
              <a:rPr lang="en-US" altLang="en-US" sz="2600" dirty="0" err="1">
                <a:cs typeface="Times New Roman" pitchFamily="18" charset="0"/>
              </a:rPr>
              <a:t>musculo</a:t>
            </a:r>
            <a:endParaRPr lang="en-US" altLang="en-US" sz="2600" dirty="0">
              <a:cs typeface="Times New Roman" pitchFamily="18" charset="0"/>
            </a:endParaRPr>
          </a:p>
          <a:p>
            <a:pPr marL="566928" lvl="1" indent="-457200">
              <a:buFont typeface="Arial" panose="020B0604020202020204" pitchFamily="34" charset="0"/>
              <a:buChar char="•"/>
              <a:defRPr/>
            </a:pPr>
            <a:r>
              <a:rPr lang="en-US" altLang="en-US" sz="2600" b="1" dirty="0" err="1">
                <a:cs typeface="Times New Roman" pitchFamily="18" charset="0"/>
              </a:rPr>
              <a:t>Muchas</a:t>
            </a:r>
            <a:r>
              <a:rPr lang="en-US" altLang="en-US" sz="2600" b="1" dirty="0">
                <a:cs typeface="Times New Roman" pitchFamily="18" charset="0"/>
              </a:rPr>
              <a:t> </a:t>
            </a:r>
            <a:r>
              <a:rPr lang="en-US" altLang="en-US" sz="2600" b="1" dirty="0" err="1">
                <a:cs typeface="Times New Roman" pitchFamily="18" charset="0"/>
              </a:rPr>
              <a:t>fibras</a:t>
            </a:r>
            <a:r>
              <a:rPr lang="en-US" altLang="en-US" sz="2600" b="1" dirty="0">
                <a:cs typeface="Times New Roman" pitchFamily="18" charset="0"/>
              </a:rPr>
              <a:t> </a:t>
            </a:r>
            <a:r>
              <a:rPr lang="en-US" altLang="en-US" sz="2600" b="1" dirty="0" err="1">
                <a:cs typeface="Times New Roman" pitchFamily="18" charset="0"/>
              </a:rPr>
              <a:t>musculares</a:t>
            </a:r>
            <a:r>
              <a:rPr lang="en-US" altLang="en-US" sz="2600" b="1" dirty="0">
                <a:cs typeface="Times New Roman" pitchFamily="18" charset="0"/>
              </a:rPr>
              <a:t> </a:t>
            </a:r>
            <a:r>
              <a:rPr lang="en-US" altLang="en-US" sz="2600" b="1" dirty="0" err="1">
                <a:cs typeface="Times New Roman" pitchFamily="18" charset="0"/>
              </a:rPr>
              <a:t>forman</a:t>
            </a:r>
            <a:r>
              <a:rPr lang="en-US" altLang="en-US" sz="2600" b="1" dirty="0">
                <a:cs typeface="Times New Roman" pitchFamily="18" charset="0"/>
              </a:rPr>
              <a:t> el </a:t>
            </a:r>
            <a:r>
              <a:rPr lang="en-US" altLang="en-US" sz="2600" b="1" dirty="0" err="1">
                <a:cs typeface="Times New Roman" pitchFamily="18" charset="0"/>
              </a:rPr>
              <a:t>fascículo</a:t>
            </a:r>
            <a:endParaRPr lang="en-US" altLang="en-US" sz="2600" b="1" dirty="0">
              <a:cs typeface="Times New Roman" pitchFamily="18" charset="0"/>
            </a:endParaRPr>
          </a:p>
          <a:p>
            <a:pPr marL="1371600" lvl="2" indent="-457200">
              <a:buFont typeface="Arial" panose="020B0604020202020204" pitchFamily="34" charset="0"/>
              <a:buChar char="•"/>
              <a:defRPr/>
            </a:pPr>
            <a:r>
              <a:rPr lang="en-US" altLang="en-US" sz="2600" dirty="0">
                <a:cs typeface="Times New Roman" pitchFamily="18" charset="0"/>
              </a:rPr>
              <a:t>Una </a:t>
            </a:r>
            <a:r>
              <a:rPr lang="en-US" altLang="en-US" sz="2600" dirty="0" err="1">
                <a:cs typeface="Times New Roman" pitchFamily="18" charset="0"/>
              </a:rPr>
              <a:t>fibra</a:t>
            </a:r>
            <a:r>
              <a:rPr lang="en-US" altLang="en-US" sz="2600" dirty="0">
                <a:cs typeface="Times New Roman" pitchFamily="18" charset="0"/>
              </a:rPr>
              <a:t> muscular = una </a:t>
            </a:r>
            <a:r>
              <a:rPr lang="en-US" altLang="en-US" sz="2600" dirty="0" err="1">
                <a:cs typeface="Times New Roman" pitchFamily="18" charset="0"/>
              </a:rPr>
              <a:t>célula</a:t>
            </a:r>
            <a:r>
              <a:rPr lang="en-US" altLang="en-US" sz="2600" dirty="0">
                <a:cs typeface="Times New Roman" pitchFamily="18" charset="0"/>
              </a:rPr>
              <a:t> muscular</a:t>
            </a:r>
          </a:p>
        </p:txBody>
      </p:sp>
    </p:spTree>
    <p:extLst>
      <p:ext uri="{BB962C8B-B14F-4D97-AF65-F5344CB8AC3E}">
        <p14:creationId xmlns:p14="http://schemas.microsoft.com/office/powerpoint/2010/main" val="18024636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10.5a </a:t>
            </a:r>
            <a:r>
              <a:rPr lang="en-US" dirty="0" err="1"/>
              <a:t>Fibras</a:t>
            </a:r>
            <a:r>
              <a:rPr lang="en-US" dirty="0"/>
              <a:t> </a:t>
            </a:r>
            <a:r>
              <a:rPr lang="en-US" dirty="0" err="1"/>
              <a:t>musculares</a:t>
            </a:r>
            <a:r>
              <a:rPr lang="en-US" dirty="0"/>
              <a:t>: </a:t>
            </a:r>
            <a:r>
              <a:rPr lang="en-US" dirty="0" err="1"/>
              <a:t>criterios</a:t>
            </a:r>
            <a:r>
              <a:rPr lang="en-US" dirty="0"/>
              <a:t> de clasificación</a:t>
            </a:r>
            <a:r>
              <a:rPr lang="en-US" sz="1500" dirty="0"/>
              <a:t>1</a:t>
            </a:r>
          </a:p>
        </p:txBody>
      </p:sp>
      <p:sp>
        <p:nvSpPr>
          <p:cNvPr id="8" name="Content Placeholder 2"/>
          <p:cNvSpPr>
            <a:spLocks noGrp="1"/>
          </p:cNvSpPr>
          <p:nvPr>
            <p:ph idx="1"/>
          </p:nvPr>
        </p:nvSpPr>
        <p:spPr>
          <a:xfrm>
            <a:off x="152400" y="1295400"/>
            <a:ext cx="8839200" cy="5257800"/>
          </a:xfrm>
        </p:spPr>
        <p:txBody>
          <a:bodyPr/>
          <a:lstStyle/>
          <a:p>
            <a:pPr>
              <a:spcBef>
                <a:spcPts val="600"/>
              </a:spcBef>
              <a:spcAft>
                <a:spcPts val="300"/>
              </a:spcAft>
            </a:pPr>
            <a:r>
              <a:rPr lang="en-US" altLang="en-US" b="1" dirty="0">
                <a:cs typeface="Times New Roman" pitchFamily="18" charset="0"/>
              </a:rPr>
              <a:t>Segun la Fuentes de ATP</a:t>
            </a:r>
          </a:p>
          <a:p>
            <a:pPr lvl="2">
              <a:spcBef>
                <a:spcPts val="600"/>
              </a:spcBef>
              <a:spcAft>
                <a:spcPts val="300"/>
              </a:spcAft>
            </a:pPr>
            <a:r>
              <a:rPr lang="en-US" altLang="en-US" b="1" dirty="0" err="1">
                <a:cs typeface="Times New Roman" pitchFamily="18" charset="0"/>
              </a:rPr>
              <a:t>Oxidativas</a:t>
            </a:r>
            <a:r>
              <a:rPr lang="en-US" altLang="en-US" b="1" dirty="0">
                <a:cs typeface="Times New Roman" pitchFamily="18" charset="0"/>
              </a:rPr>
              <a:t> (</a:t>
            </a:r>
            <a:r>
              <a:rPr lang="en-US" altLang="en-US" b="1" dirty="0" err="1">
                <a:cs typeface="Times New Roman" pitchFamily="18" charset="0"/>
              </a:rPr>
              <a:t>resistentes</a:t>
            </a:r>
            <a:r>
              <a:rPr lang="en-US" altLang="en-US" b="1" dirty="0">
                <a:cs typeface="Times New Roman" pitchFamily="18" charset="0"/>
              </a:rPr>
              <a:t> a </a:t>
            </a:r>
            <a:r>
              <a:rPr lang="en-US" altLang="en-US" b="1" dirty="0" err="1">
                <a:cs typeface="Times New Roman" pitchFamily="18" charset="0"/>
              </a:rPr>
              <a:t>fatiga</a:t>
            </a:r>
            <a:r>
              <a:rPr lang="en-US" altLang="en-US" b="1" dirty="0">
                <a:cs typeface="Times New Roman" pitchFamily="18" charset="0"/>
              </a:rPr>
              <a:t>) </a:t>
            </a:r>
            <a:r>
              <a:rPr lang="en-US" altLang="en-US" dirty="0">
                <a:cs typeface="Times New Roman" pitchFamily="18" charset="0"/>
              </a:rPr>
              <a:t>– </a:t>
            </a:r>
            <a:r>
              <a:rPr lang="en-US" altLang="en-US" dirty="0" err="1">
                <a:cs typeface="Times New Roman" pitchFamily="18" charset="0"/>
              </a:rPr>
              <a:t>aerobicas</a:t>
            </a:r>
            <a:r>
              <a:rPr lang="en-US" altLang="en-US" dirty="0">
                <a:cs typeface="Times New Roman" pitchFamily="18" charset="0"/>
              </a:rPr>
              <a:t> </a:t>
            </a:r>
            <a:r>
              <a:rPr lang="en-US" altLang="en-US" dirty="0" err="1">
                <a:cs typeface="Times New Roman" pitchFamily="18" charset="0"/>
              </a:rPr>
              <a:t>usan</a:t>
            </a:r>
            <a:r>
              <a:rPr lang="en-US" altLang="en-US" dirty="0">
                <a:cs typeface="Times New Roman" pitchFamily="18" charset="0"/>
              </a:rPr>
              <a:t> </a:t>
            </a:r>
            <a:r>
              <a:rPr lang="en-US" altLang="en-US" dirty="0" err="1">
                <a:cs typeface="Times New Roman" pitchFamily="18" charset="0"/>
              </a:rPr>
              <a:t>respiracion</a:t>
            </a:r>
            <a:endParaRPr lang="en-US" altLang="en-US" dirty="0">
              <a:cs typeface="Times New Roman" pitchFamily="18" charset="0"/>
            </a:endParaRPr>
          </a:p>
          <a:p>
            <a:pPr lvl="3">
              <a:spcBef>
                <a:spcPts val="600"/>
              </a:spcBef>
              <a:spcAft>
                <a:spcPts val="300"/>
              </a:spcAft>
            </a:pPr>
            <a:r>
              <a:rPr lang="en-US" altLang="en-US" sz="2400" dirty="0" err="1">
                <a:cs typeface="Times New Roman" pitchFamily="18" charset="0"/>
              </a:rPr>
              <a:t>Muchas</a:t>
            </a:r>
            <a:r>
              <a:rPr lang="en-US" altLang="en-US" sz="2400" dirty="0">
                <a:cs typeface="Times New Roman" pitchFamily="18" charset="0"/>
              </a:rPr>
              <a:t> </a:t>
            </a:r>
            <a:r>
              <a:rPr lang="en-US" altLang="en-US" sz="2400" dirty="0" err="1">
                <a:cs typeface="Times New Roman" pitchFamily="18" charset="0"/>
              </a:rPr>
              <a:t>mitocondrias</a:t>
            </a:r>
            <a:r>
              <a:rPr lang="en-US" altLang="en-US" sz="2400" dirty="0">
                <a:cs typeface="Times New Roman" pitchFamily="18" charset="0"/>
              </a:rPr>
              <a:t>, </a:t>
            </a:r>
            <a:r>
              <a:rPr lang="en-US" altLang="en-US" sz="2400" dirty="0" err="1">
                <a:cs typeface="Times New Roman" pitchFamily="18" charset="0"/>
              </a:rPr>
              <a:t>mucha</a:t>
            </a:r>
            <a:r>
              <a:rPr lang="en-US" altLang="en-US" sz="2400" dirty="0">
                <a:cs typeface="Times New Roman" pitchFamily="18" charset="0"/>
              </a:rPr>
              <a:t> </a:t>
            </a:r>
            <a:r>
              <a:rPr lang="en-US" altLang="en-US" sz="2400" dirty="0" err="1">
                <a:cs typeface="Times New Roman" pitchFamily="18" charset="0"/>
              </a:rPr>
              <a:t>mioglobina</a:t>
            </a:r>
            <a:endParaRPr lang="en-US" altLang="en-US" sz="2400" dirty="0">
              <a:cs typeface="Times New Roman" pitchFamily="18" charset="0"/>
            </a:endParaRPr>
          </a:p>
          <a:p>
            <a:pPr lvl="3">
              <a:spcBef>
                <a:spcPts val="600"/>
              </a:spcBef>
              <a:spcAft>
                <a:spcPts val="300"/>
              </a:spcAft>
            </a:pPr>
            <a:r>
              <a:rPr lang="en-US" altLang="en-US" sz="2400" dirty="0" err="1">
                <a:cs typeface="Times New Roman" pitchFamily="18" charset="0"/>
              </a:rPr>
              <a:t>Altametne</a:t>
            </a:r>
            <a:r>
              <a:rPr lang="en-US" altLang="en-US" sz="2400" dirty="0">
                <a:cs typeface="Times New Roman" pitchFamily="18" charset="0"/>
              </a:rPr>
              <a:t> </a:t>
            </a:r>
            <a:r>
              <a:rPr lang="en-US" altLang="en-US" sz="2400" dirty="0" err="1">
                <a:cs typeface="Times New Roman" pitchFamily="18" charset="0"/>
              </a:rPr>
              <a:t>vascularizadas</a:t>
            </a:r>
            <a:r>
              <a:rPr lang="en-US" altLang="en-US" sz="2400" dirty="0">
                <a:cs typeface="Times New Roman" pitchFamily="18" charset="0"/>
              </a:rPr>
              <a:t> </a:t>
            </a:r>
            <a:r>
              <a:rPr lang="en-US" altLang="en-US" sz="2400" b="1" dirty="0">
                <a:cs typeface="Times New Roman" pitchFamily="18" charset="0"/>
              </a:rPr>
              <a:t>PLT </a:t>
            </a:r>
            <a:r>
              <a:rPr lang="en-US" altLang="en-US" sz="2400" b="1" dirty="0" err="1">
                <a:cs typeface="Times New Roman" pitchFamily="18" charset="0"/>
              </a:rPr>
              <a:t>fibras</a:t>
            </a:r>
            <a:r>
              <a:rPr lang="en-US" altLang="en-US" sz="2400" b="1" dirty="0">
                <a:cs typeface="Times New Roman" pitchFamily="18" charset="0"/>
              </a:rPr>
              <a:t> </a:t>
            </a:r>
            <a:r>
              <a:rPr lang="en-US" altLang="en-US" sz="2400" b="1" dirty="0" err="1">
                <a:cs typeface="Times New Roman" pitchFamily="18" charset="0"/>
              </a:rPr>
              <a:t>rojas</a:t>
            </a:r>
            <a:endParaRPr lang="en-US" altLang="en-US" sz="2400" b="1" dirty="0">
              <a:cs typeface="Times New Roman" pitchFamily="18" charset="0"/>
            </a:endParaRPr>
          </a:p>
          <a:p>
            <a:pPr lvl="2">
              <a:spcBef>
                <a:spcPts val="600"/>
              </a:spcBef>
              <a:spcAft>
                <a:spcPts val="300"/>
              </a:spcAft>
            </a:pPr>
            <a:r>
              <a:rPr lang="en-US" altLang="en-US" b="1" dirty="0" err="1">
                <a:cs typeface="Times New Roman" pitchFamily="18" charset="0"/>
              </a:rPr>
              <a:t>Glucolíticas</a:t>
            </a:r>
            <a:r>
              <a:rPr lang="en-US" altLang="en-US" b="1" dirty="0">
                <a:cs typeface="Times New Roman" pitchFamily="18" charset="0"/>
              </a:rPr>
              <a:t> (</a:t>
            </a:r>
            <a:r>
              <a:rPr lang="en-US" altLang="en-US" b="1" dirty="0" err="1">
                <a:cs typeface="Times New Roman" pitchFamily="18" charset="0"/>
              </a:rPr>
              <a:t>fatigables</a:t>
            </a:r>
            <a:r>
              <a:rPr lang="en-US" altLang="en-US" b="1" dirty="0">
                <a:cs typeface="Times New Roman" pitchFamily="18" charset="0"/>
              </a:rPr>
              <a:t>) – </a:t>
            </a:r>
            <a:r>
              <a:rPr lang="en-US" altLang="en-US" b="1" dirty="0" err="1">
                <a:cs typeface="Times New Roman" pitchFamily="18" charset="0"/>
              </a:rPr>
              <a:t>anaerobicas</a:t>
            </a:r>
            <a:r>
              <a:rPr lang="en-US" altLang="en-US" b="1" dirty="0">
                <a:cs typeface="Times New Roman" pitchFamily="18" charset="0"/>
              </a:rPr>
              <a:t>, </a:t>
            </a:r>
            <a:r>
              <a:rPr lang="en-US" altLang="en-US" b="1" dirty="0" err="1">
                <a:cs typeface="Times New Roman" pitchFamily="18" charset="0"/>
              </a:rPr>
              <a:t>glucolisis</a:t>
            </a:r>
            <a:r>
              <a:rPr lang="en-US" altLang="en-US" b="1" dirty="0">
                <a:cs typeface="Times New Roman" pitchFamily="18" charset="0"/>
              </a:rPr>
              <a:t> </a:t>
            </a:r>
            <a:endParaRPr lang="en-US" altLang="en-US" dirty="0">
              <a:cs typeface="Times New Roman" pitchFamily="18" charset="0"/>
            </a:endParaRPr>
          </a:p>
          <a:p>
            <a:pPr lvl="3">
              <a:spcBef>
                <a:spcPts val="600"/>
              </a:spcBef>
              <a:spcAft>
                <a:spcPts val="300"/>
              </a:spcAft>
            </a:pPr>
            <a:r>
              <a:rPr lang="en-US" altLang="en-US" sz="2400" dirty="0" err="1">
                <a:cs typeface="Times New Roman" pitchFamily="18" charset="0"/>
              </a:rPr>
              <a:t>Pocas</a:t>
            </a:r>
            <a:r>
              <a:rPr lang="en-US" altLang="en-US" sz="2400" dirty="0">
                <a:cs typeface="Times New Roman" pitchFamily="18" charset="0"/>
              </a:rPr>
              <a:t> </a:t>
            </a:r>
            <a:r>
              <a:rPr lang="en-US" altLang="en-US" sz="2400" dirty="0" err="1">
                <a:cs typeface="Times New Roman" pitchFamily="18" charset="0"/>
              </a:rPr>
              <a:t>mitocondrias</a:t>
            </a:r>
            <a:r>
              <a:rPr lang="en-US" altLang="en-US" sz="2400" dirty="0">
                <a:cs typeface="Times New Roman" pitchFamily="18" charset="0"/>
              </a:rPr>
              <a:t>, </a:t>
            </a:r>
            <a:r>
              <a:rPr lang="en-US" altLang="en-US" sz="2400" dirty="0" err="1">
                <a:cs typeface="Times New Roman" pitchFamily="18" charset="0"/>
              </a:rPr>
              <a:t>poca</a:t>
            </a:r>
            <a:r>
              <a:rPr lang="en-US" altLang="en-US" sz="2400" dirty="0">
                <a:cs typeface="Times New Roman" pitchFamily="18" charset="0"/>
              </a:rPr>
              <a:t> </a:t>
            </a:r>
            <a:r>
              <a:rPr lang="en-US" altLang="en-US" sz="2400" dirty="0" err="1">
                <a:cs typeface="Times New Roman" pitchFamily="18" charset="0"/>
              </a:rPr>
              <a:t>mioglobina</a:t>
            </a:r>
            <a:endParaRPr lang="en-US" altLang="en-US" sz="2400" dirty="0">
              <a:cs typeface="Times New Roman" pitchFamily="18" charset="0"/>
            </a:endParaRPr>
          </a:p>
          <a:p>
            <a:pPr lvl="3">
              <a:spcBef>
                <a:spcPts val="600"/>
              </a:spcBef>
              <a:spcAft>
                <a:spcPts val="300"/>
              </a:spcAft>
            </a:pPr>
            <a:r>
              <a:rPr lang="en-US" altLang="en-US" sz="2400" dirty="0" err="1">
                <a:cs typeface="Times New Roman" pitchFamily="18" charset="0"/>
              </a:rPr>
              <a:t>Pobre</a:t>
            </a:r>
            <a:r>
              <a:rPr lang="en-US" altLang="en-US" sz="2400" dirty="0">
                <a:cs typeface="Times New Roman" pitchFamily="18" charset="0"/>
              </a:rPr>
              <a:t> </a:t>
            </a:r>
            <a:r>
              <a:rPr lang="en-US" altLang="en-US" sz="2400" dirty="0" err="1">
                <a:cs typeface="Times New Roman" pitchFamily="18" charset="0"/>
              </a:rPr>
              <a:t>vascularizacion</a:t>
            </a:r>
            <a:r>
              <a:rPr lang="en-US" altLang="en-US" sz="2400" dirty="0">
                <a:cs typeface="Times New Roman" pitchFamily="18" charset="0"/>
              </a:rPr>
              <a:t> </a:t>
            </a:r>
            <a:r>
              <a:rPr lang="en-US" altLang="en-US" sz="2400" b="1" dirty="0">
                <a:cs typeface="Times New Roman" pitchFamily="18" charset="0"/>
              </a:rPr>
              <a:t>PLT </a:t>
            </a:r>
            <a:r>
              <a:rPr lang="en-US" altLang="en-US" sz="2400" b="1" dirty="0" err="1">
                <a:cs typeface="Times New Roman" pitchFamily="18" charset="0"/>
              </a:rPr>
              <a:t>fibras</a:t>
            </a:r>
            <a:r>
              <a:rPr lang="en-US" altLang="en-US" sz="2400" b="1" dirty="0">
                <a:cs typeface="Times New Roman" pitchFamily="18" charset="0"/>
              </a:rPr>
              <a:t> </a:t>
            </a:r>
            <a:r>
              <a:rPr lang="en-US" altLang="en-US" sz="2400" b="1" dirty="0" err="1">
                <a:cs typeface="Times New Roman" pitchFamily="18" charset="0"/>
              </a:rPr>
              <a:t>blancas</a:t>
            </a:r>
            <a:endParaRPr lang="en-US" altLang="en-US" sz="2400" b="1" dirty="0">
              <a:cs typeface="Times New Roman" pitchFamily="18" charset="0"/>
            </a:endParaRPr>
          </a:p>
        </p:txBody>
      </p:sp>
    </p:spTree>
    <p:extLst>
      <p:ext uri="{BB962C8B-B14F-4D97-AF65-F5344CB8AC3E}">
        <p14:creationId xmlns:p14="http://schemas.microsoft.com/office/powerpoint/2010/main" val="36319167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10.5a </a:t>
            </a:r>
            <a:r>
              <a:rPr lang="en-US" dirty="0" err="1"/>
              <a:t>Fibras</a:t>
            </a:r>
            <a:r>
              <a:rPr lang="en-US" dirty="0"/>
              <a:t> </a:t>
            </a:r>
            <a:r>
              <a:rPr lang="en-US" dirty="0" err="1"/>
              <a:t>musculares</a:t>
            </a:r>
            <a:r>
              <a:rPr lang="en-US" dirty="0"/>
              <a:t>: clasificación</a:t>
            </a:r>
            <a:r>
              <a:rPr lang="en-US" sz="1500" dirty="0"/>
              <a:t>1</a:t>
            </a:r>
          </a:p>
        </p:txBody>
      </p:sp>
      <p:sp>
        <p:nvSpPr>
          <p:cNvPr id="8" name="Content Placeholder 2"/>
          <p:cNvSpPr>
            <a:spLocks noGrp="1"/>
          </p:cNvSpPr>
          <p:nvPr>
            <p:ph idx="1"/>
          </p:nvPr>
        </p:nvSpPr>
        <p:spPr>
          <a:xfrm>
            <a:off x="274320" y="914400"/>
            <a:ext cx="8717280" cy="5257800"/>
          </a:xfrm>
        </p:spPr>
        <p:txBody>
          <a:bodyPr/>
          <a:lstStyle/>
          <a:p>
            <a:pPr>
              <a:spcBef>
                <a:spcPts val="300"/>
              </a:spcBef>
              <a:spcAft>
                <a:spcPts val="0"/>
              </a:spcAft>
            </a:pPr>
            <a:r>
              <a:rPr lang="en-US" altLang="en-US" sz="2800" dirty="0">
                <a:cs typeface="Times New Roman" pitchFamily="18" charset="0"/>
              </a:rPr>
              <a:t>Tres </a:t>
            </a:r>
            <a:r>
              <a:rPr lang="en-US" altLang="en-US" sz="2800" dirty="0" err="1">
                <a:cs typeface="Times New Roman" pitchFamily="18" charset="0"/>
              </a:rPr>
              <a:t>tipos</a:t>
            </a:r>
            <a:r>
              <a:rPr lang="en-US" altLang="en-US" sz="2800" dirty="0">
                <a:cs typeface="Times New Roman" pitchFamily="18" charset="0"/>
              </a:rPr>
              <a:t>:</a:t>
            </a:r>
          </a:p>
          <a:p>
            <a:pPr marL="457200" indent="-457200">
              <a:spcBef>
                <a:spcPts val="300"/>
              </a:spcBef>
              <a:spcAft>
                <a:spcPts val="0"/>
              </a:spcAft>
              <a:buFont typeface="+mj-lt"/>
              <a:buAutoNum type="arabicPeriod"/>
            </a:pPr>
            <a:r>
              <a:rPr lang="en-US" altLang="en-US" sz="2400" b="1" dirty="0" err="1">
                <a:cs typeface="Times New Roman" pitchFamily="18" charset="0"/>
              </a:rPr>
              <a:t>Lentas</a:t>
            </a:r>
            <a:r>
              <a:rPr lang="en-US" altLang="en-US" sz="2400" b="1" dirty="0">
                <a:cs typeface="Times New Roman" pitchFamily="18" charset="0"/>
              </a:rPr>
              <a:t> </a:t>
            </a:r>
            <a:r>
              <a:rPr lang="en-US" altLang="en-US" sz="2400" b="1" dirty="0" err="1">
                <a:cs typeface="Times New Roman" pitchFamily="18" charset="0"/>
              </a:rPr>
              <a:t>oxidativas</a:t>
            </a:r>
            <a:r>
              <a:rPr lang="en-US" altLang="en-US" sz="2400" b="1" dirty="0">
                <a:cs typeface="Times New Roman" pitchFamily="18" charset="0"/>
              </a:rPr>
              <a:t> (</a:t>
            </a:r>
            <a:r>
              <a:rPr lang="en-US" altLang="en-US" sz="2400" b="1" dirty="0" err="1">
                <a:cs typeface="Times New Roman" pitchFamily="18" charset="0"/>
              </a:rPr>
              <a:t>tipo</a:t>
            </a:r>
            <a:r>
              <a:rPr lang="en-US" altLang="en-US" sz="2400" b="1" dirty="0">
                <a:cs typeface="Times New Roman" pitchFamily="18" charset="0"/>
              </a:rPr>
              <a:t> I) - </a:t>
            </a:r>
          </a:p>
          <a:p>
            <a:pPr lvl="2">
              <a:spcBef>
                <a:spcPts val="200"/>
              </a:spcBef>
              <a:spcAft>
                <a:spcPts val="0"/>
              </a:spcAft>
            </a:pPr>
            <a:r>
              <a:rPr lang="en-US" altLang="en-US" dirty="0" err="1">
                <a:cs typeface="Times New Roman" pitchFamily="18" charset="0"/>
              </a:rPr>
              <a:t>Contracción</a:t>
            </a:r>
            <a:r>
              <a:rPr lang="en-US" altLang="en-US" dirty="0">
                <a:cs typeface="Times New Roman" pitchFamily="18" charset="0"/>
              </a:rPr>
              <a:t> </a:t>
            </a:r>
            <a:r>
              <a:rPr lang="en-US" altLang="en-US" dirty="0" err="1">
                <a:cs typeface="Times New Roman" pitchFamily="18" charset="0"/>
              </a:rPr>
              <a:t>lentas</a:t>
            </a:r>
            <a:r>
              <a:rPr lang="en-US" altLang="en-US" dirty="0">
                <a:cs typeface="Times New Roman" pitchFamily="18" charset="0"/>
              </a:rPr>
              <a:t> y </a:t>
            </a:r>
            <a:r>
              <a:rPr lang="en-US" altLang="en-US" dirty="0" err="1">
                <a:cs typeface="Times New Roman" pitchFamily="18" charset="0"/>
              </a:rPr>
              <a:t>débiles</a:t>
            </a:r>
            <a:endParaRPr lang="en-US" altLang="en-US" dirty="0">
              <a:cs typeface="Times New Roman" pitchFamily="18" charset="0"/>
            </a:endParaRPr>
          </a:p>
          <a:p>
            <a:pPr lvl="2">
              <a:spcBef>
                <a:spcPts val="200"/>
              </a:spcBef>
              <a:spcAft>
                <a:spcPts val="0"/>
              </a:spcAft>
            </a:pPr>
            <a:r>
              <a:rPr lang="en-US" altLang="en-US" dirty="0">
                <a:cs typeface="Times New Roman" pitchFamily="18" charset="0"/>
              </a:rPr>
              <a:t>Resistencia </a:t>
            </a:r>
            <a:r>
              <a:rPr lang="en-US" altLang="en-US" dirty="0" err="1">
                <a:cs typeface="Times New Roman" pitchFamily="18" charset="0"/>
              </a:rPr>
              <a:t>porque</a:t>
            </a:r>
            <a:r>
              <a:rPr lang="en-US" altLang="en-US" dirty="0">
                <a:cs typeface="Times New Roman" pitchFamily="18" charset="0"/>
              </a:rPr>
              <a:t> </a:t>
            </a:r>
            <a:r>
              <a:rPr lang="en-US" altLang="en-US" dirty="0" err="1">
                <a:cs typeface="Times New Roman" pitchFamily="18" charset="0"/>
              </a:rPr>
              <a:t>Atp</a:t>
            </a:r>
            <a:r>
              <a:rPr lang="en-US" altLang="en-US" dirty="0">
                <a:cs typeface="Times New Roman" pitchFamily="18" charset="0"/>
              </a:rPr>
              <a:t> es </a:t>
            </a:r>
            <a:r>
              <a:rPr lang="en-US" altLang="en-US" dirty="0" err="1">
                <a:cs typeface="Times New Roman" pitchFamily="18" charset="0"/>
              </a:rPr>
              <a:t>aeróbico</a:t>
            </a:r>
            <a:endParaRPr lang="en-US" altLang="en-US" dirty="0">
              <a:cs typeface="Times New Roman" pitchFamily="18" charset="0"/>
            </a:endParaRPr>
          </a:p>
          <a:p>
            <a:pPr lvl="2">
              <a:spcBef>
                <a:spcPts val="200"/>
              </a:spcBef>
              <a:spcAft>
                <a:spcPts val="0"/>
              </a:spcAft>
            </a:pPr>
            <a:r>
              <a:rPr lang="en-US" altLang="en-US" dirty="0">
                <a:cs typeface="Times New Roman" pitchFamily="18" charset="0"/>
              </a:rPr>
              <a:t>Rojas y </a:t>
            </a:r>
            <a:r>
              <a:rPr lang="en-US" altLang="en-US" dirty="0" err="1">
                <a:cs typeface="Times New Roman" pitchFamily="18" charset="0"/>
              </a:rPr>
              <a:t>diámetro</a:t>
            </a:r>
            <a:r>
              <a:rPr lang="en-US" altLang="en-US" dirty="0">
                <a:cs typeface="Times New Roman" pitchFamily="18" charset="0"/>
              </a:rPr>
              <a:t> </a:t>
            </a:r>
            <a:r>
              <a:rPr lang="en-US" altLang="en-US" dirty="0" err="1">
                <a:cs typeface="Times New Roman" pitchFamily="18" charset="0"/>
              </a:rPr>
              <a:t>mediano</a:t>
            </a:r>
            <a:endParaRPr lang="en-US" altLang="en-US" dirty="0">
              <a:cs typeface="Times New Roman" pitchFamily="18" charset="0"/>
            </a:endParaRPr>
          </a:p>
          <a:p>
            <a:pPr marL="457200" lvl="2" indent="-457200">
              <a:spcBef>
                <a:spcPts val="300"/>
              </a:spcBef>
              <a:spcAft>
                <a:spcPts val="0"/>
              </a:spcAft>
              <a:buClr>
                <a:schemeClr val="tx1"/>
              </a:buClr>
              <a:buFont typeface="+mj-lt"/>
              <a:buAutoNum type="arabicPeriod" startAt="2"/>
            </a:pPr>
            <a:r>
              <a:rPr lang="en-US" altLang="en-US" b="1" dirty="0" err="1">
                <a:cs typeface="Times New Roman" pitchFamily="18" charset="0"/>
              </a:rPr>
              <a:t>Rapidas</a:t>
            </a:r>
            <a:r>
              <a:rPr lang="en-US" altLang="en-US" b="1" dirty="0">
                <a:cs typeface="Times New Roman" pitchFamily="18" charset="0"/>
              </a:rPr>
              <a:t> </a:t>
            </a:r>
            <a:r>
              <a:rPr lang="en-US" altLang="en-US" b="1" dirty="0" err="1">
                <a:cs typeface="Times New Roman" pitchFamily="18" charset="0"/>
              </a:rPr>
              <a:t>oxidativas</a:t>
            </a:r>
            <a:r>
              <a:rPr lang="en-US" altLang="en-US" b="1" dirty="0">
                <a:cs typeface="Times New Roman" pitchFamily="18" charset="0"/>
              </a:rPr>
              <a:t> fibers (</a:t>
            </a:r>
            <a:r>
              <a:rPr lang="en-US" altLang="en-US" b="1" dirty="0" err="1">
                <a:cs typeface="Times New Roman" pitchFamily="18" charset="0"/>
              </a:rPr>
              <a:t>tipo</a:t>
            </a:r>
            <a:r>
              <a:rPr lang="en-US" altLang="en-US" b="1" dirty="0">
                <a:cs typeface="Times New Roman" pitchFamily="18" charset="0"/>
              </a:rPr>
              <a:t> </a:t>
            </a:r>
            <a:r>
              <a:rPr lang="en-US" altLang="en-US" b="1" dirty="0" err="1">
                <a:cs typeface="Times New Roman" pitchFamily="18" charset="0"/>
              </a:rPr>
              <a:t>Iia</a:t>
            </a:r>
            <a:r>
              <a:rPr lang="en-US" altLang="en-US" b="1" dirty="0">
                <a:cs typeface="Times New Roman" pitchFamily="18" charset="0"/>
              </a:rPr>
              <a:t>, </a:t>
            </a:r>
            <a:r>
              <a:rPr lang="en-US" altLang="en-US" b="1" dirty="0" err="1">
                <a:cs typeface="Times New Roman" pitchFamily="18" charset="0"/>
              </a:rPr>
              <a:t>intermedias</a:t>
            </a:r>
            <a:r>
              <a:rPr lang="en-US" altLang="en-US" b="1" dirty="0">
                <a:cs typeface="Times New Roman" pitchFamily="18" charset="0"/>
              </a:rPr>
              <a:t>)</a:t>
            </a:r>
          </a:p>
          <a:p>
            <a:pPr lvl="2">
              <a:spcBef>
                <a:spcPts val="200"/>
              </a:spcBef>
              <a:spcAft>
                <a:spcPts val="0"/>
              </a:spcAft>
            </a:pPr>
            <a:r>
              <a:rPr lang="en-US" altLang="en-US" dirty="0" err="1">
                <a:cs typeface="Times New Roman" pitchFamily="18" charset="0"/>
              </a:rPr>
              <a:t>Contracciones</a:t>
            </a:r>
            <a:r>
              <a:rPr lang="en-US" altLang="en-US" dirty="0">
                <a:cs typeface="Times New Roman" pitchFamily="18" charset="0"/>
              </a:rPr>
              <a:t> </a:t>
            </a:r>
            <a:r>
              <a:rPr lang="en-US" altLang="en-US" dirty="0" err="1">
                <a:cs typeface="Times New Roman" pitchFamily="18" charset="0"/>
              </a:rPr>
              <a:t>rápidas</a:t>
            </a:r>
            <a:r>
              <a:rPr lang="en-US" altLang="en-US" dirty="0">
                <a:cs typeface="Times New Roman" pitchFamily="18" charset="0"/>
              </a:rPr>
              <a:t> y </a:t>
            </a:r>
            <a:r>
              <a:rPr lang="en-US" altLang="en-US" dirty="0" err="1">
                <a:cs typeface="Times New Roman" pitchFamily="18" charset="0"/>
              </a:rPr>
              <a:t>fuertes</a:t>
            </a:r>
            <a:endParaRPr lang="en-US" altLang="en-US" dirty="0">
              <a:cs typeface="Times New Roman" pitchFamily="18" charset="0"/>
            </a:endParaRPr>
          </a:p>
          <a:p>
            <a:pPr lvl="2">
              <a:spcBef>
                <a:spcPts val="200"/>
              </a:spcBef>
              <a:spcAft>
                <a:spcPts val="0"/>
              </a:spcAft>
            </a:pPr>
            <a:r>
              <a:rPr lang="en-US" altLang="en-US" dirty="0" err="1">
                <a:cs typeface="Times New Roman" pitchFamily="18" charset="0"/>
              </a:rPr>
              <a:t>Principalmente</a:t>
            </a:r>
            <a:r>
              <a:rPr lang="en-US" altLang="en-US" dirty="0">
                <a:cs typeface="Times New Roman" pitchFamily="18" charset="0"/>
              </a:rPr>
              <a:t> </a:t>
            </a:r>
            <a:r>
              <a:rPr lang="en-US" altLang="en-US" dirty="0" err="1">
                <a:cs typeface="Times New Roman" pitchFamily="18" charset="0"/>
              </a:rPr>
              <a:t>aeróbicas</a:t>
            </a:r>
            <a:r>
              <a:rPr lang="en-US" altLang="en-US" dirty="0">
                <a:cs typeface="Times New Roman" pitchFamily="18" charset="0"/>
              </a:rPr>
              <a:t>, </a:t>
            </a:r>
            <a:r>
              <a:rPr lang="en-US" altLang="en-US" dirty="0" err="1">
                <a:cs typeface="Times New Roman" pitchFamily="18" charset="0"/>
              </a:rPr>
              <a:t>oxigeno</a:t>
            </a:r>
            <a:r>
              <a:rPr lang="en-US" altLang="en-US" dirty="0">
                <a:cs typeface="Times New Roman" pitchFamily="18" charset="0"/>
              </a:rPr>
              <a:t> </a:t>
            </a:r>
            <a:r>
              <a:rPr lang="en-US" altLang="en-US" dirty="0" err="1">
                <a:cs typeface="Times New Roman" pitchFamily="18" charset="0"/>
              </a:rPr>
              <a:t>llega</a:t>
            </a:r>
            <a:r>
              <a:rPr lang="en-US" altLang="en-US" dirty="0">
                <a:cs typeface="Times New Roman" pitchFamily="18" charset="0"/>
              </a:rPr>
              <a:t> lento</a:t>
            </a:r>
          </a:p>
          <a:p>
            <a:pPr lvl="2">
              <a:spcBef>
                <a:spcPts val="200"/>
              </a:spcBef>
              <a:spcAft>
                <a:spcPts val="0"/>
              </a:spcAft>
            </a:pPr>
            <a:r>
              <a:rPr lang="en-US" altLang="en-US" dirty="0" err="1">
                <a:cs typeface="Times New Roman" pitchFamily="18" charset="0"/>
              </a:rPr>
              <a:t>Intermedias</a:t>
            </a:r>
            <a:r>
              <a:rPr lang="en-US" altLang="en-US" dirty="0">
                <a:cs typeface="Times New Roman" pitchFamily="18" charset="0"/>
              </a:rPr>
              <a:t> y </a:t>
            </a:r>
            <a:r>
              <a:rPr lang="en-US" altLang="en-US" dirty="0" err="1">
                <a:cs typeface="Times New Roman" pitchFamily="18" charset="0"/>
              </a:rPr>
              <a:t>rositas</a:t>
            </a:r>
            <a:endParaRPr lang="en-US" altLang="en-US" dirty="0">
              <a:cs typeface="Times New Roman" pitchFamily="18" charset="0"/>
            </a:endParaRPr>
          </a:p>
          <a:p>
            <a:pPr marL="457200" lvl="2" indent="-457200">
              <a:spcBef>
                <a:spcPts val="300"/>
              </a:spcBef>
              <a:spcAft>
                <a:spcPts val="0"/>
              </a:spcAft>
              <a:buClrTx/>
              <a:buFont typeface="+mj-lt"/>
              <a:buAutoNum type="arabicPeriod" startAt="3"/>
            </a:pPr>
            <a:r>
              <a:rPr lang="en-US" altLang="en-US" b="1" dirty="0" err="1">
                <a:cs typeface="Times New Roman" pitchFamily="18" charset="0"/>
              </a:rPr>
              <a:t>Glucolíticas</a:t>
            </a:r>
            <a:r>
              <a:rPr lang="en-US" altLang="en-US" b="1" dirty="0">
                <a:cs typeface="Times New Roman" pitchFamily="18" charset="0"/>
              </a:rPr>
              <a:t> </a:t>
            </a:r>
            <a:r>
              <a:rPr lang="en-US" altLang="en-US" b="1" dirty="0" err="1">
                <a:cs typeface="Times New Roman" pitchFamily="18" charset="0"/>
              </a:rPr>
              <a:t>rápidas</a:t>
            </a:r>
            <a:r>
              <a:rPr lang="en-US" altLang="en-US" b="1" dirty="0">
                <a:cs typeface="Times New Roman" pitchFamily="18" charset="0"/>
              </a:rPr>
              <a:t> (</a:t>
            </a:r>
            <a:r>
              <a:rPr lang="en-US" altLang="en-US" b="1" dirty="0" err="1">
                <a:cs typeface="Times New Roman" pitchFamily="18" charset="0"/>
              </a:rPr>
              <a:t>tipo</a:t>
            </a:r>
            <a:r>
              <a:rPr lang="en-US" altLang="en-US" b="1" dirty="0">
                <a:cs typeface="Times New Roman" pitchFamily="18" charset="0"/>
              </a:rPr>
              <a:t> </a:t>
            </a:r>
            <a:r>
              <a:rPr lang="en-US" altLang="en-US" b="1" dirty="0" err="1">
                <a:cs typeface="Times New Roman" pitchFamily="18" charset="0"/>
              </a:rPr>
              <a:t>Iib</a:t>
            </a:r>
            <a:r>
              <a:rPr lang="en-US" altLang="en-US" b="1" dirty="0">
                <a:cs typeface="Times New Roman" pitchFamily="18" charset="0"/>
              </a:rPr>
              <a:t>, </a:t>
            </a:r>
            <a:r>
              <a:rPr lang="en-US" altLang="en-US" b="1" dirty="0" err="1">
                <a:cs typeface="Times New Roman" pitchFamily="18" charset="0"/>
              </a:rPr>
              <a:t>anaeróbicas</a:t>
            </a:r>
            <a:r>
              <a:rPr lang="en-US" altLang="en-US" b="1" dirty="0">
                <a:cs typeface="Times New Roman" pitchFamily="18" charset="0"/>
              </a:rPr>
              <a:t> </a:t>
            </a:r>
            <a:r>
              <a:rPr lang="en-US" altLang="en-US" b="1" dirty="0" err="1">
                <a:cs typeface="Times New Roman" pitchFamily="18" charset="0"/>
              </a:rPr>
              <a:t>rapidas</a:t>
            </a:r>
            <a:r>
              <a:rPr lang="en-US" altLang="en-US" b="1" dirty="0">
                <a:cs typeface="Times New Roman" pitchFamily="18" charset="0"/>
              </a:rPr>
              <a:t>)</a:t>
            </a:r>
          </a:p>
          <a:p>
            <a:pPr lvl="2">
              <a:spcBef>
                <a:spcPts val="200"/>
              </a:spcBef>
              <a:spcAft>
                <a:spcPts val="0"/>
              </a:spcAft>
            </a:pPr>
            <a:r>
              <a:rPr lang="en-US" altLang="en-US" dirty="0" err="1">
                <a:cs typeface="Times New Roman" pitchFamily="18" charset="0"/>
              </a:rPr>
              <a:t>Contracciones</a:t>
            </a:r>
            <a:r>
              <a:rPr lang="en-US" altLang="en-US" dirty="0">
                <a:cs typeface="Times New Roman" pitchFamily="18" charset="0"/>
              </a:rPr>
              <a:t> </a:t>
            </a:r>
            <a:r>
              <a:rPr lang="en-US" altLang="en-US" dirty="0" err="1">
                <a:cs typeface="Times New Roman" pitchFamily="18" charset="0"/>
              </a:rPr>
              <a:t>rápidas</a:t>
            </a:r>
            <a:r>
              <a:rPr lang="en-US" altLang="en-US" dirty="0">
                <a:cs typeface="Times New Roman" pitchFamily="18" charset="0"/>
              </a:rPr>
              <a:t> y </a:t>
            </a:r>
            <a:r>
              <a:rPr lang="en-US" altLang="en-US" dirty="0" err="1">
                <a:cs typeface="Times New Roman" pitchFamily="18" charset="0"/>
              </a:rPr>
              <a:t>fuertes</a:t>
            </a:r>
            <a:endParaRPr lang="en-US" altLang="en-US" dirty="0">
              <a:cs typeface="Times New Roman" pitchFamily="18" charset="0"/>
            </a:endParaRPr>
          </a:p>
          <a:p>
            <a:pPr lvl="2">
              <a:spcBef>
                <a:spcPts val="200"/>
              </a:spcBef>
              <a:spcAft>
                <a:spcPts val="0"/>
              </a:spcAft>
            </a:pPr>
            <a:r>
              <a:rPr lang="en-US" altLang="en-US" dirty="0" err="1">
                <a:cs typeface="Times New Roman" pitchFamily="18" charset="0"/>
              </a:rPr>
              <a:t>Contracciones</a:t>
            </a:r>
            <a:r>
              <a:rPr lang="en-US" altLang="en-US" dirty="0">
                <a:cs typeface="Times New Roman" pitchFamily="18" charset="0"/>
              </a:rPr>
              <a:t> breves, </a:t>
            </a:r>
            <a:r>
              <a:rPr lang="en-US" altLang="en-US" dirty="0" err="1">
                <a:cs typeface="Times New Roman" pitchFamily="18" charset="0"/>
              </a:rPr>
              <a:t>pues</a:t>
            </a:r>
            <a:r>
              <a:rPr lang="en-US" altLang="en-US" dirty="0">
                <a:cs typeface="Times New Roman" pitchFamily="18" charset="0"/>
              </a:rPr>
              <a:t> la </a:t>
            </a:r>
            <a:r>
              <a:rPr lang="en-US" altLang="en-US" dirty="0" err="1">
                <a:cs typeface="Times New Roman" pitchFamily="18" charset="0"/>
              </a:rPr>
              <a:t>producción</a:t>
            </a:r>
            <a:r>
              <a:rPr lang="en-US" altLang="en-US" dirty="0">
                <a:cs typeface="Times New Roman" pitchFamily="18" charset="0"/>
              </a:rPr>
              <a:t> de ATP es </a:t>
            </a:r>
            <a:r>
              <a:rPr lang="en-US" altLang="en-US" dirty="0" err="1">
                <a:cs typeface="Times New Roman" pitchFamily="18" charset="0"/>
              </a:rPr>
              <a:t>anaeróica</a:t>
            </a:r>
            <a:endParaRPr lang="en-US" altLang="en-US" dirty="0">
              <a:cs typeface="Times New Roman" pitchFamily="18" charset="0"/>
            </a:endParaRPr>
          </a:p>
          <a:p>
            <a:pPr lvl="2">
              <a:spcBef>
                <a:spcPts val="200"/>
              </a:spcBef>
              <a:spcAft>
                <a:spcPts val="0"/>
              </a:spcAft>
            </a:pPr>
            <a:r>
              <a:rPr lang="en-US" altLang="en-US" dirty="0">
                <a:cs typeface="Times New Roman" pitchFamily="18" charset="0"/>
              </a:rPr>
              <a:t>Grandes, </a:t>
            </a:r>
            <a:r>
              <a:rPr lang="en-US" altLang="en-US" dirty="0" err="1">
                <a:cs typeface="Times New Roman" pitchFamily="18" charset="0"/>
              </a:rPr>
              <a:t>blancas</a:t>
            </a:r>
            <a:r>
              <a:rPr lang="en-US" altLang="en-US" dirty="0">
                <a:cs typeface="Times New Roman" pitchFamily="18" charset="0"/>
              </a:rPr>
              <a:t>, </a:t>
            </a:r>
            <a:r>
              <a:rPr lang="en-US" altLang="en-US" dirty="0" err="1">
                <a:cs typeface="Times New Roman" pitchFamily="18" charset="0"/>
              </a:rPr>
              <a:t>poca</a:t>
            </a:r>
            <a:r>
              <a:rPr lang="en-US" altLang="en-US" dirty="0">
                <a:cs typeface="Times New Roman" pitchFamily="18" charset="0"/>
              </a:rPr>
              <a:t> </a:t>
            </a:r>
            <a:r>
              <a:rPr lang="en-US" altLang="en-US" dirty="0" err="1">
                <a:cs typeface="Times New Roman" pitchFamily="18" charset="0"/>
              </a:rPr>
              <a:t>Mgb</a:t>
            </a:r>
            <a:endParaRPr lang="en-US" altLang="en-US" dirty="0">
              <a:cs typeface="Times New Roman" pitchFamily="18" charset="0"/>
            </a:endParaRPr>
          </a:p>
        </p:txBody>
      </p:sp>
    </p:spTree>
    <p:extLst>
      <p:ext uri="{BB962C8B-B14F-4D97-AF65-F5344CB8AC3E}">
        <p14:creationId xmlns:p14="http://schemas.microsoft.com/office/powerpoint/2010/main" val="17579179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968542"/>
          </a:xfrm>
        </p:spPr>
        <p:txBody>
          <a:bodyPr/>
          <a:lstStyle/>
          <a:p>
            <a:r>
              <a:rPr lang="en-US" dirty="0"/>
              <a:t>10.5 </a:t>
            </a:r>
            <a:r>
              <a:rPr lang="en-US" dirty="0" err="1"/>
              <a:t>Fibras</a:t>
            </a:r>
            <a:r>
              <a:rPr lang="en-US" dirty="0"/>
              <a:t> </a:t>
            </a:r>
            <a:r>
              <a:rPr lang="en-US" dirty="0" err="1"/>
              <a:t>musculares</a:t>
            </a:r>
            <a:r>
              <a:rPr lang="en-US" dirty="0"/>
              <a:t>: </a:t>
            </a:r>
            <a:r>
              <a:rPr lang="en-US" dirty="0" err="1"/>
              <a:t>Distribución</a:t>
            </a:r>
            <a:endParaRPr lang="en-US" dirty="0"/>
          </a:p>
        </p:txBody>
      </p:sp>
      <p:pic>
        <p:nvPicPr>
          <p:cNvPr id="9" name="Picture 2" descr="A cross section of skeletal muscle using a specific stain shows muscle fiber types. Slow oxidative fibers are the darkest, fast oxidative fibers are less dark, and fast glycolytic fibers are the lightest."/>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b="2998"/>
          <a:stretch/>
        </p:blipFill>
        <p:spPr bwMode="auto">
          <a:xfrm>
            <a:off x="0" y="1219200"/>
            <a:ext cx="5012109" cy="4800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p:cNvSpPr>
            <a:spLocks noGrp="1"/>
          </p:cNvSpPr>
          <p:nvPr>
            <p:ph idx="13"/>
          </p:nvPr>
        </p:nvSpPr>
        <p:spPr>
          <a:xfrm>
            <a:off x="457200" y="6172200"/>
            <a:ext cx="1371600" cy="381000"/>
          </a:xfrm>
        </p:spPr>
        <p:txBody>
          <a:bodyPr/>
          <a:lstStyle/>
          <a:p>
            <a:r>
              <a:rPr lang="en-US" altLang="en-US" sz="1800" dirty="0">
                <a:cs typeface="Times New Roman" pitchFamily="18" charset="0"/>
              </a:rPr>
              <a:t>Figure 10.19</a:t>
            </a:r>
            <a:endParaRPr lang="en-US" sz="1800" dirty="0"/>
          </a:p>
        </p:txBody>
      </p:sp>
      <p:sp>
        <p:nvSpPr>
          <p:cNvPr id="4" name="Text Placeholder 4"/>
          <p:cNvSpPr>
            <a:spLocks noGrp="1"/>
          </p:cNvSpPr>
          <p:nvPr>
            <p:ph type="body" sz="quarter" idx="15"/>
          </p:nvPr>
        </p:nvSpPr>
        <p:spPr/>
        <p:txBody>
          <a:bodyPr/>
          <a:lstStyle/>
          <a:p>
            <a:r>
              <a:rPr lang="en-US" dirty="0"/>
              <a:t>©ISM/Medical Images</a:t>
            </a:r>
          </a:p>
        </p:txBody>
      </p:sp>
      <p:sp>
        <p:nvSpPr>
          <p:cNvPr id="2" name="Rectangle 1">
            <a:extLst>
              <a:ext uri="{FF2B5EF4-FFF2-40B4-BE49-F238E27FC236}">
                <a16:creationId xmlns:a16="http://schemas.microsoft.com/office/drawing/2014/main" id="{7E436F07-10BD-E34C-89A5-38F2FD14964F}"/>
              </a:ext>
            </a:extLst>
          </p:cNvPr>
          <p:cNvSpPr/>
          <p:nvPr/>
        </p:nvSpPr>
        <p:spPr>
          <a:xfrm>
            <a:off x="3124200" y="914400"/>
            <a:ext cx="6019800" cy="5801588"/>
          </a:xfrm>
          <a:prstGeom prst="rect">
            <a:avLst/>
          </a:prstGeom>
        </p:spPr>
        <p:txBody>
          <a:bodyPr wrap="square">
            <a:spAutoFit/>
          </a:bodyPr>
          <a:lstStyle/>
          <a:p>
            <a:pPr marL="342900" indent="-342900">
              <a:spcBef>
                <a:spcPts val="600"/>
              </a:spcBef>
              <a:spcAft>
                <a:spcPts val="0"/>
              </a:spcAft>
              <a:buFont typeface="Arial" panose="020B0604020202020204" pitchFamily="34" charset="0"/>
              <a:buChar char="•"/>
            </a:pPr>
            <a:r>
              <a:rPr lang="en-US" altLang="en-US" sz="2400" dirty="0" err="1">
                <a:cs typeface="Times New Roman" pitchFamily="18" charset="0"/>
              </a:rPr>
              <a:t>En</a:t>
            </a:r>
            <a:r>
              <a:rPr lang="en-US" altLang="en-US" sz="2400" dirty="0">
                <a:cs typeface="Times New Roman" pitchFamily="18" charset="0"/>
              </a:rPr>
              <a:t> un </a:t>
            </a:r>
            <a:r>
              <a:rPr lang="en-US" altLang="en-US" sz="2400" dirty="0" err="1">
                <a:cs typeface="Times New Roman" pitchFamily="18" charset="0"/>
              </a:rPr>
              <a:t>músculo</a:t>
            </a:r>
            <a:r>
              <a:rPr lang="en-US" altLang="en-US" sz="2400" dirty="0">
                <a:cs typeface="Times New Roman" pitchFamily="18" charset="0"/>
              </a:rPr>
              <a:t> </a:t>
            </a:r>
            <a:r>
              <a:rPr lang="en-US" altLang="en-US" sz="2400" dirty="0" err="1">
                <a:cs typeface="Times New Roman" pitchFamily="18" charset="0"/>
              </a:rPr>
              <a:t>tendremos</a:t>
            </a:r>
            <a:r>
              <a:rPr lang="en-US" altLang="en-US" sz="2400" dirty="0">
                <a:cs typeface="Times New Roman" pitchFamily="18" charset="0"/>
              </a:rPr>
              <a:t> de </a:t>
            </a:r>
            <a:r>
              <a:rPr lang="en-US" altLang="en-US" sz="2400" dirty="0" err="1">
                <a:cs typeface="Times New Roman" pitchFamily="18" charset="0"/>
              </a:rPr>
              <a:t>todos</a:t>
            </a:r>
            <a:r>
              <a:rPr lang="en-US" altLang="en-US" sz="2400" dirty="0">
                <a:cs typeface="Times New Roman" pitchFamily="18" charset="0"/>
              </a:rPr>
              <a:t> los </a:t>
            </a:r>
            <a:r>
              <a:rPr lang="en-US" altLang="en-US" sz="2400" dirty="0" err="1">
                <a:cs typeface="Times New Roman" pitchFamily="18" charset="0"/>
              </a:rPr>
              <a:t>tipos</a:t>
            </a:r>
            <a:endParaRPr lang="en-US" altLang="en-US" sz="2400" dirty="0">
              <a:cs typeface="Times New Roman" pitchFamily="18" charset="0"/>
            </a:endParaRPr>
          </a:p>
          <a:p>
            <a:pPr marL="342900" indent="-342900">
              <a:spcBef>
                <a:spcPts val="600"/>
              </a:spcBef>
              <a:spcAft>
                <a:spcPts val="0"/>
              </a:spcAft>
              <a:buFont typeface="Arial" panose="020B0604020202020204" pitchFamily="34" charset="0"/>
              <a:buChar char="•"/>
            </a:pPr>
            <a:r>
              <a:rPr lang="en-US" altLang="en-US" sz="2400" dirty="0" err="1">
                <a:cs typeface="Times New Roman" pitchFamily="18" charset="0"/>
              </a:rPr>
              <a:t>Según</a:t>
            </a:r>
            <a:r>
              <a:rPr lang="en-US" altLang="en-US" sz="2400" dirty="0">
                <a:cs typeface="Times New Roman" pitchFamily="18" charset="0"/>
              </a:rPr>
              <a:t> el </a:t>
            </a:r>
            <a:r>
              <a:rPr lang="en-US" altLang="en-US" sz="2400" dirty="0" err="1">
                <a:cs typeface="Times New Roman" pitchFamily="18" charset="0"/>
              </a:rPr>
              <a:t>grupo</a:t>
            </a:r>
            <a:r>
              <a:rPr lang="en-US" altLang="en-US" sz="2400" dirty="0">
                <a:cs typeface="Times New Roman" pitchFamily="18" charset="0"/>
              </a:rPr>
              <a:t> de </a:t>
            </a:r>
            <a:r>
              <a:rPr lang="en-US" altLang="en-US" sz="2400" dirty="0" err="1">
                <a:cs typeface="Times New Roman" pitchFamily="18" charset="0"/>
              </a:rPr>
              <a:t>muúculo</a:t>
            </a:r>
            <a:r>
              <a:rPr lang="en-US" altLang="en-US" sz="2400" dirty="0">
                <a:cs typeface="Times New Roman" pitchFamily="18" charset="0"/>
              </a:rPr>
              <a:t> </a:t>
            </a:r>
            <a:r>
              <a:rPr lang="en-US" altLang="en-US" sz="2400" dirty="0" err="1">
                <a:cs typeface="Times New Roman" pitchFamily="18" charset="0"/>
              </a:rPr>
              <a:t>varian</a:t>
            </a:r>
            <a:r>
              <a:rPr lang="en-US" altLang="en-US" sz="2400" dirty="0">
                <a:cs typeface="Times New Roman" pitchFamily="18" charset="0"/>
              </a:rPr>
              <a:t> las </a:t>
            </a:r>
            <a:r>
              <a:rPr lang="en-US" altLang="en-US" sz="2400" dirty="0" err="1">
                <a:cs typeface="Times New Roman" pitchFamily="18" charset="0"/>
              </a:rPr>
              <a:t>proporciones</a:t>
            </a:r>
            <a:r>
              <a:rPr lang="en-US" altLang="en-US" sz="2400" dirty="0">
                <a:cs typeface="Times New Roman" pitchFamily="18" charset="0"/>
              </a:rPr>
              <a:t> </a:t>
            </a:r>
          </a:p>
          <a:p>
            <a:pPr marL="800100" lvl="1" indent="-342900">
              <a:spcBef>
                <a:spcPts val="600"/>
              </a:spcBef>
              <a:spcAft>
                <a:spcPts val="0"/>
              </a:spcAft>
              <a:buFont typeface="Arial" panose="020B0604020202020204" pitchFamily="34" charset="0"/>
              <a:buChar char="•"/>
            </a:pPr>
            <a:r>
              <a:rPr lang="en-US" altLang="en-US" sz="2400" b="1" dirty="0">
                <a:cs typeface="Times New Roman" pitchFamily="18" charset="0"/>
              </a:rPr>
              <a:t>Manos</a:t>
            </a:r>
            <a:r>
              <a:rPr lang="en-US" altLang="en-US" sz="2400" dirty="0">
                <a:cs typeface="Times New Roman" pitchFamily="18" charset="0"/>
              </a:rPr>
              <a:t>: % mayor de </a:t>
            </a:r>
            <a:r>
              <a:rPr lang="en-US" altLang="en-US" sz="2400" dirty="0" err="1">
                <a:cs typeface="Times New Roman" pitchFamily="18" charset="0"/>
              </a:rPr>
              <a:t>rapidas</a:t>
            </a:r>
            <a:r>
              <a:rPr lang="en-US" altLang="en-US" sz="2400" dirty="0">
                <a:cs typeface="Times New Roman" pitchFamily="18" charset="0"/>
              </a:rPr>
              <a:t> </a:t>
            </a:r>
            <a:r>
              <a:rPr lang="en-US" altLang="en-US" sz="2400" dirty="0" err="1">
                <a:cs typeface="Times New Roman" pitchFamily="18" charset="0"/>
              </a:rPr>
              <a:t>glucolíticas</a:t>
            </a:r>
            <a:r>
              <a:rPr lang="en-US" altLang="en-US" sz="2400" dirty="0">
                <a:cs typeface="Times New Roman" pitchFamily="18" charset="0"/>
              </a:rPr>
              <a:t>: </a:t>
            </a:r>
            <a:r>
              <a:rPr lang="en-US" altLang="en-US" sz="2400" dirty="0" err="1">
                <a:cs typeface="Times New Roman" pitchFamily="18" charset="0"/>
              </a:rPr>
              <a:t>rapidez</a:t>
            </a:r>
            <a:endParaRPr lang="en-US" altLang="en-US" sz="2400" dirty="0">
              <a:cs typeface="Times New Roman" pitchFamily="18" charset="0"/>
            </a:endParaRPr>
          </a:p>
          <a:p>
            <a:pPr marL="800100" lvl="1" indent="-342900">
              <a:spcBef>
                <a:spcPts val="600"/>
              </a:spcBef>
              <a:spcAft>
                <a:spcPts val="0"/>
              </a:spcAft>
              <a:buFont typeface="Arial" panose="020B0604020202020204" pitchFamily="34" charset="0"/>
              <a:buChar char="•"/>
            </a:pPr>
            <a:r>
              <a:rPr lang="en-US" altLang="en-US" sz="2400" b="1" dirty="0" err="1">
                <a:cs typeface="Times New Roman" pitchFamily="18" charset="0"/>
              </a:rPr>
              <a:t>Espalda</a:t>
            </a:r>
            <a:r>
              <a:rPr lang="en-US" altLang="en-US" sz="2400" dirty="0">
                <a:cs typeface="Times New Roman" pitchFamily="18" charset="0"/>
              </a:rPr>
              <a:t>: % mayor de </a:t>
            </a:r>
            <a:r>
              <a:rPr lang="en-US" altLang="en-US" sz="2400" dirty="0" err="1">
                <a:cs typeface="Times New Roman" pitchFamily="18" charset="0"/>
              </a:rPr>
              <a:t>lentas</a:t>
            </a:r>
            <a:r>
              <a:rPr lang="en-US" altLang="en-US" sz="2400" dirty="0">
                <a:cs typeface="Times New Roman" pitchFamily="18" charset="0"/>
              </a:rPr>
              <a:t> </a:t>
            </a:r>
            <a:r>
              <a:rPr lang="en-US" altLang="en-US" sz="2400" dirty="0" err="1">
                <a:cs typeface="Times New Roman" pitchFamily="18" charset="0"/>
              </a:rPr>
              <a:t>oxidativas</a:t>
            </a:r>
            <a:r>
              <a:rPr lang="en-US" altLang="en-US" sz="2400" dirty="0">
                <a:cs typeface="Times New Roman" pitchFamily="18" charset="0"/>
              </a:rPr>
              <a:t>: </a:t>
            </a:r>
            <a:r>
              <a:rPr lang="en-US" altLang="en-US" sz="2400" dirty="0" err="1">
                <a:cs typeface="Times New Roman" pitchFamily="18" charset="0"/>
              </a:rPr>
              <a:t>mantener</a:t>
            </a:r>
            <a:r>
              <a:rPr lang="en-US" altLang="en-US" sz="2400" dirty="0">
                <a:cs typeface="Times New Roman" pitchFamily="18" charset="0"/>
              </a:rPr>
              <a:t> </a:t>
            </a:r>
            <a:r>
              <a:rPr lang="en-US" altLang="en-US" sz="2400" dirty="0" err="1">
                <a:cs typeface="Times New Roman" pitchFamily="18" charset="0"/>
              </a:rPr>
              <a:t>postura</a:t>
            </a:r>
            <a:endParaRPr lang="en-US" altLang="en-US" sz="2400" dirty="0">
              <a:cs typeface="Times New Roman" pitchFamily="18" charset="0"/>
            </a:endParaRPr>
          </a:p>
          <a:p>
            <a:pPr marL="800100" lvl="1" indent="-342900">
              <a:spcBef>
                <a:spcPts val="600"/>
              </a:spcBef>
              <a:spcAft>
                <a:spcPts val="0"/>
              </a:spcAft>
              <a:buFont typeface="Arial" panose="020B0604020202020204" pitchFamily="34" charset="0"/>
              <a:buChar char="•"/>
            </a:pPr>
            <a:r>
              <a:rPr lang="en-US" altLang="en-US" sz="2400" b="1" dirty="0" err="1">
                <a:cs typeface="Times New Roman" pitchFamily="18" charset="0"/>
              </a:rPr>
              <a:t>Maratonistas</a:t>
            </a:r>
            <a:r>
              <a:rPr lang="en-US" altLang="en-US" sz="2400" dirty="0">
                <a:cs typeface="Times New Roman" pitchFamily="18" charset="0"/>
              </a:rPr>
              <a:t>: % mayor de </a:t>
            </a:r>
            <a:r>
              <a:rPr lang="en-US" altLang="en-US" sz="2400" dirty="0" err="1">
                <a:cs typeface="Times New Roman" pitchFamily="18" charset="0"/>
              </a:rPr>
              <a:t>lentas</a:t>
            </a:r>
            <a:r>
              <a:rPr lang="en-US" altLang="en-US" sz="2400" dirty="0">
                <a:cs typeface="Times New Roman" pitchFamily="18" charset="0"/>
              </a:rPr>
              <a:t> </a:t>
            </a:r>
            <a:r>
              <a:rPr lang="en-US" altLang="en-US" sz="2400" dirty="0" err="1">
                <a:cs typeface="Times New Roman" pitchFamily="18" charset="0"/>
              </a:rPr>
              <a:t>oxidativas</a:t>
            </a:r>
            <a:r>
              <a:rPr lang="en-US" altLang="en-US" sz="2400" dirty="0">
                <a:cs typeface="Times New Roman" pitchFamily="18" charset="0"/>
              </a:rPr>
              <a:t> </a:t>
            </a:r>
            <a:r>
              <a:rPr lang="en-US" altLang="en-US" sz="2400" dirty="0" err="1">
                <a:cs typeface="Times New Roman" pitchFamily="18" charset="0"/>
              </a:rPr>
              <a:t>en</a:t>
            </a:r>
            <a:r>
              <a:rPr lang="en-US" altLang="en-US" sz="2400" dirty="0">
                <a:cs typeface="Times New Roman" pitchFamily="18" charset="0"/>
              </a:rPr>
              <a:t> las </a:t>
            </a:r>
            <a:r>
              <a:rPr lang="en-US" altLang="en-US" sz="2400" dirty="0" err="1">
                <a:cs typeface="Times New Roman" pitchFamily="18" charset="0"/>
              </a:rPr>
              <a:t>piernas</a:t>
            </a:r>
            <a:endParaRPr lang="en-US" altLang="en-US" sz="2400" dirty="0">
              <a:cs typeface="Times New Roman" pitchFamily="18" charset="0"/>
            </a:endParaRPr>
          </a:p>
          <a:p>
            <a:pPr marL="800100" lvl="1" indent="-342900">
              <a:spcBef>
                <a:spcPts val="600"/>
              </a:spcBef>
              <a:spcAft>
                <a:spcPts val="0"/>
              </a:spcAft>
              <a:buFont typeface="Arial" panose="020B0604020202020204" pitchFamily="34" charset="0"/>
              <a:buChar char="•"/>
            </a:pPr>
            <a:r>
              <a:rPr lang="en-US" altLang="en-US" sz="2400" b="1" dirty="0" err="1">
                <a:cs typeface="Times New Roman" pitchFamily="18" charset="0"/>
              </a:rPr>
              <a:t>Velocistas</a:t>
            </a:r>
            <a:r>
              <a:rPr lang="en-US" altLang="en-US" sz="2400" dirty="0">
                <a:cs typeface="Times New Roman" pitchFamily="18" charset="0"/>
              </a:rPr>
              <a:t> : % mayor de </a:t>
            </a:r>
            <a:r>
              <a:rPr lang="en-US" altLang="en-US" sz="2400" dirty="0" err="1">
                <a:cs typeface="Times New Roman" pitchFamily="18" charset="0"/>
              </a:rPr>
              <a:t>rápidas</a:t>
            </a:r>
            <a:r>
              <a:rPr lang="en-US" altLang="en-US" sz="2400" dirty="0">
                <a:cs typeface="Times New Roman" pitchFamily="18" charset="0"/>
              </a:rPr>
              <a:t> </a:t>
            </a:r>
            <a:r>
              <a:rPr lang="en-US" altLang="en-US" sz="2400" dirty="0" err="1">
                <a:cs typeface="Times New Roman" pitchFamily="18" charset="0"/>
              </a:rPr>
              <a:t>glucolíticas</a:t>
            </a:r>
            <a:endParaRPr lang="en-US" altLang="en-US" sz="2400" dirty="0">
              <a:cs typeface="Times New Roman" pitchFamily="18" charset="0"/>
            </a:endParaRPr>
          </a:p>
          <a:p>
            <a:pPr marL="1257300" lvl="2" indent="-342900">
              <a:spcBef>
                <a:spcPts val="600"/>
              </a:spcBef>
              <a:buFont typeface="Arial" panose="020B0604020202020204" pitchFamily="34" charset="0"/>
              <a:buChar char="•"/>
            </a:pPr>
            <a:r>
              <a:rPr lang="en-US" altLang="en-US" sz="2400" dirty="0" err="1">
                <a:cs typeface="Times New Roman" pitchFamily="18" charset="0"/>
              </a:rPr>
              <a:t>Componente</a:t>
            </a:r>
            <a:r>
              <a:rPr lang="en-US" altLang="en-US" sz="2400" dirty="0">
                <a:cs typeface="Times New Roman" pitchFamily="18" charset="0"/>
              </a:rPr>
              <a:t> </a:t>
            </a:r>
            <a:r>
              <a:rPr lang="en-US" altLang="en-US" sz="2400" dirty="0" err="1">
                <a:cs typeface="Times New Roman" pitchFamily="18" charset="0"/>
              </a:rPr>
              <a:t>genético</a:t>
            </a:r>
            <a:r>
              <a:rPr lang="en-US" altLang="en-US" sz="2400" dirty="0">
                <a:cs typeface="Times New Roman" pitchFamily="18" charset="0"/>
              </a:rPr>
              <a:t> </a:t>
            </a:r>
            <a:r>
              <a:rPr lang="en-US" altLang="en-US" sz="2400" dirty="0" err="1">
                <a:cs typeface="Times New Roman" pitchFamily="18" charset="0"/>
              </a:rPr>
              <a:t>primario</a:t>
            </a:r>
            <a:endParaRPr lang="en-US" altLang="en-US" sz="2400" dirty="0">
              <a:cs typeface="Times New Roman" pitchFamily="18" charset="0"/>
            </a:endParaRPr>
          </a:p>
          <a:p>
            <a:pPr marL="1257300" lvl="2" indent="-342900">
              <a:spcBef>
                <a:spcPts val="600"/>
              </a:spcBef>
              <a:buFont typeface="Arial" panose="020B0604020202020204" pitchFamily="34" charset="0"/>
              <a:buChar char="•"/>
            </a:pPr>
            <a:r>
              <a:rPr lang="en-US" altLang="en-US" sz="2400" dirty="0" err="1">
                <a:cs typeface="Times New Roman" pitchFamily="18" charset="0"/>
              </a:rPr>
              <a:t>Epigenético</a:t>
            </a:r>
            <a:r>
              <a:rPr lang="en-US" altLang="en-US" sz="2400" dirty="0">
                <a:cs typeface="Times New Roman" pitchFamily="18" charset="0"/>
              </a:rPr>
              <a:t> (</a:t>
            </a:r>
            <a:r>
              <a:rPr lang="en-US" altLang="en-US" sz="2400" dirty="0" err="1">
                <a:cs typeface="Times New Roman" pitchFamily="18" charset="0"/>
              </a:rPr>
              <a:t>entrenamiento</a:t>
            </a:r>
            <a:r>
              <a:rPr lang="en-US" altLang="en-US" sz="2400" dirty="0">
                <a:cs typeface="Times New Roman" pitchFamily="18" charset="0"/>
              </a:rPr>
              <a:t>) </a:t>
            </a:r>
            <a:r>
              <a:rPr lang="en-US" altLang="en-US" sz="2400" dirty="0" err="1">
                <a:cs typeface="Times New Roman" pitchFamily="18" charset="0"/>
              </a:rPr>
              <a:t>secundario</a:t>
            </a:r>
            <a:endParaRPr lang="en-US" altLang="en-US" sz="2400" dirty="0">
              <a:cs typeface="Times New Roman" pitchFamily="18" charset="0"/>
            </a:endParaRPr>
          </a:p>
        </p:txBody>
      </p:sp>
    </p:spTree>
    <p:extLst>
      <p:ext uri="{BB962C8B-B14F-4D97-AF65-F5344CB8AC3E}">
        <p14:creationId xmlns:p14="http://schemas.microsoft.com/office/powerpoint/2010/main" val="22895315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err="1">
                <a:solidFill>
                  <a:srgbClr val="B60000"/>
                </a:solidFill>
              </a:rPr>
              <a:t>Objetivos</a:t>
            </a:r>
            <a:endParaRPr lang="en-US" sz="3600" b="0" dirty="0">
              <a:solidFill>
                <a:srgbClr val="B60000"/>
              </a:solidFill>
            </a:endParaRPr>
          </a:p>
        </p:txBody>
      </p:sp>
      <p:sp>
        <p:nvSpPr>
          <p:cNvPr id="8" name="Content Placeholder 2"/>
          <p:cNvSpPr>
            <a:spLocks noGrp="1"/>
          </p:cNvSpPr>
          <p:nvPr>
            <p:ph idx="1"/>
          </p:nvPr>
        </p:nvSpPr>
        <p:spPr>
          <a:xfrm>
            <a:off x="457200" y="1295400"/>
            <a:ext cx="8534400" cy="5303520"/>
          </a:xfrm>
        </p:spPr>
        <p:txBody>
          <a:bodyPr/>
          <a:lstStyle/>
          <a:p>
            <a:pPr marL="640080" indent="-640080">
              <a:buFont typeface="+mj-lt"/>
              <a:buAutoNum type="arabicPeriod" startAt="25"/>
            </a:pPr>
            <a:r>
              <a:rPr lang="en-US" altLang="en-US" sz="2800" dirty="0" err="1">
                <a:cs typeface="Times New Roman" pitchFamily="18" charset="0"/>
              </a:rPr>
              <a:t>Describir</a:t>
            </a:r>
            <a:r>
              <a:rPr lang="en-US" altLang="en-US" sz="2800" dirty="0">
                <a:cs typeface="Times New Roman" pitchFamily="18" charset="0"/>
              </a:rPr>
              <a:t> que </a:t>
            </a:r>
            <a:r>
              <a:rPr lang="en-US" altLang="en-US" sz="2800" dirty="0" err="1">
                <a:cs typeface="Times New Roman" pitchFamily="18" charset="0"/>
              </a:rPr>
              <a:t>ocurre</a:t>
            </a:r>
            <a:r>
              <a:rPr lang="en-US" altLang="en-US" sz="2800" dirty="0">
                <a:cs typeface="Times New Roman" pitchFamily="18" charset="0"/>
              </a:rPr>
              <a:t> </a:t>
            </a:r>
            <a:r>
              <a:rPr lang="en-US" altLang="en-US" sz="2800" dirty="0" err="1">
                <a:cs typeface="Times New Roman" pitchFamily="18" charset="0"/>
              </a:rPr>
              <a:t>en</a:t>
            </a:r>
            <a:r>
              <a:rPr lang="en-US" altLang="en-US" sz="2800" dirty="0">
                <a:cs typeface="Times New Roman" pitchFamily="18" charset="0"/>
              </a:rPr>
              <a:t> una </a:t>
            </a:r>
            <a:r>
              <a:rPr lang="en-US" altLang="en-US" sz="2800" dirty="0" err="1">
                <a:cs typeface="Times New Roman" pitchFamily="18" charset="0"/>
              </a:rPr>
              <a:t>contarccion</a:t>
            </a:r>
            <a:r>
              <a:rPr lang="en-US" altLang="en-US" sz="2800" dirty="0">
                <a:cs typeface="Times New Roman" pitchFamily="18" charset="0"/>
              </a:rPr>
              <a:t> simple, y </a:t>
            </a:r>
            <a:r>
              <a:rPr lang="en-US" altLang="en-US" sz="2800" dirty="0" err="1">
                <a:cs typeface="Times New Roman" pitchFamily="18" charset="0"/>
              </a:rPr>
              <a:t>relacionarlo</a:t>
            </a:r>
            <a:r>
              <a:rPr lang="en-US" altLang="en-US" sz="2800" dirty="0">
                <a:cs typeface="Times New Roman" pitchFamily="18" charset="0"/>
              </a:rPr>
              <a:t> a la </a:t>
            </a:r>
            <a:r>
              <a:rPr lang="en-US" altLang="en-US" sz="2800" dirty="0" err="1">
                <a:cs typeface="Times New Roman" pitchFamily="18" charset="0"/>
              </a:rPr>
              <a:t>grafica</a:t>
            </a:r>
            <a:r>
              <a:rPr lang="en-US" altLang="en-US" sz="2800" dirty="0">
                <a:cs typeface="Times New Roman" pitchFamily="18" charset="0"/>
              </a:rPr>
              <a:t> . </a:t>
            </a:r>
          </a:p>
          <a:p>
            <a:pPr marL="640080" indent="-640080">
              <a:buFont typeface="+mj-lt"/>
              <a:buAutoNum type="arabicPeriod" startAt="25"/>
            </a:pPr>
            <a:r>
              <a:rPr lang="en-US" altLang="en-US" sz="2800" dirty="0" err="1">
                <a:cs typeface="Times New Roman" pitchFamily="18" charset="0"/>
              </a:rPr>
              <a:t>Explicar</a:t>
            </a:r>
            <a:r>
              <a:rPr lang="en-US" altLang="en-US" sz="2800" dirty="0">
                <a:cs typeface="Times New Roman" pitchFamily="18" charset="0"/>
              </a:rPr>
              <a:t> los </a:t>
            </a:r>
            <a:r>
              <a:rPr lang="en-US" altLang="en-US" sz="2800" dirty="0" err="1">
                <a:cs typeface="Times New Roman" pitchFamily="18" charset="0"/>
              </a:rPr>
              <a:t>eventos</a:t>
            </a:r>
            <a:r>
              <a:rPr lang="en-US" altLang="en-US" sz="2800" dirty="0">
                <a:cs typeface="Times New Roman" pitchFamily="18" charset="0"/>
              </a:rPr>
              <a:t> que </a:t>
            </a:r>
            <a:r>
              <a:rPr lang="en-US" altLang="en-US" sz="2800" dirty="0" err="1">
                <a:cs typeface="Times New Roman" pitchFamily="18" charset="0"/>
              </a:rPr>
              <a:t>ocurren</a:t>
            </a:r>
            <a:r>
              <a:rPr lang="en-US" altLang="en-US" sz="2800" dirty="0">
                <a:cs typeface="Times New Roman" pitchFamily="18" charset="0"/>
              </a:rPr>
              <a:t> </a:t>
            </a:r>
            <a:r>
              <a:rPr lang="en-US" altLang="en-US" sz="2800" dirty="0" err="1">
                <a:cs typeface="Times New Roman" pitchFamily="18" charset="0"/>
              </a:rPr>
              <a:t>en</a:t>
            </a:r>
            <a:r>
              <a:rPr lang="en-US" altLang="en-US" sz="2800" dirty="0">
                <a:cs typeface="Times New Roman" pitchFamily="18" charset="0"/>
              </a:rPr>
              <a:t> la </a:t>
            </a:r>
            <a:r>
              <a:rPr lang="en-US" altLang="en-US" sz="2800" dirty="0" err="1">
                <a:cs typeface="Times New Roman" pitchFamily="18" charset="0"/>
              </a:rPr>
              <a:t>unidad</a:t>
            </a:r>
            <a:r>
              <a:rPr lang="en-US" altLang="en-US" sz="2800" dirty="0">
                <a:cs typeface="Times New Roman" pitchFamily="18" charset="0"/>
              </a:rPr>
              <a:t> </a:t>
            </a:r>
            <a:r>
              <a:rPr lang="en-US" altLang="en-US" sz="2800" dirty="0" err="1">
                <a:cs typeface="Times New Roman" pitchFamily="18" charset="0"/>
              </a:rPr>
              <a:t>motora</a:t>
            </a:r>
            <a:r>
              <a:rPr lang="en-US" altLang="en-US" sz="2800" dirty="0">
                <a:cs typeface="Times New Roman" pitchFamily="18" charset="0"/>
              </a:rPr>
              <a:t> </a:t>
            </a:r>
            <a:r>
              <a:rPr lang="en-US" altLang="en-US" sz="2800" dirty="0" err="1">
                <a:cs typeface="Times New Roman" pitchFamily="18" charset="0"/>
              </a:rPr>
              <a:t>segun</a:t>
            </a:r>
            <a:r>
              <a:rPr lang="en-US" altLang="en-US" sz="2800" dirty="0">
                <a:cs typeface="Times New Roman" pitchFamily="18" charset="0"/>
              </a:rPr>
              <a:t> </a:t>
            </a:r>
            <a:r>
              <a:rPr lang="en-US" altLang="en-US" sz="2800" dirty="0" err="1">
                <a:cs typeface="Times New Roman" pitchFamily="18" charset="0"/>
              </a:rPr>
              <a:t>aumenta</a:t>
            </a:r>
            <a:r>
              <a:rPr lang="en-US" altLang="en-US" sz="2800" dirty="0">
                <a:cs typeface="Times New Roman" pitchFamily="18" charset="0"/>
              </a:rPr>
              <a:t> la </a:t>
            </a:r>
            <a:r>
              <a:rPr lang="en-US" altLang="en-US" sz="2800" dirty="0" err="1">
                <a:cs typeface="Times New Roman" pitchFamily="18" charset="0"/>
              </a:rPr>
              <a:t>intensidad</a:t>
            </a:r>
            <a:r>
              <a:rPr lang="en-US" altLang="en-US" sz="2800" dirty="0">
                <a:cs typeface="Times New Roman" pitchFamily="18" charset="0"/>
              </a:rPr>
              <a:t> del </a:t>
            </a:r>
            <a:r>
              <a:rPr lang="en-US" altLang="en-US" sz="2800" dirty="0" err="1">
                <a:cs typeface="Times New Roman" pitchFamily="18" charset="0"/>
              </a:rPr>
              <a:t>estimulo</a:t>
            </a:r>
            <a:endParaRPr lang="en-US" altLang="en-US" sz="2800" dirty="0">
              <a:cs typeface="Times New Roman" pitchFamily="18" charset="0"/>
            </a:endParaRPr>
          </a:p>
          <a:p>
            <a:pPr marL="640080" indent="-640080">
              <a:buFont typeface="+mj-lt"/>
              <a:buAutoNum type="arabicPeriod" startAt="25"/>
            </a:pPr>
            <a:r>
              <a:rPr lang="en-US" altLang="en-US" sz="2800" dirty="0" err="1">
                <a:cs typeface="Times New Roman" pitchFamily="18" charset="0"/>
              </a:rPr>
              <a:t>Distinguir</a:t>
            </a:r>
            <a:r>
              <a:rPr lang="en-US" altLang="en-US" sz="2800" dirty="0">
                <a:cs typeface="Times New Roman" pitchFamily="18" charset="0"/>
              </a:rPr>
              <a:t> entre </a:t>
            </a:r>
            <a:r>
              <a:rPr lang="en-US" altLang="en-US" sz="2800" dirty="0" err="1">
                <a:cs typeface="Times New Roman" pitchFamily="18" charset="0"/>
              </a:rPr>
              <a:t>sumacion</a:t>
            </a:r>
            <a:r>
              <a:rPr lang="en-US" altLang="en-US" sz="2800" dirty="0">
                <a:cs typeface="Times New Roman" pitchFamily="18" charset="0"/>
              </a:rPr>
              <a:t> de </a:t>
            </a:r>
            <a:r>
              <a:rPr lang="en-US" altLang="en-US" sz="2800" dirty="0" err="1">
                <a:cs typeface="Times New Roman" pitchFamily="18" charset="0"/>
              </a:rPr>
              <a:t>ondas</a:t>
            </a:r>
            <a:r>
              <a:rPr lang="en-US" altLang="en-US" sz="2800" dirty="0">
                <a:cs typeface="Times New Roman" pitchFamily="18" charset="0"/>
              </a:rPr>
              <a:t>, </a:t>
            </a:r>
            <a:r>
              <a:rPr lang="en-US" altLang="en-US" sz="2800" dirty="0" err="1">
                <a:cs typeface="Times New Roman" pitchFamily="18" charset="0"/>
              </a:rPr>
              <a:t>tétano</a:t>
            </a:r>
            <a:r>
              <a:rPr lang="en-US" altLang="en-US" sz="2800" dirty="0">
                <a:cs typeface="Times New Roman" pitchFamily="18" charset="0"/>
              </a:rPr>
              <a:t> </a:t>
            </a:r>
            <a:r>
              <a:rPr lang="en-US" altLang="en-US" sz="2800" dirty="0" err="1">
                <a:cs typeface="Times New Roman" pitchFamily="18" charset="0"/>
              </a:rPr>
              <a:t>incompleto</a:t>
            </a:r>
            <a:r>
              <a:rPr lang="en-US" altLang="en-US" sz="2800" dirty="0">
                <a:cs typeface="Times New Roman" pitchFamily="18" charset="0"/>
              </a:rPr>
              <a:t> y </a:t>
            </a:r>
            <a:r>
              <a:rPr lang="en-US" altLang="en-US" sz="2800" dirty="0" err="1">
                <a:cs typeface="Times New Roman" pitchFamily="18" charset="0"/>
              </a:rPr>
              <a:t>tétano</a:t>
            </a:r>
            <a:r>
              <a:rPr lang="en-US" altLang="en-US" sz="2800" dirty="0">
                <a:cs typeface="Times New Roman" pitchFamily="18" charset="0"/>
              </a:rPr>
              <a:t>.</a:t>
            </a:r>
          </a:p>
        </p:txBody>
      </p:sp>
    </p:spTree>
    <p:extLst>
      <p:ext uri="{BB962C8B-B14F-4D97-AF65-F5344CB8AC3E}">
        <p14:creationId xmlns:p14="http://schemas.microsoft.com/office/powerpoint/2010/main" val="22492069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10.6a </a:t>
            </a:r>
            <a:r>
              <a:rPr lang="en-US" dirty="0" err="1"/>
              <a:t>Contraccion</a:t>
            </a:r>
            <a:r>
              <a:rPr lang="en-US" dirty="0"/>
              <a:t> </a:t>
            </a:r>
            <a:r>
              <a:rPr lang="en-US" dirty="0" err="1"/>
              <a:t>espasmódica</a:t>
            </a:r>
            <a:r>
              <a:rPr lang="en-US" dirty="0"/>
              <a:t> (twitch)</a:t>
            </a:r>
            <a:endParaRPr lang="en-US" sz="1500" dirty="0"/>
          </a:p>
        </p:txBody>
      </p:sp>
      <p:sp>
        <p:nvSpPr>
          <p:cNvPr id="8" name="Content Placeholder 2"/>
          <p:cNvSpPr>
            <a:spLocks noGrp="1"/>
          </p:cNvSpPr>
          <p:nvPr>
            <p:ph idx="1"/>
          </p:nvPr>
        </p:nvSpPr>
        <p:spPr>
          <a:xfrm>
            <a:off x="228600" y="914400"/>
            <a:ext cx="8595360" cy="5715000"/>
          </a:xfrm>
        </p:spPr>
        <p:txBody>
          <a:bodyPr/>
          <a:lstStyle/>
          <a:p>
            <a:pPr>
              <a:spcBef>
                <a:spcPts val="300"/>
              </a:spcBef>
              <a:spcAft>
                <a:spcPts val="0"/>
              </a:spcAft>
            </a:pPr>
            <a:r>
              <a:rPr lang="en-US" altLang="en-US" sz="2800" dirty="0" err="1">
                <a:cs typeface="Times New Roman" pitchFamily="18" charset="0"/>
              </a:rPr>
              <a:t>Contracción</a:t>
            </a:r>
            <a:r>
              <a:rPr lang="en-US" altLang="en-US" sz="2800" dirty="0">
                <a:cs typeface="Times New Roman" pitchFamily="18" charset="0"/>
              </a:rPr>
              <a:t> individual simple </a:t>
            </a:r>
            <a:r>
              <a:rPr lang="en-US" altLang="en-US" sz="2800" dirty="0" err="1">
                <a:cs typeface="Times New Roman" pitchFamily="18" charset="0"/>
              </a:rPr>
              <a:t>en</a:t>
            </a:r>
            <a:r>
              <a:rPr lang="en-US" altLang="en-US" sz="2800" dirty="0">
                <a:cs typeface="Times New Roman" pitchFamily="18" charset="0"/>
              </a:rPr>
              <a:t> </a:t>
            </a:r>
            <a:r>
              <a:rPr lang="en-US" altLang="en-US" sz="2800" dirty="0" err="1">
                <a:cs typeface="Times New Roman" pitchFamily="18" charset="0"/>
              </a:rPr>
              <a:t>respuesta</a:t>
            </a:r>
            <a:r>
              <a:rPr lang="en-US" altLang="en-US" sz="2800" dirty="0">
                <a:cs typeface="Times New Roman" pitchFamily="18" charset="0"/>
              </a:rPr>
              <a:t> a un </a:t>
            </a:r>
            <a:r>
              <a:rPr lang="en-US" altLang="en-US" sz="2800" dirty="0" err="1">
                <a:cs typeface="Times New Roman" pitchFamily="18" charset="0"/>
              </a:rPr>
              <a:t>estímulo</a:t>
            </a:r>
            <a:endParaRPr lang="en-US" altLang="en-US" sz="2800" dirty="0">
              <a:cs typeface="Times New Roman" pitchFamily="18" charset="0"/>
            </a:endParaRPr>
          </a:p>
          <a:p>
            <a:pPr lvl="1">
              <a:spcBef>
                <a:spcPts val="300"/>
              </a:spcBef>
              <a:spcAft>
                <a:spcPts val="0"/>
              </a:spcAft>
            </a:pPr>
            <a:r>
              <a:rPr lang="en-US" altLang="en-US" sz="2400" b="1" dirty="0" err="1">
                <a:cs typeface="Times New Roman" pitchFamily="18" charset="0"/>
              </a:rPr>
              <a:t>Resulta</a:t>
            </a:r>
            <a:r>
              <a:rPr lang="en-US" altLang="en-US" sz="2400" b="1" dirty="0">
                <a:cs typeface="Times New Roman" pitchFamily="18" charset="0"/>
              </a:rPr>
              <a:t> de un </a:t>
            </a:r>
            <a:r>
              <a:rPr lang="en-US" altLang="en-US" sz="2400" b="1" dirty="0" err="1">
                <a:cs typeface="Times New Roman" pitchFamily="18" charset="0"/>
              </a:rPr>
              <a:t>voltaje</a:t>
            </a:r>
            <a:r>
              <a:rPr lang="en-US" altLang="en-US" sz="2400" b="1" dirty="0">
                <a:cs typeface="Times New Roman" pitchFamily="18" charset="0"/>
              </a:rPr>
              <a:t> </a:t>
            </a:r>
            <a:r>
              <a:rPr lang="en-US" altLang="en-US" sz="2400" b="1" dirty="0" err="1">
                <a:cs typeface="Times New Roman" pitchFamily="18" charset="0"/>
              </a:rPr>
              <a:t>minimo</a:t>
            </a:r>
            <a:r>
              <a:rPr lang="en-US" altLang="en-US" sz="2400" b="1" dirty="0">
                <a:cs typeface="Times New Roman" pitchFamily="18" charset="0"/>
              </a:rPr>
              <a:t> o umbral</a:t>
            </a:r>
          </a:p>
          <a:p>
            <a:pPr>
              <a:spcBef>
                <a:spcPts val="300"/>
              </a:spcBef>
              <a:spcAft>
                <a:spcPts val="0"/>
              </a:spcAft>
            </a:pPr>
            <a:r>
              <a:rPr lang="en-US" altLang="en-US" sz="2800" dirty="0" err="1">
                <a:cs typeface="Times New Roman" pitchFamily="18" charset="0"/>
              </a:rPr>
              <a:t>Partes</a:t>
            </a:r>
            <a:r>
              <a:rPr lang="en-US" altLang="en-US" sz="2800" dirty="0">
                <a:cs typeface="Times New Roman" pitchFamily="18" charset="0"/>
              </a:rPr>
              <a:t> de un </a:t>
            </a:r>
            <a:r>
              <a:rPr lang="en-US" altLang="en-US" sz="2800" dirty="0" err="1">
                <a:cs typeface="Times New Roman" pitchFamily="18" charset="0"/>
              </a:rPr>
              <a:t>espasmo</a:t>
            </a:r>
            <a:r>
              <a:rPr lang="en-US" altLang="en-US" sz="2800" dirty="0">
                <a:cs typeface="Times New Roman" pitchFamily="18" charset="0"/>
              </a:rPr>
              <a:t>: (</a:t>
            </a:r>
            <a:r>
              <a:rPr lang="en-US" altLang="en-US" sz="2800" dirty="0" err="1">
                <a:cs typeface="Times New Roman" pitchFamily="18" charset="0"/>
              </a:rPr>
              <a:t>tiempo</a:t>
            </a:r>
            <a:r>
              <a:rPr lang="en-US" altLang="en-US" sz="2800" dirty="0">
                <a:cs typeface="Times New Roman" pitchFamily="18" charset="0"/>
              </a:rPr>
              <a:t>)</a:t>
            </a:r>
          </a:p>
          <a:p>
            <a:pPr lvl="1">
              <a:spcBef>
                <a:spcPts val="300"/>
              </a:spcBef>
              <a:spcAft>
                <a:spcPts val="0"/>
              </a:spcAft>
            </a:pPr>
            <a:r>
              <a:rPr lang="en-US" altLang="en-US" sz="2400" b="1" dirty="0" err="1">
                <a:cs typeface="Times New Roman" pitchFamily="18" charset="0"/>
              </a:rPr>
              <a:t>Periodo</a:t>
            </a:r>
            <a:r>
              <a:rPr lang="en-US" altLang="en-US" sz="2400" b="1" dirty="0">
                <a:cs typeface="Times New Roman" pitchFamily="18" charset="0"/>
              </a:rPr>
              <a:t> </a:t>
            </a:r>
            <a:r>
              <a:rPr lang="en-US" altLang="en-US" sz="2400" b="1" dirty="0" err="1">
                <a:cs typeface="Times New Roman" pitchFamily="18" charset="0"/>
              </a:rPr>
              <a:t>Latente</a:t>
            </a:r>
            <a:endParaRPr lang="en-US" altLang="en-US" sz="2400" b="1" dirty="0">
              <a:cs typeface="Times New Roman" pitchFamily="18" charset="0"/>
            </a:endParaRPr>
          </a:p>
          <a:p>
            <a:pPr lvl="2">
              <a:spcBef>
                <a:spcPts val="300"/>
              </a:spcBef>
              <a:spcAft>
                <a:spcPts val="0"/>
              </a:spcAft>
            </a:pPr>
            <a:r>
              <a:rPr lang="en-US" altLang="en-US" dirty="0" err="1">
                <a:cs typeface="Times New Roman" pitchFamily="18" charset="0"/>
              </a:rPr>
              <a:t>Tiempo</a:t>
            </a:r>
            <a:r>
              <a:rPr lang="en-US" altLang="en-US" dirty="0">
                <a:cs typeface="Times New Roman" pitchFamily="18" charset="0"/>
              </a:rPr>
              <a:t> entre el </a:t>
            </a:r>
            <a:r>
              <a:rPr lang="en-US" altLang="en-US" dirty="0" err="1">
                <a:cs typeface="Times New Roman" pitchFamily="18" charset="0"/>
              </a:rPr>
              <a:t>estimulo</a:t>
            </a:r>
            <a:r>
              <a:rPr lang="en-US" altLang="en-US" dirty="0">
                <a:cs typeface="Times New Roman" pitchFamily="18" charset="0"/>
              </a:rPr>
              <a:t> y </a:t>
            </a:r>
            <a:r>
              <a:rPr lang="en-US" altLang="en-US" dirty="0" err="1">
                <a:cs typeface="Times New Roman" pitchFamily="18" charset="0"/>
              </a:rPr>
              <a:t>comienzo</a:t>
            </a:r>
            <a:r>
              <a:rPr lang="en-US" altLang="en-US" dirty="0">
                <a:cs typeface="Times New Roman" pitchFamily="18" charset="0"/>
              </a:rPr>
              <a:t> de la </a:t>
            </a:r>
            <a:r>
              <a:rPr lang="en-US" altLang="en-US" dirty="0" err="1">
                <a:cs typeface="Times New Roman" pitchFamily="18" charset="0"/>
              </a:rPr>
              <a:t>contracción</a:t>
            </a:r>
            <a:endParaRPr lang="en-US" altLang="en-US" dirty="0">
              <a:cs typeface="Times New Roman" pitchFamily="18" charset="0"/>
            </a:endParaRPr>
          </a:p>
          <a:p>
            <a:pPr lvl="2">
              <a:spcBef>
                <a:spcPts val="300"/>
              </a:spcBef>
              <a:spcAft>
                <a:spcPts val="0"/>
              </a:spcAft>
            </a:pPr>
            <a:r>
              <a:rPr lang="en-US" altLang="en-US" dirty="0">
                <a:cs typeface="Times New Roman" pitchFamily="18" charset="0"/>
              </a:rPr>
              <a:t>NO cambia la </a:t>
            </a:r>
            <a:r>
              <a:rPr lang="en-US" altLang="en-US" dirty="0" err="1">
                <a:cs typeface="Times New Roman" pitchFamily="18" charset="0"/>
              </a:rPr>
              <a:t>tensión</a:t>
            </a:r>
            <a:endParaRPr lang="en-US" altLang="en-US" dirty="0">
              <a:cs typeface="Times New Roman" pitchFamily="18" charset="0"/>
            </a:endParaRPr>
          </a:p>
          <a:p>
            <a:pPr lvl="1">
              <a:spcBef>
                <a:spcPts val="300"/>
              </a:spcBef>
              <a:spcAft>
                <a:spcPts val="0"/>
              </a:spcAft>
            </a:pPr>
            <a:r>
              <a:rPr lang="en-US" altLang="en-US" sz="2400" b="1" dirty="0" err="1">
                <a:cs typeface="Times New Roman" pitchFamily="18" charset="0"/>
              </a:rPr>
              <a:t>Contraccion</a:t>
            </a:r>
            <a:endParaRPr lang="en-US" altLang="en-US" sz="2400" b="1" dirty="0">
              <a:cs typeface="Times New Roman" pitchFamily="18" charset="0"/>
            </a:endParaRPr>
          </a:p>
          <a:p>
            <a:pPr lvl="2">
              <a:spcBef>
                <a:spcPts val="300"/>
              </a:spcBef>
              <a:spcAft>
                <a:spcPts val="0"/>
              </a:spcAft>
            </a:pPr>
            <a:r>
              <a:rPr lang="en-US" altLang="en-US" dirty="0" err="1">
                <a:cs typeface="Times New Roman" pitchFamily="18" charset="0"/>
              </a:rPr>
              <a:t>Tiempo</a:t>
            </a:r>
            <a:r>
              <a:rPr lang="en-US" altLang="en-US" dirty="0">
                <a:cs typeface="Times New Roman" pitchFamily="18" charset="0"/>
              </a:rPr>
              <a:t> entre </a:t>
            </a:r>
            <a:r>
              <a:rPr lang="en-US" altLang="en-US" dirty="0" err="1">
                <a:cs typeface="Times New Roman" pitchFamily="18" charset="0"/>
              </a:rPr>
              <a:t>comienzo</a:t>
            </a:r>
            <a:r>
              <a:rPr lang="en-US" altLang="en-US" dirty="0">
                <a:cs typeface="Times New Roman" pitchFamily="18" charset="0"/>
              </a:rPr>
              <a:t> y final de </a:t>
            </a:r>
            <a:r>
              <a:rPr lang="en-US" altLang="en-US" dirty="0" err="1">
                <a:cs typeface="Times New Roman" pitchFamily="18" charset="0"/>
              </a:rPr>
              <a:t>contracción</a:t>
            </a:r>
            <a:r>
              <a:rPr lang="en-US" altLang="en-US" dirty="0">
                <a:cs typeface="Times New Roman" pitchFamily="18" charset="0"/>
              </a:rPr>
              <a:t> </a:t>
            </a:r>
          </a:p>
          <a:p>
            <a:pPr lvl="2">
              <a:spcBef>
                <a:spcPts val="300"/>
              </a:spcBef>
              <a:spcAft>
                <a:spcPts val="0"/>
              </a:spcAft>
            </a:pPr>
            <a:r>
              <a:rPr lang="en-US" altLang="en-US" dirty="0" err="1">
                <a:cs typeface="Times New Roman" pitchFamily="18" charset="0"/>
              </a:rPr>
              <a:t>Comienza</a:t>
            </a:r>
            <a:r>
              <a:rPr lang="en-US" altLang="en-US" dirty="0">
                <a:cs typeface="Times New Roman" pitchFamily="18" charset="0"/>
              </a:rPr>
              <a:t> con los </a:t>
            </a:r>
            <a:r>
              <a:rPr lang="en-US" altLang="en-US" dirty="0" err="1">
                <a:cs typeface="Times New Roman" pitchFamily="18" charset="0"/>
              </a:rPr>
              <a:t>puentes</a:t>
            </a:r>
            <a:r>
              <a:rPr lang="en-US" altLang="en-US" dirty="0">
                <a:cs typeface="Times New Roman" pitchFamily="18" charset="0"/>
              </a:rPr>
              <a:t> cruzados entre </a:t>
            </a:r>
            <a:r>
              <a:rPr lang="en-US" altLang="en-US" dirty="0" err="1">
                <a:cs typeface="Times New Roman" pitchFamily="18" charset="0"/>
              </a:rPr>
              <a:t>Miosina</a:t>
            </a:r>
            <a:r>
              <a:rPr lang="en-US" altLang="en-US" dirty="0">
                <a:cs typeface="Times New Roman" pitchFamily="18" charset="0"/>
              </a:rPr>
              <a:t> y </a:t>
            </a:r>
            <a:r>
              <a:rPr lang="en-US" altLang="en-US" dirty="0" err="1">
                <a:cs typeface="Times New Roman" pitchFamily="18" charset="0"/>
              </a:rPr>
              <a:t>actina</a:t>
            </a:r>
            <a:r>
              <a:rPr lang="en-US" altLang="en-US" dirty="0">
                <a:cs typeface="Times New Roman" pitchFamily="18" charset="0"/>
              </a:rPr>
              <a:t> </a:t>
            </a:r>
          </a:p>
          <a:p>
            <a:pPr lvl="1">
              <a:spcBef>
                <a:spcPts val="300"/>
              </a:spcBef>
              <a:spcAft>
                <a:spcPts val="0"/>
              </a:spcAft>
            </a:pPr>
            <a:r>
              <a:rPr lang="en-US" altLang="en-US" sz="2400" b="1" dirty="0" err="1">
                <a:cs typeface="Times New Roman" pitchFamily="18" charset="0"/>
              </a:rPr>
              <a:t>Relajación</a:t>
            </a:r>
            <a:endParaRPr lang="en-US" altLang="en-US" sz="2400" b="1" dirty="0">
              <a:cs typeface="Times New Roman" pitchFamily="18" charset="0"/>
            </a:endParaRPr>
          </a:p>
          <a:p>
            <a:pPr lvl="2">
              <a:spcBef>
                <a:spcPts val="300"/>
              </a:spcBef>
              <a:spcAft>
                <a:spcPts val="0"/>
              </a:spcAft>
            </a:pPr>
            <a:r>
              <a:rPr lang="en-US" altLang="en-US" dirty="0" err="1">
                <a:cs typeface="Times New Roman" pitchFamily="18" charset="0"/>
              </a:rPr>
              <a:t>Tiempo</a:t>
            </a:r>
            <a:r>
              <a:rPr lang="en-US" altLang="en-US" dirty="0">
                <a:cs typeface="Times New Roman" pitchFamily="18" charset="0"/>
              </a:rPr>
              <a:t> entre final de la </a:t>
            </a:r>
            <a:r>
              <a:rPr lang="en-US" altLang="en-US" dirty="0" err="1">
                <a:cs typeface="Times New Roman" pitchFamily="18" charset="0"/>
              </a:rPr>
              <a:t>contracción</a:t>
            </a:r>
            <a:r>
              <a:rPr lang="en-US" altLang="en-US" dirty="0">
                <a:cs typeface="Times New Roman" pitchFamily="18" charset="0"/>
              </a:rPr>
              <a:t> y final de la </a:t>
            </a:r>
            <a:r>
              <a:rPr lang="en-US" altLang="en-US" dirty="0" err="1">
                <a:cs typeface="Times New Roman" pitchFamily="18" charset="0"/>
              </a:rPr>
              <a:t>relajación</a:t>
            </a:r>
            <a:endParaRPr lang="en-US" altLang="en-US" dirty="0">
              <a:cs typeface="Times New Roman" pitchFamily="18" charset="0"/>
            </a:endParaRPr>
          </a:p>
          <a:p>
            <a:pPr lvl="2">
              <a:spcBef>
                <a:spcPts val="300"/>
              </a:spcBef>
              <a:spcAft>
                <a:spcPts val="0"/>
              </a:spcAft>
            </a:pPr>
            <a:r>
              <a:rPr lang="en-US" altLang="en-US" dirty="0" err="1">
                <a:cs typeface="Times New Roman" pitchFamily="18" charset="0"/>
              </a:rPr>
              <a:t>Comienza</a:t>
            </a:r>
            <a:r>
              <a:rPr lang="en-US" altLang="en-US" dirty="0">
                <a:cs typeface="Times New Roman" pitchFamily="18" charset="0"/>
              </a:rPr>
              <a:t> al </a:t>
            </a:r>
            <a:r>
              <a:rPr lang="en-US" altLang="en-US" dirty="0" err="1">
                <a:cs typeface="Times New Roman" pitchFamily="18" charset="0"/>
              </a:rPr>
              <a:t>soltarse</a:t>
            </a:r>
            <a:r>
              <a:rPr lang="en-US" altLang="en-US" dirty="0">
                <a:cs typeface="Times New Roman" pitchFamily="18" charset="0"/>
              </a:rPr>
              <a:t> los </a:t>
            </a:r>
            <a:r>
              <a:rPr lang="en-US" altLang="en-US" dirty="0" err="1">
                <a:cs typeface="Times New Roman" pitchFamily="18" charset="0"/>
              </a:rPr>
              <a:t>puentes</a:t>
            </a:r>
            <a:r>
              <a:rPr lang="en-US" altLang="en-US" dirty="0">
                <a:cs typeface="Times New Roman" pitchFamily="18" charset="0"/>
              </a:rPr>
              <a:t> cruzados</a:t>
            </a:r>
          </a:p>
          <a:p>
            <a:pPr lvl="2">
              <a:spcBef>
                <a:spcPts val="300"/>
              </a:spcBef>
              <a:spcAft>
                <a:spcPts val="0"/>
              </a:spcAft>
            </a:pPr>
            <a:r>
              <a:rPr lang="en-US" altLang="en-US" dirty="0">
                <a:cs typeface="Times New Roman" pitchFamily="18" charset="0"/>
              </a:rPr>
              <a:t>Dura un </a:t>
            </a:r>
            <a:r>
              <a:rPr lang="en-US" altLang="en-US" dirty="0" err="1">
                <a:cs typeface="Times New Roman" pitchFamily="18" charset="0"/>
              </a:rPr>
              <a:t>poco</a:t>
            </a:r>
            <a:r>
              <a:rPr lang="en-US" altLang="en-US" dirty="0">
                <a:cs typeface="Times New Roman" pitchFamily="18" charset="0"/>
              </a:rPr>
              <a:t> mas que la </a:t>
            </a:r>
            <a:r>
              <a:rPr lang="en-US" altLang="en-US" dirty="0" err="1">
                <a:cs typeface="Times New Roman" pitchFamily="18" charset="0"/>
              </a:rPr>
              <a:t>contracción</a:t>
            </a:r>
            <a:r>
              <a:rPr lang="en-US" altLang="en-US" dirty="0">
                <a:cs typeface="Times New Roman" pitchFamily="18" charset="0"/>
              </a:rPr>
              <a:t> </a:t>
            </a:r>
          </a:p>
        </p:txBody>
      </p:sp>
    </p:spTree>
    <p:extLst>
      <p:ext uri="{BB962C8B-B14F-4D97-AF65-F5344CB8AC3E}">
        <p14:creationId xmlns:p14="http://schemas.microsoft.com/office/powerpoint/2010/main" val="5420356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it-IT" dirty="0"/>
              <a:t>10.6 </a:t>
            </a:r>
            <a:r>
              <a:rPr lang="it-IT" dirty="0" err="1"/>
              <a:t>Tensión</a:t>
            </a:r>
            <a:r>
              <a:rPr lang="it-IT" dirty="0"/>
              <a:t> </a:t>
            </a:r>
            <a:r>
              <a:rPr lang="it-IT" dirty="0" err="1"/>
              <a:t>muscular</a:t>
            </a:r>
            <a:endParaRPr lang="en-US" sz="1500" dirty="0"/>
          </a:p>
        </p:txBody>
      </p:sp>
      <p:sp>
        <p:nvSpPr>
          <p:cNvPr id="8" name="Content Placeholder 2"/>
          <p:cNvSpPr>
            <a:spLocks noGrp="1"/>
          </p:cNvSpPr>
          <p:nvPr>
            <p:ph idx="1"/>
          </p:nvPr>
        </p:nvSpPr>
        <p:spPr>
          <a:xfrm>
            <a:off x="228600" y="990600"/>
            <a:ext cx="8686800" cy="1219200"/>
          </a:xfrm>
        </p:spPr>
        <p:txBody>
          <a:bodyPr/>
          <a:lstStyle/>
          <a:p>
            <a:pPr lvl="1">
              <a:spcBef>
                <a:spcPts val="600"/>
              </a:spcBef>
              <a:spcAft>
                <a:spcPts val="0"/>
              </a:spcAft>
            </a:pPr>
            <a:r>
              <a:rPr lang="en-US" altLang="en-US" sz="2400" b="1" dirty="0">
                <a:cs typeface="Times New Roman" pitchFamily="18" charset="0"/>
              </a:rPr>
              <a:t>Es la </a:t>
            </a:r>
            <a:r>
              <a:rPr lang="en-US" altLang="en-US" sz="2400" b="1" dirty="0" err="1">
                <a:cs typeface="Times New Roman" pitchFamily="18" charset="0"/>
              </a:rPr>
              <a:t>fuerza</a:t>
            </a:r>
            <a:r>
              <a:rPr lang="en-US" altLang="en-US" sz="2400" b="1" dirty="0">
                <a:cs typeface="Times New Roman" pitchFamily="18" charset="0"/>
              </a:rPr>
              <a:t> </a:t>
            </a:r>
            <a:r>
              <a:rPr lang="en-US" altLang="en-US" sz="2400" b="1" dirty="0" err="1">
                <a:cs typeface="Times New Roman" pitchFamily="18" charset="0"/>
              </a:rPr>
              <a:t>generada</a:t>
            </a:r>
            <a:r>
              <a:rPr lang="en-US" altLang="en-US" sz="2400" b="1" dirty="0">
                <a:cs typeface="Times New Roman" pitchFamily="18" charset="0"/>
              </a:rPr>
              <a:t> </a:t>
            </a:r>
            <a:r>
              <a:rPr lang="en-US" altLang="en-US" sz="2400" b="1" dirty="0" err="1">
                <a:cs typeface="Times New Roman" pitchFamily="18" charset="0"/>
              </a:rPr>
              <a:t>cuando</a:t>
            </a:r>
            <a:r>
              <a:rPr lang="en-US" altLang="en-US" sz="2400" b="1" dirty="0">
                <a:cs typeface="Times New Roman" pitchFamily="18" charset="0"/>
              </a:rPr>
              <a:t> el </a:t>
            </a:r>
            <a:r>
              <a:rPr lang="en-US" altLang="en-US" sz="2400" b="1" dirty="0" err="1">
                <a:cs typeface="Times New Roman" pitchFamily="18" charset="0"/>
              </a:rPr>
              <a:t>musculo</a:t>
            </a:r>
            <a:r>
              <a:rPr lang="en-US" altLang="en-US" sz="2400" b="1" dirty="0">
                <a:cs typeface="Times New Roman" pitchFamily="18" charset="0"/>
              </a:rPr>
              <a:t> </a:t>
            </a:r>
            <a:r>
              <a:rPr lang="en-US" altLang="en-US" sz="2400" b="1" dirty="0" err="1">
                <a:cs typeface="Times New Roman" pitchFamily="18" charset="0"/>
              </a:rPr>
              <a:t>estimulado</a:t>
            </a:r>
            <a:r>
              <a:rPr lang="en-US" altLang="en-US" sz="2400" b="1" dirty="0">
                <a:cs typeface="Times New Roman" pitchFamily="18" charset="0"/>
              </a:rPr>
              <a:t> se </a:t>
            </a:r>
            <a:r>
              <a:rPr lang="en-US" altLang="en-US" sz="2400" b="1" dirty="0" err="1">
                <a:cs typeface="Times New Roman" pitchFamily="18" charset="0"/>
              </a:rPr>
              <a:t>contrae</a:t>
            </a:r>
            <a:endParaRPr lang="en-US" altLang="en-US" sz="2400" dirty="0">
              <a:cs typeface="Times New Roman" pitchFamily="18" charset="0"/>
            </a:endParaRPr>
          </a:p>
          <a:p>
            <a:pPr lvl="1">
              <a:spcBef>
                <a:spcPts val="600"/>
              </a:spcBef>
              <a:spcAft>
                <a:spcPts val="0"/>
              </a:spcAft>
            </a:pPr>
            <a:r>
              <a:rPr lang="en-US" altLang="en-US" sz="2400" dirty="0">
                <a:cs typeface="Times New Roman" pitchFamily="18" charset="0"/>
              </a:rPr>
              <a:t>Se studio con </a:t>
            </a:r>
            <a:r>
              <a:rPr lang="en-US" altLang="en-US" sz="2400" dirty="0" err="1">
                <a:cs typeface="Times New Roman" pitchFamily="18" charset="0"/>
              </a:rPr>
              <a:t>miogramas</a:t>
            </a:r>
            <a:r>
              <a:rPr lang="en-US" altLang="en-US" sz="2400" dirty="0">
                <a:cs typeface="Times New Roman" pitchFamily="18" charset="0"/>
              </a:rPr>
              <a:t> -</a:t>
            </a:r>
          </a:p>
        </p:txBody>
      </p:sp>
      <p:pic>
        <p:nvPicPr>
          <p:cNvPr id="9" name="Picture 3" descr="A muscle twitch is recorded using a myograph. The trace reveals a latent period where there is no change in tension, a contraction period where tension increases, and a relaxation period where tension decreases."/>
          <p:cNvPicPr>
            <a:picLocks noGrp="1" noChangeAspect="1"/>
          </p:cNvPicPr>
          <p:nvPr>
            <p:ph idx="13"/>
          </p:nvPr>
        </p:nvPicPr>
        <p:blipFill>
          <a:blip r:embed="rId2">
            <a:extLst>
              <a:ext uri="{28A0092B-C50C-407E-A947-70E740481C1C}">
                <a14:useLocalDpi xmlns:a14="http://schemas.microsoft.com/office/drawing/2010/main" val="0"/>
              </a:ext>
            </a:extLst>
          </a:blip>
          <a:srcRect/>
          <a:stretch>
            <a:fillRect/>
          </a:stretch>
        </p:blipFill>
        <p:spPr bwMode="auto">
          <a:xfrm>
            <a:off x="228600" y="1986239"/>
            <a:ext cx="8686800" cy="411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4"/>
          <p:cNvSpPr>
            <a:spLocks noGrp="1"/>
          </p:cNvSpPr>
          <p:nvPr>
            <p:ph idx="14"/>
          </p:nvPr>
        </p:nvSpPr>
        <p:spPr>
          <a:xfrm>
            <a:off x="457200" y="6172200"/>
            <a:ext cx="3352800" cy="381000"/>
          </a:xfrm>
        </p:spPr>
        <p:txBody>
          <a:bodyPr/>
          <a:lstStyle/>
          <a:p>
            <a:r>
              <a:rPr lang="en-US" altLang="en-US" sz="1800" b="1" dirty="0">
                <a:cs typeface="Times New Roman" pitchFamily="18" charset="0"/>
              </a:rPr>
              <a:t>Figure 10.20 </a:t>
            </a:r>
            <a:r>
              <a:rPr lang="en-US" altLang="en-US" sz="1800" b="1" dirty="0" err="1">
                <a:cs typeface="Times New Roman" pitchFamily="18" charset="0"/>
              </a:rPr>
              <a:t>Quimografo</a:t>
            </a:r>
            <a:r>
              <a:rPr lang="en-US" altLang="en-US" sz="1800" b="1" dirty="0">
                <a:cs typeface="Times New Roman" pitchFamily="18" charset="0"/>
              </a:rPr>
              <a:t> </a:t>
            </a:r>
          </a:p>
        </p:txBody>
      </p:sp>
    </p:spTree>
    <p:extLst>
      <p:ext uri="{BB962C8B-B14F-4D97-AF65-F5344CB8AC3E}">
        <p14:creationId xmlns:p14="http://schemas.microsoft.com/office/powerpoint/2010/main" val="8984709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10.6b </a:t>
            </a:r>
            <a:r>
              <a:rPr lang="en-US" dirty="0" err="1"/>
              <a:t>Cambios</a:t>
            </a:r>
            <a:r>
              <a:rPr lang="en-US" dirty="0"/>
              <a:t> </a:t>
            </a:r>
            <a:r>
              <a:rPr lang="en-US" dirty="0" err="1"/>
              <a:t>en</a:t>
            </a:r>
            <a:r>
              <a:rPr lang="en-US" dirty="0"/>
              <a:t> </a:t>
            </a:r>
            <a:r>
              <a:rPr lang="en-US" dirty="0" err="1"/>
              <a:t>intensidad</a:t>
            </a:r>
            <a:r>
              <a:rPr lang="en-US" dirty="0"/>
              <a:t> del </a:t>
            </a:r>
            <a:r>
              <a:rPr lang="en-US" dirty="0" err="1"/>
              <a:t>estimulo</a:t>
            </a:r>
            <a:r>
              <a:rPr lang="en-US" dirty="0"/>
              <a:t> :</a:t>
            </a:r>
            <a:r>
              <a:rPr lang="en-US" dirty="0" err="1"/>
              <a:t>reclutamiento</a:t>
            </a:r>
            <a:r>
              <a:rPr lang="en-US" dirty="0"/>
              <a:t> </a:t>
            </a:r>
            <a:endParaRPr lang="en-US" sz="1500" dirty="0"/>
          </a:p>
        </p:txBody>
      </p:sp>
      <p:sp>
        <p:nvSpPr>
          <p:cNvPr id="8" name="Content Placeholder 2"/>
          <p:cNvSpPr>
            <a:spLocks noGrp="1"/>
          </p:cNvSpPr>
          <p:nvPr>
            <p:ph idx="1"/>
          </p:nvPr>
        </p:nvSpPr>
        <p:spPr>
          <a:xfrm>
            <a:off x="457200" y="1295400"/>
            <a:ext cx="8001000" cy="5257800"/>
          </a:xfrm>
        </p:spPr>
        <p:txBody>
          <a:bodyPr/>
          <a:lstStyle/>
          <a:p>
            <a:pPr>
              <a:spcBef>
                <a:spcPts val="600"/>
              </a:spcBef>
              <a:spcAft>
                <a:spcPts val="0"/>
              </a:spcAft>
            </a:pPr>
            <a:r>
              <a:rPr lang="en-US" altLang="en-US" dirty="0">
                <a:cs typeface="Times New Roman" pitchFamily="18" charset="0"/>
              </a:rPr>
              <a:t>El </a:t>
            </a:r>
            <a:r>
              <a:rPr lang="en-US" altLang="en-US" dirty="0" err="1">
                <a:cs typeface="Times New Roman" pitchFamily="18" charset="0"/>
              </a:rPr>
              <a:t>musculo</a:t>
            </a:r>
            <a:r>
              <a:rPr lang="en-US" altLang="en-US" dirty="0">
                <a:cs typeface="Times New Roman" pitchFamily="18" charset="0"/>
              </a:rPr>
              <a:t> </a:t>
            </a:r>
            <a:r>
              <a:rPr lang="en-US" altLang="en-US" dirty="0" err="1">
                <a:cs typeface="Times New Roman" pitchFamily="18" charset="0"/>
              </a:rPr>
              <a:t>recibe</a:t>
            </a:r>
            <a:r>
              <a:rPr lang="en-US" altLang="en-US" dirty="0">
                <a:cs typeface="Times New Roman" pitchFamily="18" charset="0"/>
              </a:rPr>
              <a:t> </a:t>
            </a:r>
            <a:r>
              <a:rPr lang="en-US" altLang="en-US" dirty="0" err="1">
                <a:cs typeface="Times New Roman" pitchFamily="18" charset="0"/>
              </a:rPr>
              <a:t>estimulos</a:t>
            </a:r>
            <a:r>
              <a:rPr lang="en-US" altLang="en-US" dirty="0">
                <a:cs typeface="Times New Roman" pitchFamily="18" charset="0"/>
              </a:rPr>
              <a:t> </a:t>
            </a:r>
            <a:r>
              <a:rPr lang="en-US" altLang="en-US" dirty="0" err="1">
                <a:cs typeface="Times New Roman" pitchFamily="18" charset="0"/>
              </a:rPr>
              <a:t>continuamente</a:t>
            </a:r>
            <a:endParaRPr lang="en-US" altLang="en-US" dirty="0">
              <a:cs typeface="Times New Roman" pitchFamily="18" charset="0"/>
            </a:endParaRPr>
          </a:p>
          <a:p>
            <a:pPr>
              <a:spcBef>
                <a:spcPts val="600"/>
              </a:spcBef>
              <a:spcAft>
                <a:spcPts val="0"/>
              </a:spcAft>
            </a:pPr>
            <a:r>
              <a:rPr lang="en-US" altLang="en-US" dirty="0" err="1">
                <a:cs typeface="Times New Roman" pitchFamily="18" charset="0"/>
              </a:rPr>
              <a:t>Según</a:t>
            </a:r>
            <a:r>
              <a:rPr lang="en-US" altLang="en-US" dirty="0">
                <a:cs typeface="Times New Roman" pitchFamily="18" charset="0"/>
              </a:rPr>
              <a:t> </a:t>
            </a:r>
            <a:r>
              <a:rPr lang="en-US" altLang="en-US" dirty="0" err="1">
                <a:cs typeface="Times New Roman" pitchFamily="18" charset="0"/>
              </a:rPr>
              <a:t>aumenta</a:t>
            </a:r>
            <a:r>
              <a:rPr lang="en-US" altLang="en-US" dirty="0">
                <a:cs typeface="Times New Roman" pitchFamily="18" charset="0"/>
              </a:rPr>
              <a:t> el V, mas </a:t>
            </a:r>
            <a:r>
              <a:rPr lang="en-US" altLang="en-US" dirty="0" err="1">
                <a:cs typeface="Times New Roman" pitchFamily="18" charset="0"/>
              </a:rPr>
              <a:t>unidades</a:t>
            </a:r>
            <a:r>
              <a:rPr lang="en-US" altLang="en-US" dirty="0">
                <a:cs typeface="Times New Roman" pitchFamily="18" charset="0"/>
              </a:rPr>
              <a:t> </a:t>
            </a:r>
            <a:r>
              <a:rPr lang="en-US" altLang="en-US" dirty="0" err="1">
                <a:cs typeface="Times New Roman" pitchFamily="18" charset="0"/>
              </a:rPr>
              <a:t>motoras</a:t>
            </a:r>
            <a:r>
              <a:rPr lang="en-US" altLang="en-US" dirty="0">
                <a:cs typeface="Times New Roman" pitchFamily="18" charset="0"/>
              </a:rPr>
              <a:t>  se </a:t>
            </a:r>
            <a:r>
              <a:rPr lang="en-US" altLang="en-US" dirty="0" err="1">
                <a:cs typeface="Times New Roman" pitchFamily="18" charset="0"/>
              </a:rPr>
              <a:t>reclutan</a:t>
            </a:r>
            <a:endParaRPr lang="en-US" altLang="en-US" dirty="0">
              <a:cs typeface="Times New Roman" pitchFamily="18" charset="0"/>
            </a:endParaRPr>
          </a:p>
          <a:p>
            <a:pPr>
              <a:spcBef>
                <a:spcPts val="600"/>
              </a:spcBef>
              <a:spcAft>
                <a:spcPts val="0"/>
              </a:spcAft>
            </a:pPr>
            <a:r>
              <a:rPr lang="en-US" altLang="en-US" dirty="0" err="1">
                <a:cs typeface="Times New Roman" pitchFamily="18" charset="0"/>
              </a:rPr>
              <a:t>Reclutamiento</a:t>
            </a:r>
            <a:r>
              <a:rPr lang="en-US" altLang="en-US" dirty="0">
                <a:cs typeface="Times New Roman" pitchFamily="18" charset="0"/>
              </a:rPr>
              <a:t> = </a:t>
            </a:r>
            <a:r>
              <a:rPr lang="en-US" altLang="en-US" b="1" dirty="0" err="1">
                <a:cs typeface="Times New Roman" pitchFamily="18" charset="0"/>
              </a:rPr>
              <a:t>sumación</a:t>
            </a:r>
            <a:r>
              <a:rPr lang="en-US" altLang="en-US" dirty="0">
                <a:cs typeface="Times New Roman" pitchFamily="18" charset="0"/>
              </a:rPr>
              <a:t> de </a:t>
            </a:r>
            <a:r>
              <a:rPr lang="en-US" altLang="en-US" dirty="0" err="1">
                <a:cs typeface="Times New Roman" pitchFamily="18" charset="0"/>
              </a:rPr>
              <a:t>unidades</a:t>
            </a:r>
            <a:r>
              <a:rPr lang="en-US" altLang="en-US" dirty="0">
                <a:cs typeface="Times New Roman" pitchFamily="18" charset="0"/>
              </a:rPr>
              <a:t> </a:t>
            </a:r>
            <a:r>
              <a:rPr lang="en-US" altLang="en-US" dirty="0" err="1">
                <a:cs typeface="Times New Roman" pitchFamily="18" charset="0"/>
              </a:rPr>
              <a:t>motoras</a:t>
            </a:r>
            <a:endParaRPr lang="en-US" altLang="en-US" b="1" dirty="0">
              <a:cs typeface="Times New Roman" pitchFamily="18" charset="0"/>
            </a:endParaRPr>
          </a:p>
          <a:p>
            <a:pPr>
              <a:spcBef>
                <a:spcPts val="600"/>
              </a:spcBef>
              <a:spcAft>
                <a:spcPts val="0"/>
              </a:spcAft>
            </a:pPr>
            <a:r>
              <a:rPr lang="en-US" altLang="en-US" dirty="0" err="1">
                <a:cs typeface="Times New Roman" pitchFamily="18" charset="0"/>
              </a:rPr>
              <a:t>Explica</a:t>
            </a:r>
            <a:r>
              <a:rPr lang="en-US" altLang="en-US" dirty="0">
                <a:cs typeface="Times New Roman" pitchFamily="18" charset="0"/>
              </a:rPr>
              <a:t> </a:t>
            </a:r>
            <a:r>
              <a:rPr lang="en-US" altLang="en-US" dirty="0" err="1">
                <a:cs typeface="Times New Roman" pitchFamily="18" charset="0"/>
              </a:rPr>
              <a:t>como</a:t>
            </a:r>
            <a:r>
              <a:rPr lang="en-US" altLang="en-US" dirty="0">
                <a:cs typeface="Times New Roman" pitchFamily="18" charset="0"/>
              </a:rPr>
              <a:t> el </a:t>
            </a:r>
            <a:r>
              <a:rPr lang="en-US" altLang="en-US" dirty="0" err="1">
                <a:cs typeface="Times New Roman" pitchFamily="18" charset="0"/>
              </a:rPr>
              <a:t>músculo</a:t>
            </a:r>
            <a:r>
              <a:rPr lang="en-US" altLang="en-US" dirty="0">
                <a:cs typeface="Times New Roman" pitchFamily="18" charset="0"/>
              </a:rPr>
              <a:t> </a:t>
            </a:r>
            <a:r>
              <a:rPr lang="en-US" altLang="en-US" dirty="0" err="1">
                <a:cs typeface="Times New Roman" pitchFamily="18" charset="0"/>
              </a:rPr>
              <a:t>exhibe</a:t>
            </a:r>
            <a:r>
              <a:rPr lang="en-US" altLang="en-US" dirty="0">
                <a:cs typeface="Times New Roman" pitchFamily="18" charset="0"/>
              </a:rPr>
              <a:t> </a:t>
            </a:r>
            <a:r>
              <a:rPr lang="en-US" altLang="en-US" dirty="0" err="1">
                <a:cs typeface="Times New Roman" pitchFamily="18" charset="0"/>
              </a:rPr>
              <a:t>grados</a:t>
            </a:r>
            <a:r>
              <a:rPr lang="en-US" altLang="en-US" dirty="0">
                <a:cs typeface="Times New Roman" pitchFamily="18" charset="0"/>
              </a:rPr>
              <a:t> de </a:t>
            </a:r>
            <a:r>
              <a:rPr lang="en-US" altLang="en-US" dirty="0" err="1">
                <a:cs typeface="Times New Roman" pitchFamily="18" charset="0"/>
              </a:rPr>
              <a:t>fuerza</a:t>
            </a:r>
            <a:endParaRPr lang="en-US" altLang="en-US" dirty="0">
              <a:cs typeface="Times New Roman" pitchFamily="18" charset="0"/>
            </a:endParaRPr>
          </a:p>
          <a:p>
            <a:pPr lvl="1">
              <a:spcBef>
                <a:spcPts val="600"/>
              </a:spcBef>
              <a:spcAft>
                <a:spcPts val="0"/>
              </a:spcAft>
            </a:pPr>
            <a:r>
              <a:rPr lang="en-US" altLang="en-US" sz="3200" dirty="0" err="1">
                <a:cs typeface="Times New Roman" pitchFamily="18" charset="0"/>
              </a:rPr>
              <a:t>Fuerza</a:t>
            </a:r>
            <a:r>
              <a:rPr lang="en-US" altLang="en-US" sz="3200" dirty="0">
                <a:cs typeface="Times New Roman" pitchFamily="18" charset="0"/>
              </a:rPr>
              <a:t> para levanter un </a:t>
            </a:r>
            <a:r>
              <a:rPr lang="en-US" altLang="en-US" sz="3200" dirty="0" err="1">
                <a:cs typeface="Times New Roman" pitchFamily="18" charset="0"/>
              </a:rPr>
              <a:t>lapiz</a:t>
            </a:r>
            <a:r>
              <a:rPr lang="en-US" altLang="en-US" sz="3200" dirty="0">
                <a:cs typeface="Times New Roman" pitchFamily="18" charset="0"/>
              </a:rPr>
              <a:t> vs </a:t>
            </a:r>
            <a:r>
              <a:rPr lang="en-US" altLang="en-US" sz="3200" dirty="0" err="1">
                <a:cs typeface="Times New Roman" pitchFamily="18" charset="0"/>
              </a:rPr>
              <a:t>fuerza</a:t>
            </a:r>
            <a:r>
              <a:rPr lang="en-US" altLang="en-US" sz="3200" dirty="0">
                <a:cs typeface="Times New Roman" pitchFamily="18" charset="0"/>
              </a:rPr>
              <a:t> para </a:t>
            </a:r>
            <a:r>
              <a:rPr lang="en-US" altLang="en-US" sz="3200" dirty="0" err="1">
                <a:cs typeface="Times New Roman" pitchFamily="18" charset="0"/>
              </a:rPr>
              <a:t>levantar</a:t>
            </a:r>
            <a:r>
              <a:rPr lang="en-US" altLang="en-US" sz="3200" dirty="0">
                <a:cs typeface="Times New Roman" pitchFamily="18" charset="0"/>
              </a:rPr>
              <a:t> un </a:t>
            </a:r>
            <a:r>
              <a:rPr lang="en-US" altLang="en-US" sz="3200" dirty="0" err="1">
                <a:cs typeface="Times New Roman" pitchFamily="18" charset="0"/>
              </a:rPr>
              <a:t>maletín</a:t>
            </a:r>
            <a:endParaRPr lang="en-US" altLang="en-US" sz="3200" dirty="0">
              <a:cs typeface="Times New Roman" pitchFamily="18" charset="0"/>
            </a:endParaRPr>
          </a:p>
          <a:p>
            <a:pPr>
              <a:spcBef>
                <a:spcPts val="600"/>
              </a:spcBef>
              <a:spcAft>
                <a:spcPts val="0"/>
              </a:spcAft>
            </a:pPr>
            <a:r>
              <a:rPr lang="en-US" altLang="en-US" dirty="0" err="1">
                <a:cs typeface="Times New Roman" pitchFamily="18" charset="0"/>
              </a:rPr>
              <a:t>En</a:t>
            </a:r>
            <a:r>
              <a:rPr lang="en-US" altLang="en-US" dirty="0">
                <a:cs typeface="Times New Roman" pitchFamily="18" charset="0"/>
              </a:rPr>
              <a:t> </a:t>
            </a:r>
            <a:r>
              <a:rPr lang="en-US" altLang="en-US" dirty="0" err="1">
                <a:cs typeface="Times New Roman" pitchFamily="18" charset="0"/>
              </a:rPr>
              <a:t>algun</a:t>
            </a:r>
            <a:r>
              <a:rPr lang="en-US" altLang="en-US" dirty="0">
                <a:cs typeface="Times New Roman" pitchFamily="18" charset="0"/>
              </a:rPr>
              <a:t> punto TODAS las UM </a:t>
            </a:r>
            <a:r>
              <a:rPr lang="en-US" altLang="en-US" dirty="0" err="1">
                <a:cs typeface="Times New Roman" pitchFamily="18" charset="0"/>
              </a:rPr>
              <a:t>seran</a:t>
            </a:r>
            <a:r>
              <a:rPr lang="en-US" altLang="en-US" dirty="0">
                <a:cs typeface="Times New Roman" pitchFamily="18" charset="0"/>
              </a:rPr>
              <a:t> </a:t>
            </a:r>
            <a:r>
              <a:rPr lang="en-US" altLang="en-US" dirty="0" err="1">
                <a:cs typeface="Times New Roman" pitchFamily="18" charset="0"/>
              </a:rPr>
              <a:t>reclutadas</a:t>
            </a:r>
            <a:r>
              <a:rPr lang="en-US" altLang="en-US" dirty="0">
                <a:cs typeface="Times New Roman" pitchFamily="18" charset="0"/>
              </a:rPr>
              <a:t> </a:t>
            </a:r>
          </a:p>
          <a:p>
            <a:pPr>
              <a:spcBef>
                <a:spcPts val="600"/>
              </a:spcBef>
              <a:spcAft>
                <a:spcPts val="0"/>
              </a:spcAft>
            </a:pPr>
            <a:r>
              <a:rPr lang="en-US" altLang="en-US" sz="2800" dirty="0">
                <a:cs typeface="Times New Roman" pitchFamily="18" charset="0"/>
              </a:rPr>
              <a:t>S</a:t>
            </a:r>
          </a:p>
        </p:txBody>
      </p:sp>
    </p:spTree>
    <p:extLst>
      <p:ext uri="{BB962C8B-B14F-4D97-AF65-F5344CB8AC3E}">
        <p14:creationId xmlns:p14="http://schemas.microsoft.com/office/powerpoint/2010/main" val="18463705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err="1"/>
              <a:t>Respues</a:t>
            </a:r>
            <a:r>
              <a:rPr lang="en-US" dirty="0"/>
              <a:t> del </a:t>
            </a:r>
            <a:r>
              <a:rPr lang="en-US" dirty="0" err="1"/>
              <a:t>Músuclo</a:t>
            </a:r>
            <a:r>
              <a:rPr lang="en-US" dirty="0"/>
              <a:t> al </a:t>
            </a:r>
            <a:r>
              <a:rPr lang="en-US" dirty="0" err="1"/>
              <a:t>cambios</a:t>
            </a:r>
            <a:r>
              <a:rPr lang="en-US" dirty="0"/>
              <a:t> </a:t>
            </a:r>
            <a:r>
              <a:rPr lang="en-US" dirty="0" err="1"/>
              <a:t>en</a:t>
            </a:r>
            <a:r>
              <a:rPr lang="en-US" dirty="0"/>
              <a:t> la </a:t>
            </a:r>
            <a:r>
              <a:rPr lang="en-US" dirty="0" err="1"/>
              <a:t>intensidad</a:t>
            </a:r>
            <a:r>
              <a:rPr lang="en-US" dirty="0"/>
              <a:t> del </a:t>
            </a:r>
            <a:r>
              <a:rPr lang="en-US" dirty="0" err="1"/>
              <a:t>estímulo</a:t>
            </a:r>
            <a:endParaRPr lang="en-US" dirty="0"/>
          </a:p>
        </p:txBody>
      </p:sp>
      <p:pic>
        <p:nvPicPr>
          <p:cNvPr id="8" name="Picture 2" descr="Increasing the intensity of stimulation increases muscle tension, causes a progressive increase in the number of motor units contracting, and activates progressively larger motor units."/>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562601" y="1312985"/>
            <a:ext cx="3557954"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p:cNvSpPr>
            <a:spLocks noGrp="1"/>
          </p:cNvSpPr>
          <p:nvPr>
            <p:ph idx="13"/>
          </p:nvPr>
        </p:nvSpPr>
        <p:spPr>
          <a:xfrm>
            <a:off x="457200" y="6172200"/>
            <a:ext cx="1371600" cy="381000"/>
          </a:xfrm>
        </p:spPr>
        <p:txBody>
          <a:bodyPr/>
          <a:lstStyle/>
          <a:p>
            <a:r>
              <a:rPr lang="en-US" altLang="en-US" sz="1800" dirty="0">
                <a:cs typeface="Times New Roman" pitchFamily="18" charset="0"/>
              </a:rPr>
              <a:t>Figure 10.21</a:t>
            </a:r>
            <a:endParaRPr lang="en-US" sz="1800" dirty="0"/>
          </a:p>
        </p:txBody>
      </p:sp>
      <p:sp>
        <p:nvSpPr>
          <p:cNvPr id="6" name="Rectangle 5">
            <a:extLst>
              <a:ext uri="{FF2B5EF4-FFF2-40B4-BE49-F238E27FC236}">
                <a16:creationId xmlns:a16="http://schemas.microsoft.com/office/drawing/2014/main" id="{7E608144-844E-C94A-8ADE-764D01B57AAB}"/>
              </a:ext>
            </a:extLst>
          </p:cNvPr>
          <p:cNvSpPr/>
          <p:nvPr/>
        </p:nvSpPr>
        <p:spPr>
          <a:xfrm>
            <a:off x="304800" y="1793057"/>
            <a:ext cx="5386755" cy="3493264"/>
          </a:xfrm>
          <a:prstGeom prst="rect">
            <a:avLst/>
          </a:prstGeom>
        </p:spPr>
        <p:txBody>
          <a:bodyPr wrap="square">
            <a:spAutoFit/>
          </a:bodyPr>
          <a:lstStyle/>
          <a:p>
            <a:pPr>
              <a:spcBef>
                <a:spcPts val="600"/>
              </a:spcBef>
              <a:spcAft>
                <a:spcPts val="0"/>
              </a:spcAft>
            </a:pPr>
            <a:r>
              <a:rPr lang="en-US" altLang="en-US" sz="2800" dirty="0" err="1">
                <a:cs typeface="Times New Roman" pitchFamily="18" charset="0"/>
              </a:rPr>
              <a:t>Cuando</a:t>
            </a:r>
            <a:r>
              <a:rPr lang="en-US" altLang="en-US" sz="2800" dirty="0">
                <a:cs typeface="Times New Roman" pitchFamily="18" charset="0"/>
              </a:rPr>
              <a:t> TODAS </a:t>
            </a:r>
            <a:r>
              <a:rPr lang="en-US" altLang="en-US" sz="2800" dirty="0" err="1">
                <a:cs typeface="Times New Roman" pitchFamily="18" charset="0"/>
              </a:rPr>
              <a:t>sean</a:t>
            </a:r>
            <a:r>
              <a:rPr lang="en-US" altLang="en-US" sz="2800" dirty="0">
                <a:cs typeface="Times New Roman" pitchFamily="18" charset="0"/>
              </a:rPr>
              <a:t> </a:t>
            </a:r>
            <a:r>
              <a:rPr lang="en-US" altLang="en-US" sz="2800" dirty="0" err="1">
                <a:cs typeface="Times New Roman" pitchFamily="18" charset="0"/>
              </a:rPr>
              <a:t>reclutadas</a:t>
            </a:r>
            <a:r>
              <a:rPr lang="en-US" altLang="en-US" sz="2800" dirty="0">
                <a:cs typeface="Times New Roman" pitchFamily="18" charset="0"/>
              </a:rPr>
              <a:t>:</a:t>
            </a:r>
          </a:p>
          <a:p>
            <a:pPr>
              <a:spcBef>
                <a:spcPts val="600"/>
              </a:spcBef>
              <a:spcAft>
                <a:spcPts val="0"/>
              </a:spcAft>
            </a:pPr>
            <a:r>
              <a:rPr lang="en-US" altLang="en-US" sz="2800" dirty="0">
                <a:cs typeface="Times New Roman" pitchFamily="18" charset="0"/>
              </a:rPr>
              <a:t>Se </a:t>
            </a:r>
            <a:r>
              <a:rPr lang="en-US" altLang="en-US" sz="2800" dirty="0" err="1">
                <a:cs typeface="Times New Roman" pitchFamily="18" charset="0"/>
              </a:rPr>
              <a:t>alcanzara</a:t>
            </a:r>
            <a:r>
              <a:rPr lang="en-US" altLang="en-US" sz="2800" dirty="0">
                <a:cs typeface="Times New Roman" pitchFamily="18" charset="0"/>
              </a:rPr>
              <a:t> </a:t>
            </a:r>
            <a:r>
              <a:rPr lang="en-US" altLang="en-US" sz="2800" dirty="0" err="1">
                <a:cs typeface="Times New Roman" pitchFamily="18" charset="0"/>
              </a:rPr>
              <a:t>contracción</a:t>
            </a:r>
            <a:r>
              <a:rPr lang="en-US" altLang="en-US" sz="2800" dirty="0">
                <a:cs typeface="Times New Roman" pitchFamily="18" charset="0"/>
              </a:rPr>
              <a:t> </a:t>
            </a:r>
            <a:r>
              <a:rPr lang="en-US" altLang="en-US" sz="2800" dirty="0" err="1">
                <a:cs typeface="Times New Roman" pitchFamily="18" charset="0"/>
              </a:rPr>
              <a:t>máxima</a:t>
            </a:r>
            <a:endParaRPr lang="en-US" altLang="en-US" sz="2800" dirty="0">
              <a:cs typeface="Times New Roman" pitchFamily="18" charset="0"/>
            </a:endParaRPr>
          </a:p>
          <a:p>
            <a:pPr>
              <a:spcBef>
                <a:spcPts val="600"/>
              </a:spcBef>
              <a:spcAft>
                <a:spcPts val="0"/>
              </a:spcAft>
            </a:pPr>
            <a:r>
              <a:rPr lang="en-US" altLang="en-US" sz="2800" dirty="0">
                <a:cs typeface="Times New Roman" pitchFamily="18" charset="0"/>
                <a:sym typeface="Wingdings" pitchFamily="2" charset="2"/>
              </a:rPr>
              <a:t> </a:t>
            </a:r>
            <a:r>
              <a:rPr lang="en-US" altLang="en-US" sz="2800" dirty="0" err="1">
                <a:cs typeface="Times New Roman" pitchFamily="18" charset="0"/>
                <a:sym typeface="Wingdings" pitchFamily="2" charset="2"/>
              </a:rPr>
              <a:t>fuerza</a:t>
            </a:r>
            <a:r>
              <a:rPr lang="en-US" altLang="en-US" sz="2800" dirty="0">
                <a:cs typeface="Times New Roman" pitchFamily="18" charset="0"/>
                <a:sym typeface="Wingdings" pitchFamily="2" charset="2"/>
              </a:rPr>
              <a:t> </a:t>
            </a:r>
            <a:r>
              <a:rPr lang="en-US" altLang="en-US" sz="2800" dirty="0" err="1">
                <a:cs typeface="Times New Roman" pitchFamily="18" charset="0"/>
                <a:sym typeface="Wingdings" pitchFamily="2" charset="2"/>
              </a:rPr>
              <a:t>máxima</a:t>
            </a:r>
            <a:endParaRPr lang="en-US" altLang="en-US" sz="2800" dirty="0">
              <a:cs typeface="Times New Roman" pitchFamily="18" charset="0"/>
            </a:endParaRPr>
          </a:p>
          <a:p>
            <a:pPr>
              <a:spcBef>
                <a:spcPts val="600"/>
              </a:spcBef>
              <a:spcAft>
                <a:spcPts val="0"/>
              </a:spcAft>
            </a:pPr>
            <a:r>
              <a:rPr lang="en-US" altLang="en-US" sz="2800" dirty="0">
                <a:cs typeface="Times New Roman" pitchFamily="18" charset="0"/>
              </a:rPr>
              <a:t>- </a:t>
            </a:r>
            <a:r>
              <a:rPr lang="en-US" altLang="en-US" sz="2800" dirty="0" err="1">
                <a:cs typeface="Times New Roman" pitchFamily="18" charset="0"/>
              </a:rPr>
              <a:t>esta</a:t>
            </a:r>
            <a:r>
              <a:rPr lang="en-US" altLang="en-US" sz="2800" dirty="0">
                <a:cs typeface="Times New Roman" pitchFamily="18" charset="0"/>
              </a:rPr>
              <a:t> no </a:t>
            </a:r>
            <a:r>
              <a:rPr lang="en-US" altLang="en-US" sz="2800" dirty="0" err="1">
                <a:cs typeface="Times New Roman" pitchFamily="18" charset="0"/>
              </a:rPr>
              <a:t>cambiara</a:t>
            </a:r>
            <a:r>
              <a:rPr lang="en-US" altLang="en-US" sz="2800" dirty="0">
                <a:cs typeface="Times New Roman" pitchFamily="18" charset="0"/>
              </a:rPr>
              <a:t> </a:t>
            </a:r>
            <a:r>
              <a:rPr lang="en-US" altLang="en-US" sz="2800" dirty="0" err="1">
                <a:cs typeface="Times New Roman" pitchFamily="18" charset="0"/>
              </a:rPr>
              <a:t>aunquese</a:t>
            </a:r>
            <a:r>
              <a:rPr lang="en-US" altLang="en-US" sz="2800" dirty="0">
                <a:cs typeface="Times New Roman" pitchFamily="18" charset="0"/>
              </a:rPr>
              <a:t> </a:t>
            </a:r>
            <a:r>
              <a:rPr lang="en-US" altLang="en-US" sz="2800" dirty="0" err="1">
                <a:cs typeface="Times New Roman" pitchFamily="18" charset="0"/>
              </a:rPr>
              <a:t>aument</a:t>
            </a:r>
            <a:r>
              <a:rPr lang="en-US" altLang="en-US" sz="2800" dirty="0">
                <a:cs typeface="Times New Roman" pitchFamily="18" charset="0"/>
              </a:rPr>
              <a:t> el V</a:t>
            </a:r>
          </a:p>
          <a:p>
            <a:pPr>
              <a:spcBef>
                <a:spcPts val="600"/>
              </a:spcBef>
              <a:spcAft>
                <a:spcPts val="0"/>
              </a:spcAft>
            </a:pPr>
            <a:r>
              <a:rPr lang="en-US" altLang="en-US" sz="2800" dirty="0">
                <a:cs typeface="Times New Roman" pitchFamily="18" charset="0"/>
              </a:rPr>
              <a:t>- Se </a:t>
            </a:r>
            <a:r>
              <a:rPr lang="en-US" altLang="en-US" sz="2800" dirty="0" err="1">
                <a:cs typeface="Times New Roman" pitchFamily="18" charset="0"/>
              </a:rPr>
              <a:t>reclutan</a:t>
            </a:r>
            <a:r>
              <a:rPr lang="en-US" altLang="en-US" sz="2800" dirty="0">
                <a:cs typeface="Times New Roman" pitchFamily="18" charset="0"/>
              </a:rPr>
              <a:t> </a:t>
            </a:r>
            <a:r>
              <a:rPr lang="en-US" altLang="en-US" sz="2800" dirty="0" err="1">
                <a:cs typeface="Times New Roman" pitchFamily="18" charset="0"/>
              </a:rPr>
              <a:t>en</a:t>
            </a:r>
            <a:r>
              <a:rPr lang="en-US" altLang="en-US" sz="2800" dirty="0">
                <a:cs typeface="Times New Roman" pitchFamily="18" charset="0"/>
              </a:rPr>
              <a:t> </a:t>
            </a:r>
            <a:r>
              <a:rPr lang="en-US" altLang="en-US" sz="2800" dirty="0" err="1">
                <a:cs typeface="Times New Roman" pitchFamily="18" charset="0"/>
              </a:rPr>
              <a:t>orden</a:t>
            </a:r>
            <a:r>
              <a:rPr lang="en-US" altLang="en-US" sz="2800" dirty="0">
                <a:cs typeface="Times New Roman" pitchFamily="18" charset="0"/>
              </a:rPr>
              <a:t> de </a:t>
            </a:r>
            <a:r>
              <a:rPr lang="en-US" altLang="en-US" sz="2800" dirty="0" err="1">
                <a:cs typeface="Times New Roman" pitchFamily="18" charset="0"/>
              </a:rPr>
              <a:t>tamaño</a:t>
            </a:r>
            <a:r>
              <a:rPr lang="en-US" altLang="en-US" sz="2800" dirty="0">
                <a:cs typeface="Times New Roman" pitchFamily="18" charset="0"/>
              </a:rPr>
              <a:t>, </a:t>
            </a:r>
          </a:p>
          <a:p>
            <a:pPr>
              <a:spcBef>
                <a:spcPts val="600"/>
              </a:spcBef>
              <a:spcAft>
                <a:spcPts val="0"/>
              </a:spcAft>
            </a:pPr>
            <a:r>
              <a:rPr lang="en-US" altLang="en-US" sz="2800" dirty="0">
                <a:cs typeface="Times New Roman" pitchFamily="18" charset="0"/>
              </a:rPr>
              <a:t>- </a:t>
            </a:r>
            <a:r>
              <a:rPr lang="en-US" altLang="en-US" sz="2800" dirty="0" err="1">
                <a:cs typeface="Times New Roman" pitchFamily="18" charset="0"/>
              </a:rPr>
              <a:t>pequeñas</a:t>
            </a:r>
            <a:r>
              <a:rPr lang="en-US" altLang="en-US" sz="2800" dirty="0">
                <a:cs typeface="Times New Roman" pitchFamily="18" charset="0"/>
              </a:rPr>
              <a:t> – </a:t>
            </a:r>
            <a:r>
              <a:rPr lang="en-US" altLang="en-US" sz="2800" dirty="0" err="1">
                <a:cs typeface="Times New Roman" pitchFamily="18" charset="0"/>
              </a:rPr>
              <a:t>medianas</a:t>
            </a:r>
            <a:r>
              <a:rPr lang="en-US" altLang="en-US" sz="2800" dirty="0">
                <a:cs typeface="Times New Roman" pitchFamily="18" charset="0"/>
              </a:rPr>
              <a:t> - </a:t>
            </a:r>
            <a:r>
              <a:rPr lang="en-US" altLang="en-US" sz="2800" dirty="0" err="1">
                <a:cs typeface="Times New Roman" pitchFamily="18" charset="0"/>
              </a:rPr>
              <a:t>grandes</a:t>
            </a:r>
            <a:endParaRPr lang="en-US" altLang="en-US" sz="2800" dirty="0">
              <a:cs typeface="Times New Roman" pitchFamily="18" charset="0"/>
            </a:endParaRPr>
          </a:p>
        </p:txBody>
      </p:sp>
    </p:spTree>
    <p:extLst>
      <p:ext uri="{BB962C8B-B14F-4D97-AF65-F5344CB8AC3E}">
        <p14:creationId xmlns:p14="http://schemas.microsoft.com/office/powerpoint/2010/main" val="19066841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sz="3600" dirty="0"/>
              <a:t>10.6c </a:t>
            </a:r>
            <a:r>
              <a:rPr lang="en-US" sz="3600" dirty="0" err="1"/>
              <a:t>Sumación</a:t>
            </a:r>
            <a:r>
              <a:rPr lang="en-US" sz="3600" dirty="0"/>
              <a:t> y </a:t>
            </a:r>
            <a:r>
              <a:rPr lang="en-US" sz="3600" dirty="0" err="1"/>
              <a:t>Tetano</a:t>
            </a:r>
            <a:endParaRPr lang="en-US" sz="3600" dirty="0"/>
          </a:p>
        </p:txBody>
      </p:sp>
      <p:sp>
        <p:nvSpPr>
          <p:cNvPr id="8" name="Content Placeholder 2"/>
          <p:cNvSpPr>
            <a:spLocks noGrp="1"/>
          </p:cNvSpPr>
          <p:nvPr>
            <p:ph idx="1"/>
          </p:nvPr>
        </p:nvSpPr>
        <p:spPr>
          <a:xfrm>
            <a:off x="457200" y="1295400"/>
            <a:ext cx="8595360" cy="5303520"/>
          </a:xfrm>
        </p:spPr>
        <p:txBody>
          <a:bodyPr/>
          <a:lstStyle/>
          <a:p>
            <a:pPr>
              <a:spcBef>
                <a:spcPts val="600"/>
              </a:spcBef>
              <a:spcAft>
                <a:spcPts val="0"/>
              </a:spcAft>
              <a:defRPr/>
            </a:pPr>
            <a:r>
              <a:rPr lang="en-US" altLang="en-US" sz="2600" b="1" dirty="0" err="1">
                <a:cs typeface="Times New Roman" pitchFamily="18" charset="0"/>
              </a:rPr>
              <a:t>Sumación</a:t>
            </a:r>
            <a:r>
              <a:rPr lang="en-US" altLang="en-US" sz="2600" b="1" dirty="0">
                <a:cs typeface="Times New Roman" pitchFamily="18" charset="0"/>
              </a:rPr>
              <a:t> de </a:t>
            </a:r>
            <a:r>
              <a:rPr lang="en-US" altLang="en-US" sz="2600" b="1" dirty="0" err="1">
                <a:cs typeface="Times New Roman" pitchFamily="18" charset="0"/>
              </a:rPr>
              <a:t>Ondas</a:t>
            </a:r>
            <a:r>
              <a:rPr lang="en-US" altLang="en-US" sz="2600" b="1" dirty="0">
                <a:cs typeface="Times New Roman" pitchFamily="18" charset="0"/>
              </a:rPr>
              <a:t> </a:t>
            </a:r>
            <a:r>
              <a:rPr lang="en-US" altLang="en-US" sz="2600" dirty="0">
                <a:cs typeface="Times New Roman" pitchFamily="18" charset="0"/>
              </a:rPr>
              <a:t>(</a:t>
            </a:r>
            <a:r>
              <a:rPr lang="en-US" altLang="en-US" sz="2600" dirty="0" err="1">
                <a:cs typeface="Times New Roman" pitchFamily="18" charset="0"/>
              </a:rPr>
              <a:t>sumación</a:t>
            </a:r>
            <a:r>
              <a:rPr lang="en-US" altLang="en-US" sz="2600" dirty="0">
                <a:cs typeface="Times New Roman" pitchFamily="18" charset="0"/>
              </a:rPr>
              <a:t> temporal)</a:t>
            </a:r>
          </a:p>
          <a:p>
            <a:pPr lvl="1">
              <a:spcBef>
                <a:spcPts val="600"/>
              </a:spcBef>
              <a:spcAft>
                <a:spcPts val="0"/>
              </a:spcAft>
              <a:defRPr/>
            </a:pPr>
            <a:r>
              <a:rPr lang="en-US" altLang="en-US" sz="2400" dirty="0" err="1">
                <a:cs typeface="Times New Roman" pitchFamily="18" charset="0"/>
              </a:rPr>
              <a:t>Cuando</a:t>
            </a:r>
            <a:r>
              <a:rPr lang="en-US" altLang="en-US" sz="2400" dirty="0">
                <a:cs typeface="Times New Roman" pitchFamily="18" charset="0"/>
              </a:rPr>
              <a:t> la </a:t>
            </a:r>
            <a:r>
              <a:rPr lang="en-US" altLang="en-US" sz="2400" dirty="0" err="1">
                <a:cs typeface="Times New Roman" pitchFamily="18" charset="0"/>
              </a:rPr>
              <a:t>frecuencia</a:t>
            </a:r>
            <a:r>
              <a:rPr lang="en-US" altLang="en-US" sz="2400" dirty="0">
                <a:cs typeface="Times New Roman" pitchFamily="18" charset="0"/>
              </a:rPr>
              <a:t> de </a:t>
            </a:r>
            <a:r>
              <a:rPr lang="en-US" altLang="en-US" sz="2400" dirty="0" err="1">
                <a:cs typeface="Times New Roman" pitchFamily="18" charset="0"/>
              </a:rPr>
              <a:t>estimulo</a:t>
            </a:r>
            <a:r>
              <a:rPr lang="en-US" altLang="en-US" sz="2400" dirty="0">
                <a:cs typeface="Times New Roman" pitchFamily="18" charset="0"/>
              </a:rPr>
              <a:t> es ~ 20 </a:t>
            </a:r>
            <a:r>
              <a:rPr lang="en-US" altLang="en-US" sz="2400" dirty="0" err="1">
                <a:cs typeface="Times New Roman" pitchFamily="18" charset="0"/>
              </a:rPr>
              <a:t>estimulos</a:t>
            </a:r>
            <a:r>
              <a:rPr lang="en-US" altLang="en-US" sz="2400" dirty="0">
                <a:cs typeface="Times New Roman" pitchFamily="18" charset="0"/>
              </a:rPr>
              <a:t>/seg</a:t>
            </a:r>
          </a:p>
          <a:p>
            <a:pPr lvl="2">
              <a:spcBef>
                <a:spcPts val="300"/>
              </a:spcBef>
              <a:spcAft>
                <a:spcPts val="0"/>
              </a:spcAft>
              <a:defRPr/>
            </a:pPr>
            <a:r>
              <a:rPr lang="en-US" altLang="en-US" dirty="0">
                <a:cs typeface="Times New Roman" pitchFamily="18" charset="0"/>
              </a:rPr>
              <a:t>No se </a:t>
            </a:r>
            <a:r>
              <a:rPr lang="en-US" altLang="en-US" dirty="0" err="1">
                <a:cs typeface="Times New Roman" pitchFamily="18" charset="0"/>
              </a:rPr>
              <a:t>completa</a:t>
            </a:r>
            <a:r>
              <a:rPr lang="en-US" altLang="en-US" dirty="0">
                <a:cs typeface="Times New Roman" pitchFamily="18" charset="0"/>
              </a:rPr>
              <a:t> la </a:t>
            </a:r>
            <a:r>
              <a:rPr lang="en-US" altLang="en-US" dirty="0" err="1">
                <a:cs typeface="Times New Roman" pitchFamily="18" charset="0"/>
              </a:rPr>
              <a:t>relajación</a:t>
            </a:r>
            <a:r>
              <a:rPr lang="en-US" altLang="en-US" dirty="0">
                <a:cs typeface="Times New Roman" pitchFamily="18" charset="0"/>
              </a:rPr>
              <a:t> entre </a:t>
            </a:r>
            <a:r>
              <a:rPr lang="en-US" altLang="en-US" dirty="0" err="1">
                <a:cs typeface="Times New Roman" pitchFamily="18" charset="0"/>
              </a:rPr>
              <a:t>contracción</a:t>
            </a:r>
            <a:r>
              <a:rPr lang="en-US" altLang="en-US" dirty="0">
                <a:cs typeface="Times New Roman" pitchFamily="18" charset="0"/>
              </a:rPr>
              <a:t> simples</a:t>
            </a:r>
          </a:p>
          <a:p>
            <a:pPr lvl="2">
              <a:spcBef>
                <a:spcPts val="300"/>
              </a:spcBef>
              <a:spcAft>
                <a:spcPts val="0"/>
              </a:spcAft>
              <a:defRPr/>
            </a:pPr>
            <a:r>
              <a:rPr lang="en-US" altLang="en-US" dirty="0">
                <a:cs typeface="Times New Roman" pitchFamily="18" charset="0"/>
              </a:rPr>
              <a:t>Las </a:t>
            </a:r>
            <a:r>
              <a:rPr lang="en-US" altLang="en-US" dirty="0" err="1">
                <a:cs typeface="Times New Roman" pitchFamily="18" charset="0"/>
              </a:rPr>
              <a:t>fuerzas</a:t>
            </a:r>
            <a:r>
              <a:rPr lang="en-US" altLang="en-US" dirty="0">
                <a:cs typeface="Times New Roman" pitchFamily="18" charset="0"/>
              </a:rPr>
              <a:t> se van </a:t>
            </a:r>
            <a:r>
              <a:rPr lang="en-US" altLang="en-US" dirty="0" err="1">
                <a:cs typeface="Times New Roman" pitchFamily="18" charset="0"/>
              </a:rPr>
              <a:t>sumando</a:t>
            </a:r>
            <a:r>
              <a:rPr lang="en-US" altLang="en-US" dirty="0">
                <a:cs typeface="Times New Roman" pitchFamily="18" charset="0"/>
              </a:rPr>
              <a:t> y </a:t>
            </a:r>
            <a:r>
              <a:rPr lang="en-US" altLang="en-US" dirty="0" err="1">
                <a:cs typeface="Times New Roman" pitchFamily="18" charset="0"/>
              </a:rPr>
              <a:t>poroduces</a:t>
            </a:r>
            <a:r>
              <a:rPr lang="en-US" altLang="en-US" dirty="0">
                <a:cs typeface="Times New Roman" pitchFamily="18" charset="0"/>
              </a:rPr>
              <a:t> mayor tension</a:t>
            </a:r>
          </a:p>
          <a:p>
            <a:pPr>
              <a:spcBef>
                <a:spcPts val="600"/>
              </a:spcBef>
              <a:spcAft>
                <a:spcPts val="0"/>
              </a:spcAft>
              <a:defRPr/>
            </a:pPr>
            <a:r>
              <a:rPr lang="en-US" altLang="en-US" sz="2600" b="1" dirty="0" err="1">
                <a:cs typeface="Times New Roman" pitchFamily="18" charset="0"/>
              </a:rPr>
              <a:t>Tetanos</a:t>
            </a:r>
            <a:r>
              <a:rPr lang="en-US" altLang="en-US" sz="2600" b="1" dirty="0">
                <a:cs typeface="Times New Roman" pitchFamily="18" charset="0"/>
              </a:rPr>
              <a:t>: </a:t>
            </a:r>
            <a:r>
              <a:rPr lang="en-US" altLang="en-US" sz="2600" b="1" dirty="0" err="1">
                <a:cs typeface="Times New Roman" pitchFamily="18" charset="0"/>
              </a:rPr>
              <a:t>Incompleto</a:t>
            </a:r>
            <a:r>
              <a:rPr lang="en-US" altLang="en-US" sz="2600" b="1" dirty="0">
                <a:cs typeface="Times New Roman" pitchFamily="18" charset="0"/>
              </a:rPr>
              <a:t> / </a:t>
            </a:r>
            <a:r>
              <a:rPr lang="en-US" altLang="en-US" sz="2600" b="1" dirty="0" err="1">
                <a:cs typeface="Times New Roman" pitchFamily="18" charset="0"/>
              </a:rPr>
              <a:t>completo</a:t>
            </a:r>
            <a:endParaRPr lang="en-US" altLang="en-US" sz="2600" b="1" dirty="0">
              <a:cs typeface="Times New Roman" pitchFamily="18" charset="0"/>
            </a:endParaRPr>
          </a:p>
          <a:p>
            <a:pPr lvl="1">
              <a:spcBef>
                <a:spcPts val="600"/>
              </a:spcBef>
              <a:spcAft>
                <a:spcPts val="0"/>
              </a:spcAft>
              <a:defRPr/>
            </a:pPr>
            <a:r>
              <a:rPr lang="en-US" altLang="en-US" sz="2400" dirty="0">
                <a:cs typeface="Times New Roman" pitchFamily="18" charset="0"/>
              </a:rPr>
              <a:t>Si se </a:t>
            </a:r>
            <a:r>
              <a:rPr lang="en-US" altLang="en-US" sz="2400" dirty="0" err="1">
                <a:cs typeface="Times New Roman" pitchFamily="18" charset="0"/>
              </a:rPr>
              <a:t>aumenta</a:t>
            </a:r>
            <a:r>
              <a:rPr lang="en-US" altLang="en-US" sz="2400" dirty="0">
                <a:cs typeface="Times New Roman" pitchFamily="18" charset="0"/>
              </a:rPr>
              <a:t> mas la </a:t>
            </a:r>
            <a:r>
              <a:rPr lang="en-US" altLang="en-US" sz="2400" dirty="0" err="1">
                <a:cs typeface="Times New Roman" pitchFamily="18" charset="0"/>
              </a:rPr>
              <a:t>frecuencia</a:t>
            </a:r>
            <a:r>
              <a:rPr lang="en-US" altLang="en-US" sz="2400" dirty="0">
                <a:cs typeface="Times New Roman" pitchFamily="18" charset="0"/>
              </a:rPr>
              <a:t> </a:t>
            </a:r>
            <a:r>
              <a:rPr lang="en-US" altLang="en-US" sz="2400" dirty="0">
                <a:cs typeface="Times New Roman" pitchFamily="18" charset="0"/>
                <a:sym typeface="Wingdings" pitchFamily="2" charset="2"/>
              </a:rPr>
              <a:t> </a:t>
            </a:r>
            <a:r>
              <a:rPr lang="en-US" altLang="en-US" sz="2400" dirty="0" err="1">
                <a:cs typeface="Times New Roman" pitchFamily="18" charset="0"/>
                <a:sym typeface="Wingdings" pitchFamily="2" charset="2"/>
              </a:rPr>
              <a:t>tetano</a:t>
            </a:r>
            <a:r>
              <a:rPr lang="en-US" altLang="en-US" sz="2400" dirty="0">
                <a:cs typeface="Times New Roman" pitchFamily="18" charset="0"/>
                <a:sym typeface="Wingdings" pitchFamily="2" charset="2"/>
              </a:rPr>
              <a:t> </a:t>
            </a:r>
            <a:r>
              <a:rPr lang="en-US" altLang="en-US" sz="2400" dirty="0" err="1">
                <a:cs typeface="Times New Roman" pitchFamily="18" charset="0"/>
                <a:sym typeface="Wingdings" pitchFamily="2" charset="2"/>
              </a:rPr>
              <a:t>incompleto</a:t>
            </a:r>
            <a:endParaRPr lang="en-US" altLang="en-US" sz="2400" dirty="0">
              <a:cs typeface="Times New Roman" pitchFamily="18" charset="0"/>
            </a:endParaRPr>
          </a:p>
          <a:p>
            <a:pPr lvl="2">
              <a:spcBef>
                <a:spcPts val="300"/>
              </a:spcBef>
              <a:spcAft>
                <a:spcPts val="0"/>
              </a:spcAft>
              <a:defRPr/>
            </a:pPr>
            <a:r>
              <a:rPr lang="en-US" altLang="en-US" dirty="0" err="1">
                <a:cs typeface="Times New Roman" pitchFamily="18" charset="0"/>
              </a:rPr>
              <a:t>Contracciones</a:t>
            </a:r>
            <a:r>
              <a:rPr lang="en-US" altLang="en-US" dirty="0">
                <a:cs typeface="Times New Roman" pitchFamily="18" charset="0"/>
              </a:rPr>
              <a:t> </a:t>
            </a:r>
            <a:r>
              <a:rPr lang="en-US" altLang="en-US" dirty="0" err="1">
                <a:cs typeface="Times New Roman" pitchFamily="18" charset="0"/>
              </a:rPr>
              <a:t>casi</a:t>
            </a:r>
            <a:r>
              <a:rPr lang="en-US" altLang="en-US" dirty="0">
                <a:cs typeface="Times New Roman" pitchFamily="18" charset="0"/>
              </a:rPr>
              <a:t> se </a:t>
            </a:r>
            <a:r>
              <a:rPr lang="en-US" altLang="en-US" dirty="0" err="1">
                <a:cs typeface="Times New Roman" pitchFamily="18" charset="0"/>
              </a:rPr>
              <a:t>funden</a:t>
            </a:r>
            <a:r>
              <a:rPr lang="en-US" altLang="en-US" dirty="0">
                <a:cs typeface="Times New Roman" pitchFamily="18" charset="0"/>
              </a:rPr>
              <a:t>, mayor tension </a:t>
            </a:r>
          </a:p>
          <a:p>
            <a:pPr lvl="1">
              <a:spcBef>
                <a:spcPts val="600"/>
              </a:spcBef>
              <a:spcAft>
                <a:spcPts val="0"/>
              </a:spcAft>
              <a:defRPr/>
            </a:pPr>
            <a:r>
              <a:rPr lang="en-US" altLang="en-US" sz="2400" dirty="0" err="1">
                <a:cs typeface="Times New Roman" pitchFamily="18" charset="0"/>
              </a:rPr>
              <a:t>Frecuencias</a:t>
            </a:r>
            <a:r>
              <a:rPr lang="en-US" altLang="en-US" sz="2400" dirty="0">
                <a:cs typeface="Times New Roman" pitchFamily="18" charset="0"/>
              </a:rPr>
              <a:t> de 50 por </a:t>
            </a:r>
            <a:r>
              <a:rPr lang="en-US" altLang="en-US" sz="2400" dirty="0" err="1">
                <a:cs typeface="Times New Roman" pitchFamily="18" charset="0"/>
              </a:rPr>
              <a:t>seguntod</a:t>
            </a:r>
            <a:r>
              <a:rPr lang="en-US" altLang="en-US" sz="2400" dirty="0">
                <a:cs typeface="Times New Roman" pitchFamily="18" charset="0"/>
              </a:rPr>
              <a:t>  </a:t>
            </a:r>
            <a:r>
              <a:rPr lang="en-US" altLang="en-US" sz="2400" dirty="0">
                <a:cs typeface="Times New Roman" pitchFamily="18" charset="0"/>
                <a:sym typeface="Wingdings" pitchFamily="2" charset="2"/>
              </a:rPr>
              <a:t> </a:t>
            </a:r>
            <a:r>
              <a:rPr lang="en-US" altLang="en-US" sz="2400" dirty="0" err="1">
                <a:cs typeface="Times New Roman" pitchFamily="18" charset="0"/>
                <a:sym typeface="Wingdings" pitchFamily="2" charset="2"/>
              </a:rPr>
              <a:t>Tetano</a:t>
            </a:r>
            <a:endParaRPr lang="en-US" altLang="en-US" sz="2400" dirty="0">
              <a:cs typeface="Times New Roman" pitchFamily="18" charset="0"/>
            </a:endParaRPr>
          </a:p>
          <a:p>
            <a:pPr lvl="2">
              <a:spcBef>
                <a:spcPts val="300"/>
              </a:spcBef>
              <a:spcAft>
                <a:spcPts val="0"/>
              </a:spcAft>
              <a:defRPr/>
            </a:pPr>
            <a:r>
              <a:rPr lang="en-US" altLang="en-US" dirty="0" err="1">
                <a:cs typeface="Times New Roman" pitchFamily="18" charset="0"/>
              </a:rPr>
              <a:t>Tensiión</a:t>
            </a:r>
            <a:r>
              <a:rPr lang="en-US" altLang="en-US" dirty="0">
                <a:cs typeface="Times New Roman" pitchFamily="18" charset="0"/>
              </a:rPr>
              <a:t> mayor, </a:t>
            </a:r>
            <a:r>
              <a:rPr lang="en-US" altLang="en-US" dirty="0" err="1">
                <a:cs typeface="Times New Roman" pitchFamily="18" charset="0"/>
              </a:rPr>
              <a:t>todas</a:t>
            </a:r>
            <a:r>
              <a:rPr lang="en-US" altLang="en-US" dirty="0">
                <a:cs typeface="Times New Roman" pitchFamily="18" charset="0"/>
              </a:rPr>
              <a:t> </a:t>
            </a:r>
            <a:r>
              <a:rPr lang="en-US" altLang="en-US" dirty="0" err="1">
                <a:cs typeface="Times New Roman" pitchFamily="18" charset="0"/>
              </a:rPr>
              <a:t>contracciones</a:t>
            </a:r>
            <a:r>
              <a:rPr lang="en-US" altLang="en-US" dirty="0">
                <a:cs typeface="Times New Roman" pitchFamily="18" charset="0"/>
              </a:rPr>
              <a:t> </a:t>
            </a:r>
            <a:r>
              <a:rPr lang="en-US" altLang="en-US" dirty="0" err="1">
                <a:cs typeface="Times New Roman" pitchFamily="18" charset="0"/>
              </a:rPr>
              <a:t>fundidas</a:t>
            </a:r>
            <a:endParaRPr lang="en-US" altLang="en-US" dirty="0">
              <a:cs typeface="Times New Roman" pitchFamily="18" charset="0"/>
            </a:endParaRPr>
          </a:p>
          <a:p>
            <a:pPr lvl="1">
              <a:spcBef>
                <a:spcPts val="600"/>
              </a:spcBef>
              <a:spcAft>
                <a:spcPts val="0"/>
              </a:spcAft>
              <a:defRPr/>
            </a:pPr>
            <a:r>
              <a:rPr lang="en-US" altLang="en-US" sz="2400" dirty="0">
                <a:cs typeface="Times New Roman" pitchFamily="18" charset="0"/>
              </a:rPr>
              <a:t>Este </a:t>
            </a:r>
            <a:r>
              <a:rPr lang="en-US" altLang="en-US" sz="2400" dirty="0" err="1">
                <a:cs typeface="Times New Roman" pitchFamily="18" charset="0"/>
              </a:rPr>
              <a:t>aumento</a:t>
            </a:r>
            <a:r>
              <a:rPr lang="en-US" altLang="en-US" sz="2400" dirty="0">
                <a:cs typeface="Times New Roman" pitchFamily="18" charset="0"/>
              </a:rPr>
              <a:t> </a:t>
            </a:r>
            <a:r>
              <a:rPr lang="en-US" altLang="en-US" sz="2400" dirty="0" err="1">
                <a:cs typeface="Times New Roman" pitchFamily="18" charset="0"/>
              </a:rPr>
              <a:t>maximo</a:t>
            </a:r>
            <a:r>
              <a:rPr lang="en-US" altLang="en-US" sz="2400" dirty="0">
                <a:cs typeface="Times New Roman" pitchFamily="18" charset="0"/>
              </a:rPr>
              <a:t> </a:t>
            </a:r>
            <a:r>
              <a:rPr lang="en-US" altLang="en-US" sz="2400" dirty="0" err="1">
                <a:cs typeface="Times New Roman" pitchFamily="18" charset="0"/>
              </a:rPr>
              <a:t>termina</a:t>
            </a:r>
            <a:r>
              <a:rPr lang="en-US" altLang="en-US" sz="2400" dirty="0">
                <a:cs typeface="Times New Roman" pitchFamily="18" charset="0"/>
              </a:rPr>
              <a:t> </a:t>
            </a:r>
            <a:r>
              <a:rPr lang="en-US" altLang="en-US" sz="2400" dirty="0" err="1">
                <a:cs typeface="Times New Roman" pitchFamily="18" charset="0"/>
              </a:rPr>
              <a:t>en</a:t>
            </a:r>
            <a:r>
              <a:rPr lang="en-US" altLang="en-US" sz="2400" dirty="0">
                <a:cs typeface="Times New Roman" pitchFamily="18" charset="0"/>
              </a:rPr>
              <a:t> </a:t>
            </a:r>
            <a:r>
              <a:rPr lang="en-US" altLang="en-US" sz="2400" dirty="0" err="1">
                <a:cs typeface="Times New Roman" pitchFamily="18" charset="0"/>
              </a:rPr>
              <a:t>fatiga</a:t>
            </a:r>
            <a:r>
              <a:rPr lang="en-US" altLang="en-US" sz="2400" dirty="0">
                <a:cs typeface="Times New Roman" pitchFamily="18" charset="0"/>
              </a:rPr>
              <a:t> y PLT </a:t>
            </a:r>
            <a:r>
              <a:rPr lang="en-US" altLang="en-US" sz="2400" dirty="0" err="1">
                <a:cs typeface="Times New Roman" pitchFamily="18" charset="0"/>
              </a:rPr>
              <a:t>disminuye</a:t>
            </a:r>
            <a:r>
              <a:rPr lang="en-US" altLang="en-US" sz="2400" dirty="0">
                <a:cs typeface="Times New Roman" pitchFamily="18" charset="0"/>
              </a:rPr>
              <a:t> la tension</a:t>
            </a:r>
          </a:p>
        </p:txBody>
      </p:sp>
    </p:spTree>
    <p:extLst>
      <p:ext uri="{BB962C8B-B14F-4D97-AF65-F5344CB8AC3E}">
        <p14:creationId xmlns:p14="http://schemas.microsoft.com/office/powerpoint/2010/main" val="17553179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err="1"/>
              <a:t>Efecto</a:t>
            </a:r>
            <a:r>
              <a:rPr lang="en-US" dirty="0"/>
              <a:t> de la </a:t>
            </a:r>
            <a:r>
              <a:rPr lang="en-US" dirty="0" err="1"/>
              <a:t>frecuencia</a:t>
            </a:r>
            <a:r>
              <a:rPr lang="en-US" dirty="0"/>
              <a:t> del </a:t>
            </a:r>
            <a:r>
              <a:rPr lang="en-US" dirty="0" err="1"/>
              <a:t>estimulo</a:t>
            </a:r>
            <a:endParaRPr lang="en-US" dirty="0"/>
          </a:p>
        </p:txBody>
      </p:sp>
      <p:pic>
        <p:nvPicPr>
          <p:cNvPr id="6" name="Picture 2" descr="A twitch always generates the same amount of tension. However, as the stimulus frequency increases, wave summation, incomplete tetany, and tetany are seen."/>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 y="1371600"/>
            <a:ext cx="7772400" cy="4619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p:cNvSpPr>
            <a:spLocks noGrp="1"/>
          </p:cNvSpPr>
          <p:nvPr>
            <p:ph idx="13"/>
          </p:nvPr>
        </p:nvSpPr>
        <p:spPr>
          <a:xfrm>
            <a:off x="457200" y="6172200"/>
            <a:ext cx="1371600" cy="381000"/>
          </a:xfrm>
        </p:spPr>
        <p:txBody>
          <a:bodyPr/>
          <a:lstStyle/>
          <a:p>
            <a:r>
              <a:rPr lang="en-US" altLang="en-US" sz="1800" dirty="0">
                <a:cs typeface="Times New Roman" pitchFamily="18" charset="0"/>
              </a:rPr>
              <a:t>Figure 10.22</a:t>
            </a:r>
            <a:endParaRPr lang="en-US" sz="1800" dirty="0"/>
          </a:p>
        </p:txBody>
      </p:sp>
    </p:spTree>
    <p:extLst>
      <p:ext uri="{BB962C8B-B14F-4D97-AF65-F5344CB8AC3E}">
        <p14:creationId xmlns:p14="http://schemas.microsoft.com/office/powerpoint/2010/main" val="1786129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sz="3600" dirty="0"/>
              <a:t>10.2a </a:t>
            </a:r>
            <a:r>
              <a:rPr lang="en-US" sz="3600" dirty="0" err="1"/>
              <a:t>Musculo</a:t>
            </a:r>
            <a:r>
              <a:rPr lang="en-US" sz="3600" dirty="0"/>
              <a:t> </a:t>
            </a:r>
            <a:r>
              <a:rPr lang="en-US" sz="3600" dirty="0" err="1"/>
              <a:t>esqueletal</a:t>
            </a:r>
            <a:r>
              <a:rPr lang="en-US" sz="3600" dirty="0"/>
              <a:t> – </a:t>
            </a:r>
            <a:r>
              <a:rPr lang="en-US" sz="3600" dirty="0" err="1"/>
              <a:t>Anatomía</a:t>
            </a:r>
            <a:r>
              <a:rPr lang="en-US" sz="3600" dirty="0"/>
              <a:t> </a:t>
            </a:r>
            <a:r>
              <a:rPr lang="en-US" sz="3600" dirty="0" err="1"/>
              <a:t>gruesa</a:t>
            </a:r>
            <a:endParaRPr lang="en-US" sz="3600" dirty="0"/>
          </a:p>
        </p:txBody>
      </p:sp>
      <p:sp>
        <p:nvSpPr>
          <p:cNvPr id="8" name="Content Placeholder 2"/>
          <p:cNvSpPr>
            <a:spLocks noGrp="1"/>
          </p:cNvSpPr>
          <p:nvPr>
            <p:ph idx="1"/>
          </p:nvPr>
        </p:nvSpPr>
        <p:spPr>
          <a:xfrm>
            <a:off x="457200" y="1295400"/>
            <a:ext cx="8458200" cy="5257800"/>
          </a:xfrm>
        </p:spPr>
        <p:txBody>
          <a:bodyPr/>
          <a:lstStyle/>
          <a:p>
            <a:pPr>
              <a:spcBef>
                <a:spcPts val="600"/>
              </a:spcBef>
            </a:pPr>
            <a:r>
              <a:rPr lang="en-US" altLang="en-US" sz="3000" dirty="0" err="1">
                <a:cs typeface="Times New Roman" pitchFamily="18" charset="0"/>
              </a:rPr>
              <a:t>Tejido</a:t>
            </a:r>
            <a:r>
              <a:rPr lang="en-US" altLang="en-US" sz="3000" dirty="0">
                <a:cs typeface="Times New Roman" pitchFamily="18" charset="0"/>
              </a:rPr>
              <a:t> </a:t>
            </a:r>
            <a:r>
              <a:rPr lang="en-US" altLang="en-US" sz="3000" dirty="0" err="1">
                <a:cs typeface="Times New Roman" pitchFamily="18" charset="0"/>
              </a:rPr>
              <a:t>conectivo</a:t>
            </a:r>
            <a:r>
              <a:rPr lang="en-US" altLang="en-US" sz="3000" dirty="0">
                <a:cs typeface="Times New Roman" pitchFamily="18" charset="0"/>
              </a:rPr>
              <a:t> </a:t>
            </a:r>
            <a:r>
              <a:rPr lang="en-US" altLang="en-US" sz="3000" dirty="0" err="1">
                <a:cs typeface="Times New Roman" pitchFamily="18" charset="0"/>
              </a:rPr>
              <a:t>en</a:t>
            </a:r>
            <a:r>
              <a:rPr lang="en-US" altLang="en-US" sz="3000" dirty="0">
                <a:cs typeface="Times New Roman" pitchFamily="18" charset="0"/>
              </a:rPr>
              <a:t> el </a:t>
            </a:r>
            <a:r>
              <a:rPr lang="en-US" altLang="en-US" sz="3000" dirty="0" err="1">
                <a:cs typeface="Times New Roman" pitchFamily="18" charset="0"/>
              </a:rPr>
              <a:t>músculo</a:t>
            </a:r>
            <a:r>
              <a:rPr lang="en-US" altLang="en-US" sz="3000" dirty="0">
                <a:cs typeface="Times New Roman" pitchFamily="18" charset="0"/>
              </a:rPr>
              <a:t> – </a:t>
            </a:r>
            <a:r>
              <a:rPr lang="en-US" altLang="en-US" sz="3000" dirty="0" err="1">
                <a:cs typeface="Times New Roman" pitchFamily="18" charset="0"/>
              </a:rPr>
              <a:t>tres</a:t>
            </a:r>
            <a:r>
              <a:rPr lang="en-US" altLang="en-US" sz="3000" dirty="0">
                <a:cs typeface="Times New Roman" pitchFamily="18" charset="0"/>
              </a:rPr>
              <a:t> </a:t>
            </a:r>
            <a:r>
              <a:rPr lang="en-US" altLang="en-US" sz="3000" dirty="0" err="1">
                <a:cs typeface="Times New Roman" pitchFamily="18" charset="0"/>
              </a:rPr>
              <a:t>capas</a:t>
            </a:r>
            <a:r>
              <a:rPr lang="en-US" altLang="en-US" sz="3000" dirty="0">
                <a:cs typeface="Times New Roman" pitchFamily="18" charset="0"/>
              </a:rPr>
              <a:t> </a:t>
            </a:r>
          </a:p>
          <a:p>
            <a:pPr lvl="2">
              <a:spcBef>
                <a:spcPts val="600"/>
              </a:spcBef>
            </a:pPr>
            <a:r>
              <a:rPr lang="en-US" altLang="en-US" b="1" dirty="0" err="1">
                <a:cs typeface="Times New Roman" pitchFamily="18" charset="0"/>
              </a:rPr>
              <a:t>Epimisio</a:t>
            </a:r>
            <a:endParaRPr lang="en-US" altLang="en-US" b="1" dirty="0">
              <a:cs typeface="Times New Roman" pitchFamily="18" charset="0"/>
            </a:endParaRPr>
          </a:p>
          <a:p>
            <a:pPr lvl="3">
              <a:spcBef>
                <a:spcPts val="600"/>
              </a:spcBef>
            </a:pPr>
            <a:r>
              <a:rPr lang="en-US" altLang="en-US" sz="2400" dirty="0" err="1">
                <a:cs typeface="Times New Roman" pitchFamily="18" charset="0"/>
              </a:rPr>
              <a:t>Tejido</a:t>
            </a:r>
            <a:r>
              <a:rPr lang="en-US" altLang="en-US" sz="2400" dirty="0">
                <a:cs typeface="Times New Roman" pitchFamily="18" charset="0"/>
              </a:rPr>
              <a:t> </a:t>
            </a:r>
            <a:r>
              <a:rPr lang="en-US" altLang="en-US" sz="2400" dirty="0" err="1">
                <a:cs typeface="Times New Roman" pitchFamily="18" charset="0"/>
              </a:rPr>
              <a:t>conectivo</a:t>
            </a:r>
            <a:r>
              <a:rPr lang="en-US" altLang="en-US" sz="2400" dirty="0">
                <a:cs typeface="Times New Roman" pitchFamily="18" charset="0"/>
              </a:rPr>
              <a:t> </a:t>
            </a:r>
            <a:r>
              <a:rPr lang="en-US" altLang="en-US" sz="2400" dirty="0" err="1">
                <a:cs typeface="Times New Roman" pitchFamily="18" charset="0"/>
              </a:rPr>
              <a:t>denso</a:t>
            </a:r>
            <a:r>
              <a:rPr lang="en-US" altLang="en-US" sz="2400" dirty="0">
                <a:cs typeface="Times New Roman" pitchFamily="18" charset="0"/>
              </a:rPr>
              <a:t> regular, </a:t>
            </a:r>
            <a:r>
              <a:rPr lang="en-US" altLang="en-US" sz="2400" dirty="0" err="1">
                <a:cs typeface="Times New Roman" pitchFamily="18" charset="0"/>
              </a:rPr>
              <a:t>rodea</a:t>
            </a:r>
            <a:r>
              <a:rPr lang="en-US" altLang="en-US" sz="2400" dirty="0">
                <a:cs typeface="Times New Roman" pitchFamily="18" charset="0"/>
              </a:rPr>
              <a:t> </a:t>
            </a:r>
            <a:r>
              <a:rPr lang="en-US" altLang="en-US" sz="2400" dirty="0" err="1">
                <a:cs typeface="Times New Roman" pitchFamily="18" charset="0"/>
              </a:rPr>
              <a:t>todo</a:t>
            </a:r>
            <a:r>
              <a:rPr lang="en-US" altLang="en-US" sz="2400" dirty="0">
                <a:cs typeface="Times New Roman" pitchFamily="18" charset="0"/>
              </a:rPr>
              <a:t> el </a:t>
            </a:r>
            <a:r>
              <a:rPr lang="en-US" altLang="en-US" sz="2400" dirty="0" err="1">
                <a:cs typeface="Times New Roman" pitchFamily="18" charset="0"/>
              </a:rPr>
              <a:t>músculo</a:t>
            </a:r>
            <a:endParaRPr lang="en-US" altLang="en-US" sz="2400" dirty="0">
              <a:cs typeface="Times New Roman" pitchFamily="18" charset="0"/>
            </a:endParaRPr>
          </a:p>
          <a:p>
            <a:pPr lvl="2">
              <a:spcBef>
                <a:spcPts val="600"/>
              </a:spcBef>
            </a:pPr>
            <a:r>
              <a:rPr lang="en-US" altLang="en-US" b="1" dirty="0" err="1">
                <a:cs typeface="Times New Roman" pitchFamily="18" charset="0"/>
              </a:rPr>
              <a:t>Perimisio</a:t>
            </a:r>
            <a:endParaRPr lang="en-US" altLang="en-US" b="1" dirty="0">
              <a:cs typeface="Times New Roman" pitchFamily="18" charset="0"/>
            </a:endParaRPr>
          </a:p>
          <a:p>
            <a:pPr lvl="3">
              <a:spcBef>
                <a:spcPts val="600"/>
              </a:spcBef>
            </a:pPr>
            <a:r>
              <a:rPr lang="en-US" altLang="en-US" sz="2400" dirty="0">
                <a:cs typeface="Times New Roman" pitchFamily="18" charset="0"/>
              </a:rPr>
              <a:t>TCDR </a:t>
            </a:r>
            <a:r>
              <a:rPr lang="en-US" altLang="en-US" sz="2400" dirty="0" err="1">
                <a:cs typeface="Times New Roman" pitchFamily="18" charset="0"/>
              </a:rPr>
              <a:t>rodea</a:t>
            </a:r>
            <a:r>
              <a:rPr lang="en-US" altLang="en-US" sz="2400" dirty="0">
                <a:cs typeface="Times New Roman" pitchFamily="18" charset="0"/>
              </a:rPr>
              <a:t> </a:t>
            </a:r>
            <a:r>
              <a:rPr lang="en-US" altLang="en-US" sz="2400" dirty="0" err="1">
                <a:cs typeface="Times New Roman" pitchFamily="18" charset="0"/>
              </a:rPr>
              <a:t>cada</a:t>
            </a:r>
            <a:r>
              <a:rPr lang="en-US" altLang="en-US" sz="2400" dirty="0">
                <a:cs typeface="Times New Roman" pitchFamily="18" charset="0"/>
              </a:rPr>
              <a:t> </a:t>
            </a:r>
            <a:r>
              <a:rPr lang="en-US" altLang="en-US" sz="2400" dirty="0" err="1">
                <a:cs typeface="Times New Roman" pitchFamily="18" charset="0"/>
              </a:rPr>
              <a:t>fascículo</a:t>
            </a:r>
            <a:endParaRPr lang="en-US" altLang="en-US" sz="2400" dirty="0">
              <a:cs typeface="Times New Roman" pitchFamily="18" charset="0"/>
            </a:endParaRPr>
          </a:p>
          <a:p>
            <a:pPr lvl="3">
              <a:spcBef>
                <a:spcPts val="600"/>
              </a:spcBef>
            </a:pPr>
            <a:r>
              <a:rPr lang="en-US" altLang="en-US" sz="2400" dirty="0" err="1">
                <a:cs typeface="Times New Roman" pitchFamily="18" charset="0"/>
              </a:rPr>
              <a:t>Contiene</a:t>
            </a:r>
            <a:r>
              <a:rPr lang="en-US" altLang="en-US" sz="2400" dirty="0">
                <a:cs typeface="Times New Roman" pitchFamily="18" charset="0"/>
              </a:rPr>
              <a:t> </a:t>
            </a:r>
            <a:r>
              <a:rPr lang="en-US" altLang="en-US" sz="2400" dirty="0" err="1">
                <a:cs typeface="Times New Roman" pitchFamily="18" charset="0"/>
              </a:rPr>
              <a:t>innervación</a:t>
            </a:r>
            <a:r>
              <a:rPr lang="en-US" altLang="en-US" sz="2400" dirty="0">
                <a:cs typeface="Times New Roman" pitchFamily="18" charset="0"/>
              </a:rPr>
              <a:t> y </a:t>
            </a:r>
            <a:r>
              <a:rPr lang="en-US" altLang="en-US" sz="2400" dirty="0" err="1">
                <a:cs typeface="Times New Roman" pitchFamily="18" charset="0"/>
              </a:rPr>
              <a:t>vascularización</a:t>
            </a:r>
            <a:endParaRPr lang="en-US" altLang="en-US" sz="2400" dirty="0">
              <a:cs typeface="Times New Roman" pitchFamily="18" charset="0"/>
            </a:endParaRPr>
          </a:p>
          <a:p>
            <a:pPr lvl="2">
              <a:spcBef>
                <a:spcPts val="600"/>
              </a:spcBef>
            </a:pPr>
            <a:r>
              <a:rPr lang="en-US" altLang="en-US" b="1" dirty="0" err="1">
                <a:cs typeface="Times New Roman" pitchFamily="18" charset="0"/>
              </a:rPr>
              <a:t>Endomisio</a:t>
            </a:r>
            <a:endParaRPr lang="en-US" altLang="en-US" b="1" dirty="0">
              <a:cs typeface="Times New Roman" pitchFamily="18" charset="0"/>
            </a:endParaRPr>
          </a:p>
          <a:p>
            <a:pPr lvl="3">
              <a:spcBef>
                <a:spcPts val="600"/>
              </a:spcBef>
            </a:pPr>
            <a:r>
              <a:rPr lang="en-US" altLang="en-US" sz="2400" dirty="0">
                <a:cs typeface="Times New Roman" pitchFamily="18" charset="0"/>
              </a:rPr>
              <a:t>TC areolar – </a:t>
            </a:r>
            <a:r>
              <a:rPr lang="en-US" altLang="en-US" sz="2400" dirty="0" err="1">
                <a:cs typeface="Times New Roman" pitchFamily="18" charset="0"/>
              </a:rPr>
              <a:t>rodea</a:t>
            </a:r>
            <a:r>
              <a:rPr lang="en-US" altLang="en-US" sz="2400" dirty="0">
                <a:cs typeface="Times New Roman" pitchFamily="18" charset="0"/>
              </a:rPr>
              <a:t> </a:t>
            </a:r>
            <a:r>
              <a:rPr lang="en-US" altLang="en-US" sz="2400" dirty="0" err="1">
                <a:cs typeface="Times New Roman" pitchFamily="18" charset="0"/>
              </a:rPr>
              <a:t>cada</a:t>
            </a:r>
            <a:r>
              <a:rPr lang="en-US" altLang="en-US" sz="2400" dirty="0">
                <a:cs typeface="Times New Roman" pitchFamily="18" charset="0"/>
              </a:rPr>
              <a:t> </a:t>
            </a:r>
            <a:r>
              <a:rPr lang="en-US" altLang="en-US" sz="2400" dirty="0" err="1">
                <a:cs typeface="Times New Roman" pitchFamily="18" charset="0"/>
              </a:rPr>
              <a:t>fibra</a:t>
            </a:r>
            <a:r>
              <a:rPr lang="en-US" altLang="en-US" sz="2400" dirty="0">
                <a:cs typeface="Times New Roman" pitchFamily="18" charset="0"/>
              </a:rPr>
              <a:t> individual</a:t>
            </a:r>
          </a:p>
          <a:p>
            <a:pPr lvl="3">
              <a:spcBef>
                <a:spcPts val="600"/>
              </a:spcBef>
            </a:pPr>
            <a:r>
              <a:rPr lang="en-US" altLang="en-US" sz="2400" dirty="0" err="1">
                <a:cs typeface="Times New Roman" pitchFamily="18" charset="0"/>
              </a:rPr>
              <a:t>Aislamiento</a:t>
            </a:r>
            <a:r>
              <a:rPr lang="en-US" altLang="en-US" sz="2400" dirty="0">
                <a:cs typeface="Times New Roman" pitchFamily="18" charset="0"/>
              </a:rPr>
              <a:t> </a:t>
            </a:r>
            <a:r>
              <a:rPr lang="en-US" altLang="en-US" sz="2400" dirty="0" err="1">
                <a:cs typeface="Times New Roman" pitchFamily="18" charset="0"/>
              </a:rPr>
              <a:t>eléctrico</a:t>
            </a:r>
            <a:r>
              <a:rPr lang="en-US" altLang="en-US" sz="2400" dirty="0">
                <a:cs typeface="Times New Roman" pitchFamily="18" charset="0"/>
              </a:rPr>
              <a:t>, </a:t>
            </a:r>
            <a:r>
              <a:rPr lang="en-US" altLang="en-US" sz="2400" dirty="0" err="1">
                <a:cs typeface="Times New Roman" pitchFamily="18" charset="0"/>
              </a:rPr>
              <a:t>vacularización</a:t>
            </a:r>
            <a:r>
              <a:rPr lang="en-US" altLang="en-US" sz="2400" dirty="0">
                <a:cs typeface="Times New Roman" pitchFamily="18" charset="0"/>
              </a:rPr>
              <a:t> </a:t>
            </a:r>
            <a:r>
              <a:rPr lang="en-US" altLang="en-US" sz="2400" dirty="0" err="1">
                <a:cs typeface="Times New Roman" pitchFamily="18" charset="0"/>
              </a:rPr>
              <a:t>capilar</a:t>
            </a:r>
            <a:r>
              <a:rPr lang="en-US" altLang="en-US" sz="2400" dirty="0">
                <a:cs typeface="Times New Roman" pitchFamily="18" charset="0"/>
              </a:rPr>
              <a:t>, </a:t>
            </a:r>
            <a:r>
              <a:rPr lang="en-US" altLang="en-US" sz="2400" dirty="0" err="1">
                <a:cs typeface="Times New Roman" pitchFamily="18" charset="0"/>
              </a:rPr>
              <a:t>unión</a:t>
            </a:r>
            <a:r>
              <a:rPr lang="en-US" altLang="en-US" sz="2400" dirty="0">
                <a:cs typeface="Times New Roman" pitchFamily="18" charset="0"/>
              </a:rPr>
              <a:t> </a:t>
            </a:r>
            <a:r>
              <a:rPr lang="en-US" altLang="en-US" sz="2400" dirty="0" err="1">
                <a:cs typeface="Times New Roman" pitchFamily="18" charset="0"/>
              </a:rPr>
              <a:t>intercelular</a:t>
            </a:r>
            <a:endParaRPr lang="en-US" altLang="en-US" sz="2400" dirty="0">
              <a:cs typeface="Times New Roman" pitchFamily="18" charset="0"/>
            </a:endParaRPr>
          </a:p>
        </p:txBody>
      </p:sp>
    </p:spTree>
    <p:extLst>
      <p:ext uri="{BB962C8B-B14F-4D97-AF65-F5344CB8AC3E}">
        <p14:creationId xmlns:p14="http://schemas.microsoft.com/office/powerpoint/2010/main" val="27361785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chor="t"/>
          <a:lstStyle/>
          <a:p>
            <a:r>
              <a:rPr lang="en-US" sz="3800" dirty="0">
                <a:solidFill>
                  <a:srgbClr val="B60000"/>
                </a:solidFill>
              </a:rPr>
              <a:t>10.7 </a:t>
            </a:r>
            <a:r>
              <a:rPr lang="en-US" sz="3800" dirty="0" err="1">
                <a:solidFill>
                  <a:srgbClr val="B60000"/>
                </a:solidFill>
              </a:rPr>
              <a:t>Objetivos</a:t>
            </a:r>
            <a:endParaRPr lang="en-US" sz="3400" b="0" dirty="0">
              <a:solidFill>
                <a:srgbClr val="B60000"/>
              </a:solidFill>
            </a:endParaRPr>
          </a:p>
        </p:txBody>
      </p:sp>
      <p:sp>
        <p:nvSpPr>
          <p:cNvPr id="8" name="Content Placeholder 2"/>
          <p:cNvSpPr>
            <a:spLocks noGrp="1"/>
          </p:cNvSpPr>
          <p:nvPr>
            <p:ph idx="1"/>
          </p:nvPr>
        </p:nvSpPr>
        <p:spPr>
          <a:xfrm>
            <a:off x="457200" y="1981200"/>
            <a:ext cx="8534400" cy="3810000"/>
          </a:xfrm>
        </p:spPr>
        <p:txBody>
          <a:bodyPr/>
          <a:lstStyle/>
          <a:p>
            <a:pPr marL="640080" indent="-640080">
              <a:buFont typeface="+mj-lt"/>
              <a:buAutoNum type="arabicPeriod" startAt="28"/>
              <a:defRPr/>
            </a:pPr>
            <a:r>
              <a:rPr lang="en-US" sz="2800" dirty="0">
                <a:ea typeface="ＭＳ Ｐゴシック" charset="0"/>
              </a:rPr>
              <a:t>Que es el </a:t>
            </a:r>
            <a:r>
              <a:rPr lang="en-US" sz="2800" dirty="0" err="1">
                <a:ea typeface="ＭＳ Ｐゴシック" charset="0"/>
              </a:rPr>
              <a:t>tono</a:t>
            </a:r>
            <a:r>
              <a:rPr lang="en-US" sz="2800" dirty="0">
                <a:ea typeface="ＭＳ Ｐゴシック" charset="0"/>
              </a:rPr>
              <a:t> muscular y </a:t>
            </a:r>
            <a:r>
              <a:rPr lang="en-US" sz="2800" dirty="0" err="1">
                <a:ea typeface="ＭＳ Ｐゴシック" charset="0"/>
              </a:rPr>
              <a:t>su</a:t>
            </a:r>
            <a:r>
              <a:rPr lang="en-US" sz="2800" dirty="0">
                <a:ea typeface="ＭＳ Ｐゴシック" charset="0"/>
              </a:rPr>
              <a:t> </a:t>
            </a:r>
            <a:r>
              <a:rPr lang="en-US" sz="2800" dirty="0" err="1">
                <a:ea typeface="ＭＳ Ｐゴシック" charset="0"/>
              </a:rPr>
              <a:t>importancia</a:t>
            </a:r>
            <a:r>
              <a:rPr lang="en-US" sz="2800" dirty="0">
                <a:ea typeface="ＭＳ Ｐゴシック" charset="0"/>
              </a:rPr>
              <a:t> . </a:t>
            </a:r>
          </a:p>
          <a:p>
            <a:pPr marL="640080" indent="-640080">
              <a:buFont typeface="+mj-lt"/>
              <a:buAutoNum type="arabicPeriod" startAt="28"/>
              <a:defRPr/>
            </a:pPr>
            <a:r>
              <a:rPr lang="en-US" sz="2800" dirty="0" err="1">
                <a:ea typeface="ＭＳ Ｐゴシック" charset="0"/>
              </a:rPr>
              <a:t>Distinguir</a:t>
            </a:r>
            <a:r>
              <a:rPr lang="en-US" sz="2800" dirty="0">
                <a:ea typeface="ＭＳ Ｐゴシック" charset="0"/>
              </a:rPr>
              <a:t> entre </a:t>
            </a:r>
            <a:r>
              <a:rPr lang="en-US" sz="2800" dirty="0" err="1">
                <a:ea typeface="ＭＳ Ｐゴシック" charset="0"/>
              </a:rPr>
              <a:t>isotonicas</a:t>
            </a:r>
            <a:r>
              <a:rPr lang="en-US" sz="2800" dirty="0">
                <a:ea typeface="ＭＳ Ｐゴシック" charset="0"/>
              </a:rPr>
              <a:t> e </a:t>
            </a:r>
            <a:r>
              <a:rPr lang="en-US" sz="2800" dirty="0" err="1">
                <a:ea typeface="ＭＳ Ｐゴシック" charset="0"/>
              </a:rPr>
              <a:t>isometricas</a:t>
            </a:r>
            <a:endParaRPr lang="en-US" sz="2800" dirty="0">
              <a:ea typeface="ＭＳ Ｐゴシック" charset="0"/>
            </a:endParaRPr>
          </a:p>
          <a:p>
            <a:pPr marL="640080" indent="-640080">
              <a:buFont typeface="+mj-lt"/>
              <a:buAutoNum type="arabicPeriod" startAt="28"/>
              <a:defRPr/>
            </a:pPr>
            <a:r>
              <a:rPr lang="en-US" sz="2800" dirty="0" err="1">
                <a:ea typeface="ＭＳ Ｐゴシック" charset="0"/>
              </a:rPr>
              <a:t>Explicar</a:t>
            </a:r>
            <a:r>
              <a:rPr lang="en-US" sz="2800" dirty="0">
                <a:ea typeface="ＭＳ Ｐゴシック" charset="0"/>
              </a:rPr>
              <a:t> la </a:t>
            </a:r>
            <a:r>
              <a:rPr lang="en-US" sz="2800" dirty="0" err="1">
                <a:ea typeface="ＭＳ Ｐゴシック" charset="0"/>
              </a:rPr>
              <a:t>relacion</a:t>
            </a:r>
            <a:r>
              <a:rPr lang="en-US" sz="2800" dirty="0">
                <a:ea typeface="ＭＳ Ｐゴシック" charset="0"/>
              </a:rPr>
              <a:t> entre </a:t>
            </a:r>
            <a:r>
              <a:rPr lang="en-US" sz="2800" dirty="0" err="1">
                <a:ea typeface="ＭＳ Ｐゴシック" charset="0"/>
              </a:rPr>
              <a:t>longitut</a:t>
            </a:r>
            <a:r>
              <a:rPr lang="en-US" sz="2800" dirty="0">
                <a:ea typeface="ＭＳ Ｐゴシック" charset="0"/>
              </a:rPr>
              <a:t>-tension </a:t>
            </a:r>
            <a:r>
              <a:rPr lang="en-US" sz="2800" dirty="0" err="1">
                <a:ea typeface="ＭＳ Ｐゴシック" charset="0"/>
              </a:rPr>
              <a:t>en</a:t>
            </a:r>
            <a:r>
              <a:rPr lang="en-US" sz="2800" dirty="0">
                <a:ea typeface="ＭＳ Ｐゴシック" charset="0"/>
              </a:rPr>
              <a:t> la </a:t>
            </a:r>
            <a:r>
              <a:rPr lang="en-US" sz="2800" dirty="0" err="1">
                <a:ea typeface="ＭＳ Ｐゴシック" charset="0"/>
              </a:rPr>
              <a:t>contracción</a:t>
            </a:r>
            <a:r>
              <a:rPr lang="en-US" sz="2800" dirty="0">
                <a:ea typeface="ＭＳ Ｐゴシック" charset="0"/>
              </a:rPr>
              <a:t> muscular</a:t>
            </a:r>
          </a:p>
          <a:p>
            <a:pPr marL="640080" indent="-640080">
              <a:buFont typeface="+mj-lt"/>
              <a:buAutoNum type="arabicPeriod" startAt="28"/>
              <a:defRPr/>
            </a:pPr>
            <a:r>
              <a:rPr lang="en-US" sz="2800" dirty="0" err="1">
                <a:ea typeface="ＭＳ Ｐゴシック" charset="0"/>
              </a:rPr>
              <a:t>Definir</a:t>
            </a:r>
            <a:r>
              <a:rPr lang="en-US" sz="2800" dirty="0">
                <a:ea typeface="ＭＳ Ｐゴシック" charset="0"/>
              </a:rPr>
              <a:t> </a:t>
            </a:r>
            <a:r>
              <a:rPr lang="en-US" sz="2800" dirty="0" err="1">
                <a:ea typeface="ＭＳ Ｐゴシック" charset="0"/>
              </a:rPr>
              <a:t>fatiga</a:t>
            </a:r>
            <a:r>
              <a:rPr lang="en-US" sz="2800" dirty="0">
                <a:ea typeface="ＭＳ Ｐゴシック" charset="0"/>
              </a:rPr>
              <a:t> muscular y sus </a:t>
            </a:r>
            <a:r>
              <a:rPr lang="en-US" sz="2800" dirty="0" err="1">
                <a:ea typeface="ＭＳ Ｐゴシック" charset="0"/>
              </a:rPr>
              <a:t>causas</a:t>
            </a:r>
            <a:endParaRPr lang="en-US" sz="2800" dirty="0">
              <a:ea typeface="ＭＳ Ｐゴシック" charset="0"/>
            </a:endParaRPr>
          </a:p>
        </p:txBody>
      </p:sp>
    </p:spTree>
    <p:extLst>
      <p:ext uri="{BB962C8B-B14F-4D97-AF65-F5344CB8AC3E}">
        <p14:creationId xmlns:p14="http://schemas.microsoft.com/office/powerpoint/2010/main" val="50351213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10.7a </a:t>
            </a:r>
            <a:r>
              <a:rPr lang="en-US" dirty="0" err="1"/>
              <a:t>Tono</a:t>
            </a:r>
            <a:r>
              <a:rPr lang="en-US" dirty="0"/>
              <a:t> Muscular</a:t>
            </a:r>
            <a:endParaRPr lang="en-US" sz="1500" dirty="0"/>
          </a:p>
        </p:txBody>
      </p:sp>
      <p:sp>
        <p:nvSpPr>
          <p:cNvPr id="8" name="Content Placeholder 2"/>
          <p:cNvSpPr>
            <a:spLocks noGrp="1"/>
          </p:cNvSpPr>
          <p:nvPr>
            <p:ph idx="1"/>
          </p:nvPr>
        </p:nvSpPr>
        <p:spPr>
          <a:xfrm>
            <a:off x="457200" y="1295400"/>
            <a:ext cx="8595360" cy="5257800"/>
          </a:xfrm>
        </p:spPr>
        <p:txBody>
          <a:bodyPr/>
          <a:lstStyle/>
          <a:p>
            <a:r>
              <a:rPr lang="en-US" altLang="en-US" b="1" dirty="0" err="1">
                <a:cs typeface="Times New Roman" pitchFamily="18" charset="0"/>
              </a:rPr>
              <a:t>Tono</a:t>
            </a:r>
            <a:r>
              <a:rPr lang="en-US" altLang="en-US" b="1" dirty="0">
                <a:cs typeface="Times New Roman" pitchFamily="18" charset="0"/>
              </a:rPr>
              <a:t> Muscular</a:t>
            </a:r>
          </a:p>
          <a:p>
            <a:pPr lvl="1"/>
            <a:r>
              <a:rPr lang="en-US" altLang="en-US" dirty="0">
                <a:cs typeface="Times New Roman" pitchFamily="18" charset="0"/>
              </a:rPr>
              <a:t>Tension muscular </a:t>
            </a:r>
            <a:r>
              <a:rPr lang="en-US" altLang="en-US" dirty="0" err="1">
                <a:cs typeface="Times New Roman" pitchFamily="18" charset="0"/>
              </a:rPr>
              <a:t>en</a:t>
            </a:r>
            <a:r>
              <a:rPr lang="en-US" altLang="en-US" dirty="0">
                <a:cs typeface="Times New Roman" pitchFamily="18" charset="0"/>
              </a:rPr>
              <a:t> </a:t>
            </a:r>
            <a:r>
              <a:rPr lang="en-US" altLang="en-US" dirty="0" err="1">
                <a:cs typeface="Times New Roman" pitchFamily="18" charset="0"/>
              </a:rPr>
              <a:t>reposo</a:t>
            </a:r>
            <a:r>
              <a:rPr lang="en-US" altLang="en-US" dirty="0">
                <a:cs typeface="Times New Roman" pitchFamily="18" charset="0"/>
              </a:rPr>
              <a:t> – no es 0</a:t>
            </a:r>
          </a:p>
          <a:p>
            <a:pPr lvl="1"/>
            <a:r>
              <a:rPr lang="en-US" altLang="en-US" dirty="0" err="1">
                <a:cs typeface="Times New Roman" pitchFamily="18" charset="0"/>
              </a:rPr>
              <a:t>Ocurre</a:t>
            </a:r>
            <a:r>
              <a:rPr lang="en-US" altLang="en-US" dirty="0">
                <a:cs typeface="Times New Roman" pitchFamily="18" charset="0"/>
              </a:rPr>
              <a:t> por </a:t>
            </a:r>
            <a:r>
              <a:rPr lang="en-US" altLang="en-US" dirty="0" err="1">
                <a:cs typeface="Times New Roman" pitchFamily="18" charset="0"/>
              </a:rPr>
              <a:t>estimulacion</a:t>
            </a:r>
            <a:r>
              <a:rPr lang="en-US" altLang="en-US" dirty="0">
                <a:cs typeface="Times New Roman" pitchFamily="18" charset="0"/>
              </a:rPr>
              <a:t> </a:t>
            </a:r>
            <a:r>
              <a:rPr lang="en-US" altLang="en-US" dirty="0" err="1">
                <a:cs typeface="Times New Roman" pitchFamily="18" charset="0"/>
              </a:rPr>
              <a:t>nerviosa</a:t>
            </a:r>
            <a:r>
              <a:rPr lang="en-US" altLang="en-US" dirty="0">
                <a:cs typeface="Times New Roman" pitchFamily="18" charset="0"/>
              </a:rPr>
              <a:t> </a:t>
            </a:r>
            <a:r>
              <a:rPr lang="en-US" altLang="en-US" dirty="0" err="1">
                <a:cs typeface="Times New Roman" pitchFamily="18" charset="0"/>
              </a:rPr>
              <a:t>involuntaria</a:t>
            </a:r>
            <a:endParaRPr lang="en-US" altLang="en-US" dirty="0">
              <a:cs typeface="Times New Roman" pitchFamily="18" charset="0"/>
            </a:endParaRPr>
          </a:p>
          <a:p>
            <a:pPr lvl="1"/>
            <a:r>
              <a:rPr lang="en-US" altLang="en-US" dirty="0">
                <a:cs typeface="Times New Roman" pitchFamily="18" charset="0"/>
              </a:rPr>
              <a:t>Al azar </a:t>
            </a:r>
            <a:r>
              <a:rPr lang="en-US" altLang="en-US" dirty="0" err="1">
                <a:cs typeface="Times New Roman" pitchFamily="18" charset="0"/>
              </a:rPr>
              <a:t>continuamente</a:t>
            </a:r>
            <a:endParaRPr lang="en-US" altLang="en-US" dirty="0">
              <a:cs typeface="Times New Roman" pitchFamily="18" charset="0"/>
            </a:endParaRPr>
          </a:p>
          <a:p>
            <a:pPr lvl="1"/>
            <a:r>
              <a:rPr lang="en-US" altLang="en-US" dirty="0">
                <a:cs typeface="Times New Roman" pitchFamily="18" charset="0"/>
              </a:rPr>
              <a:t>UM </a:t>
            </a:r>
            <a:r>
              <a:rPr lang="en-US" altLang="en-US" dirty="0" err="1">
                <a:cs typeface="Times New Roman" pitchFamily="18" charset="0"/>
              </a:rPr>
              <a:t>cambian</a:t>
            </a:r>
            <a:r>
              <a:rPr lang="en-US" altLang="en-US" dirty="0">
                <a:cs typeface="Times New Roman" pitchFamily="18" charset="0"/>
              </a:rPr>
              <a:t> </a:t>
            </a:r>
            <a:r>
              <a:rPr lang="en-US" altLang="en-US" dirty="0" err="1">
                <a:cs typeface="Times New Roman" pitchFamily="18" charset="0"/>
              </a:rPr>
              <a:t>todo</a:t>
            </a:r>
            <a:r>
              <a:rPr lang="en-US" altLang="en-US" dirty="0">
                <a:cs typeface="Times New Roman" pitchFamily="18" charset="0"/>
              </a:rPr>
              <a:t> el </a:t>
            </a:r>
            <a:r>
              <a:rPr lang="en-US" altLang="en-US" dirty="0" err="1">
                <a:cs typeface="Times New Roman" pitchFamily="18" charset="0"/>
              </a:rPr>
              <a:t>tiempo</a:t>
            </a:r>
            <a:r>
              <a:rPr lang="en-US" altLang="en-US" dirty="0">
                <a:cs typeface="Times New Roman" pitchFamily="18" charset="0"/>
              </a:rPr>
              <a:t>, no hay </a:t>
            </a:r>
            <a:r>
              <a:rPr lang="en-US" altLang="en-US" dirty="0" err="1">
                <a:cs typeface="Times New Roman" pitchFamily="18" charset="0"/>
              </a:rPr>
              <a:t>fatiga</a:t>
            </a:r>
            <a:endParaRPr lang="en-US" altLang="en-US" dirty="0">
              <a:cs typeface="Times New Roman" pitchFamily="18" charset="0"/>
            </a:endParaRPr>
          </a:p>
          <a:p>
            <a:pPr lvl="1"/>
            <a:r>
              <a:rPr lang="en-US" altLang="en-US" dirty="0">
                <a:cs typeface="Times New Roman" pitchFamily="18" charset="0"/>
              </a:rPr>
              <a:t>NO genera </a:t>
            </a:r>
            <a:r>
              <a:rPr lang="en-US" altLang="en-US" dirty="0" err="1">
                <a:cs typeface="Times New Roman" pitchFamily="18" charset="0"/>
              </a:rPr>
              <a:t>suficiente</a:t>
            </a:r>
            <a:r>
              <a:rPr lang="en-US" altLang="en-US" dirty="0">
                <a:cs typeface="Times New Roman" pitchFamily="18" charset="0"/>
              </a:rPr>
              <a:t> tension para </a:t>
            </a:r>
            <a:r>
              <a:rPr lang="en-US" altLang="en-US" dirty="0" err="1">
                <a:cs typeface="Times New Roman" pitchFamily="18" charset="0"/>
              </a:rPr>
              <a:t>movimiento</a:t>
            </a:r>
            <a:endParaRPr lang="en-US" altLang="en-US" dirty="0">
              <a:cs typeface="Times New Roman" pitchFamily="18" charset="0"/>
            </a:endParaRPr>
          </a:p>
          <a:p>
            <a:pPr lvl="1"/>
            <a:r>
              <a:rPr lang="en-US" altLang="en-US" dirty="0">
                <a:cs typeface="Times New Roman" pitchFamily="18" charset="0"/>
              </a:rPr>
              <a:t>Se reduce </a:t>
            </a:r>
            <a:r>
              <a:rPr lang="en-US" altLang="en-US" dirty="0" err="1">
                <a:cs typeface="Times New Roman" pitchFamily="18" charset="0"/>
              </a:rPr>
              <a:t>durante</a:t>
            </a:r>
            <a:r>
              <a:rPr lang="en-US" altLang="en-US" dirty="0">
                <a:cs typeface="Times New Roman" pitchFamily="18" charset="0"/>
              </a:rPr>
              <a:t> el </a:t>
            </a:r>
            <a:r>
              <a:rPr lang="en-US" altLang="en-US" dirty="0" err="1">
                <a:cs typeface="Times New Roman" pitchFamily="18" charset="0"/>
              </a:rPr>
              <a:t>sueno</a:t>
            </a:r>
            <a:r>
              <a:rPr lang="en-US" altLang="en-US" dirty="0">
                <a:cs typeface="Times New Roman" pitchFamily="18" charset="0"/>
              </a:rPr>
              <a:t> </a:t>
            </a:r>
          </a:p>
        </p:txBody>
      </p:sp>
    </p:spTree>
    <p:extLst>
      <p:ext uri="{BB962C8B-B14F-4D97-AF65-F5344CB8AC3E}">
        <p14:creationId xmlns:p14="http://schemas.microsoft.com/office/powerpoint/2010/main" val="17057919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10.7b </a:t>
            </a:r>
            <a:r>
              <a:rPr lang="en-US" dirty="0" err="1"/>
              <a:t>Isométricas</a:t>
            </a:r>
            <a:r>
              <a:rPr lang="en-US" dirty="0"/>
              <a:t> e </a:t>
            </a:r>
            <a:r>
              <a:rPr lang="en-US" dirty="0" err="1"/>
              <a:t>Isotónicas</a:t>
            </a:r>
            <a:endParaRPr lang="en-US" sz="1500" dirty="0"/>
          </a:p>
        </p:txBody>
      </p:sp>
      <p:sp>
        <p:nvSpPr>
          <p:cNvPr id="8" name="Content Placeholder 2"/>
          <p:cNvSpPr>
            <a:spLocks noGrp="1"/>
          </p:cNvSpPr>
          <p:nvPr>
            <p:ph idx="1"/>
          </p:nvPr>
        </p:nvSpPr>
        <p:spPr>
          <a:xfrm>
            <a:off x="304800" y="838200"/>
            <a:ext cx="8686800" cy="5303520"/>
          </a:xfrm>
        </p:spPr>
        <p:txBody>
          <a:bodyPr/>
          <a:lstStyle/>
          <a:p>
            <a:pPr>
              <a:spcBef>
                <a:spcPts val="600"/>
              </a:spcBef>
              <a:spcAft>
                <a:spcPts val="0"/>
              </a:spcAft>
            </a:pPr>
            <a:r>
              <a:rPr lang="en-US" altLang="en-US" sz="2400" b="1" dirty="0" err="1">
                <a:cs typeface="Times New Roman" pitchFamily="18" charset="0"/>
              </a:rPr>
              <a:t>Isometrica</a:t>
            </a:r>
            <a:endParaRPr lang="en-US" altLang="en-US" sz="2400" b="1" dirty="0">
              <a:cs typeface="Times New Roman" pitchFamily="18" charset="0"/>
            </a:endParaRPr>
          </a:p>
          <a:p>
            <a:pPr lvl="1">
              <a:spcBef>
                <a:spcPts val="600"/>
              </a:spcBef>
              <a:spcAft>
                <a:spcPts val="0"/>
              </a:spcAft>
            </a:pPr>
            <a:r>
              <a:rPr lang="en-US" altLang="en-US" sz="2400" dirty="0" err="1">
                <a:cs typeface="Times New Roman" pitchFamily="18" charset="0"/>
              </a:rPr>
              <a:t>Aunque</a:t>
            </a:r>
            <a:r>
              <a:rPr lang="en-US" altLang="en-US" sz="2400" dirty="0">
                <a:cs typeface="Times New Roman" pitchFamily="18" charset="0"/>
              </a:rPr>
              <a:t> </a:t>
            </a:r>
            <a:r>
              <a:rPr lang="en-US" altLang="en-US" sz="2400" dirty="0" err="1">
                <a:cs typeface="Times New Roman" pitchFamily="18" charset="0"/>
              </a:rPr>
              <a:t>aumenta</a:t>
            </a:r>
            <a:r>
              <a:rPr lang="en-US" altLang="en-US" sz="2400" dirty="0">
                <a:cs typeface="Times New Roman" pitchFamily="18" charset="0"/>
              </a:rPr>
              <a:t> la tension, no es </a:t>
            </a:r>
            <a:r>
              <a:rPr lang="en-US" altLang="en-US" sz="2400" dirty="0" err="1">
                <a:cs typeface="Times New Roman" pitchFamily="18" charset="0"/>
              </a:rPr>
              <a:t>suficiente</a:t>
            </a:r>
            <a:r>
              <a:rPr lang="en-US" altLang="en-US" sz="2400" dirty="0">
                <a:cs typeface="Times New Roman" pitchFamily="18" charset="0"/>
              </a:rPr>
              <a:t> para </a:t>
            </a:r>
            <a:r>
              <a:rPr lang="en-US" altLang="en-US" sz="2400" dirty="0" err="1">
                <a:cs typeface="Times New Roman" pitchFamily="18" charset="0"/>
              </a:rPr>
              <a:t>vencer</a:t>
            </a:r>
            <a:r>
              <a:rPr lang="en-US" altLang="en-US" sz="2400" dirty="0">
                <a:cs typeface="Times New Roman" pitchFamily="18" charset="0"/>
              </a:rPr>
              <a:t> la Resistencia</a:t>
            </a:r>
          </a:p>
          <a:p>
            <a:pPr lvl="1">
              <a:spcBef>
                <a:spcPts val="600"/>
              </a:spcBef>
              <a:spcAft>
                <a:spcPts val="0"/>
              </a:spcAft>
            </a:pPr>
            <a:r>
              <a:rPr lang="en-US" altLang="en-US" sz="2400" dirty="0">
                <a:cs typeface="Times New Roman" pitchFamily="18" charset="0"/>
              </a:rPr>
              <a:t>La </a:t>
            </a:r>
            <a:r>
              <a:rPr lang="en-US" altLang="en-US" sz="2400" dirty="0" err="1">
                <a:cs typeface="Times New Roman" pitchFamily="18" charset="0"/>
              </a:rPr>
              <a:t>longitud</a:t>
            </a:r>
            <a:r>
              <a:rPr lang="en-US" altLang="en-US" sz="2400" dirty="0">
                <a:cs typeface="Times New Roman" pitchFamily="18" charset="0"/>
              </a:rPr>
              <a:t> del </a:t>
            </a:r>
            <a:r>
              <a:rPr lang="en-US" altLang="en-US" sz="2400" dirty="0" err="1">
                <a:cs typeface="Times New Roman" pitchFamily="18" charset="0"/>
              </a:rPr>
              <a:t>musculo</a:t>
            </a:r>
            <a:r>
              <a:rPr lang="en-US" altLang="en-US" sz="2400" dirty="0">
                <a:cs typeface="Times New Roman" pitchFamily="18" charset="0"/>
              </a:rPr>
              <a:t> no cambia  PLT no se genera </a:t>
            </a:r>
            <a:r>
              <a:rPr lang="en-US" altLang="en-US" sz="2400" dirty="0" err="1">
                <a:cs typeface="Times New Roman" pitchFamily="18" charset="0"/>
              </a:rPr>
              <a:t>movimiento</a:t>
            </a:r>
            <a:endParaRPr lang="en-US" altLang="en-US" sz="2400" dirty="0">
              <a:cs typeface="Times New Roman" pitchFamily="18" charset="0"/>
            </a:endParaRPr>
          </a:p>
          <a:p>
            <a:pPr lvl="1">
              <a:spcBef>
                <a:spcPts val="600"/>
              </a:spcBef>
              <a:spcAft>
                <a:spcPts val="0"/>
              </a:spcAft>
            </a:pPr>
            <a:r>
              <a:rPr lang="en-US" altLang="en-US" sz="2400" dirty="0">
                <a:cs typeface="Times New Roman" pitchFamily="18" charset="0"/>
              </a:rPr>
              <a:t>E.g., </a:t>
            </a:r>
            <a:r>
              <a:rPr lang="en-US" altLang="en-US" sz="2400" dirty="0" err="1">
                <a:cs typeface="Times New Roman" pitchFamily="18" charset="0"/>
              </a:rPr>
              <a:t>sostener</a:t>
            </a:r>
            <a:r>
              <a:rPr lang="en-US" altLang="en-US" sz="2400" dirty="0">
                <a:cs typeface="Times New Roman" pitchFamily="18" charset="0"/>
              </a:rPr>
              <a:t> un peso, TRATAE de </a:t>
            </a:r>
            <a:r>
              <a:rPr lang="en-US" altLang="en-US" sz="2400" dirty="0" err="1">
                <a:cs typeface="Times New Roman" pitchFamily="18" charset="0"/>
              </a:rPr>
              <a:t>contraer</a:t>
            </a:r>
            <a:r>
              <a:rPr lang="en-US" altLang="en-US" sz="2400" dirty="0">
                <a:cs typeface="Times New Roman" pitchFamily="18" charset="0"/>
              </a:rPr>
              <a:t> el </a:t>
            </a:r>
            <a:r>
              <a:rPr lang="en-US" altLang="en-US" sz="2400" dirty="0" err="1">
                <a:cs typeface="Times New Roman" pitchFamily="18" charset="0"/>
              </a:rPr>
              <a:t>musculo</a:t>
            </a:r>
            <a:r>
              <a:rPr lang="en-US" altLang="en-US" sz="2400" dirty="0">
                <a:cs typeface="Times New Roman" pitchFamily="18" charset="0"/>
              </a:rPr>
              <a:t> sin </a:t>
            </a:r>
            <a:r>
              <a:rPr lang="en-US" altLang="en-US" sz="2400" dirty="0" err="1">
                <a:cs typeface="Times New Roman" pitchFamily="18" charset="0"/>
              </a:rPr>
              <a:t>lograrlo</a:t>
            </a:r>
            <a:r>
              <a:rPr lang="en-US" altLang="en-US" sz="2400" dirty="0">
                <a:cs typeface="Times New Roman" pitchFamily="18" charset="0"/>
              </a:rPr>
              <a:t> </a:t>
            </a:r>
          </a:p>
          <a:p>
            <a:pPr>
              <a:spcBef>
                <a:spcPts val="600"/>
              </a:spcBef>
              <a:spcAft>
                <a:spcPts val="0"/>
              </a:spcAft>
            </a:pPr>
            <a:r>
              <a:rPr lang="en-US" altLang="en-US" sz="2400" b="1" dirty="0" err="1">
                <a:cs typeface="Times New Roman" pitchFamily="18" charset="0"/>
              </a:rPr>
              <a:t>Isotonica</a:t>
            </a:r>
            <a:endParaRPr lang="en-US" altLang="en-US" sz="2400" b="1" dirty="0">
              <a:cs typeface="Times New Roman" pitchFamily="18" charset="0"/>
            </a:endParaRPr>
          </a:p>
          <a:p>
            <a:pPr lvl="1">
              <a:spcBef>
                <a:spcPts val="600"/>
              </a:spcBef>
              <a:spcAft>
                <a:spcPts val="0"/>
              </a:spcAft>
            </a:pPr>
            <a:r>
              <a:rPr lang="en-US" altLang="en-US" sz="2400" dirty="0">
                <a:cs typeface="Times New Roman" pitchFamily="18" charset="0"/>
              </a:rPr>
              <a:t>Tension muscular no cambia </a:t>
            </a:r>
            <a:r>
              <a:rPr lang="en-US" altLang="en-US" sz="2400" dirty="0" err="1">
                <a:cs typeface="Times New Roman" pitchFamily="18" charset="0"/>
              </a:rPr>
              <a:t>porque</a:t>
            </a:r>
            <a:r>
              <a:rPr lang="en-US" altLang="en-US" sz="2400" dirty="0">
                <a:cs typeface="Times New Roman" pitchFamily="18" charset="0"/>
              </a:rPr>
              <a:t> </a:t>
            </a:r>
            <a:r>
              <a:rPr lang="en-US" altLang="en-US" sz="2400" dirty="0" err="1">
                <a:cs typeface="Times New Roman" pitchFamily="18" charset="0"/>
              </a:rPr>
              <a:t>vence</a:t>
            </a:r>
            <a:r>
              <a:rPr lang="en-US" altLang="en-US" sz="2400" dirty="0">
                <a:cs typeface="Times New Roman" pitchFamily="18" charset="0"/>
              </a:rPr>
              <a:t> la Resistencia</a:t>
            </a:r>
          </a:p>
          <a:p>
            <a:pPr lvl="1">
              <a:spcBef>
                <a:spcPts val="600"/>
              </a:spcBef>
              <a:spcAft>
                <a:spcPts val="0"/>
              </a:spcAft>
            </a:pPr>
            <a:r>
              <a:rPr lang="en-US" altLang="en-US" sz="2400" dirty="0">
                <a:cs typeface="Times New Roman" pitchFamily="18" charset="0"/>
              </a:rPr>
              <a:t>El </a:t>
            </a:r>
            <a:r>
              <a:rPr lang="en-US" altLang="en-US" sz="2400" dirty="0" err="1">
                <a:cs typeface="Times New Roman" pitchFamily="18" charset="0"/>
              </a:rPr>
              <a:t>tono</a:t>
            </a:r>
            <a:r>
              <a:rPr lang="en-US" altLang="en-US" sz="2400" dirty="0">
                <a:cs typeface="Times New Roman" pitchFamily="18" charset="0"/>
              </a:rPr>
              <a:t> no cambia </a:t>
            </a:r>
            <a:r>
              <a:rPr lang="en-US" altLang="en-US" sz="2400" dirty="0" err="1">
                <a:cs typeface="Times New Roman" pitchFamily="18" charset="0"/>
              </a:rPr>
              <a:t>pero</a:t>
            </a:r>
            <a:r>
              <a:rPr lang="en-US" altLang="en-US" sz="2400" dirty="0">
                <a:cs typeface="Times New Roman" pitchFamily="18" charset="0"/>
              </a:rPr>
              <a:t> </a:t>
            </a:r>
            <a:r>
              <a:rPr lang="en-US" altLang="en-US" sz="2400" dirty="0" err="1">
                <a:cs typeface="Times New Roman" pitchFamily="18" charset="0"/>
              </a:rPr>
              <a:t>si</a:t>
            </a:r>
            <a:r>
              <a:rPr lang="en-US" altLang="en-US" sz="2400" dirty="0">
                <a:cs typeface="Times New Roman" pitchFamily="18" charset="0"/>
              </a:rPr>
              <a:t> hay </a:t>
            </a:r>
            <a:r>
              <a:rPr lang="en-US" altLang="en-US" sz="2400" dirty="0" err="1">
                <a:cs typeface="Times New Roman" pitchFamily="18" charset="0"/>
              </a:rPr>
              <a:t>movimiento</a:t>
            </a:r>
            <a:endParaRPr lang="en-US" altLang="en-US" sz="2400" dirty="0">
              <a:cs typeface="Times New Roman" pitchFamily="18" charset="0"/>
            </a:endParaRPr>
          </a:p>
          <a:p>
            <a:pPr lvl="1">
              <a:spcBef>
                <a:spcPts val="600"/>
              </a:spcBef>
              <a:spcAft>
                <a:spcPts val="0"/>
              </a:spcAft>
            </a:pPr>
            <a:r>
              <a:rPr lang="en-US" altLang="en-US" sz="2400" dirty="0" err="1">
                <a:cs typeface="Times New Roman" pitchFamily="18" charset="0"/>
              </a:rPr>
              <a:t>Musculo</a:t>
            </a:r>
            <a:r>
              <a:rPr lang="en-US" altLang="en-US" sz="2400" dirty="0">
                <a:cs typeface="Times New Roman" pitchFamily="18" charset="0"/>
              </a:rPr>
              <a:t> se </a:t>
            </a:r>
            <a:r>
              <a:rPr lang="en-US" altLang="en-US" sz="2400" dirty="0" err="1">
                <a:cs typeface="Times New Roman" pitchFamily="18" charset="0"/>
              </a:rPr>
              <a:t>acorta</a:t>
            </a:r>
            <a:r>
              <a:rPr lang="en-US" altLang="en-US" sz="2400" dirty="0">
                <a:cs typeface="Times New Roman" pitchFamily="18" charset="0"/>
              </a:rPr>
              <a:t>, </a:t>
            </a:r>
          </a:p>
          <a:p>
            <a:pPr lvl="1">
              <a:spcBef>
                <a:spcPts val="600"/>
              </a:spcBef>
              <a:spcAft>
                <a:spcPts val="0"/>
              </a:spcAft>
            </a:pPr>
            <a:r>
              <a:rPr lang="en-US" altLang="en-US" sz="2400" b="1" dirty="0" err="1">
                <a:cs typeface="Times New Roman" pitchFamily="18" charset="0"/>
              </a:rPr>
              <a:t>Concentrica</a:t>
            </a:r>
            <a:endParaRPr lang="en-US" altLang="en-US" sz="2400" dirty="0">
              <a:cs typeface="Times New Roman" pitchFamily="18" charset="0"/>
            </a:endParaRPr>
          </a:p>
          <a:p>
            <a:pPr lvl="2">
              <a:spcBef>
                <a:spcPts val="300"/>
              </a:spcBef>
              <a:spcAft>
                <a:spcPts val="0"/>
              </a:spcAft>
            </a:pPr>
            <a:r>
              <a:rPr lang="en-US" altLang="en-US" dirty="0" err="1">
                <a:cs typeface="Times New Roman" pitchFamily="18" charset="0"/>
              </a:rPr>
              <a:t>Musculo</a:t>
            </a:r>
            <a:r>
              <a:rPr lang="en-US" altLang="en-US" dirty="0">
                <a:cs typeface="Times New Roman" pitchFamily="18" charset="0"/>
              </a:rPr>
              <a:t> se </a:t>
            </a:r>
            <a:r>
              <a:rPr lang="en-US" altLang="en-US" dirty="0" err="1">
                <a:cs typeface="Times New Roman" pitchFamily="18" charset="0"/>
              </a:rPr>
              <a:t>acorta</a:t>
            </a:r>
            <a:r>
              <a:rPr lang="en-US" altLang="en-US" dirty="0">
                <a:cs typeface="Times New Roman" pitchFamily="18" charset="0"/>
              </a:rPr>
              <a:t> </a:t>
            </a:r>
            <a:r>
              <a:rPr lang="en-US" altLang="en-US" dirty="0" err="1">
                <a:cs typeface="Times New Roman" pitchFamily="18" charset="0"/>
              </a:rPr>
              <a:t>mientras</a:t>
            </a:r>
            <a:r>
              <a:rPr lang="en-US" altLang="en-US" dirty="0">
                <a:cs typeface="Times New Roman" pitchFamily="18" charset="0"/>
              </a:rPr>
              <a:t> se </a:t>
            </a:r>
            <a:r>
              <a:rPr lang="en-US" altLang="en-US" dirty="0" err="1">
                <a:cs typeface="Times New Roman" pitchFamily="18" charset="0"/>
              </a:rPr>
              <a:t>contrae</a:t>
            </a:r>
            <a:r>
              <a:rPr lang="en-US" altLang="en-US" dirty="0">
                <a:cs typeface="Times New Roman" pitchFamily="18" charset="0"/>
              </a:rPr>
              <a:t> (tension)</a:t>
            </a:r>
          </a:p>
          <a:p>
            <a:pPr lvl="1">
              <a:spcBef>
                <a:spcPts val="600"/>
              </a:spcBef>
              <a:spcAft>
                <a:spcPts val="0"/>
              </a:spcAft>
            </a:pPr>
            <a:r>
              <a:rPr lang="en-US" altLang="en-US" sz="2400" b="1" dirty="0" err="1">
                <a:cs typeface="Times New Roman" pitchFamily="18" charset="0"/>
              </a:rPr>
              <a:t>Eccentrica</a:t>
            </a:r>
            <a:endParaRPr lang="en-US" altLang="en-US" sz="2400" dirty="0">
              <a:cs typeface="Times New Roman" pitchFamily="18" charset="0"/>
            </a:endParaRPr>
          </a:p>
          <a:p>
            <a:pPr lvl="2">
              <a:spcBef>
                <a:spcPts val="300"/>
              </a:spcBef>
              <a:spcAft>
                <a:spcPts val="0"/>
              </a:spcAft>
            </a:pPr>
            <a:r>
              <a:rPr lang="en-US" altLang="en-US" dirty="0">
                <a:cs typeface="Times New Roman" pitchFamily="18" charset="0"/>
              </a:rPr>
              <a:t>Muscle se </a:t>
            </a:r>
            <a:r>
              <a:rPr lang="en-US" altLang="en-US" dirty="0" err="1">
                <a:cs typeface="Times New Roman" pitchFamily="18" charset="0"/>
              </a:rPr>
              <a:t>alarga</a:t>
            </a:r>
            <a:r>
              <a:rPr lang="en-US" altLang="en-US" dirty="0">
                <a:cs typeface="Times New Roman" pitchFamily="18" charset="0"/>
              </a:rPr>
              <a:t> </a:t>
            </a:r>
            <a:r>
              <a:rPr lang="en-US" altLang="en-US" dirty="0" err="1">
                <a:cs typeface="Times New Roman" pitchFamily="18" charset="0"/>
              </a:rPr>
              <a:t>mientras</a:t>
            </a:r>
            <a:r>
              <a:rPr lang="en-US" altLang="en-US" dirty="0">
                <a:cs typeface="Times New Roman" pitchFamily="18" charset="0"/>
              </a:rPr>
              <a:t> se </a:t>
            </a:r>
            <a:r>
              <a:rPr lang="en-US" altLang="en-US" dirty="0" err="1">
                <a:cs typeface="Times New Roman" pitchFamily="18" charset="0"/>
              </a:rPr>
              <a:t>contrae</a:t>
            </a:r>
            <a:endParaRPr lang="en-US" altLang="en-US" dirty="0">
              <a:cs typeface="Times New Roman" pitchFamily="18" charset="0"/>
            </a:endParaRPr>
          </a:p>
        </p:txBody>
      </p:sp>
    </p:spTree>
    <p:extLst>
      <p:ext uri="{BB962C8B-B14F-4D97-AF65-F5344CB8AC3E}">
        <p14:creationId xmlns:p14="http://schemas.microsoft.com/office/powerpoint/2010/main" val="27701904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ure_10_18a_unlabeled.jpg"/>
          <p:cNvPicPr>
            <a:picLocks noChangeAspect="1"/>
          </p:cNvPicPr>
          <p:nvPr/>
        </p:nvPicPr>
        <p:blipFill rotWithShape="1">
          <a:blip r:embed="rId3">
            <a:extLst>
              <a:ext uri="{28A0092B-C50C-407E-A947-70E740481C1C}">
                <a14:useLocalDpi xmlns:a14="http://schemas.microsoft.com/office/drawing/2010/main" val="0"/>
              </a:ext>
            </a:extLst>
          </a:blip>
          <a:srcRect b="7006"/>
          <a:stretch/>
        </p:blipFill>
        <p:spPr>
          <a:xfrm>
            <a:off x="298704" y="1581912"/>
            <a:ext cx="8546592" cy="3435375"/>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900" b="1" dirty="0">
                <a:latin typeface="Arial" charset="0"/>
              </a:rPr>
              <a:t>Figure 10-18a Concentric, Eccentric, and Isometric Contractions.</a:t>
            </a:r>
          </a:p>
        </p:txBody>
      </p:sp>
      <p:sp>
        <p:nvSpPr>
          <p:cNvPr id="4" name="Text Box 31"/>
          <p:cNvSpPr txBox="1">
            <a:spLocks noChangeArrowheads="1"/>
          </p:cNvSpPr>
          <p:nvPr/>
        </p:nvSpPr>
        <p:spPr bwMode="auto">
          <a:xfrm>
            <a:off x="1675348" y="1894625"/>
            <a:ext cx="659429" cy="1727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320"/>
              </a:lnSpc>
            </a:pPr>
            <a:r>
              <a:rPr lang="en-US" sz="1000" dirty="0">
                <a:solidFill>
                  <a:srgbClr val="000000"/>
                </a:solidFill>
                <a:latin typeface="Arial"/>
                <a:cs typeface="Arial"/>
              </a:rPr>
              <a:t>Tendon</a:t>
            </a:r>
            <a:endParaRPr lang="en-US" sz="1000" baseline="30000" dirty="0">
              <a:solidFill>
                <a:srgbClr val="000000"/>
              </a:solidFill>
              <a:latin typeface="Symbol Std"/>
              <a:cs typeface="Symbol Std"/>
            </a:endParaRPr>
          </a:p>
        </p:txBody>
      </p:sp>
      <p:sp>
        <p:nvSpPr>
          <p:cNvPr id="2" name="Freeform 1"/>
          <p:cNvSpPr/>
          <p:nvPr/>
        </p:nvSpPr>
        <p:spPr>
          <a:xfrm>
            <a:off x="1273175" y="1911350"/>
            <a:ext cx="346075" cy="73025"/>
          </a:xfrm>
          <a:custGeom>
            <a:avLst/>
            <a:gdLst>
              <a:gd name="connsiteX0" fmla="*/ 346075 w 346075"/>
              <a:gd name="connsiteY0" fmla="*/ 73025 h 73025"/>
              <a:gd name="connsiteX1" fmla="*/ 196850 w 346075"/>
              <a:gd name="connsiteY1" fmla="*/ 73025 h 73025"/>
              <a:gd name="connsiteX2" fmla="*/ 0 w 346075"/>
              <a:gd name="connsiteY2" fmla="*/ 0 h 73025"/>
            </a:gdLst>
            <a:ahLst/>
            <a:cxnLst>
              <a:cxn ang="0">
                <a:pos x="connsiteX0" y="connsiteY0"/>
              </a:cxn>
              <a:cxn ang="0">
                <a:pos x="connsiteX1" y="connsiteY1"/>
              </a:cxn>
              <a:cxn ang="0">
                <a:pos x="connsiteX2" y="connsiteY2"/>
              </a:cxn>
            </a:cxnLst>
            <a:rect l="l" t="t" r="r" b="b"/>
            <a:pathLst>
              <a:path w="346075" h="73025">
                <a:moveTo>
                  <a:pt x="346075" y="73025"/>
                </a:moveTo>
                <a:lnTo>
                  <a:pt x="196850" y="73025"/>
                </a:lnTo>
                <a:lnTo>
                  <a:pt x="0" y="0"/>
                </a:lnTo>
              </a:path>
            </a:pathLst>
          </a:custGeom>
          <a:ln w="12700" cmpd="sng">
            <a:solidFill>
              <a:srgbClr val="000000"/>
            </a:solidFill>
          </a:ln>
        </p:spPr>
        <p:txBody>
          <a:bodyPr rtlCol="0" anchor="ctr"/>
          <a:lstStyle/>
          <a:p>
            <a:pPr algn="ctr"/>
            <a:endParaRPr lang="en-US" b="1">
              <a:solidFill>
                <a:srgbClr val="000000"/>
              </a:solidFill>
              <a:latin typeface="Times" charset="0"/>
              <a:ea typeface="ＭＳ Ｐゴシック" charset="0"/>
            </a:endParaRPr>
          </a:p>
        </p:txBody>
      </p:sp>
      <p:sp>
        <p:nvSpPr>
          <p:cNvPr id="6" name="Text Box 31"/>
          <p:cNvSpPr txBox="1">
            <a:spLocks noChangeArrowheads="1"/>
          </p:cNvSpPr>
          <p:nvPr/>
        </p:nvSpPr>
        <p:spPr bwMode="auto">
          <a:xfrm>
            <a:off x="1970624" y="2529625"/>
            <a:ext cx="851952"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lnSpc>
                <a:spcPts val="1200"/>
              </a:lnSpc>
            </a:pPr>
            <a:r>
              <a:rPr lang="en-US" sz="1000" dirty="0">
                <a:solidFill>
                  <a:srgbClr val="000000"/>
                </a:solidFill>
                <a:latin typeface="Arial"/>
                <a:cs typeface="Arial"/>
              </a:rPr>
              <a:t>Muscle</a:t>
            </a:r>
            <a:br>
              <a:rPr lang="en-US" sz="1000" dirty="0">
                <a:solidFill>
                  <a:srgbClr val="000000"/>
                </a:solidFill>
                <a:latin typeface="Arial"/>
                <a:cs typeface="Arial"/>
              </a:rPr>
            </a:br>
            <a:r>
              <a:rPr lang="en-US" sz="1000" dirty="0">
                <a:solidFill>
                  <a:srgbClr val="000000"/>
                </a:solidFill>
                <a:latin typeface="Arial"/>
                <a:cs typeface="Arial"/>
              </a:rPr>
              <a:t>contracts</a:t>
            </a:r>
            <a:br>
              <a:rPr lang="en-US" sz="1000" dirty="0">
                <a:solidFill>
                  <a:srgbClr val="000000"/>
                </a:solidFill>
                <a:latin typeface="Arial"/>
                <a:cs typeface="Arial"/>
              </a:rPr>
            </a:br>
            <a:r>
              <a:rPr lang="en-US" sz="1000" dirty="0">
                <a:solidFill>
                  <a:srgbClr val="000000"/>
                </a:solidFill>
                <a:latin typeface="Arial"/>
                <a:cs typeface="Arial"/>
              </a:rPr>
              <a:t>(concentric</a:t>
            </a:r>
            <a:br>
              <a:rPr lang="en-US" sz="1000" dirty="0">
                <a:solidFill>
                  <a:srgbClr val="000000"/>
                </a:solidFill>
                <a:latin typeface="Arial"/>
                <a:cs typeface="Arial"/>
              </a:rPr>
            </a:br>
            <a:r>
              <a:rPr lang="en-US" sz="1000" dirty="0">
                <a:solidFill>
                  <a:srgbClr val="000000"/>
                </a:solidFill>
                <a:latin typeface="Arial"/>
                <a:cs typeface="Arial"/>
              </a:rPr>
              <a:t>contraction)</a:t>
            </a:r>
            <a:endParaRPr lang="en-US" sz="1000" baseline="30000" dirty="0">
              <a:solidFill>
                <a:srgbClr val="000000"/>
              </a:solidFill>
              <a:latin typeface="Symbol Std"/>
              <a:cs typeface="Symbol Std"/>
            </a:endParaRPr>
          </a:p>
        </p:txBody>
      </p:sp>
      <p:sp>
        <p:nvSpPr>
          <p:cNvPr id="7" name="Text Box 31"/>
          <p:cNvSpPr txBox="1">
            <a:spLocks noChangeArrowheads="1"/>
          </p:cNvSpPr>
          <p:nvPr/>
        </p:nvSpPr>
        <p:spPr bwMode="auto">
          <a:xfrm>
            <a:off x="573173" y="4283665"/>
            <a:ext cx="4976868" cy="830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96"/>
              </a:lnSpc>
            </a:pPr>
            <a:r>
              <a:rPr lang="en-US" sz="1080" dirty="0">
                <a:solidFill>
                  <a:srgbClr val="000000"/>
                </a:solidFill>
                <a:latin typeface="Arial"/>
                <a:cs typeface="Arial"/>
              </a:rPr>
              <a:t>In this experiment, a muscle is attached to a weight one-half its peak</a:t>
            </a:r>
            <a:br>
              <a:rPr lang="en-US" sz="1080" dirty="0">
                <a:solidFill>
                  <a:srgbClr val="000000"/>
                </a:solidFill>
                <a:latin typeface="Arial"/>
                <a:cs typeface="Arial"/>
              </a:rPr>
            </a:br>
            <a:r>
              <a:rPr lang="en-US" sz="1080" dirty="0">
                <a:solidFill>
                  <a:srgbClr val="000000"/>
                </a:solidFill>
                <a:latin typeface="Arial"/>
                <a:cs typeface="Arial"/>
              </a:rPr>
              <a:t>tension potential. On stimulation, it develops enough tension to lift the</a:t>
            </a:r>
            <a:br>
              <a:rPr lang="en-US" sz="1080" dirty="0">
                <a:solidFill>
                  <a:srgbClr val="000000"/>
                </a:solidFill>
                <a:latin typeface="Arial"/>
                <a:cs typeface="Arial"/>
              </a:rPr>
            </a:br>
            <a:r>
              <a:rPr lang="en-US" sz="1080" dirty="0">
                <a:solidFill>
                  <a:srgbClr val="000000"/>
                </a:solidFill>
                <a:latin typeface="Arial"/>
                <a:cs typeface="Arial"/>
              </a:rPr>
              <a:t>weight. Tension remains constant for the duration of the contraction,</a:t>
            </a:r>
            <a:br>
              <a:rPr lang="en-US" sz="1080" dirty="0">
                <a:solidFill>
                  <a:srgbClr val="000000"/>
                </a:solidFill>
                <a:latin typeface="Arial"/>
                <a:cs typeface="Arial"/>
              </a:rPr>
            </a:br>
            <a:r>
              <a:rPr lang="en-US" sz="1080" dirty="0">
                <a:solidFill>
                  <a:srgbClr val="000000"/>
                </a:solidFill>
                <a:latin typeface="Arial"/>
                <a:cs typeface="Arial"/>
              </a:rPr>
              <a:t>although the length of the muscle changes. This is an example of</a:t>
            </a:r>
            <a:br>
              <a:rPr lang="en-US" sz="1080" dirty="0">
                <a:solidFill>
                  <a:srgbClr val="000000"/>
                </a:solidFill>
                <a:latin typeface="Arial"/>
                <a:cs typeface="Arial"/>
              </a:rPr>
            </a:br>
            <a:r>
              <a:rPr lang="en-US" sz="1080" dirty="0">
                <a:solidFill>
                  <a:srgbClr val="000000"/>
                </a:solidFill>
                <a:latin typeface="Arial"/>
                <a:cs typeface="Arial"/>
              </a:rPr>
              <a:t>isotonic contraction.</a:t>
            </a:r>
            <a:endParaRPr lang="en-US" sz="1080" baseline="30000" dirty="0">
              <a:solidFill>
                <a:srgbClr val="000000"/>
              </a:solidFill>
              <a:latin typeface="Symbol Std"/>
              <a:cs typeface="Symbol Std"/>
            </a:endParaRPr>
          </a:p>
        </p:txBody>
      </p:sp>
      <p:sp>
        <p:nvSpPr>
          <p:cNvPr id="8" name="Text Box 31"/>
          <p:cNvSpPr txBox="1">
            <a:spLocks noChangeArrowheads="1"/>
          </p:cNvSpPr>
          <p:nvPr/>
        </p:nvSpPr>
        <p:spPr bwMode="auto">
          <a:xfrm>
            <a:off x="4607023" y="2012118"/>
            <a:ext cx="6594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a:lnSpc>
                <a:spcPts val="1200"/>
              </a:lnSpc>
            </a:pPr>
            <a:r>
              <a:rPr lang="en-US" sz="1000" dirty="0">
                <a:solidFill>
                  <a:srgbClr val="000000"/>
                </a:solidFill>
                <a:latin typeface="Arial"/>
                <a:cs typeface="Arial"/>
              </a:rPr>
              <a:t>Muscle</a:t>
            </a:r>
            <a:br>
              <a:rPr lang="en-US" sz="1000" dirty="0">
                <a:solidFill>
                  <a:srgbClr val="000000"/>
                </a:solidFill>
                <a:latin typeface="Arial"/>
                <a:cs typeface="Arial"/>
              </a:rPr>
            </a:br>
            <a:r>
              <a:rPr lang="en-US" sz="1000" dirty="0">
                <a:solidFill>
                  <a:srgbClr val="000000"/>
                </a:solidFill>
                <a:latin typeface="Arial"/>
                <a:cs typeface="Arial"/>
              </a:rPr>
              <a:t>tension</a:t>
            </a:r>
            <a:br>
              <a:rPr lang="en-US" sz="1000" dirty="0">
                <a:solidFill>
                  <a:srgbClr val="000000"/>
                </a:solidFill>
                <a:latin typeface="Arial"/>
                <a:cs typeface="Arial"/>
              </a:rPr>
            </a:br>
            <a:r>
              <a:rPr lang="en-US" sz="1000" dirty="0">
                <a:solidFill>
                  <a:srgbClr val="000000"/>
                </a:solidFill>
                <a:latin typeface="Arial"/>
                <a:cs typeface="Arial"/>
              </a:rPr>
              <a:t>(kg)</a:t>
            </a:r>
            <a:endParaRPr lang="en-US" sz="1000" baseline="30000" dirty="0">
              <a:solidFill>
                <a:srgbClr val="000000"/>
              </a:solidFill>
              <a:latin typeface="Symbol Std"/>
              <a:cs typeface="Symbol Std"/>
            </a:endParaRPr>
          </a:p>
        </p:txBody>
      </p:sp>
      <p:sp>
        <p:nvSpPr>
          <p:cNvPr id="9" name="Text Box 31"/>
          <p:cNvSpPr txBox="1">
            <a:spLocks noChangeArrowheads="1"/>
          </p:cNvSpPr>
          <p:nvPr/>
        </p:nvSpPr>
        <p:spPr bwMode="auto">
          <a:xfrm>
            <a:off x="5216293" y="1956362"/>
            <a:ext cx="198843"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a:lnSpc>
                <a:spcPts val="1200"/>
              </a:lnSpc>
            </a:pPr>
            <a:r>
              <a:rPr lang="en-US" sz="1000" dirty="0">
                <a:solidFill>
                  <a:srgbClr val="000000"/>
                </a:solidFill>
                <a:latin typeface="Arial"/>
                <a:cs typeface="Arial"/>
              </a:rPr>
              <a:t>4</a:t>
            </a:r>
            <a:endParaRPr lang="en-US" sz="1000" baseline="30000" dirty="0">
              <a:solidFill>
                <a:srgbClr val="000000"/>
              </a:solidFill>
              <a:latin typeface="Symbol Std"/>
              <a:cs typeface="Symbol Std"/>
            </a:endParaRPr>
          </a:p>
        </p:txBody>
      </p:sp>
      <p:sp>
        <p:nvSpPr>
          <p:cNvPr id="10" name="Text Box 31"/>
          <p:cNvSpPr txBox="1">
            <a:spLocks noChangeArrowheads="1"/>
          </p:cNvSpPr>
          <p:nvPr/>
        </p:nvSpPr>
        <p:spPr bwMode="auto">
          <a:xfrm>
            <a:off x="5216294" y="2309484"/>
            <a:ext cx="198843"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a:lnSpc>
                <a:spcPts val="1200"/>
              </a:lnSpc>
            </a:pPr>
            <a:r>
              <a:rPr lang="en-US" sz="1000" dirty="0">
                <a:solidFill>
                  <a:srgbClr val="000000"/>
                </a:solidFill>
                <a:latin typeface="Arial"/>
                <a:cs typeface="Arial"/>
              </a:rPr>
              <a:t>2</a:t>
            </a:r>
            <a:endParaRPr lang="en-US" sz="1000" baseline="30000" dirty="0">
              <a:solidFill>
                <a:srgbClr val="000000"/>
              </a:solidFill>
              <a:latin typeface="Symbol Std"/>
              <a:cs typeface="Symbol Std"/>
            </a:endParaRPr>
          </a:p>
        </p:txBody>
      </p:sp>
      <p:sp>
        <p:nvSpPr>
          <p:cNvPr id="11" name="Text Box 31"/>
          <p:cNvSpPr txBox="1">
            <a:spLocks noChangeArrowheads="1"/>
          </p:cNvSpPr>
          <p:nvPr/>
        </p:nvSpPr>
        <p:spPr bwMode="auto">
          <a:xfrm>
            <a:off x="5216294" y="2662606"/>
            <a:ext cx="198843"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a:lnSpc>
                <a:spcPts val="1200"/>
              </a:lnSpc>
            </a:pPr>
            <a:r>
              <a:rPr lang="en-US" sz="1000" dirty="0">
                <a:solidFill>
                  <a:srgbClr val="000000"/>
                </a:solidFill>
                <a:latin typeface="Arial"/>
                <a:cs typeface="Arial"/>
              </a:rPr>
              <a:t>0</a:t>
            </a:r>
            <a:endParaRPr lang="en-US" sz="1000" baseline="30000" dirty="0">
              <a:solidFill>
                <a:srgbClr val="000000"/>
              </a:solidFill>
              <a:latin typeface="Symbol Std"/>
              <a:cs typeface="Symbol Std"/>
            </a:endParaRPr>
          </a:p>
        </p:txBody>
      </p:sp>
      <p:sp>
        <p:nvSpPr>
          <p:cNvPr id="12" name="Text Box 31"/>
          <p:cNvSpPr txBox="1">
            <a:spLocks noChangeArrowheads="1"/>
          </p:cNvSpPr>
          <p:nvPr/>
        </p:nvSpPr>
        <p:spPr bwMode="auto">
          <a:xfrm>
            <a:off x="5562266" y="1857240"/>
            <a:ext cx="65942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lnSpc>
                <a:spcPts val="1200"/>
              </a:lnSpc>
            </a:pPr>
            <a:r>
              <a:rPr lang="en-US" sz="1000" dirty="0">
                <a:solidFill>
                  <a:srgbClr val="000000"/>
                </a:solidFill>
                <a:latin typeface="Arial"/>
                <a:cs typeface="Arial"/>
              </a:rPr>
              <a:t>Amount of</a:t>
            </a:r>
            <a:br>
              <a:rPr lang="en-US" sz="1000" dirty="0">
                <a:solidFill>
                  <a:srgbClr val="000000"/>
                </a:solidFill>
                <a:latin typeface="Arial"/>
                <a:cs typeface="Arial"/>
              </a:rPr>
            </a:br>
            <a:r>
              <a:rPr lang="en-US" sz="1000" dirty="0">
                <a:solidFill>
                  <a:srgbClr val="000000"/>
                </a:solidFill>
                <a:latin typeface="Arial"/>
                <a:cs typeface="Arial"/>
              </a:rPr>
              <a:t>load</a:t>
            </a:r>
            <a:endParaRPr lang="en-US" sz="1000" baseline="30000" dirty="0">
              <a:solidFill>
                <a:srgbClr val="000000"/>
              </a:solidFill>
              <a:latin typeface="Symbol Std"/>
              <a:cs typeface="Symbol Std"/>
            </a:endParaRPr>
          </a:p>
        </p:txBody>
      </p:sp>
      <p:sp>
        <p:nvSpPr>
          <p:cNvPr id="13" name="Text Box 31"/>
          <p:cNvSpPr txBox="1">
            <a:spLocks noChangeArrowheads="1"/>
          </p:cNvSpPr>
          <p:nvPr/>
        </p:nvSpPr>
        <p:spPr bwMode="auto">
          <a:xfrm>
            <a:off x="6886829" y="1857240"/>
            <a:ext cx="65942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lnSpc>
                <a:spcPts val="1200"/>
              </a:lnSpc>
            </a:pPr>
            <a:r>
              <a:rPr lang="en-US" sz="1000" dirty="0">
                <a:solidFill>
                  <a:srgbClr val="000000"/>
                </a:solidFill>
                <a:latin typeface="Arial"/>
                <a:cs typeface="Arial"/>
              </a:rPr>
              <a:t>Muscle</a:t>
            </a:r>
            <a:br>
              <a:rPr lang="en-US" sz="1000" dirty="0">
                <a:solidFill>
                  <a:srgbClr val="000000"/>
                </a:solidFill>
                <a:latin typeface="Arial"/>
                <a:cs typeface="Arial"/>
              </a:rPr>
            </a:br>
            <a:r>
              <a:rPr lang="en-US" sz="1000" dirty="0">
                <a:solidFill>
                  <a:srgbClr val="000000"/>
                </a:solidFill>
                <a:latin typeface="Arial"/>
                <a:cs typeface="Arial"/>
              </a:rPr>
              <a:t>relaxes</a:t>
            </a:r>
            <a:endParaRPr lang="en-US" sz="1000" baseline="30000" dirty="0">
              <a:solidFill>
                <a:srgbClr val="000000"/>
              </a:solidFill>
              <a:latin typeface="Symbol Std"/>
              <a:cs typeface="Symbol Std"/>
            </a:endParaRPr>
          </a:p>
        </p:txBody>
      </p:sp>
      <p:sp>
        <p:nvSpPr>
          <p:cNvPr id="14" name="Text Box 31"/>
          <p:cNvSpPr txBox="1">
            <a:spLocks noChangeArrowheads="1"/>
          </p:cNvSpPr>
          <p:nvPr/>
        </p:nvSpPr>
        <p:spPr bwMode="auto">
          <a:xfrm>
            <a:off x="6093853" y="2222753"/>
            <a:ext cx="94999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1000" dirty="0">
                <a:solidFill>
                  <a:srgbClr val="000000"/>
                </a:solidFill>
                <a:latin typeface="Arial"/>
                <a:cs typeface="Arial"/>
              </a:rPr>
              <a:t>Peak tension</a:t>
            </a:r>
            <a:br>
              <a:rPr lang="en-US" sz="1000" dirty="0">
                <a:solidFill>
                  <a:srgbClr val="000000"/>
                </a:solidFill>
                <a:latin typeface="Arial"/>
                <a:cs typeface="Arial"/>
              </a:rPr>
            </a:br>
            <a:r>
              <a:rPr lang="en-US" sz="1000" dirty="0">
                <a:solidFill>
                  <a:srgbClr val="000000"/>
                </a:solidFill>
                <a:latin typeface="Arial"/>
                <a:cs typeface="Arial"/>
              </a:rPr>
              <a:t>production</a:t>
            </a:r>
            <a:endParaRPr lang="en-US" sz="1000" baseline="30000" dirty="0">
              <a:solidFill>
                <a:srgbClr val="000000"/>
              </a:solidFill>
              <a:latin typeface="Symbol Std"/>
              <a:cs typeface="Symbol Std"/>
            </a:endParaRPr>
          </a:p>
        </p:txBody>
      </p:sp>
      <p:sp>
        <p:nvSpPr>
          <p:cNvPr id="15" name="Text Box 31"/>
          <p:cNvSpPr txBox="1">
            <a:spLocks noChangeArrowheads="1"/>
          </p:cNvSpPr>
          <p:nvPr/>
        </p:nvSpPr>
        <p:spPr bwMode="auto">
          <a:xfrm>
            <a:off x="5703561" y="2848461"/>
            <a:ext cx="82609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1000" dirty="0">
                <a:solidFill>
                  <a:srgbClr val="000000"/>
                </a:solidFill>
                <a:latin typeface="Arial"/>
                <a:cs typeface="Arial"/>
              </a:rPr>
              <a:t>Contraction</a:t>
            </a:r>
            <a:br>
              <a:rPr lang="en-US" sz="1000" dirty="0">
                <a:solidFill>
                  <a:srgbClr val="000000"/>
                </a:solidFill>
                <a:latin typeface="Arial"/>
                <a:cs typeface="Arial"/>
              </a:rPr>
            </a:br>
            <a:r>
              <a:rPr lang="en-US" sz="1000" dirty="0">
                <a:solidFill>
                  <a:srgbClr val="000000"/>
                </a:solidFill>
                <a:latin typeface="Arial"/>
                <a:cs typeface="Arial"/>
              </a:rPr>
              <a:t>begins</a:t>
            </a:r>
            <a:endParaRPr lang="en-US" sz="1000" baseline="30000" dirty="0">
              <a:solidFill>
                <a:srgbClr val="000000"/>
              </a:solidFill>
              <a:latin typeface="Symbol Std"/>
              <a:cs typeface="Symbol Std"/>
            </a:endParaRPr>
          </a:p>
        </p:txBody>
      </p:sp>
      <p:sp>
        <p:nvSpPr>
          <p:cNvPr id="16" name="Text Box 31"/>
          <p:cNvSpPr txBox="1">
            <a:spLocks noChangeArrowheads="1"/>
          </p:cNvSpPr>
          <p:nvPr/>
        </p:nvSpPr>
        <p:spPr bwMode="auto">
          <a:xfrm>
            <a:off x="6532216" y="3059094"/>
            <a:ext cx="993366"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1000" dirty="0">
                <a:solidFill>
                  <a:srgbClr val="000000"/>
                </a:solidFill>
                <a:latin typeface="Arial"/>
                <a:cs typeface="Arial"/>
              </a:rPr>
              <a:t>Resting length</a:t>
            </a:r>
            <a:endParaRPr lang="en-US" sz="1000" baseline="30000" dirty="0">
              <a:solidFill>
                <a:srgbClr val="000000"/>
              </a:solidFill>
              <a:latin typeface="Symbol Std"/>
              <a:cs typeface="Symbol Std"/>
            </a:endParaRPr>
          </a:p>
        </p:txBody>
      </p:sp>
      <p:sp>
        <p:nvSpPr>
          <p:cNvPr id="17" name="Text Box 31"/>
          <p:cNvSpPr txBox="1">
            <a:spLocks noChangeArrowheads="1"/>
          </p:cNvSpPr>
          <p:nvPr/>
        </p:nvSpPr>
        <p:spPr bwMode="auto">
          <a:xfrm>
            <a:off x="6626631" y="4198998"/>
            <a:ext cx="429612"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1000" dirty="0">
                <a:solidFill>
                  <a:srgbClr val="000000"/>
                </a:solidFill>
                <a:latin typeface="Arial"/>
                <a:cs typeface="Arial"/>
              </a:rPr>
              <a:t>Time</a:t>
            </a:r>
            <a:endParaRPr lang="en-US" sz="1000" baseline="30000" dirty="0">
              <a:solidFill>
                <a:srgbClr val="000000"/>
              </a:solidFill>
              <a:latin typeface="Symbol Std"/>
              <a:cs typeface="Symbol Std"/>
            </a:endParaRPr>
          </a:p>
        </p:txBody>
      </p:sp>
      <p:sp>
        <p:nvSpPr>
          <p:cNvPr id="18" name="Text Box 31"/>
          <p:cNvSpPr txBox="1">
            <a:spLocks noChangeArrowheads="1"/>
          </p:cNvSpPr>
          <p:nvPr/>
        </p:nvSpPr>
        <p:spPr bwMode="auto">
          <a:xfrm>
            <a:off x="1094387" y="3802510"/>
            <a:ext cx="429612"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1000" dirty="0">
                <a:solidFill>
                  <a:srgbClr val="000000"/>
                </a:solidFill>
                <a:latin typeface="Arial Black"/>
                <a:cs typeface="Arial Black"/>
              </a:rPr>
              <a:t>2 kg</a:t>
            </a:r>
            <a:endParaRPr lang="en-US" sz="1000" baseline="30000" dirty="0">
              <a:solidFill>
                <a:srgbClr val="000000"/>
              </a:solidFill>
              <a:latin typeface="Arial Black"/>
              <a:cs typeface="Arial Black"/>
            </a:endParaRPr>
          </a:p>
        </p:txBody>
      </p:sp>
      <p:sp>
        <p:nvSpPr>
          <p:cNvPr id="19" name="Text Box 31"/>
          <p:cNvSpPr txBox="1">
            <a:spLocks noChangeArrowheads="1"/>
          </p:cNvSpPr>
          <p:nvPr/>
        </p:nvSpPr>
        <p:spPr bwMode="auto">
          <a:xfrm>
            <a:off x="3275069" y="3542316"/>
            <a:ext cx="429612"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1000" dirty="0">
                <a:solidFill>
                  <a:srgbClr val="000000"/>
                </a:solidFill>
                <a:latin typeface="Arial Black"/>
                <a:cs typeface="Arial Black"/>
              </a:rPr>
              <a:t>2 kg</a:t>
            </a:r>
            <a:endParaRPr lang="en-US" sz="1000" baseline="30000" dirty="0">
              <a:solidFill>
                <a:srgbClr val="000000"/>
              </a:solidFill>
              <a:latin typeface="Arial Black"/>
              <a:cs typeface="Arial Black"/>
            </a:endParaRPr>
          </a:p>
        </p:txBody>
      </p:sp>
      <p:sp>
        <p:nvSpPr>
          <p:cNvPr id="20" name="Text Box 31"/>
          <p:cNvSpPr txBox="1">
            <a:spLocks noChangeArrowheads="1"/>
          </p:cNvSpPr>
          <p:nvPr/>
        </p:nvSpPr>
        <p:spPr bwMode="auto">
          <a:xfrm>
            <a:off x="8008142" y="3164412"/>
            <a:ext cx="429612"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1000" dirty="0">
                <a:solidFill>
                  <a:srgbClr val="000000"/>
                </a:solidFill>
                <a:latin typeface="Arial"/>
                <a:cs typeface="Arial"/>
              </a:rPr>
              <a:t>100</a:t>
            </a:r>
            <a:endParaRPr lang="en-US" sz="1000" baseline="30000" dirty="0">
              <a:solidFill>
                <a:srgbClr val="000000"/>
              </a:solidFill>
              <a:latin typeface="Symbol Std"/>
              <a:cs typeface="Symbol Std"/>
            </a:endParaRPr>
          </a:p>
        </p:txBody>
      </p:sp>
      <p:sp>
        <p:nvSpPr>
          <p:cNvPr id="21" name="Text Box 31"/>
          <p:cNvSpPr txBox="1">
            <a:spLocks noChangeArrowheads="1"/>
          </p:cNvSpPr>
          <p:nvPr/>
        </p:nvSpPr>
        <p:spPr bwMode="auto">
          <a:xfrm>
            <a:off x="8008142" y="3480363"/>
            <a:ext cx="318102"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1000" dirty="0">
                <a:solidFill>
                  <a:srgbClr val="000000"/>
                </a:solidFill>
                <a:latin typeface="Arial"/>
                <a:cs typeface="Arial"/>
              </a:rPr>
              <a:t>90</a:t>
            </a:r>
            <a:endParaRPr lang="en-US" sz="1000" baseline="30000" dirty="0">
              <a:solidFill>
                <a:srgbClr val="000000"/>
              </a:solidFill>
              <a:latin typeface="Symbol Std"/>
              <a:cs typeface="Symbol Std"/>
            </a:endParaRPr>
          </a:p>
        </p:txBody>
      </p:sp>
      <p:sp>
        <p:nvSpPr>
          <p:cNvPr id="22" name="Text Box 31"/>
          <p:cNvSpPr txBox="1">
            <a:spLocks noChangeArrowheads="1"/>
          </p:cNvSpPr>
          <p:nvPr/>
        </p:nvSpPr>
        <p:spPr bwMode="auto">
          <a:xfrm>
            <a:off x="8008143" y="3790120"/>
            <a:ext cx="305710"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1000" dirty="0">
                <a:solidFill>
                  <a:srgbClr val="000000"/>
                </a:solidFill>
                <a:latin typeface="Arial"/>
                <a:cs typeface="Arial"/>
              </a:rPr>
              <a:t>80</a:t>
            </a:r>
            <a:endParaRPr lang="en-US" sz="1000" baseline="30000" dirty="0">
              <a:solidFill>
                <a:srgbClr val="000000"/>
              </a:solidFill>
              <a:latin typeface="Symbol Std"/>
              <a:cs typeface="Symbol Std"/>
            </a:endParaRPr>
          </a:p>
        </p:txBody>
      </p:sp>
      <p:sp>
        <p:nvSpPr>
          <p:cNvPr id="23" name="Text Box 31"/>
          <p:cNvSpPr txBox="1">
            <a:spLocks noChangeArrowheads="1"/>
          </p:cNvSpPr>
          <p:nvPr/>
        </p:nvSpPr>
        <p:spPr bwMode="auto">
          <a:xfrm>
            <a:off x="8001947" y="4075095"/>
            <a:ext cx="429612"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1000" dirty="0">
                <a:solidFill>
                  <a:srgbClr val="000000"/>
                </a:solidFill>
                <a:latin typeface="Arial"/>
                <a:cs typeface="Arial"/>
              </a:rPr>
              <a:t>70</a:t>
            </a:r>
            <a:endParaRPr lang="en-US" sz="1000" baseline="30000" dirty="0">
              <a:solidFill>
                <a:srgbClr val="000000"/>
              </a:solidFill>
              <a:latin typeface="Symbol Std"/>
              <a:cs typeface="Symbol Std"/>
            </a:endParaRPr>
          </a:p>
        </p:txBody>
      </p:sp>
      <p:sp>
        <p:nvSpPr>
          <p:cNvPr id="24" name="Text Box 31"/>
          <p:cNvSpPr txBox="1">
            <a:spLocks noChangeArrowheads="1"/>
          </p:cNvSpPr>
          <p:nvPr/>
        </p:nvSpPr>
        <p:spPr bwMode="auto">
          <a:xfrm>
            <a:off x="8249752" y="3337877"/>
            <a:ext cx="658834"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1000" dirty="0">
                <a:solidFill>
                  <a:srgbClr val="000000"/>
                </a:solidFill>
                <a:latin typeface="Arial"/>
                <a:cs typeface="Arial"/>
              </a:rPr>
              <a:t>Muscle</a:t>
            </a:r>
            <a:br>
              <a:rPr lang="en-US" sz="1000" dirty="0">
                <a:solidFill>
                  <a:srgbClr val="000000"/>
                </a:solidFill>
                <a:latin typeface="Arial"/>
                <a:cs typeface="Arial"/>
              </a:rPr>
            </a:br>
            <a:r>
              <a:rPr lang="en-US" sz="1000" dirty="0">
                <a:solidFill>
                  <a:srgbClr val="000000"/>
                </a:solidFill>
                <a:latin typeface="Arial"/>
                <a:cs typeface="Arial"/>
              </a:rPr>
              <a:t>length</a:t>
            </a:r>
            <a:br>
              <a:rPr lang="en-US" sz="1000" dirty="0">
                <a:solidFill>
                  <a:srgbClr val="000000"/>
                </a:solidFill>
                <a:latin typeface="Arial"/>
                <a:cs typeface="Arial"/>
              </a:rPr>
            </a:br>
            <a:r>
              <a:rPr lang="en-US" sz="1000" dirty="0">
                <a:solidFill>
                  <a:srgbClr val="000000"/>
                </a:solidFill>
                <a:latin typeface="Arial"/>
                <a:cs typeface="Arial"/>
              </a:rPr>
              <a:t>(percent</a:t>
            </a:r>
            <a:br>
              <a:rPr lang="en-US" sz="1000" dirty="0">
                <a:solidFill>
                  <a:srgbClr val="000000"/>
                </a:solidFill>
                <a:latin typeface="Arial"/>
                <a:cs typeface="Arial"/>
              </a:rPr>
            </a:br>
            <a:r>
              <a:rPr lang="en-US" sz="1000" dirty="0">
                <a:solidFill>
                  <a:srgbClr val="000000"/>
                </a:solidFill>
                <a:latin typeface="Arial"/>
                <a:cs typeface="Arial"/>
              </a:rPr>
              <a:t>of resting</a:t>
            </a:r>
            <a:br>
              <a:rPr lang="en-US" sz="1000" dirty="0">
                <a:solidFill>
                  <a:srgbClr val="000000"/>
                </a:solidFill>
                <a:latin typeface="Arial"/>
                <a:cs typeface="Arial"/>
              </a:rPr>
            </a:br>
            <a:r>
              <a:rPr lang="en-US" sz="1000" dirty="0">
                <a:solidFill>
                  <a:srgbClr val="000000"/>
                </a:solidFill>
                <a:latin typeface="Arial"/>
                <a:cs typeface="Arial"/>
              </a:rPr>
              <a:t>length)</a:t>
            </a:r>
            <a:endParaRPr lang="en-US" sz="1000" baseline="30000" dirty="0">
              <a:solidFill>
                <a:srgbClr val="000000"/>
              </a:solidFill>
              <a:latin typeface="Symbol Std"/>
              <a:cs typeface="Symbol Std"/>
            </a:endParaRPr>
          </a:p>
        </p:txBody>
      </p:sp>
      <p:sp>
        <p:nvSpPr>
          <p:cNvPr id="25" name="Rectangle 24"/>
          <p:cNvSpPr/>
          <p:nvPr/>
        </p:nvSpPr>
        <p:spPr bwMode="auto">
          <a:xfrm>
            <a:off x="338487" y="4285642"/>
            <a:ext cx="153638" cy="153008"/>
          </a:xfrm>
          <a:prstGeom prst="rect">
            <a:avLst/>
          </a:prstGeom>
          <a:solidFill>
            <a:srgbClr val="034F7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nSpc>
                <a:spcPts val="1800"/>
              </a:lnSpc>
            </a:pPr>
            <a:endParaRPr lang="en-US" sz="1500">
              <a:solidFill>
                <a:srgbClr val="000000"/>
              </a:solidFill>
              <a:latin typeface="Times" pitchFamily="84" charset="0"/>
              <a:ea typeface="ＭＳ Ｐゴシック" charset="0"/>
            </a:endParaRPr>
          </a:p>
        </p:txBody>
      </p:sp>
      <p:sp>
        <p:nvSpPr>
          <p:cNvPr id="26" name="Text Box 31"/>
          <p:cNvSpPr txBox="1">
            <a:spLocks noChangeArrowheads="1"/>
          </p:cNvSpPr>
          <p:nvPr/>
        </p:nvSpPr>
        <p:spPr bwMode="auto">
          <a:xfrm>
            <a:off x="371702" y="4267464"/>
            <a:ext cx="468478" cy="151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900" dirty="0">
                <a:solidFill>
                  <a:srgbClr val="FFFFFF"/>
                </a:solidFill>
                <a:latin typeface="Arial Black"/>
                <a:cs typeface="Arial Black"/>
              </a:rPr>
              <a:t>a</a:t>
            </a:r>
          </a:p>
        </p:txBody>
      </p:sp>
    </p:spTree>
    <p:extLst>
      <p:ext uri="{BB962C8B-B14F-4D97-AF65-F5344CB8AC3E}">
        <p14:creationId xmlns:p14="http://schemas.microsoft.com/office/powerpoint/2010/main" val="35630882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figure_10_18b_unlabeled.jpg"/>
          <p:cNvPicPr>
            <a:picLocks noChangeAspect="1"/>
          </p:cNvPicPr>
          <p:nvPr/>
        </p:nvPicPr>
        <p:blipFill rotWithShape="1">
          <a:blip r:embed="rId3">
            <a:extLst>
              <a:ext uri="{28A0092B-C50C-407E-A947-70E740481C1C}">
                <a14:useLocalDpi xmlns:a14="http://schemas.microsoft.com/office/drawing/2010/main" val="0"/>
              </a:ext>
            </a:extLst>
          </a:blip>
          <a:srcRect b="4699"/>
          <a:stretch/>
        </p:blipFill>
        <p:spPr>
          <a:xfrm>
            <a:off x="298704" y="1524000"/>
            <a:ext cx="8546592" cy="3630961"/>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900" b="1" dirty="0">
                <a:latin typeface="Arial" charset="0"/>
              </a:rPr>
              <a:t>Figure 10-18b Concentric, Eccentric, and Isometric Contractions.</a:t>
            </a:r>
          </a:p>
        </p:txBody>
      </p:sp>
      <p:sp>
        <p:nvSpPr>
          <p:cNvPr id="4" name="Rectangle 3"/>
          <p:cNvSpPr/>
          <p:nvPr/>
        </p:nvSpPr>
        <p:spPr bwMode="auto">
          <a:xfrm>
            <a:off x="334585" y="5006850"/>
            <a:ext cx="153638" cy="153008"/>
          </a:xfrm>
          <a:prstGeom prst="rect">
            <a:avLst/>
          </a:prstGeom>
          <a:solidFill>
            <a:srgbClr val="034F7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nSpc>
                <a:spcPts val="1800"/>
              </a:lnSpc>
            </a:pPr>
            <a:endParaRPr lang="en-US" sz="1500">
              <a:solidFill>
                <a:srgbClr val="000000"/>
              </a:solidFill>
              <a:latin typeface="Times" pitchFamily="84" charset="0"/>
              <a:ea typeface="ＭＳ Ｐゴシック" charset="0"/>
            </a:endParaRPr>
          </a:p>
        </p:txBody>
      </p:sp>
      <p:sp>
        <p:nvSpPr>
          <p:cNvPr id="5" name="Text Box 31"/>
          <p:cNvSpPr txBox="1">
            <a:spLocks noChangeArrowheads="1"/>
          </p:cNvSpPr>
          <p:nvPr/>
        </p:nvSpPr>
        <p:spPr bwMode="auto">
          <a:xfrm>
            <a:off x="370975" y="4995022"/>
            <a:ext cx="468478" cy="151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900" dirty="0">
                <a:solidFill>
                  <a:srgbClr val="FFFFFF"/>
                </a:solidFill>
                <a:latin typeface="Arial Black"/>
                <a:cs typeface="Arial Black"/>
              </a:rPr>
              <a:t>b</a:t>
            </a:r>
          </a:p>
        </p:txBody>
      </p:sp>
      <p:sp>
        <p:nvSpPr>
          <p:cNvPr id="6" name="Text Box 31"/>
          <p:cNvSpPr txBox="1">
            <a:spLocks noChangeArrowheads="1"/>
          </p:cNvSpPr>
          <p:nvPr/>
        </p:nvSpPr>
        <p:spPr bwMode="auto">
          <a:xfrm>
            <a:off x="1632897" y="2695110"/>
            <a:ext cx="1555138"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lnSpc>
                <a:spcPts val="1200"/>
              </a:lnSpc>
            </a:pPr>
            <a:r>
              <a:rPr lang="en-US" sz="1000" dirty="0">
                <a:solidFill>
                  <a:srgbClr val="000000"/>
                </a:solidFill>
                <a:latin typeface="Arial"/>
                <a:cs typeface="Arial"/>
              </a:rPr>
              <a:t>Support removed</a:t>
            </a:r>
            <a:br>
              <a:rPr lang="en-US" sz="1000" dirty="0">
                <a:solidFill>
                  <a:srgbClr val="000000"/>
                </a:solidFill>
                <a:latin typeface="Arial"/>
                <a:cs typeface="Arial"/>
              </a:rPr>
            </a:br>
            <a:r>
              <a:rPr lang="en-US" sz="1000" dirty="0">
                <a:solidFill>
                  <a:srgbClr val="000000"/>
                </a:solidFill>
                <a:latin typeface="Arial"/>
                <a:cs typeface="Arial"/>
              </a:rPr>
              <a:t>when contraction</a:t>
            </a:r>
            <a:br>
              <a:rPr lang="en-US" sz="1000" dirty="0">
                <a:solidFill>
                  <a:srgbClr val="000000"/>
                </a:solidFill>
                <a:latin typeface="Arial"/>
                <a:cs typeface="Arial"/>
              </a:rPr>
            </a:br>
            <a:r>
              <a:rPr lang="en-US" sz="1000" dirty="0">
                <a:solidFill>
                  <a:srgbClr val="000000"/>
                </a:solidFill>
                <a:latin typeface="Arial"/>
                <a:cs typeface="Arial"/>
              </a:rPr>
              <a:t>begins</a:t>
            </a:r>
            <a:br>
              <a:rPr lang="en-US" sz="1000" dirty="0">
                <a:solidFill>
                  <a:srgbClr val="000000"/>
                </a:solidFill>
                <a:latin typeface="Arial"/>
                <a:cs typeface="Arial"/>
              </a:rPr>
            </a:br>
            <a:r>
              <a:rPr lang="en-US" sz="1000" dirty="0">
                <a:solidFill>
                  <a:srgbClr val="000000"/>
                </a:solidFill>
                <a:latin typeface="Arial"/>
                <a:cs typeface="Arial"/>
              </a:rPr>
              <a:t>(eccentric contraction)</a:t>
            </a:r>
            <a:endParaRPr lang="en-US" sz="1000" baseline="30000" dirty="0">
              <a:solidFill>
                <a:srgbClr val="000000"/>
              </a:solidFill>
              <a:latin typeface="Symbol Std"/>
              <a:cs typeface="Symbol Std"/>
            </a:endParaRPr>
          </a:p>
        </p:txBody>
      </p:sp>
      <p:sp>
        <p:nvSpPr>
          <p:cNvPr id="7" name="Text Box 31"/>
          <p:cNvSpPr txBox="1">
            <a:spLocks noChangeArrowheads="1"/>
          </p:cNvSpPr>
          <p:nvPr/>
        </p:nvSpPr>
        <p:spPr bwMode="auto">
          <a:xfrm>
            <a:off x="559884" y="5005039"/>
            <a:ext cx="4976868" cy="166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96"/>
              </a:lnSpc>
            </a:pPr>
            <a:r>
              <a:rPr lang="en-US" sz="970" dirty="0">
                <a:solidFill>
                  <a:srgbClr val="000000"/>
                </a:solidFill>
                <a:latin typeface="Arial"/>
                <a:cs typeface="Arial"/>
              </a:rPr>
              <a:t>In this eccentric contraction, the muscle elongates as it generates tension.</a:t>
            </a:r>
            <a:endParaRPr lang="en-US" sz="970" baseline="30000" dirty="0">
              <a:solidFill>
                <a:srgbClr val="000000"/>
              </a:solidFill>
              <a:latin typeface="Symbol Std"/>
              <a:cs typeface="Symbol Std"/>
            </a:endParaRPr>
          </a:p>
        </p:txBody>
      </p:sp>
      <p:sp>
        <p:nvSpPr>
          <p:cNvPr id="8" name="Text Box 31"/>
          <p:cNvSpPr txBox="1">
            <a:spLocks noChangeArrowheads="1"/>
          </p:cNvSpPr>
          <p:nvPr/>
        </p:nvSpPr>
        <p:spPr bwMode="auto">
          <a:xfrm>
            <a:off x="1113470" y="3965110"/>
            <a:ext cx="659429" cy="1727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320"/>
              </a:lnSpc>
            </a:pPr>
            <a:r>
              <a:rPr lang="en-US" sz="1000" dirty="0">
                <a:solidFill>
                  <a:srgbClr val="000000"/>
                </a:solidFill>
                <a:latin typeface="Arial Black"/>
                <a:cs typeface="Arial Black"/>
              </a:rPr>
              <a:t>6 kg</a:t>
            </a:r>
            <a:endParaRPr lang="en-US" sz="1000" baseline="30000" dirty="0">
              <a:solidFill>
                <a:srgbClr val="000000"/>
              </a:solidFill>
              <a:latin typeface="Arial Black"/>
              <a:cs typeface="Arial Black"/>
            </a:endParaRPr>
          </a:p>
        </p:txBody>
      </p:sp>
      <p:sp>
        <p:nvSpPr>
          <p:cNvPr id="9" name="Text Box 31"/>
          <p:cNvSpPr txBox="1">
            <a:spLocks noChangeArrowheads="1"/>
          </p:cNvSpPr>
          <p:nvPr/>
        </p:nvSpPr>
        <p:spPr bwMode="auto">
          <a:xfrm>
            <a:off x="3276318" y="4580867"/>
            <a:ext cx="659429" cy="1727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320"/>
              </a:lnSpc>
            </a:pPr>
            <a:r>
              <a:rPr lang="en-US" sz="1000" dirty="0">
                <a:solidFill>
                  <a:srgbClr val="000000"/>
                </a:solidFill>
                <a:latin typeface="Arial Black"/>
                <a:cs typeface="Arial Black"/>
              </a:rPr>
              <a:t>6 kg</a:t>
            </a:r>
            <a:endParaRPr lang="en-US" sz="1000" baseline="30000" dirty="0">
              <a:solidFill>
                <a:srgbClr val="000000"/>
              </a:solidFill>
              <a:latin typeface="Arial Black"/>
              <a:cs typeface="Arial Black"/>
            </a:endParaRPr>
          </a:p>
        </p:txBody>
      </p:sp>
      <p:sp>
        <p:nvSpPr>
          <p:cNvPr id="10" name="Text Box 31"/>
          <p:cNvSpPr txBox="1">
            <a:spLocks noChangeArrowheads="1"/>
          </p:cNvSpPr>
          <p:nvPr/>
        </p:nvSpPr>
        <p:spPr bwMode="auto">
          <a:xfrm>
            <a:off x="4602787" y="2887534"/>
            <a:ext cx="66963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a:lnSpc>
                <a:spcPts val="1200"/>
              </a:lnSpc>
            </a:pPr>
            <a:r>
              <a:rPr lang="en-US" sz="1000" dirty="0">
                <a:solidFill>
                  <a:srgbClr val="000000"/>
                </a:solidFill>
                <a:latin typeface="Arial"/>
                <a:cs typeface="Arial"/>
              </a:rPr>
              <a:t>Muscle</a:t>
            </a:r>
            <a:br>
              <a:rPr lang="en-US" sz="1000" dirty="0">
                <a:solidFill>
                  <a:srgbClr val="000000"/>
                </a:solidFill>
                <a:latin typeface="Arial"/>
                <a:cs typeface="Arial"/>
              </a:rPr>
            </a:br>
            <a:r>
              <a:rPr lang="en-US" sz="1000" dirty="0">
                <a:solidFill>
                  <a:srgbClr val="000000"/>
                </a:solidFill>
                <a:latin typeface="Arial"/>
                <a:cs typeface="Arial"/>
              </a:rPr>
              <a:t>tension</a:t>
            </a:r>
            <a:br>
              <a:rPr lang="en-US" sz="1000" dirty="0">
                <a:solidFill>
                  <a:srgbClr val="000000"/>
                </a:solidFill>
                <a:latin typeface="Arial"/>
                <a:cs typeface="Arial"/>
              </a:rPr>
            </a:br>
            <a:r>
              <a:rPr lang="en-US" sz="1000" dirty="0">
                <a:solidFill>
                  <a:srgbClr val="000000"/>
                </a:solidFill>
                <a:latin typeface="Arial"/>
                <a:cs typeface="Arial"/>
              </a:rPr>
              <a:t>(kg)</a:t>
            </a:r>
            <a:endParaRPr lang="en-US" sz="1000" baseline="30000" dirty="0">
              <a:solidFill>
                <a:srgbClr val="000000"/>
              </a:solidFill>
              <a:latin typeface="Symbol Std"/>
              <a:cs typeface="Symbol Std"/>
            </a:endParaRPr>
          </a:p>
        </p:txBody>
      </p:sp>
      <p:sp>
        <p:nvSpPr>
          <p:cNvPr id="11" name="Text Box 31"/>
          <p:cNvSpPr txBox="1">
            <a:spLocks noChangeArrowheads="1"/>
          </p:cNvSpPr>
          <p:nvPr/>
        </p:nvSpPr>
        <p:spPr bwMode="auto">
          <a:xfrm>
            <a:off x="4209280" y="3658193"/>
            <a:ext cx="121612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a:lnSpc>
                <a:spcPts val="1200"/>
              </a:lnSpc>
            </a:pPr>
            <a:r>
              <a:rPr lang="en-US" sz="1000" dirty="0">
                <a:solidFill>
                  <a:srgbClr val="000000"/>
                </a:solidFill>
                <a:latin typeface="Arial"/>
                <a:cs typeface="Arial"/>
              </a:rPr>
              <a:t>Support removed,</a:t>
            </a:r>
            <a:br>
              <a:rPr lang="en-US" sz="1000" dirty="0">
                <a:solidFill>
                  <a:srgbClr val="000000"/>
                </a:solidFill>
                <a:latin typeface="Arial"/>
                <a:cs typeface="Arial"/>
              </a:rPr>
            </a:br>
            <a:r>
              <a:rPr lang="en-US" sz="1000" dirty="0">
                <a:solidFill>
                  <a:srgbClr val="000000"/>
                </a:solidFill>
                <a:latin typeface="Arial"/>
                <a:cs typeface="Arial"/>
              </a:rPr>
              <a:t>contraction begins</a:t>
            </a:r>
            <a:endParaRPr lang="en-US" sz="1000" baseline="30000" dirty="0">
              <a:solidFill>
                <a:srgbClr val="000000"/>
              </a:solidFill>
              <a:latin typeface="Symbol Std"/>
              <a:cs typeface="Symbol Std"/>
            </a:endParaRPr>
          </a:p>
        </p:txBody>
      </p:sp>
      <p:cxnSp>
        <p:nvCxnSpPr>
          <p:cNvPr id="12" name="Straight Connector 11"/>
          <p:cNvCxnSpPr/>
          <p:nvPr/>
        </p:nvCxnSpPr>
        <p:spPr bwMode="auto">
          <a:xfrm>
            <a:off x="5451475" y="3752850"/>
            <a:ext cx="130175"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4" name="Text Box 31"/>
          <p:cNvSpPr txBox="1">
            <a:spLocks noChangeArrowheads="1"/>
          </p:cNvSpPr>
          <p:nvPr/>
        </p:nvSpPr>
        <p:spPr bwMode="auto">
          <a:xfrm>
            <a:off x="6391274" y="4947243"/>
            <a:ext cx="443827"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a:lnSpc>
                <a:spcPts val="1200"/>
              </a:lnSpc>
            </a:pPr>
            <a:r>
              <a:rPr lang="en-US" sz="1000" dirty="0">
                <a:solidFill>
                  <a:srgbClr val="000000"/>
                </a:solidFill>
                <a:latin typeface="Arial"/>
                <a:cs typeface="Arial"/>
              </a:rPr>
              <a:t>Time</a:t>
            </a:r>
            <a:endParaRPr lang="en-US" sz="1000" baseline="30000" dirty="0">
              <a:solidFill>
                <a:srgbClr val="000000"/>
              </a:solidFill>
              <a:latin typeface="Symbol Std"/>
              <a:cs typeface="Symbol Std"/>
            </a:endParaRPr>
          </a:p>
        </p:txBody>
      </p:sp>
      <p:sp>
        <p:nvSpPr>
          <p:cNvPr id="15" name="Text Box 31"/>
          <p:cNvSpPr txBox="1">
            <a:spLocks noChangeArrowheads="1"/>
          </p:cNvSpPr>
          <p:nvPr/>
        </p:nvSpPr>
        <p:spPr bwMode="auto">
          <a:xfrm>
            <a:off x="6476999" y="4016968"/>
            <a:ext cx="1006476"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1000" dirty="0">
                <a:solidFill>
                  <a:srgbClr val="000000"/>
                </a:solidFill>
                <a:latin typeface="Arial"/>
                <a:cs typeface="Arial"/>
              </a:rPr>
              <a:t>Resting length</a:t>
            </a:r>
            <a:endParaRPr lang="en-US" sz="1000" baseline="30000" dirty="0">
              <a:solidFill>
                <a:srgbClr val="000000"/>
              </a:solidFill>
              <a:latin typeface="Symbol Std"/>
              <a:cs typeface="Symbol Std"/>
            </a:endParaRPr>
          </a:p>
        </p:txBody>
      </p:sp>
      <p:sp>
        <p:nvSpPr>
          <p:cNvPr id="16" name="Text Box 31"/>
          <p:cNvSpPr txBox="1">
            <a:spLocks noChangeArrowheads="1"/>
          </p:cNvSpPr>
          <p:nvPr/>
        </p:nvSpPr>
        <p:spPr bwMode="auto">
          <a:xfrm>
            <a:off x="6226174" y="2988268"/>
            <a:ext cx="100647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1000" dirty="0">
                <a:solidFill>
                  <a:srgbClr val="000000"/>
                </a:solidFill>
                <a:latin typeface="Arial"/>
                <a:cs typeface="Arial"/>
              </a:rPr>
              <a:t>Peak tension</a:t>
            </a:r>
            <a:br>
              <a:rPr lang="en-US" sz="1000" dirty="0">
                <a:solidFill>
                  <a:srgbClr val="000000"/>
                </a:solidFill>
                <a:latin typeface="Arial"/>
                <a:cs typeface="Arial"/>
              </a:rPr>
            </a:br>
            <a:r>
              <a:rPr lang="en-US" sz="1000" dirty="0">
                <a:solidFill>
                  <a:srgbClr val="000000"/>
                </a:solidFill>
                <a:latin typeface="Arial"/>
                <a:cs typeface="Arial"/>
              </a:rPr>
              <a:t>production</a:t>
            </a:r>
            <a:endParaRPr lang="en-US" sz="1000" baseline="30000" dirty="0">
              <a:solidFill>
                <a:srgbClr val="000000"/>
              </a:solidFill>
              <a:latin typeface="Symbol Std"/>
              <a:cs typeface="Symbol Std"/>
            </a:endParaRPr>
          </a:p>
        </p:txBody>
      </p:sp>
      <p:sp>
        <p:nvSpPr>
          <p:cNvPr id="17" name="Text Box 31"/>
          <p:cNvSpPr txBox="1">
            <a:spLocks noChangeArrowheads="1"/>
          </p:cNvSpPr>
          <p:nvPr/>
        </p:nvSpPr>
        <p:spPr bwMode="auto">
          <a:xfrm>
            <a:off x="4758362" y="2703384"/>
            <a:ext cx="669636"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a:lnSpc>
                <a:spcPts val="1200"/>
              </a:lnSpc>
            </a:pPr>
            <a:r>
              <a:rPr lang="en-US" sz="1000" dirty="0">
                <a:solidFill>
                  <a:srgbClr val="000000"/>
                </a:solidFill>
                <a:latin typeface="Arial"/>
                <a:cs typeface="Arial"/>
              </a:rPr>
              <a:t>4</a:t>
            </a:r>
            <a:endParaRPr lang="en-US" sz="1000" baseline="30000" dirty="0">
              <a:solidFill>
                <a:srgbClr val="000000"/>
              </a:solidFill>
              <a:latin typeface="Symbol Std"/>
              <a:cs typeface="Symbol Std"/>
            </a:endParaRPr>
          </a:p>
        </p:txBody>
      </p:sp>
      <p:sp>
        <p:nvSpPr>
          <p:cNvPr id="18" name="Text Box 31"/>
          <p:cNvSpPr txBox="1">
            <a:spLocks noChangeArrowheads="1"/>
          </p:cNvSpPr>
          <p:nvPr/>
        </p:nvSpPr>
        <p:spPr bwMode="auto">
          <a:xfrm>
            <a:off x="4755187" y="3062159"/>
            <a:ext cx="669636"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a:lnSpc>
                <a:spcPts val="1200"/>
              </a:lnSpc>
            </a:pPr>
            <a:r>
              <a:rPr lang="en-US" sz="1000" dirty="0">
                <a:solidFill>
                  <a:srgbClr val="000000"/>
                </a:solidFill>
                <a:latin typeface="Arial"/>
                <a:cs typeface="Arial"/>
              </a:rPr>
              <a:t>2</a:t>
            </a:r>
            <a:endParaRPr lang="en-US" sz="1000" baseline="30000" dirty="0">
              <a:solidFill>
                <a:srgbClr val="000000"/>
              </a:solidFill>
              <a:latin typeface="Symbol Std"/>
              <a:cs typeface="Symbol Std"/>
            </a:endParaRPr>
          </a:p>
        </p:txBody>
      </p:sp>
      <p:sp>
        <p:nvSpPr>
          <p:cNvPr id="19" name="Text Box 31"/>
          <p:cNvSpPr txBox="1">
            <a:spLocks noChangeArrowheads="1"/>
          </p:cNvSpPr>
          <p:nvPr/>
        </p:nvSpPr>
        <p:spPr bwMode="auto">
          <a:xfrm>
            <a:off x="4755187" y="3430459"/>
            <a:ext cx="669636"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a:lnSpc>
                <a:spcPts val="1200"/>
              </a:lnSpc>
            </a:pPr>
            <a:r>
              <a:rPr lang="en-US" sz="1000" dirty="0">
                <a:solidFill>
                  <a:srgbClr val="000000"/>
                </a:solidFill>
                <a:latin typeface="Arial"/>
                <a:cs typeface="Arial"/>
              </a:rPr>
              <a:t>0</a:t>
            </a:r>
            <a:endParaRPr lang="en-US" sz="1000" baseline="30000" dirty="0">
              <a:solidFill>
                <a:srgbClr val="000000"/>
              </a:solidFill>
              <a:latin typeface="Symbol Std"/>
              <a:cs typeface="Symbol Std"/>
            </a:endParaRPr>
          </a:p>
        </p:txBody>
      </p:sp>
      <p:sp>
        <p:nvSpPr>
          <p:cNvPr id="22" name="Text Box 31"/>
          <p:cNvSpPr txBox="1">
            <a:spLocks noChangeArrowheads="1"/>
          </p:cNvSpPr>
          <p:nvPr/>
        </p:nvSpPr>
        <p:spPr bwMode="auto">
          <a:xfrm>
            <a:off x="7949237" y="2544634"/>
            <a:ext cx="372438" cy="24867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2440"/>
              </a:lnSpc>
            </a:pPr>
            <a:r>
              <a:rPr lang="en-US" sz="1000" dirty="0">
                <a:solidFill>
                  <a:srgbClr val="000000"/>
                </a:solidFill>
                <a:latin typeface="Arial"/>
                <a:cs typeface="Arial"/>
              </a:rPr>
              <a:t>140</a:t>
            </a:r>
            <a:br>
              <a:rPr lang="en-US" sz="1000" dirty="0">
                <a:solidFill>
                  <a:srgbClr val="000000"/>
                </a:solidFill>
                <a:latin typeface="Arial"/>
                <a:cs typeface="Arial"/>
              </a:rPr>
            </a:br>
            <a:r>
              <a:rPr lang="en-US" sz="1000" dirty="0">
                <a:solidFill>
                  <a:srgbClr val="000000"/>
                </a:solidFill>
                <a:latin typeface="Arial"/>
                <a:cs typeface="Arial"/>
              </a:rPr>
              <a:t>130</a:t>
            </a:r>
            <a:br>
              <a:rPr lang="en-US" sz="1000" dirty="0">
                <a:solidFill>
                  <a:srgbClr val="000000"/>
                </a:solidFill>
                <a:latin typeface="Arial"/>
                <a:cs typeface="Arial"/>
              </a:rPr>
            </a:br>
            <a:r>
              <a:rPr lang="en-US" sz="1000" dirty="0">
                <a:solidFill>
                  <a:srgbClr val="000000"/>
                </a:solidFill>
                <a:latin typeface="Arial"/>
                <a:cs typeface="Arial"/>
              </a:rPr>
              <a:t>120</a:t>
            </a:r>
            <a:br>
              <a:rPr lang="en-US" sz="1000" dirty="0">
                <a:solidFill>
                  <a:srgbClr val="000000"/>
                </a:solidFill>
                <a:latin typeface="Arial"/>
                <a:cs typeface="Arial"/>
              </a:rPr>
            </a:br>
            <a:r>
              <a:rPr lang="en-US" sz="1000" dirty="0">
                <a:solidFill>
                  <a:srgbClr val="000000"/>
                </a:solidFill>
                <a:latin typeface="Arial"/>
                <a:cs typeface="Arial"/>
              </a:rPr>
              <a:t>110</a:t>
            </a:r>
            <a:br>
              <a:rPr lang="en-US" sz="1000" dirty="0">
                <a:solidFill>
                  <a:srgbClr val="000000"/>
                </a:solidFill>
                <a:latin typeface="Arial"/>
                <a:cs typeface="Arial"/>
              </a:rPr>
            </a:br>
            <a:r>
              <a:rPr lang="en-US" sz="1000" dirty="0">
                <a:solidFill>
                  <a:srgbClr val="000000"/>
                </a:solidFill>
                <a:latin typeface="Arial"/>
                <a:cs typeface="Arial"/>
              </a:rPr>
              <a:t>100</a:t>
            </a:r>
            <a:br>
              <a:rPr lang="en-US" sz="1000" dirty="0">
                <a:solidFill>
                  <a:srgbClr val="000000"/>
                </a:solidFill>
                <a:latin typeface="Arial"/>
                <a:cs typeface="Arial"/>
              </a:rPr>
            </a:br>
            <a:r>
              <a:rPr lang="en-US" sz="1000" dirty="0">
                <a:solidFill>
                  <a:srgbClr val="000000"/>
                </a:solidFill>
                <a:latin typeface="Arial"/>
                <a:cs typeface="Arial"/>
              </a:rPr>
              <a:t>90</a:t>
            </a:r>
            <a:br>
              <a:rPr lang="en-US" sz="1000" dirty="0">
                <a:solidFill>
                  <a:srgbClr val="000000"/>
                </a:solidFill>
                <a:latin typeface="Arial"/>
                <a:cs typeface="Arial"/>
              </a:rPr>
            </a:br>
            <a:r>
              <a:rPr lang="en-US" sz="1000" dirty="0">
                <a:solidFill>
                  <a:srgbClr val="000000"/>
                </a:solidFill>
                <a:latin typeface="Arial"/>
                <a:cs typeface="Arial"/>
              </a:rPr>
              <a:t>80</a:t>
            </a:r>
            <a:br>
              <a:rPr lang="en-US" sz="1000" dirty="0">
                <a:solidFill>
                  <a:srgbClr val="000000"/>
                </a:solidFill>
                <a:latin typeface="Arial"/>
                <a:cs typeface="Arial"/>
              </a:rPr>
            </a:br>
            <a:r>
              <a:rPr lang="en-US" sz="1000" dirty="0">
                <a:solidFill>
                  <a:srgbClr val="000000"/>
                </a:solidFill>
                <a:latin typeface="Arial"/>
                <a:cs typeface="Arial"/>
              </a:rPr>
              <a:t>70</a:t>
            </a:r>
          </a:p>
        </p:txBody>
      </p:sp>
      <p:sp>
        <p:nvSpPr>
          <p:cNvPr id="23" name="Text Box 31"/>
          <p:cNvSpPr txBox="1">
            <a:spLocks noChangeArrowheads="1"/>
          </p:cNvSpPr>
          <p:nvPr/>
        </p:nvSpPr>
        <p:spPr bwMode="auto">
          <a:xfrm>
            <a:off x="8245474" y="3289892"/>
            <a:ext cx="587376"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1000" dirty="0">
                <a:solidFill>
                  <a:srgbClr val="000000"/>
                </a:solidFill>
                <a:latin typeface="Arial"/>
                <a:cs typeface="Arial"/>
              </a:rPr>
              <a:t>Muscle</a:t>
            </a:r>
            <a:br>
              <a:rPr lang="en-US" sz="1000" dirty="0">
                <a:solidFill>
                  <a:srgbClr val="000000"/>
                </a:solidFill>
                <a:latin typeface="Arial"/>
                <a:cs typeface="Arial"/>
              </a:rPr>
            </a:br>
            <a:r>
              <a:rPr lang="en-US" sz="1000" dirty="0">
                <a:solidFill>
                  <a:srgbClr val="000000"/>
                </a:solidFill>
                <a:latin typeface="Arial"/>
                <a:cs typeface="Arial"/>
              </a:rPr>
              <a:t>length</a:t>
            </a:r>
            <a:br>
              <a:rPr lang="en-US" sz="1000" dirty="0">
                <a:solidFill>
                  <a:srgbClr val="000000"/>
                </a:solidFill>
                <a:latin typeface="Arial"/>
                <a:cs typeface="Arial"/>
              </a:rPr>
            </a:br>
            <a:r>
              <a:rPr lang="en-US" sz="1000" dirty="0">
                <a:solidFill>
                  <a:srgbClr val="000000"/>
                </a:solidFill>
                <a:latin typeface="Arial"/>
                <a:cs typeface="Arial"/>
              </a:rPr>
              <a:t>(percent</a:t>
            </a:r>
            <a:br>
              <a:rPr lang="en-US" sz="1000" dirty="0">
                <a:solidFill>
                  <a:srgbClr val="000000"/>
                </a:solidFill>
                <a:latin typeface="Arial"/>
                <a:cs typeface="Arial"/>
              </a:rPr>
            </a:br>
            <a:r>
              <a:rPr lang="en-US" sz="1000" dirty="0">
                <a:solidFill>
                  <a:srgbClr val="000000"/>
                </a:solidFill>
                <a:latin typeface="Arial"/>
                <a:cs typeface="Arial"/>
              </a:rPr>
              <a:t>of resting</a:t>
            </a:r>
            <a:br>
              <a:rPr lang="en-US" sz="1000" dirty="0">
                <a:solidFill>
                  <a:srgbClr val="000000"/>
                </a:solidFill>
                <a:latin typeface="Arial"/>
                <a:cs typeface="Arial"/>
              </a:rPr>
            </a:br>
            <a:r>
              <a:rPr lang="en-US" sz="1000" dirty="0">
                <a:solidFill>
                  <a:srgbClr val="000000"/>
                </a:solidFill>
                <a:latin typeface="Arial"/>
                <a:cs typeface="Arial"/>
              </a:rPr>
              <a:t>length)</a:t>
            </a:r>
            <a:endParaRPr lang="en-US" sz="1000" baseline="30000" dirty="0">
              <a:solidFill>
                <a:srgbClr val="000000"/>
              </a:solidFill>
              <a:latin typeface="Symbol Std"/>
              <a:cs typeface="Symbol Std"/>
            </a:endParaRPr>
          </a:p>
        </p:txBody>
      </p:sp>
      <p:sp>
        <p:nvSpPr>
          <p:cNvPr id="24" name="Text Box 31"/>
          <p:cNvSpPr txBox="1">
            <a:spLocks noChangeArrowheads="1"/>
          </p:cNvSpPr>
          <p:nvPr/>
        </p:nvSpPr>
        <p:spPr bwMode="auto">
          <a:xfrm>
            <a:off x="5928498" y="1648184"/>
            <a:ext cx="2645551" cy="769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4"/>
              </a:lnSpc>
            </a:pPr>
            <a:r>
              <a:rPr lang="en-US" sz="920" dirty="0">
                <a:solidFill>
                  <a:srgbClr val="000000"/>
                </a:solidFill>
                <a:latin typeface="Arial"/>
                <a:cs typeface="Arial"/>
              </a:rPr>
              <a:t>When the eccentric contraction ends, the</a:t>
            </a:r>
            <a:br>
              <a:rPr lang="en-US" sz="920" dirty="0">
                <a:solidFill>
                  <a:srgbClr val="000000"/>
                </a:solidFill>
                <a:latin typeface="Arial"/>
                <a:cs typeface="Arial"/>
              </a:rPr>
            </a:br>
            <a:r>
              <a:rPr lang="en-US" sz="920" dirty="0">
                <a:solidFill>
                  <a:srgbClr val="000000"/>
                </a:solidFill>
                <a:latin typeface="Arial"/>
                <a:cs typeface="Arial"/>
              </a:rPr>
              <a:t>unopposed load stretches the muscle until</a:t>
            </a:r>
            <a:br>
              <a:rPr lang="en-US" sz="920" dirty="0">
                <a:solidFill>
                  <a:srgbClr val="000000"/>
                </a:solidFill>
                <a:latin typeface="Arial"/>
                <a:cs typeface="Arial"/>
              </a:rPr>
            </a:br>
            <a:r>
              <a:rPr lang="en-US" sz="920" dirty="0">
                <a:solidFill>
                  <a:srgbClr val="000000"/>
                </a:solidFill>
                <a:latin typeface="Arial"/>
                <a:cs typeface="Arial"/>
              </a:rPr>
              <a:t>either the muscle tears, a tendon breaks, or</a:t>
            </a:r>
            <a:br>
              <a:rPr lang="en-US" sz="920" dirty="0">
                <a:solidFill>
                  <a:srgbClr val="000000"/>
                </a:solidFill>
                <a:latin typeface="Arial"/>
                <a:cs typeface="Arial"/>
              </a:rPr>
            </a:br>
            <a:r>
              <a:rPr lang="en-US" sz="920" dirty="0">
                <a:solidFill>
                  <a:srgbClr val="000000"/>
                </a:solidFill>
                <a:latin typeface="Arial"/>
                <a:cs typeface="Arial"/>
              </a:rPr>
              <a:t>the elastic recoil of the skeletal muscle is</a:t>
            </a:r>
            <a:br>
              <a:rPr lang="en-US" sz="920" dirty="0">
                <a:solidFill>
                  <a:srgbClr val="000000"/>
                </a:solidFill>
                <a:latin typeface="Arial"/>
                <a:cs typeface="Arial"/>
              </a:rPr>
            </a:br>
            <a:r>
              <a:rPr lang="en-US" sz="920" dirty="0">
                <a:solidFill>
                  <a:srgbClr val="000000"/>
                </a:solidFill>
                <a:latin typeface="Arial"/>
                <a:cs typeface="Arial"/>
              </a:rPr>
              <a:t>sufficient to oppose the load.</a:t>
            </a:r>
            <a:endParaRPr lang="en-US" sz="920" baseline="30000" dirty="0">
              <a:solidFill>
                <a:srgbClr val="000000"/>
              </a:solidFill>
              <a:latin typeface="Symbol Std"/>
              <a:cs typeface="Symbol Std"/>
            </a:endParaRPr>
          </a:p>
        </p:txBody>
      </p:sp>
    </p:spTree>
    <p:extLst>
      <p:ext uri="{BB962C8B-B14F-4D97-AF65-F5344CB8AC3E}">
        <p14:creationId xmlns:p14="http://schemas.microsoft.com/office/powerpoint/2010/main" val="40381883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10_18c_unlabeled.jpg"/>
          <p:cNvPicPr>
            <a:picLocks noChangeAspect="1"/>
          </p:cNvPicPr>
          <p:nvPr/>
        </p:nvPicPr>
        <p:blipFill rotWithShape="1">
          <a:blip r:embed="rId3">
            <a:extLst>
              <a:ext uri="{28A0092B-C50C-407E-A947-70E740481C1C}">
                <a14:useLocalDpi xmlns:a14="http://schemas.microsoft.com/office/drawing/2010/main" val="0"/>
              </a:ext>
            </a:extLst>
          </a:blip>
          <a:srcRect b="5785"/>
          <a:stretch/>
        </p:blipFill>
        <p:spPr>
          <a:xfrm>
            <a:off x="298704" y="1615440"/>
            <a:ext cx="8546592" cy="3417269"/>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900" b="1" dirty="0">
                <a:latin typeface="Arial" charset="0"/>
              </a:rPr>
              <a:t>Figure 10-18c Concentric, Eccentric, and Isometric Contractions.</a:t>
            </a:r>
          </a:p>
        </p:txBody>
      </p:sp>
      <p:sp>
        <p:nvSpPr>
          <p:cNvPr id="4" name="Text Box 31"/>
          <p:cNvSpPr txBox="1">
            <a:spLocks noChangeArrowheads="1"/>
          </p:cNvSpPr>
          <p:nvPr/>
        </p:nvSpPr>
        <p:spPr bwMode="auto">
          <a:xfrm>
            <a:off x="4640980" y="2059660"/>
            <a:ext cx="6594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a:lnSpc>
                <a:spcPts val="1200"/>
              </a:lnSpc>
            </a:pPr>
            <a:r>
              <a:rPr lang="en-US" sz="1000" dirty="0">
                <a:solidFill>
                  <a:srgbClr val="000000"/>
                </a:solidFill>
                <a:latin typeface="Arial"/>
                <a:cs typeface="Arial"/>
              </a:rPr>
              <a:t>Muscle</a:t>
            </a:r>
            <a:br>
              <a:rPr lang="en-US" sz="1000" dirty="0">
                <a:solidFill>
                  <a:srgbClr val="000000"/>
                </a:solidFill>
                <a:latin typeface="Arial"/>
                <a:cs typeface="Arial"/>
              </a:rPr>
            </a:br>
            <a:r>
              <a:rPr lang="en-US" sz="1000" dirty="0">
                <a:solidFill>
                  <a:srgbClr val="000000"/>
                </a:solidFill>
                <a:latin typeface="Arial"/>
                <a:cs typeface="Arial"/>
              </a:rPr>
              <a:t>tension</a:t>
            </a:r>
            <a:br>
              <a:rPr lang="en-US" sz="1000" dirty="0">
                <a:solidFill>
                  <a:srgbClr val="000000"/>
                </a:solidFill>
                <a:latin typeface="Arial"/>
                <a:cs typeface="Arial"/>
              </a:rPr>
            </a:br>
            <a:r>
              <a:rPr lang="en-US" sz="1000" dirty="0">
                <a:solidFill>
                  <a:srgbClr val="000000"/>
                </a:solidFill>
                <a:latin typeface="Arial"/>
                <a:cs typeface="Arial"/>
              </a:rPr>
              <a:t>(kg)</a:t>
            </a:r>
            <a:endParaRPr lang="en-US" sz="1000" baseline="30000" dirty="0">
              <a:solidFill>
                <a:srgbClr val="000000"/>
              </a:solidFill>
              <a:latin typeface="Symbol Std"/>
              <a:cs typeface="Symbol Std"/>
            </a:endParaRPr>
          </a:p>
        </p:txBody>
      </p:sp>
      <p:sp>
        <p:nvSpPr>
          <p:cNvPr id="5" name="Text Box 31"/>
          <p:cNvSpPr txBox="1">
            <a:spLocks noChangeArrowheads="1"/>
          </p:cNvSpPr>
          <p:nvPr/>
        </p:nvSpPr>
        <p:spPr bwMode="auto">
          <a:xfrm>
            <a:off x="5250246" y="2126156"/>
            <a:ext cx="198843"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a:lnSpc>
                <a:spcPts val="1200"/>
              </a:lnSpc>
            </a:pPr>
            <a:r>
              <a:rPr lang="en-US" sz="1000" dirty="0">
                <a:solidFill>
                  <a:srgbClr val="000000"/>
                </a:solidFill>
                <a:latin typeface="Arial"/>
                <a:cs typeface="Arial"/>
              </a:rPr>
              <a:t>4</a:t>
            </a:r>
            <a:endParaRPr lang="en-US" sz="1000" baseline="30000" dirty="0">
              <a:solidFill>
                <a:srgbClr val="000000"/>
              </a:solidFill>
              <a:latin typeface="Symbol Std"/>
              <a:cs typeface="Symbol Std"/>
            </a:endParaRPr>
          </a:p>
        </p:txBody>
      </p:sp>
      <p:sp>
        <p:nvSpPr>
          <p:cNvPr id="6" name="Text Box 31"/>
          <p:cNvSpPr txBox="1">
            <a:spLocks noChangeArrowheads="1"/>
          </p:cNvSpPr>
          <p:nvPr/>
        </p:nvSpPr>
        <p:spPr bwMode="auto">
          <a:xfrm>
            <a:off x="5250247" y="2479278"/>
            <a:ext cx="198843"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a:lnSpc>
                <a:spcPts val="1200"/>
              </a:lnSpc>
            </a:pPr>
            <a:r>
              <a:rPr lang="en-US" sz="1000" dirty="0">
                <a:solidFill>
                  <a:srgbClr val="000000"/>
                </a:solidFill>
                <a:latin typeface="Arial"/>
                <a:cs typeface="Arial"/>
              </a:rPr>
              <a:t>2</a:t>
            </a:r>
            <a:endParaRPr lang="en-US" sz="1000" baseline="30000" dirty="0">
              <a:solidFill>
                <a:srgbClr val="000000"/>
              </a:solidFill>
              <a:latin typeface="Symbol Std"/>
              <a:cs typeface="Symbol Std"/>
            </a:endParaRPr>
          </a:p>
        </p:txBody>
      </p:sp>
      <p:sp>
        <p:nvSpPr>
          <p:cNvPr id="7" name="Text Box 31"/>
          <p:cNvSpPr txBox="1">
            <a:spLocks noChangeArrowheads="1"/>
          </p:cNvSpPr>
          <p:nvPr/>
        </p:nvSpPr>
        <p:spPr bwMode="auto">
          <a:xfrm>
            <a:off x="5250247" y="2832400"/>
            <a:ext cx="198843"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a:lnSpc>
                <a:spcPts val="1200"/>
              </a:lnSpc>
            </a:pPr>
            <a:r>
              <a:rPr lang="en-US" sz="1000" dirty="0">
                <a:solidFill>
                  <a:srgbClr val="000000"/>
                </a:solidFill>
                <a:latin typeface="Arial"/>
                <a:cs typeface="Arial"/>
              </a:rPr>
              <a:t>0</a:t>
            </a:r>
            <a:endParaRPr lang="en-US" sz="1000" baseline="30000" dirty="0">
              <a:solidFill>
                <a:srgbClr val="000000"/>
              </a:solidFill>
              <a:latin typeface="Symbol Std"/>
              <a:cs typeface="Symbol Std"/>
            </a:endParaRPr>
          </a:p>
        </p:txBody>
      </p:sp>
      <p:sp>
        <p:nvSpPr>
          <p:cNvPr id="8" name="Text Box 31"/>
          <p:cNvSpPr txBox="1">
            <a:spLocks noChangeArrowheads="1"/>
          </p:cNvSpPr>
          <p:nvPr/>
        </p:nvSpPr>
        <p:spPr bwMode="auto">
          <a:xfrm>
            <a:off x="6200672" y="1694238"/>
            <a:ext cx="1147806" cy="1599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lnSpc>
                <a:spcPts val="1200"/>
              </a:lnSpc>
            </a:pPr>
            <a:r>
              <a:rPr lang="en-US" sz="1000" dirty="0">
                <a:solidFill>
                  <a:srgbClr val="000000"/>
                </a:solidFill>
                <a:latin typeface="Arial"/>
                <a:cs typeface="Arial"/>
              </a:rPr>
              <a:t>Amount of load</a:t>
            </a:r>
            <a:endParaRPr lang="en-US" sz="1000" baseline="30000" dirty="0">
              <a:solidFill>
                <a:srgbClr val="000000"/>
              </a:solidFill>
              <a:latin typeface="Symbol Std"/>
              <a:cs typeface="Symbol Std"/>
            </a:endParaRPr>
          </a:p>
        </p:txBody>
      </p:sp>
      <p:sp>
        <p:nvSpPr>
          <p:cNvPr id="9" name="Text Box 31"/>
          <p:cNvSpPr txBox="1">
            <a:spLocks noChangeArrowheads="1"/>
          </p:cNvSpPr>
          <p:nvPr/>
        </p:nvSpPr>
        <p:spPr bwMode="auto">
          <a:xfrm>
            <a:off x="7226401" y="1952326"/>
            <a:ext cx="65942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lnSpc>
                <a:spcPts val="1200"/>
              </a:lnSpc>
            </a:pPr>
            <a:r>
              <a:rPr lang="en-US" sz="1000" dirty="0">
                <a:solidFill>
                  <a:srgbClr val="000000"/>
                </a:solidFill>
                <a:latin typeface="Arial"/>
                <a:cs typeface="Arial"/>
              </a:rPr>
              <a:t>Muscle</a:t>
            </a:r>
            <a:br>
              <a:rPr lang="en-US" sz="1000" dirty="0">
                <a:solidFill>
                  <a:srgbClr val="000000"/>
                </a:solidFill>
                <a:latin typeface="Arial"/>
                <a:cs typeface="Arial"/>
              </a:rPr>
            </a:br>
            <a:r>
              <a:rPr lang="en-US" sz="1000" dirty="0">
                <a:solidFill>
                  <a:srgbClr val="000000"/>
                </a:solidFill>
                <a:latin typeface="Arial"/>
                <a:cs typeface="Arial"/>
              </a:rPr>
              <a:t>relaxes</a:t>
            </a:r>
            <a:endParaRPr lang="en-US" sz="1000" baseline="30000" dirty="0">
              <a:solidFill>
                <a:srgbClr val="000000"/>
              </a:solidFill>
              <a:latin typeface="Symbol Std"/>
              <a:cs typeface="Symbol Std"/>
            </a:endParaRPr>
          </a:p>
        </p:txBody>
      </p:sp>
      <p:sp>
        <p:nvSpPr>
          <p:cNvPr id="10" name="Text Box 31"/>
          <p:cNvSpPr txBox="1">
            <a:spLocks noChangeArrowheads="1"/>
          </p:cNvSpPr>
          <p:nvPr/>
        </p:nvSpPr>
        <p:spPr bwMode="auto">
          <a:xfrm>
            <a:off x="6087062" y="2406132"/>
            <a:ext cx="94999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1000" dirty="0">
                <a:solidFill>
                  <a:srgbClr val="000000"/>
                </a:solidFill>
                <a:latin typeface="Arial"/>
                <a:cs typeface="Arial"/>
              </a:rPr>
              <a:t>Peak tension</a:t>
            </a:r>
            <a:br>
              <a:rPr lang="en-US" sz="1000" dirty="0">
                <a:solidFill>
                  <a:srgbClr val="000000"/>
                </a:solidFill>
                <a:latin typeface="Arial"/>
                <a:cs typeface="Arial"/>
              </a:rPr>
            </a:br>
            <a:r>
              <a:rPr lang="en-US" sz="1000" dirty="0">
                <a:solidFill>
                  <a:srgbClr val="000000"/>
                </a:solidFill>
                <a:latin typeface="Arial"/>
                <a:cs typeface="Arial"/>
              </a:rPr>
              <a:t>production</a:t>
            </a:r>
            <a:endParaRPr lang="en-US" sz="1000" baseline="30000" dirty="0">
              <a:solidFill>
                <a:srgbClr val="000000"/>
              </a:solidFill>
              <a:latin typeface="Symbol Std"/>
              <a:cs typeface="Symbol Std"/>
            </a:endParaRPr>
          </a:p>
        </p:txBody>
      </p:sp>
      <p:sp>
        <p:nvSpPr>
          <p:cNvPr id="11" name="Text Box 31"/>
          <p:cNvSpPr txBox="1">
            <a:spLocks noChangeArrowheads="1"/>
          </p:cNvSpPr>
          <p:nvPr/>
        </p:nvSpPr>
        <p:spPr bwMode="auto">
          <a:xfrm>
            <a:off x="5710353" y="3018255"/>
            <a:ext cx="82609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1000" dirty="0">
                <a:solidFill>
                  <a:srgbClr val="000000"/>
                </a:solidFill>
                <a:latin typeface="Arial"/>
                <a:cs typeface="Arial"/>
              </a:rPr>
              <a:t>Contraction</a:t>
            </a:r>
            <a:br>
              <a:rPr lang="en-US" sz="1000" dirty="0">
                <a:solidFill>
                  <a:srgbClr val="000000"/>
                </a:solidFill>
                <a:latin typeface="Arial"/>
                <a:cs typeface="Arial"/>
              </a:rPr>
            </a:br>
            <a:r>
              <a:rPr lang="en-US" sz="1000" dirty="0">
                <a:solidFill>
                  <a:srgbClr val="000000"/>
                </a:solidFill>
                <a:latin typeface="Arial"/>
                <a:cs typeface="Arial"/>
              </a:rPr>
              <a:t>begins</a:t>
            </a:r>
            <a:endParaRPr lang="en-US" sz="1000" baseline="30000" dirty="0">
              <a:solidFill>
                <a:srgbClr val="000000"/>
              </a:solidFill>
              <a:latin typeface="Symbol Std"/>
              <a:cs typeface="Symbol Std"/>
            </a:endParaRPr>
          </a:p>
        </p:txBody>
      </p:sp>
      <p:sp>
        <p:nvSpPr>
          <p:cNvPr id="12" name="Text Box 31"/>
          <p:cNvSpPr txBox="1">
            <a:spLocks noChangeArrowheads="1"/>
          </p:cNvSpPr>
          <p:nvPr/>
        </p:nvSpPr>
        <p:spPr bwMode="auto">
          <a:xfrm>
            <a:off x="6559383" y="3228888"/>
            <a:ext cx="1189799"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1000" dirty="0">
                <a:solidFill>
                  <a:srgbClr val="000000"/>
                </a:solidFill>
                <a:latin typeface="Arial"/>
                <a:cs typeface="Arial"/>
              </a:rPr>
              <a:t>Length unchanged</a:t>
            </a:r>
            <a:endParaRPr lang="en-US" sz="1000" baseline="30000" dirty="0">
              <a:solidFill>
                <a:srgbClr val="000000"/>
              </a:solidFill>
              <a:latin typeface="Symbol Std"/>
              <a:cs typeface="Symbol Std"/>
            </a:endParaRPr>
          </a:p>
        </p:txBody>
      </p:sp>
      <p:sp>
        <p:nvSpPr>
          <p:cNvPr id="13" name="Text Box 31"/>
          <p:cNvSpPr txBox="1">
            <a:spLocks noChangeArrowheads="1"/>
          </p:cNvSpPr>
          <p:nvPr/>
        </p:nvSpPr>
        <p:spPr bwMode="auto">
          <a:xfrm>
            <a:off x="6647009" y="4362000"/>
            <a:ext cx="429612"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1000" dirty="0">
                <a:solidFill>
                  <a:srgbClr val="000000"/>
                </a:solidFill>
                <a:latin typeface="Arial"/>
                <a:cs typeface="Arial"/>
              </a:rPr>
              <a:t>Time</a:t>
            </a:r>
            <a:endParaRPr lang="en-US" sz="1000" baseline="30000" dirty="0">
              <a:solidFill>
                <a:srgbClr val="000000"/>
              </a:solidFill>
              <a:latin typeface="Symbol Std"/>
              <a:cs typeface="Symbol Std"/>
            </a:endParaRPr>
          </a:p>
        </p:txBody>
      </p:sp>
      <p:sp>
        <p:nvSpPr>
          <p:cNvPr id="14" name="Text Box 31"/>
          <p:cNvSpPr txBox="1">
            <a:spLocks noChangeArrowheads="1"/>
          </p:cNvSpPr>
          <p:nvPr/>
        </p:nvSpPr>
        <p:spPr bwMode="auto">
          <a:xfrm>
            <a:off x="8008144" y="3327415"/>
            <a:ext cx="429612"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1000" dirty="0">
                <a:solidFill>
                  <a:srgbClr val="000000"/>
                </a:solidFill>
                <a:latin typeface="Arial"/>
                <a:cs typeface="Arial"/>
              </a:rPr>
              <a:t>100</a:t>
            </a:r>
            <a:endParaRPr lang="en-US" sz="1000" baseline="30000" dirty="0">
              <a:solidFill>
                <a:srgbClr val="000000"/>
              </a:solidFill>
              <a:latin typeface="Symbol Std"/>
              <a:cs typeface="Symbol Std"/>
            </a:endParaRPr>
          </a:p>
        </p:txBody>
      </p:sp>
      <p:sp>
        <p:nvSpPr>
          <p:cNvPr id="15" name="Text Box 31"/>
          <p:cNvSpPr txBox="1">
            <a:spLocks noChangeArrowheads="1"/>
          </p:cNvSpPr>
          <p:nvPr/>
        </p:nvSpPr>
        <p:spPr bwMode="auto">
          <a:xfrm>
            <a:off x="8008144" y="3643366"/>
            <a:ext cx="318102"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1000" dirty="0">
                <a:solidFill>
                  <a:srgbClr val="000000"/>
                </a:solidFill>
                <a:latin typeface="Arial"/>
                <a:cs typeface="Arial"/>
              </a:rPr>
              <a:t>90</a:t>
            </a:r>
            <a:endParaRPr lang="en-US" sz="1000" baseline="30000" dirty="0">
              <a:solidFill>
                <a:srgbClr val="000000"/>
              </a:solidFill>
              <a:latin typeface="Symbol Std"/>
              <a:cs typeface="Symbol Std"/>
            </a:endParaRPr>
          </a:p>
        </p:txBody>
      </p:sp>
      <p:sp>
        <p:nvSpPr>
          <p:cNvPr id="16" name="Text Box 31"/>
          <p:cNvSpPr txBox="1">
            <a:spLocks noChangeArrowheads="1"/>
          </p:cNvSpPr>
          <p:nvPr/>
        </p:nvSpPr>
        <p:spPr bwMode="auto">
          <a:xfrm>
            <a:off x="8008145" y="3953123"/>
            <a:ext cx="305710"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1000" dirty="0">
                <a:solidFill>
                  <a:srgbClr val="000000"/>
                </a:solidFill>
                <a:latin typeface="Arial"/>
                <a:cs typeface="Arial"/>
              </a:rPr>
              <a:t>80</a:t>
            </a:r>
            <a:endParaRPr lang="en-US" sz="1000" baseline="30000" dirty="0">
              <a:solidFill>
                <a:srgbClr val="000000"/>
              </a:solidFill>
              <a:latin typeface="Symbol Std"/>
              <a:cs typeface="Symbol Std"/>
            </a:endParaRPr>
          </a:p>
        </p:txBody>
      </p:sp>
      <p:sp>
        <p:nvSpPr>
          <p:cNvPr id="17" name="Text Box 31"/>
          <p:cNvSpPr txBox="1">
            <a:spLocks noChangeArrowheads="1"/>
          </p:cNvSpPr>
          <p:nvPr/>
        </p:nvSpPr>
        <p:spPr bwMode="auto">
          <a:xfrm>
            <a:off x="8001949" y="4238098"/>
            <a:ext cx="429612"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1000" dirty="0">
                <a:solidFill>
                  <a:srgbClr val="000000"/>
                </a:solidFill>
                <a:latin typeface="Arial"/>
                <a:cs typeface="Arial"/>
              </a:rPr>
              <a:t>70</a:t>
            </a:r>
            <a:endParaRPr lang="en-US" sz="1000" baseline="30000" dirty="0">
              <a:solidFill>
                <a:srgbClr val="000000"/>
              </a:solidFill>
              <a:latin typeface="Symbol Std"/>
              <a:cs typeface="Symbol Std"/>
            </a:endParaRPr>
          </a:p>
        </p:txBody>
      </p:sp>
      <p:sp>
        <p:nvSpPr>
          <p:cNvPr id="18" name="Text Box 31"/>
          <p:cNvSpPr txBox="1">
            <a:spLocks noChangeArrowheads="1"/>
          </p:cNvSpPr>
          <p:nvPr/>
        </p:nvSpPr>
        <p:spPr bwMode="auto">
          <a:xfrm>
            <a:off x="8249751" y="3521256"/>
            <a:ext cx="658834"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1000" dirty="0">
                <a:solidFill>
                  <a:srgbClr val="000000"/>
                </a:solidFill>
                <a:latin typeface="Arial"/>
                <a:cs typeface="Arial"/>
              </a:rPr>
              <a:t>Muscle</a:t>
            </a:r>
            <a:br>
              <a:rPr lang="en-US" sz="1000" dirty="0">
                <a:solidFill>
                  <a:srgbClr val="000000"/>
                </a:solidFill>
                <a:latin typeface="Arial"/>
                <a:cs typeface="Arial"/>
              </a:rPr>
            </a:br>
            <a:r>
              <a:rPr lang="en-US" sz="1000" dirty="0">
                <a:solidFill>
                  <a:srgbClr val="000000"/>
                </a:solidFill>
                <a:latin typeface="Arial"/>
                <a:cs typeface="Arial"/>
              </a:rPr>
              <a:t>length</a:t>
            </a:r>
            <a:br>
              <a:rPr lang="en-US" sz="1000" dirty="0">
                <a:solidFill>
                  <a:srgbClr val="000000"/>
                </a:solidFill>
                <a:latin typeface="Arial"/>
                <a:cs typeface="Arial"/>
              </a:rPr>
            </a:br>
            <a:r>
              <a:rPr lang="en-US" sz="1000" dirty="0">
                <a:solidFill>
                  <a:srgbClr val="000000"/>
                </a:solidFill>
                <a:latin typeface="Arial"/>
                <a:cs typeface="Arial"/>
              </a:rPr>
              <a:t>(percent</a:t>
            </a:r>
            <a:br>
              <a:rPr lang="en-US" sz="1000" dirty="0">
                <a:solidFill>
                  <a:srgbClr val="000000"/>
                </a:solidFill>
                <a:latin typeface="Arial"/>
                <a:cs typeface="Arial"/>
              </a:rPr>
            </a:br>
            <a:r>
              <a:rPr lang="en-US" sz="1000" dirty="0">
                <a:solidFill>
                  <a:srgbClr val="000000"/>
                </a:solidFill>
                <a:latin typeface="Arial"/>
                <a:cs typeface="Arial"/>
              </a:rPr>
              <a:t>of resting</a:t>
            </a:r>
            <a:br>
              <a:rPr lang="en-US" sz="1000" dirty="0">
                <a:solidFill>
                  <a:srgbClr val="000000"/>
                </a:solidFill>
                <a:latin typeface="Arial"/>
                <a:cs typeface="Arial"/>
              </a:rPr>
            </a:br>
            <a:r>
              <a:rPr lang="en-US" sz="1000" dirty="0">
                <a:solidFill>
                  <a:srgbClr val="000000"/>
                </a:solidFill>
                <a:latin typeface="Arial"/>
                <a:cs typeface="Arial"/>
              </a:rPr>
              <a:t>length)</a:t>
            </a:r>
            <a:endParaRPr lang="en-US" sz="1000" baseline="30000" dirty="0">
              <a:solidFill>
                <a:srgbClr val="000000"/>
              </a:solidFill>
              <a:latin typeface="Symbol Std"/>
              <a:cs typeface="Symbol Std"/>
            </a:endParaRPr>
          </a:p>
        </p:txBody>
      </p:sp>
      <p:sp>
        <p:nvSpPr>
          <p:cNvPr id="19" name="Text Box 31"/>
          <p:cNvSpPr txBox="1">
            <a:spLocks noChangeArrowheads="1"/>
          </p:cNvSpPr>
          <p:nvPr/>
        </p:nvSpPr>
        <p:spPr bwMode="auto">
          <a:xfrm>
            <a:off x="5250246" y="1786567"/>
            <a:ext cx="198843"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a:lnSpc>
                <a:spcPts val="1200"/>
              </a:lnSpc>
            </a:pPr>
            <a:r>
              <a:rPr lang="en-US" sz="1000" dirty="0">
                <a:solidFill>
                  <a:srgbClr val="000000"/>
                </a:solidFill>
                <a:latin typeface="Arial"/>
                <a:cs typeface="Arial"/>
              </a:rPr>
              <a:t>6</a:t>
            </a:r>
            <a:endParaRPr lang="en-US" sz="1000" baseline="30000" dirty="0">
              <a:solidFill>
                <a:srgbClr val="000000"/>
              </a:solidFill>
              <a:latin typeface="Symbol Std"/>
              <a:cs typeface="Symbol Std"/>
            </a:endParaRPr>
          </a:p>
        </p:txBody>
      </p:sp>
      <p:sp>
        <p:nvSpPr>
          <p:cNvPr id="20" name="Text Box 31"/>
          <p:cNvSpPr txBox="1">
            <a:spLocks noChangeArrowheads="1"/>
          </p:cNvSpPr>
          <p:nvPr/>
        </p:nvSpPr>
        <p:spPr bwMode="auto">
          <a:xfrm>
            <a:off x="1957041" y="2454913"/>
            <a:ext cx="851952"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lnSpc>
                <a:spcPts val="1200"/>
              </a:lnSpc>
            </a:pPr>
            <a:r>
              <a:rPr lang="en-US" sz="1000" dirty="0">
                <a:solidFill>
                  <a:srgbClr val="000000"/>
                </a:solidFill>
                <a:latin typeface="Arial"/>
                <a:cs typeface="Arial"/>
              </a:rPr>
              <a:t>Muscle</a:t>
            </a:r>
            <a:br>
              <a:rPr lang="en-US" sz="1000" dirty="0">
                <a:solidFill>
                  <a:srgbClr val="000000"/>
                </a:solidFill>
                <a:latin typeface="Arial"/>
                <a:cs typeface="Arial"/>
              </a:rPr>
            </a:br>
            <a:r>
              <a:rPr lang="en-US" sz="1000" dirty="0">
                <a:solidFill>
                  <a:srgbClr val="000000"/>
                </a:solidFill>
                <a:latin typeface="Arial"/>
                <a:cs typeface="Arial"/>
              </a:rPr>
              <a:t>contracts</a:t>
            </a:r>
            <a:br>
              <a:rPr lang="en-US" sz="1000" dirty="0">
                <a:solidFill>
                  <a:srgbClr val="000000"/>
                </a:solidFill>
                <a:latin typeface="Arial"/>
                <a:cs typeface="Arial"/>
              </a:rPr>
            </a:br>
            <a:r>
              <a:rPr lang="en-US" sz="1000" dirty="0">
                <a:solidFill>
                  <a:srgbClr val="000000"/>
                </a:solidFill>
                <a:latin typeface="Arial"/>
                <a:cs typeface="Arial"/>
              </a:rPr>
              <a:t>(isometric</a:t>
            </a:r>
            <a:br>
              <a:rPr lang="en-US" sz="1000" dirty="0">
                <a:solidFill>
                  <a:srgbClr val="000000"/>
                </a:solidFill>
                <a:latin typeface="Arial"/>
                <a:cs typeface="Arial"/>
              </a:rPr>
            </a:br>
            <a:r>
              <a:rPr lang="en-US" sz="1000" dirty="0">
                <a:solidFill>
                  <a:srgbClr val="000000"/>
                </a:solidFill>
                <a:latin typeface="Arial"/>
                <a:cs typeface="Arial"/>
              </a:rPr>
              <a:t>contraction)</a:t>
            </a:r>
            <a:endParaRPr lang="en-US" sz="1000" baseline="30000" dirty="0">
              <a:solidFill>
                <a:srgbClr val="000000"/>
              </a:solidFill>
              <a:latin typeface="Symbol Std"/>
              <a:cs typeface="Symbol Std"/>
            </a:endParaRPr>
          </a:p>
        </p:txBody>
      </p:sp>
      <p:sp>
        <p:nvSpPr>
          <p:cNvPr id="21" name="Text Box 31"/>
          <p:cNvSpPr txBox="1">
            <a:spLocks noChangeArrowheads="1"/>
          </p:cNvSpPr>
          <p:nvPr/>
        </p:nvSpPr>
        <p:spPr bwMode="auto">
          <a:xfrm>
            <a:off x="593550" y="4419499"/>
            <a:ext cx="4976868" cy="664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96"/>
              </a:lnSpc>
            </a:pPr>
            <a:r>
              <a:rPr lang="en-US" sz="1080" dirty="0">
                <a:solidFill>
                  <a:srgbClr val="000000"/>
                </a:solidFill>
                <a:latin typeface="Arial"/>
                <a:cs typeface="Arial"/>
              </a:rPr>
              <a:t>The same muscle is attached to a weight that exceeds its peak</a:t>
            </a:r>
            <a:br>
              <a:rPr lang="en-US" sz="1080" dirty="0">
                <a:solidFill>
                  <a:srgbClr val="000000"/>
                </a:solidFill>
                <a:latin typeface="Arial"/>
                <a:cs typeface="Arial"/>
              </a:rPr>
            </a:br>
            <a:r>
              <a:rPr lang="en-US" sz="1080" dirty="0">
                <a:solidFill>
                  <a:srgbClr val="000000"/>
                </a:solidFill>
                <a:latin typeface="Arial"/>
                <a:cs typeface="Arial"/>
              </a:rPr>
              <a:t>tension capabilities. On stimulation, tension will rise to a peak,</a:t>
            </a:r>
            <a:br>
              <a:rPr lang="en-US" sz="1080" dirty="0">
                <a:solidFill>
                  <a:srgbClr val="000000"/>
                </a:solidFill>
                <a:latin typeface="Arial"/>
                <a:cs typeface="Arial"/>
              </a:rPr>
            </a:br>
            <a:r>
              <a:rPr lang="en-US" sz="1080" dirty="0">
                <a:solidFill>
                  <a:srgbClr val="000000"/>
                </a:solidFill>
                <a:latin typeface="Arial"/>
                <a:cs typeface="Arial"/>
              </a:rPr>
              <a:t>but the muscle as a whole cannot shorten. This is an isometric</a:t>
            </a:r>
            <a:br>
              <a:rPr lang="en-US" sz="1080" dirty="0">
                <a:solidFill>
                  <a:srgbClr val="000000"/>
                </a:solidFill>
                <a:latin typeface="Arial"/>
                <a:cs typeface="Arial"/>
              </a:rPr>
            </a:br>
            <a:r>
              <a:rPr lang="en-US" sz="1080" dirty="0">
                <a:solidFill>
                  <a:srgbClr val="000000"/>
                </a:solidFill>
                <a:latin typeface="Arial"/>
                <a:cs typeface="Arial"/>
              </a:rPr>
              <a:t>contraction.</a:t>
            </a:r>
            <a:endParaRPr lang="en-US" sz="1080" baseline="30000" dirty="0">
              <a:solidFill>
                <a:srgbClr val="000000"/>
              </a:solidFill>
              <a:latin typeface="Symbol Std"/>
              <a:cs typeface="Symbol Std"/>
            </a:endParaRPr>
          </a:p>
        </p:txBody>
      </p:sp>
      <p:sp>
        <p:nvSpPr>
          <p:cNvPr id="22" name="Text Box 31"/>
          <p:cNvSpPr txBox="1">
            <a:spLocks noChangeArrowheads="1"/>
          </p:cNvSpPr>
          <p:nvPr/>
        </p:nvSpPr>
        <p:spPr bwMode="auto">
          <a:xfrm>
            <a:off x="1141928" y="3856843"/>
            <a:ext cx="429612"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1000" dirty="0">
                <a:solidFill>
                  <a:srgbClr val="000000"/>
                </a:solidFill>
                <a:latin typeface="Arial Black"/>
                <a:cs typeface="Arial Black"/>
              </a:rPr>
              <a:t>6 kg</a:t>
            </a:r>
            <a:endParaRPr lang="en-US" sz="1000" baseline="30000" dirty="0">
              <a:solidFill>
                <a:srgbClr val="000000"/>
              </a:solidFill>
              <a:latin typeface="Arial Black"/>
              <a:cs typeface="Arial Black"/>
            </a:endParaRPr>
          </a:p>
        </p:txBody>
      </p:sp>
      <p:sp>
        <p:nvSpPr>
          <p:cNvPr id="23" name="Text Box 31"/>
          <p:cNvSpPr txBox="1">
            <a:spLocks noChangeArrowheads="1"/>
          </p:cNvSpPr>
          <p:nvPr/>
        </p:nvSpPr>
        <p:spPr bwMode="auto">
          <a:xfrm>
            <a:off x="3302234" y="3854736"/>
            <a:ext cx="429612" cy="15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1000" dirty="0">
                <a:solidFill>
                  <a:srgbClr val="000000"/>
                </a:solidFill>
                <a:latin typeface="Arial Black"/>
                <a:cs typeface="Arial Black"/>
              </a:rPr>
              <a:t>6 kg</a:t>
            </a:r>
            <a:endParaRPr lang="en-US" sz="1000" baseline="30000" dirty="0">
              <a:solidFill>
                <a:srgbClr val="000000"/>
              </a:solidFill>
              <a:latin typeface="Arial Black"/>
              <a:cs typeface="Arial Black"/>
            </a:endParaRPr>
          </a:p>
        </p:txBody>
      </p:sp>
      <p:sp>
        <p:nvSpPr>
          <p:cNvPr id="24" name="Rectangle 23"/>
          <p:cNvSpPr/>
          <p:nvPr/>
        </p:nvSpPr>
        <p:spPr bwMode="auto">
          <a:xfrm>
            <a:off x="358864" y="4421476"/>
            <a:ext cx="153638" cy="153008"/>
          </a:xfrm>
          <a:prstGeom prst="rect">
            <a:avLst/>
          </a:prstGeom>
          <a:solidFill>
            <a:srgbClr val="034F7F"/>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nSpc>
                <a:spcPts val="1800"/>
              </a:lnSpc>
            </a:pPr>
            <a:endParaRPr lang="en-US" sz="1500">
              <a:solidFill>
                <a:srgbClr val="000000"/>
              </a:solidFill>
              <a:latin typeface="Times" pitchFamily="84" charset="0"/>
              <a:ea typeface="ＭＳ Ｐゴシック" charset="0"/>
            </a:endParaRPr>
          </a:p>
        </p:txBody>
      </p:sp>
      <p:sp>
        <p:nvSpPr>
          <p:cNvPr id="25" name="Text Box 31"/>
          <p:cNvSpPr txBox="1">
            <a:spLocks noChangeArrowheads="1"/>
          </p:cNvSpPr>
          <p:nvPr/>
        </p:nvSpPr>
        <p:spPr bwMode="auto">
          <a:xfrm>
            <a:off x="392079" y="4403298"/>
            <a:ext cx="468478" cy="151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900" dirty="0">
                <a:solidFill>
                  <a:srgbClr val="FFFFFF"/>
                </a:solidFill>
                <a:latin typeface="Arial Black"/>
                <a:cs typeface="Arial Black"/>
              </a:rPr>
              <a:t>c</a:t>
            </a:r>
          </a:p>
        </p:txBody>
      </p:sp>
    </p:spTree>
    <p:extLst>
      <p:ext uri="{BB962C8B-B14F-4D97-AF65-F5344CB8AC3E}">
        <p14:creationId xmlns:p14="http://schemas.microsoft.com/office/powerpoint/2010/main" val="10170461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igure_10_19_unlabeled.jpg"/>
          <p:cNvPicPr>
            <a:picLocks noChangeAspect="1"/>
          </p:cNvPicPr>
          <p:nvPr/>
        </p:nvPicPr>
        <p:blipFill rotWithShape="1">
          <a:blip r:embed="rId3">
            <a:extLst>
              <a:ext uri="{28A0092B-C50C-407E-A947-70E740481C1C}">
                <a14:useLocalDpi xmlns:a14="http://schemas.microsoft.com/office/drawing/2010/main" val="0"/>
              </a:ext>
            </a:extLst>
          </a:blip>
          <a:srcRect b="3685"/>
          <a:stretch/>
        </p:blipFill>
        <p:spPr>
          <a:xfrm>
            <a:off x="351423" y="447322"/>
            <a:ext cx="8546592" cy="5877278"/>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900" b="1" dirty="0">
                <a:latin typeface="Arial" charset="0"/>
              </a:rPr>
              <a:t>Figure 10-19 Load and Speed of Contraction.</a:t>
            </a:r>
          </a:p>
        </p:txBody>
      </p:sp>
      <p:sp>
        <p:nvSpPr>
          <p:cNvPr id="4" name="Text Box 31"/>
          <p:cNvSpPr txBox="1">
            <a:spLocks noChangeArrowheads="1"/>
          </p:cNvSpPr>
          <p:nvPr/>
        </p:nvSpPr>
        <p:spPr bwMode="auto">
          <a:xfrm>
            <a:off x="5507934" y="1775738"/>
            <a:ext cx="210541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2640"/>
              </a:lnSpc>
            </a:pPr>
            <a:r>
              <a:rPr lang="en-US" sz="2300" dirty="0">
                <a:solidFill>
                  <a:srgbClr val="000000"/>
                </a:solidFill>
                <a:latin typeface="Arial"/>
                <a:cs typeface="Arial"/>
              </a:rPr>
              <a:t>Small load</a:t>
            </a:r>
            <a:endParaRPr lang="en-US" sz="2300" baseline="30000" dirty="0">
              <a:solidFill>
                <a:srgbClr val="000000"/>
              </a:solidFill>
              <a:latin typeface="Symbol Std"/>
              <a:cs typeface="Symbol Std"/>
            </a:endParaRPr>
          </a:p>
        </p:txBody>
      </p:sp>
      <p:cxnSp>
        <p:nvCxnSpPr>
          <p:cNvPr id="5" name="Straight Connector 4"/>
          <p:cNvCxnSpPr/>
          <p:nvPr/>
        </p:nvCxnSpPr>
        <p:spPr bwMode="auto">
          <a:xfrm flipH="1">
            <a:off x="3667448" y="1956033"/>
            <a:ext cx="1704684"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 name="Straight Connector 6"/>
          <p:cNvCxnSpPr/>
          <p:nvPr/>
        </p:nvCxnSpPr>
        <p:spPr bwMode="auto">
          <a:xfrm flipH="1">
            <a:off x="3361827" y="3640394"/>
            <a:ext cx="1983139"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9" name="Straight Connector 8"/>
          <p:cNvCxnSpPr/>
          <p:nvPr/>
        </p:nvCxnSpPr>
        <p:spPr bwMode="auto">
          <a:xfrm flipH="1">
            <a:off x="2669087" y="4502950"/>
            <a:ext cx="2669087"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1" name="Text Box 31"/>
          <p:cNvSpPr txBox="1">
            <a:spLocks noChangeArrowheads="1"/>
          </p:cNvSpPr>
          <p:nvPr/>
        </p:nvSpPr>
        <p:spPr bwMode="auto">
          <a:xfrm>
            <a:off x="5480768" y="3453311"/>
            <a:ext cx="2750615" cy="3411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2640"/>
              </a:lnSpc>
            </a:pPr>
            <a:r>
              <a:rPr lang="en-US" sz="2300" dirty="0">
                <a:solidFill>
                  <a:srgbClr val="000000"/>
                </a:solidFill>
                <a:latin typeface="Arial"/>
                <a:cs typeface="Arial"/>
              </a:rPr>
              <a:t>Intermediate load</a:t>
            </a:r>
            <a:endParaRPr lang="en-US" sz="2300" baseline="30000" dirty="0">
              <a:solidFill>
                <a:srgbClr val="000000"/>
              </a:solidFill>
              <a:latin typeface="Symbol Std"/>
              <a:cs typeface="Symbol Std"/>
            </a:endParaRPr>
          </a:p>
        </p:txBody>
      </p:sp>
      <p:sp>
        <p:nvSpPr>
          <p:cNvPr id="12" name="Text Box 31"/>
          <p:cNvSpPr txBox="1">
            <a:spLocks noChangeArrowheads="1"/>
          </p:cNvSpPr>
          <p:nvPr/>
        </p:nvSpPr>
        <p:spPr bwMode="auto">
          <a:xfrm>
            <a:off x="5494352" y="4329451"/>
            <a:ext cx="2750615" cy="3411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2640"/>
              </a:lnSpc>
            </a:pPr>
            <a:r>
              <a:rPr lang="en-US" sz="2300" dirty="0">
                <a:solidFill>
                  <a:srgbClr val="000000"/>
                </a:solidFill>
                <a:latin typeface="Arial"/>
                <a:cs typeface="Arial"/>
              </a:rPr>
              <a:t>Large load</a:t>
            </a:r>
            <a:endParaRPr lang="en-US" sz="2300" baseline="30000" dirty="0">
              <a:solidFill>
                <a:srgbClr val="000000"/>
              </a:solidFill>
              <a:latin typeface="Symbol Std"/>
              <a:cs typeface="Symbol Std"/>
            </a:endParaRPr>
          </a:p>
        </p:txBody>
      </p:sp>
      <p:sp>
        <p:nvSpPr>
          <p:cNvPr id="13" name="Text Box 31"/>
          <p:cNvSpPr txBox="1">
            <a:spLocks noChangeArrowheads="1"/>
          </p:cNvSpPr>
          <p:nvPr/>
        </p:nvSpPr>
        <p:spPr bwMode="auto">
          <a:xfrm>
            <a:off x="3979833" y="5490844"/>
            <a:ext cx="2750615" cy="3411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2640"/>
              </a:lnSpc>
            </a:pPr>
            <a:r>
              <a:rPr lang="en-US" sz="2300" dirty="0">
                <a:solidFill>
                  <a:srgbClr val="000000"/>
                </a:solidFill>
                <a:latin typeface="Arial"/>
                <a:cs typeface="Arial"/>
              </a:rPr>
              <a:t>Time (</a:t>
            </a:r>
            <a:r>
              <a:rPr lang="en-US" sz="2300" dirty="0" err="1">
                <a:solidFill>
                  <a:srgbClr val="000000"/>
                </a:solidFill>
                <a:latin typeface="Arial"/>
                <a:cs typeface="Arial"/>
              </a:rPr>
              <a:t>msec</a:t>
            </a:r>
            <a:r>
              <a:rPr lang="en-US" sz="2300" dirty="0">
                <a:solidFill>
                  <a:srgbClr val="000000"/>
                </a:solidFill>
                <a:latin typeface="Arial"/>
                <a:cs typeface="Arial"/>
              </a:rPr>
              <a:t>)</a:t>
            </a:r>
            <a:endParaRPr lang="en-US" sz="2300" baseline="30000" dirty="0">
              <a:solidFill>
                <a:srgbClr val="000000"/>
              </a:solidFill>
              <a:latin typeface="Symbol Std"/>
              <a:cs typeface="Symbol Std"/>
            </a:endParaRPr>
          </a:p>
        </p:txBody>
      </p:sp>
      <p:sp>
        <p:nvSpPr>
          <p:cNvPr id="14" name="Text Box 31"/>
          <p:cNvSpPr txBox="1">
            <a:spLocks noChangeArrowheads="1"/>
          </p:cNvSpPr>
          <p:nvPr/>
        </p:nvSpPr>
        <p:spPr bwMode="auto">
          <a:xfrm>
            <a:off x="325970" y="5986645"/>
            <a:ext cx="2750615" cy="3411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2640"/>
              </a:lnSpc>
            </a:pPr>
            <a:r>
              <a:rPr lang="en-US" sz="2300" dirty="0">
                <a:solidFill>
                  <a:srgbClr val="000000"/>
                </a:solidFill>
                <a:latin typeface="Arial"/>
                <a:cs typeface="Arial"/>
              </a:rPr>
              <a:t>Stimulus</a:t>
            </a:r>
            <a:endParaRPr lang="en-US" sz="2300" baseline="30000" dirty="0">
              <a:solidFill>
                <a:srgbClr val="000000"/>
              </a:solidFill>
              <a:latin typeface="Symbol Std"/>
              <a:cs typeface="Symbol Std"/>
            </a:endParaRPr>
          </a:p>
        </p:txBody>
      </p:sp>
      <p:sp>
        <p:nvSpPr>
          <p:cNvPr id="15" name="Text Box 31"/>
          <p:cNvSpPr txBox="1">
            <a:spLocks noChangeArrowheads="1"/>
          </p:cNvSpPr>
          <p:nvPr/>
        </p:nvSpPr>
        <p:spPr bwMode="auto">
          <a:xfrm rot="16200000">
            <a:off x="-848972" y="2427750"/>
            <a:ext cx="3015483" cy="3411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2640"/>
              </a:lnSpc>
            </a:pPr>
            <a:r>
              <a:rPr lang="en-US" sz="2300" dirty="0">
                <a:solidFill>
                  <a:srgbClr val="000000"/>
                </a:solidFill>
                <a:latin typeface="Arial"/>
                <a:cs typeface="Arial"/>
              </a:rPr>
              <a:t>Distance shortened</a:t>
            </a:r>
            <a:endParaRPr lang="en-US" sz="2300" baseline="30000" dirty="0">
              <a:solidFill>
                <a:srgbClr val="000000"/>
              </a:solidFill>
              <a:latin typeface="Symbol Std"/>
              <a:cs typeface="Symbol Std"/>
            </a:endParaRPr>
          </a:p>
        </p:txBody>
      </p:sp>
      <p:sp>
        <p:nvSpPr>
          <p:cNvPr id="16" name="Text Box 31"/>
          <p:cNvSpPr txBox="1">
            <a:spLocks noChangeArrowheads="1"/>
          </p:cNvSpPr>
          <p:nvPr/>
        </p:nvSpPr>
        <p:spPr bwMode="auto">
          <a:xfrm>
            <a:off x="956271" y="5069755"/>
            <a:ext cx="7789954" cy="3411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2640"/>
              </a:lnSpc>
              <a:tabLst>
                <a:tab pos="889000" algn="l"/>
                <a:tab pos="1881188" algn="l"/>
                <a:tab pos="2921000" algn="l"/>
                <a:tab pos="3973513" algn="l"/>
                <a:tab pos="4889500" algn="l"/>
                <a:tab pos="5902325" algn="l"/>
                <a:tab pos="6872288" algn="l"/>
              </a:tabLst>
            </a:pPr>
            <a:r>
              <a:rPr lang="en-US" sz="2300" dirty="0">
                <a:solidFill>
                  <a:srgbClr val="000000"/>
                </a:solidFill>
                <a:latin typeface="Arial"/>
                <a:cs typeface="Arial"/>
              </a:rPr>
              <a:t>0	20	40	60	80	100	120	140</a:t>
            </a:r>
            <a:endParaRPr lang="en-US" sz="2300" baseline="30000" dirty="0">
              <a:solidFill>
                <a:srgbClr val="000000"/>
              </a:solidFill>
              <a:latin typeface="Symbol Std"/>
              <a:cs typeface="Symbol Std"/>
            </a:endParaRPr>
          </a:p>
        </p:txBody>
      </p:sp>
      <p:sp>
        <p:nvSpPr>
          <p:cNvPr id="3" name="Rectangle 2"/>
          <p:cNvSpPr/>
          <p:nvPr/>
        </p:nvSpPr>
        <p:spPr>
          <a:xfrm>
            <a:off x="1354046" y="-62170"/>
            <a:ext cx="7789954" cy="1046440"/>
          </a:xfrm>
          <a:prstGeom prst="rect">
            <a:avLst/>
          </a:prstGeom>
        </p:spPr>
        <p:txBody>
          <a:bodyPr wrap="square">
            <a:spAutoFit/>
          </a:bodyPr>
          <a:lstStyle/>
          <a:p>
            <a:r>
              <a:rPr lang="en-US" sz="2400" b="1" dirty="0" err="1"/>
              <a:t>Carga</a:t>
            </a:r>
            <a:r>
              <a:rPr lang="en-US" sz="2400" b="1" dirty="0"/>
              <a:t> y </a:t>
            </a:r>
            <a:r>
              <a:rPr lang="en-US" sz="2400" b="1" dirty="0" err="1"/>
              <a:t>Velocidad</a:t>
            </a:r>
            <a:r>
              <a:rPr lang="en-US" sz="2400" b="1" dirty="0"/>
              <a:t> de la </a:t>
            </a:r>
            <a:r>
              <a:rPr lang="en-US" sz="2400" b="1" dirty="0" err="1"/>
              <a:t>Contracción</a:t>
            </a:r>
            <a:endParaRPr lang="en-US" sz="2400" b="1" dirty="0"/>
          </a:p>
          <a:p>
            <a:endParaRPr lang="en-US" b="1" dirty="0"/>
          </a:p>
          <a:p>
            <a:r>
              <a:rPr lang="en-US" sz="2000" b="1" dirty="0" err="1"/>
              <a:t>Analisis</a:t>
            </a:r>
            <a:r>
              <a:rPr lang="en-US" sz="2000" b="1" dirty="0"/>
              <a:t> </a:t>
            </a:r>
            <a:r>
              <a:rPr lang="mr-IN" sz="2000" b="1" dirty="0"/>
              <a:t>–</a:t>
            </a:r>
            <a:r>
              <a:rPr lang="en-US" sz="2000" b="1" dirty="0"/>
              <a:t> </a:t>
            </a:r>
            <a:r>
              <a:rPr lang="en-US" sz="2000" b="1" dirty="0" err="1"/>
              <a:t>pregunta</a:t>
            </a:r>
            <a:r>
              <a:rPr lang="en-US" sz="2000" b="1" dirty="0"/>
              <a:t>? </a:t>
            </a:r>
            <a:r>
              <a:rPr lang="en-US" sz="2000" b="1" dirty="0" err="1"/>
              <a:t>Hipotesis</a:t>
            </a:r>
            <a:r>
              <a:rPr lang="en-US" sz="2000" b="1" dirty="0"/>
              <a:t>? </a:t>
            </a:r>
            <a:r>
              <a:rPr lang="en-US" sz="2000" b="1" dirty="0" err="1"/>
              <a:t>Expto</a:t>
            </a:r>
            <a:r>
              <a:rPr lang="en-US" sz="2000" b="1" dirty="0"/>
              <a:t>? </a:t>
            </a:r>
            <a:r>
              <a:rPr lang="en-US" sz="2000" b="1" dirty="0" err="1"/>
              <a:t>Resultados</a:t>
            </a:r>
            <a:r>
              <a:rPr lang="en-US" sz="2000" b="1" dirty="0"/>
              <a:t>?</a:t>
            </a:r>
          </a:p>
        </p:txBody>
      </p:sp>
    </p:spTree>
    <p:extLst>
      <p:ext uri="{BB962C8B-B14F-4D97-AF65-F5344CB8AC3E}">
        <p14:creationId xmlns:p14="http://schemas.microsoft.com/office/powerpoint/2010/main" val="224013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strips(downLeft)">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err="1"/>
              <a:t>Isometrica</a:t>
            </a:r>
            <a:r>
              <a:rPr lang="en-US" dirty="0"/>
              <a:t> Versus </a:t>
            </a:r>
            <a:r>
              <a:rPr lang="en-US" dirty="0" err="1"/>
              <a:t>Isotonica</a:t>
            </a:r>
            <a:endParaRPr lang="en-US" dirty="0"/>
          </a:p>
        </p:txBody>
      </p:sp>
      <p:pic>
        <p:nvPicPr>
          <p:cNvPr id="9" name="Picture 2" descr="When muscle tension is generated but muscle length remains constant, it is called an isometric contraction. In an isotonic contraction, skeletal muscle tension is greater than the resistance. The muscle shortens (concentric contraction) or lengthens (eccentric contraction), and movement occurs."/>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1271932"/>
            <a:ext cx="5791200" cy="474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p:cNvSpPr>
            <a:spLocks noGrp="1"/>
          </p:cNvSpPr>
          <p:nvPr>
            <p:ph idx="13"/>
          </p:nvPr>
        </p:nvSpPr>
        <p:spPr>
          <a:xfrm>
            <a:off x="457200" y="6172200"/>
            <a:ext cx="1371600" cy="381000"/>
          </a:xfrm>
        </p:spPr>
        <p:txBody>
          <a:bodyPr/>
          <a:lstStyle/>
          <a:p>
            <a:r>
              <a:rPr lang="en-US" altLang="en-US" sz="1800" dirty="0">
                <a:cs typeface="Times New Roman" pitchFamily="18" charset="0"/>
              </a:rPr>
              <a:t>Figure 10.23</a:t>
            </a:r>
            <a:endParaRPr lang="en-US" sz="1800" dirty="0"/>
          </a:p>
        </p:txBody>
      </p:sp>
    </p:spTree>
    <p:extLst>
      <p:ext uri="{BB962C8B-B14F-4D97-AF65-F5344CB8AC3E}">
        <p14:creationId xmlns:p14="http://schemas.microsoft.com/office/powerpoint/2010/main" val="34292523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10.7c </a:t>
            </a:r>
            <a:r>
              <a:rPr lang="en-US" dirty="0" err="1"/>
              <a:t>Relacion</a:t>
            </a:r>
            <a:r>
              <a:rPr lang="en-US" dirty="0"/>
              <a:t> entre </a:t>
            </a:r>
            <a:r>
              <a:rPr lang="en-US" dirty="0" err="1"/>
              <a:t>Longitud</a:t>
            </a:r>
            <a:r>
              <a:rPr lang="en-US" dirty="0"/>
              <a:t> y </a:t>
            </a:r>
            <a:r>
              <a:rPr lang="en-US" dirty="0" err="1"/>
              <a:t>Tensión</a:t>
            </a:r>
            <a:endParaRPr lang="en-US" sz="1500" dirty="0"/>
          </a:p>
        </p:txBody>
      </p:sp>
      <p:sp>
        <p:nvSpPr>
          <p:cNvPr id="8" name="Content Placeholder 2"/>
          <p:cNvSpPr>
            <a:spLocks noGrp="1"/>
          </p:cNvSpPr>
          <p:nvPr>
            <p:ph idx="1"/>
          </p:nvPr>
        </p:nvSpPr>
        <p:spPr>
          <a:xfrm>
            <a:off x="457200" y="1295400"/>
            <a:ext cx="8595360" cy="5303520"/>
          </a:xfrm>
        </p:spPr>
        <p:txBody>
          <a:bodyPr/>
          <a:lstStyle/>
          <a:p>
            <a:pPr>
              <a:spcBef>
                <a:spcPts val="600"/>
              </a:spcBef>
            </a:pPr>
            <a:r>
              <a:rPr lang="en-US" altLang="en-US" dirty="0">
                <a:cs typeface="Times New Roman" pitchFamily="18" charset="0"/>
              </a:rPr>
              <a:t>La </a:t>
            </a:r>
            <a:r>
              <a:rPr lang="en-US" altLang="en-US" dirty="0" err="1">
                <a:cs typeface="Times New Roman" pitchFamily="18" charset="0"/>
              </a:rPr>
              <a:t>cantidad</a:t>
            </a:r>
            <a:r>
              <a:rPr lang="en-US" altLang="en-US" dirty="0">
                <a:cs typeface="Times New Roman" pitchFamily="18" charset="0"/>
              </a:rPr>
              <a:t> de </a:t>
            </a:r>
            <a:r>
              <a:rPr lang="en-US" altLang="en-US" dirty="0" err="1">
                <a:cs typeface="Times New Roman" pitchFamily="18" charset="0"/>
              </a:rPr>
              <a:t>Tensión</a:t>
            </a:r>
            <a:r>
              <a:rPr lang="en-US" altLang="en-US" dirty="0">
                <a:cs typeface="Times New Roman" pitchFamily="18" charset="0"/>
              </a:rPr>
              <a:t> </a:t>
            </a:r>
            <a:r>
              <a:rPr lang="en-US" altLang="en-US" dirty="0" err="1">
                <a:cs typeface="Times New Roman" pitchFamily="18" charset="0"/>
              </a:rPr>
              <a:t>producida</a:t>
            </a:r>
            <a:r>
              <a:rPr lang="en-US" altLang="en-US" dirty="0">
                <a:cs typeface="Times New Roman" pitchFamily="18" charset="0"/>
              </a:rPr>
              <a:t> </a:t>
            </a:r>
            <a:r>
              <a:rPr lang="en-US" altLang="en-US" dirty="0" err="1">
                <a:cs typeface="Times New Roman" pitchFamily="18" charset="0"/>
              </a:rPr>
              <a:t>dependerá</a:t>
            </a:r>
            <a:r>
              <a:rPr lang="en-US" altLang="en-US" dirty="0">
                <a:cs typeface="Times New Roman" pitchFamily="18" charset="0"/>
              </a:rPr>
              <a:t> de la </a:t>
            </a:r>
            <a:r>
              <a:rPr lang="en-US" altLang="en-US" dirty="0" err="1">
                <a:cs typeface="Times New Roman" pitchFamily="18" charset="0"/>
              </a:rPr>
              <a:t>longitud</a:t>
            </a:r>
            <a:r>
              <a:rPr lang="en-US" altLang="en-US" dirty="0">
                <a:cs typeface="Times New Roman" pitchFamily="18" charset="0"/>
              </a:rPr>
              <a:t> del </a:t>
            </a:r>
            <a:r>
              <a:rPr lang="en-US" altLang="en-US" dirty="0" err="1">
                <a:cs typeface="Times New Roman" pitchFamily="18" charset="0"/>
              </a:rPr>
              <a:t>músculo</a:t>
            </a:r>
            <a:r>
              <a:rPr lang="en-US" altLang="en-US" dirty="0">
                <a:cs typeface="Times New Roman" pitchFamily="18" charset="0"/>
              </a:rPr>
              <a:t> al </a:t>
            </a:r>
            <a:r>
              <a:rPr lang="en-US" altLang="en-US" dirty="0" err="1">
                <a:cs typeface="Times New Roman" pitchFamily="18" charset="0"/>
              </a:rPr>
              <a:t>momento</a:t>
            </a:r>
            <a:r>
              <a:rPr lang="en-US" altLang="en-US" dirty="0">
                <a:cs typeface="Times New Roman" pitchFamily="18" charset="0"/>
              </a:rPr>
              <a:t> del </a:t>
            </a:r>
            <a:r>
              <a:rPr lang="en-US" altLang="en-US" dirty="0" err="1">
                <a:cs typeface="Times New Roman" pitchFamily="18" charset="0"/>
              </a:rPr>
              <a:t>estímulo</a:t>
            </a:r>
            <a:endParaRPr lang="en-US" altLang="en-US" dirty="0">
              <a:cs typeface="Times New Roman" pitchFamily="18" charset="0"/>
            </a:endParaRPr>
          </a:p>
          <a:p>
            <a:pPr lvl="1">
              <a:spcBef>
                <a:spcPts val="600"/>
              </a:spcBef>
            </a:pPr>
            <a:r>
              <a:rPr lang="en-US" altLang="en-US" dirty="0" err="1">
                <a:cs typeface="Times New Roman" pitchFamily="18" charset="0"/>
              </a:rPr>
              <a:t>Fibras</a:t>
            </a:r>
            <a:r>
              <a:rPr lang="en-US" altLang="en-US" dirty="0">
                <a:cs typeface="Times New Roman" pitchFamily="18" charset="0"/>
              </a:rPr>
              <a:t> </a:t>
            </a:r>
            <a:r>
              <a:rPr lang="en-US" altLang="en-US" dirty="0" err="1">
                <a:cs typeface="Times New Roman" pitchFamily="18" charset="0"/>
              </a:rPr>
              <a:t>en</a:t>
            </a:r>
            <a:r>
              <a:rPr lang="en-US" altLang="en-US" dirty="0">
                <a:cs typeface="Times New Roman" pitchFamily="18" charset="0"/>
              </a:rPr>
              <a:t> </a:t>
            </a:r>
            <a:r>
              <a:rPr lang="en-US" altLang="en-US" dirty="0" err="1">
                <a:cs typeface="Times New Roman" pitchFamily="18" charset="0"/>
              </a:rPr>
              <a:t>reposo</a:t>
            </a:r>
            <a:r>
              <a:rPr lang="en-US" altLang="en-US" dirty="0">
                <a:cs typeface="Times New Roman" pitchFamily="18" charset="0"/>
              </a:rPr>
              <a:t>; mayor </a:t>
            </a:r>
            <a:r>
              <a:rPr lang="en-US" altLang="en-US" dirty="0" err="1">
                <a:cs typeface="Times New Roman" pitchFamily="18" charset="0"/>
              </a:rPr>
              <a:t>longitud</a:t>
            </a:r>
            <a:r>
              <a:rPr lang="en-US" altLang="en-US" dirty="0">
                <a:cs typeface="Times New Roman" pitchFamily="18" charset="0"/>
              </a:rPr>
              <a:t> </a:t>
            </a:r>
            <a:r>
              <a:rPr lang="en-US" altLang="en-US" dirty="0" err="1">
                <a:cs typeface="Times New Roman" pitchFamily="18" charset="0"/>
              </a:rPr>
              <a:t>generan</a:t>
            </a:r>
            <a:r>
              <a:rPr lang="en-US" altLang="en-US" dirty="0">
                <a:cs typeface="Times New Roman" pitchFamily="18" charset="0"/>
              </a:rPr>
              <a:t> mas </a:t>
            </a:r>
            <a:r>
              <a:rPr lang="en-US" altLang="en-US" dirty="0" err="1">
                <a:cs typeface="Times New Roman" pitchFamily="18" charset="0"/>
              </a:rPr>
              <a:t>fuerza</a:t>
            </a:r>
            <a:endParaRPr lang="en-US" altLang="en-US" dirty="0">
              <a:cs typeface="Times New Roman" pitchFamily="18" charset="0"/>
            </a:endParaRPr>
          </a:p>
          <a:p>
            <a:pPr lvl="2">
              <a:spcBef>
                <a:spcPts val="600"/>
              </a:spcBef>
            </a:pPr>
            <a:r>
              <a:rPr lang="en-US" altLang="en-US" dirty="0" err="1">
                <a:cs typeface="Times New Roman" pitchFamily="18" charset="0"/>
              </a:rPr>
              <a:t>Longitud</a:t>
            </a:r>
            <a:r>
              <a:rPr lang="en-US" altLang="en-US" dirty="0">
                <a:cs typeface="Times New Roman" pitchFamily="18" charset="0"/>
              </a:rPr>
              <a:t> </a:t>
            </a:r>
            <a:r>
              <a:rPr lang="en-US" altLang="en-US" dirty="0" err="1">
                <a:cs typeface="Times New Roman" pitchFamily="18" charset="0"/>
              </a:rPr>
              <a:t>óptima</a:t>
            </a:r>
            <a:r>
              <a:rPr lang="en-US" altLang="en-US" dirty="0">
                <a:cs typeface="Times New Roman" pitchFamily="18" charset="0"/>
              </a:rPr>
              <a:t> para </a:t>
            </a:r>
            <a:r>
              <a:rPr lang="en-US" altLang="en-US" dirty="0" err="1">
                <a:cs typeface="Times New Roman" pitchFamily="18" charset="0"/>
              </a:rPr>
              <a:t>tener</a:t>
            </a:r>
            <a:r>
              <a:rPr lang="en-US" altLang="en-US" dirty="0">
                <a:cs typeface="Times New Roman" pitchFamily="18" charset="0"/>
              </a:rPr>
              <a:t> area de </a:t>
            </a:r>
            <a:r>
              <a:rPr lang="en-US" altLang="en-US" dirty="0" err="1">
                <a:cs typeface="Times New Roman" pitchFamily="18" charset="0"/>
              </a:rPr>
              <a:t>solape</a:t>
            </a:r>
            <a:r>
              <a:rPr lang="en-US" altLang="en-US" dirty="0">
                <a:cs typeface="Times New Roman" pitchFamily="18" charset="0"/>
              </a:rPr>
              <a:t> </a:t>
            </a:r>
            <a:r>
              <a:rPr lang="en-US" altLang="en-US" dirty="0" err="1">
                <a:cs typeface="Times New Roman" pitchFamily="18" charset="0"/>
              </a:rPr>
              <a:t>adecuada</a:t>
            </a:r>
            <a:endParaRPr lang="en-US" altLang="en-US" dirty="0">
              <a:cs typeface="Times New Roman" pitchFamily="18" charset="0"/>
            </a:endParaRPr>
          </a:p>
          <a:p>
            <a:pPr lvl="1">
              <a:spcBef>
                <a:spcPts val="600"/>
              </a:spcBef>
            </a:pPr>
            <a:r>
              <a:rPr lang="en-US" altLang="en-US" dirty="0" err="1">
                <a:cs typeface="Times New Roman" pitchFamily="18" charset="0"/>
              </a:rPr>
              <a:t>Fibras</a:t>
            </a:r>
            <a:r>
              <a:rPr lang="en-US" altLang="en-US" dirty="0">
                <a:cs typeface="Times New Roman" pitchFamily="18" charset="0"/>
              </a:rPr>
              <a:t> </a:t>
            </a:r>
            <a:r>
              <a:rPr lang="en-US" altLang="en-US" dirty="0" err="1">
                <a:cs typeface="Times New Roman" pitchFamily="18" charset="0"/>
              </a:rPr>
              <a:t>cortas</a:t>
            </a:r>
            <a:r>
              <a:rPr lang="en-US" altLang="en-US" dirty="0">
                <a:cs typeface="Times New Roman" pitchFamily="18" charset="0"/>
              </a:rPr>
              <a:t> (</a:t>
            </a:r>
            <a:r>
              <a:rPr lang="en-US" altLang="en-US" dirty="0" err="1">
                <a:cs typeface="Times New Roman" pitchFamily="18" charset="0"/>
              </a:rPr>
              <a:t>contraidas</a:t>
            </a:r>
            <a:r>
              <a:rPr lang="en-US" altLang="en-US" dirty="0">
                <a:cs typeface="Times New Roman" pitchFamily="18" charset="0"/>
              </a:rPr>
              <a:t> al </a:t>
            </a:r>
            <a:r>
              <a:rPr lang="en-US" altLang="en-US" dirty="0" err="1">
                <a:cs typeface="Times New Roman" pitchFamily="18" charset="0"/>
              </a:rPr>
              <a:t>momento</a:t>
            </a:r>
            <a:r>
              <a:rPr lang="en-US" altLang="en-US" dirty="0">
                <a:cs typeface="Times New Roman" pitchFamily="18" charset="0"/>
              </a:rPr>
              <a:t> del </a:t>
            </a:r>
            <a:r>
              <a:rPr lang="en-US" altLang="en-US" dirty="0" err="1">
                <a:cs typeface="Times New Roman" pitchFamily="18" charset="0"/>
              </a:rPr>
              <a:t>estimulo</a:t>
            </a:r>
            <a:r>
              <a:rPr lang="en-US" altLang="en-US" dirty="0">
                <a:cs typeface="Times New Roman" pitchFamily="18" charset="0"/>
              </a:rPr>
              <a:t>) , </a:t>
            </a:r>
            <a:r>
              <a:rPr lang="en-US" altLang="en-US" dirty="0" err="1">
                <a:cs typeface="Times New Roman" pitchFamily="18" charset="0"/>
              </a:rPr>
              <a:t>generan</a:t>
            </a:r>
            <a:r>
              <a:rPr lang="en-US" altLang="en-US" dirty="0">
                <a:cs typeface="Times New Roman" pitchFamily="18" charset="0"/>
              </a:rPr>
              <a:t> </a:t>
            </a:r>
            <a:r>
              <a:rPr lang="en-US" altLang="en-US" dirty="0" err="1">
                <a:cs typeface="Times New Roman" pitchFamily="18" charset="0"/>
              </a:rPr>
              <a:t>poca</a:t>
            </a:r>
            <a:r>
              <a:rPr lang="en-US" altLang="en-US" dirty="0">
                <a:cs typeface="Times New Roman" pitchFamily="18" charset="0"/>
              </a:rPr>
              <a:t> </a:t>
            </a:r>
            <a:r>
              <a:rPr lang="en-US" altLang="en-US" dirty="0" err="1">
                <a:cs typeface="Times New Roman" pitchFamily="18" charset="0"/>
              </a:rPr>
              <a:t>fuerza</a:t>
            </a:r>
            <a:r>
              <a:rPr lang="en-US" altLang="en-US" dirty="0">
                <a:cs typeface="Times New Roman" pitchFamily="18" charset="0"/>
              </a:rPr>
              <a:t> </a:t>
            </a:r>
          </a:p>
          <a:p>
            <a:pPr lvl="2">
              <a:spcBef>
                <a:spcPts val="600"/>
              </a:spcBef>
            </a:pPr>
            <a:r>
              <a:rPr lang="en-US" altLang="en-US" dirty="0">
                <a:cs typeface="Times New Roman" pitchFamily="18" charset="0"/>
              </a:rPr>
              <a:t>Linea Z </a:t>
            </a:r>
            <a:r>
              <a:rPr lang="en-US" altLang="en-US" dirty="0" err="1">
                <a:cs typeface="Times New Roman" pitchFamily="18" charset="0"/>
              </a:rPr>
              <a:t>cerca</a:t>
            </a:r>
            <a:r>
              <a:rPr lang="en-US" altLang="en-US" dirty="0">
                <a:cs typeface="Times New Roman" pitchFamily="18" charset="0"/>
              </a:rPr>
              <a:t>, no </a:t>
            </a:r>
            <a:r>
              <a:rPr lang="en-US" altLang="en-US" dirty="0" err="1">
                <a:cs typeface="Times New Roman" pitchFamily="18" charset="0"/>
              </a:rPr>
              <a:t>queda</a:t>
            </a:r>
            <a:r>
              <a:rPr lang="en-US" altLang="en-US" dirty="0">
                <a:cs typeface="Times New Roman" pitchFamily="18" charset="0"/>
              </a:rPr>
              <a:t> </a:t>
            </a:r>
            <a:r>
              <a:rPr lang="en-US" altLang="en-US" dirty="0" err="1">
                <a:cs typeface="Times New Roman" pitchFamily="18" charset="0"/>
              </a:rPr>
              <a:t>mucho</a:t>
            </a:r>
            <a:r>
              <a:rPr lang="en-US" altLang="en-US" dirty="0">
                <a:cs typeface="Times New Roman" pitchFamily="18" charset="0"/>
              </a:rPr>
              <a:t> </a:t>
            </a:r>
            <a:r>
              <a:rPr lang="en-US" altLang="en-US" dirty="0" err="1">
                <a:cs typeface="Times New Roman" pitchFamily="18" charset="0"/>
              </a:rPr>
              <a:t>espacio</a:t>
            </a:r>
            <a:r>
              <a:rPr lang="en-US" altLang="en-US" dirty="0">
                <a:cs typeface="Times New Roman" pitchFamily="18" charset="0"/>
              </a:rPr>
              <a:t> para </a:t>
            </a:r>
            <a:r>
              <a:rPr lang="en-US" altLang="en-US" dirty="0" err="1">
                <a:cs typeface="Times New Roman" pitchFamily="18" charset="0"/>
              </a:rPr>
              <a:t>desplazamiento</a:t>
            </a:r>
            <a:endParaRPr lang="en-US" altLang="en-US" dirty="0">
              <a:cs typeface="Times New Roman" pitchFamily="18" charset="0"/>
            </a:endParaRPr>
          </a:p>
          <a:p>
            <a:pPr lvl="1">
              <a:spcBef>
                <a:spcPts val="600"/>
              </a:spcBef>
            </a:pPr>
            <a:r>
              <a:rPr lang="en-US" altLang="en-US" dirty="0" err="1">
                <a:cs typeface="Times New Roman" pitchFamily="18" charset="0"/>
              </a:rPr>
              <a:t>Fibreas</a:t>
            </a:r>
            <a:r>
              <a:rPr lang="en-US" altLang="en-US" dirty="0">
                <a:cs typeface="Times New Roman" pitchFamily="18" charset="0"/>
              </a:rPr>
              <a:t> </a:t>
            </a:r>
            <a:r>
              <a:rPr lang="en-US" altLang="en-US" dirty="0" err="1">
                <a:cs typeface="Times New Roman" pitchFamily="18" charset="0"/>
              </a:rPr>
              <a:t>hiperextendidas</a:t>
            </a:r>
            <a:r>
              <a:rPr lang="en-US" altLang="en-US" dirty="0">
                <a:cs typeface="Times New Roman" pitchFamily="18" charset="0"/>
              </a:rPr>
              <a:t> </a:t>
            </a:r>
            <a:r>
              <a:rPr lang="en-US" altLang="en-US" dirty="0" err="1">
                <a:cs typeface="Times New Roman" pitchFamily="18" charset="0"/>
              </a:rPr>
              <a:t>generan</a:t>
            </a:r>
            <a:r>
              <a:rPr lang="en-US" altLang="en-US" dirty="0">
                <a:cs typeface="Times New Roman" pitchFamily="18" charset="0"/>
              </a:rPr>
              <a:t> </a:t>
            </a:r>
            <a:r>
              <a:rPr lang="en-US" altLang="en-US" dirty="0" err="1">
                <a:cs typeface="Times New Roman" pitchFamily="18" charset="0"/>
              </a:rPr>
              <a:t>poca</a:t>
            </a:r>
            <a:r>
              <a:rPr lang="en-US" altLang="en-US" dirty="0">
                <a:cs typeface="Times New Roman" pitchFamily="18" charset="0"/>
              </a:rPr>
              <a:t> </a:t>
            </a:r>
            <a:r>
              <a:rPr lang="en-US" altLang="en-US" dirty="0" err="1">
                <a:cs typeface="Times New Roman" pitchFamily="18" charset="0"/>
              </a:rPr>
              <a:t>fuerza</a:t>
            </a:r>
            <a:endParaRPr lang="en-US" altLang="en-US" dirty="0">
              <a:cs typeface="Times New Roman" pitchFamily="18" charset="0"/>
            </a:endParaRPr>
          </a:p>
          <a:p>
            <a:pPr lvl="2">
              <a:spcBef>
                <a:spcPts val="600"/>
              </a:spcBef>
            </a:pPr>
            <a:r>
              <a:rPr lang="en-US" altLang="en-US" dirty="0">
                <a:cs typeface="Times New Roman" pitchFamily="18" charset="0"/>
              </a:rPr>
              <a:t>NO hay </a:t>
            </a:r>
            <a:r>
              <a:rPr lang="en-US" altLang="en-US" dirty="0" err="1">
                <a:cs typeface="Times New Roman" pitchFamily="18" charset="0"/>
              </a:rPr>
              <a:t>interacción</a:t>
            </a:r>
            <a:r>
              <a:rPr lang="en-US" altLang="en-US" dirty="0">
                <a:cs typeface="Times New Roman" pitchFamily="18" charset="0"/>
              </a:rPr>
              <a:t> </a:t>
            </a:r>
            <a:r>
              <a:rPr lang="en-US" altLang="en-US" dirty="0" err="1">
                <a:cs typeface="Times New Roman" pitchFamily="18" charset="0"/>
              </a:rPr>
              <a:t>en</a:t>
            </a:r>
            <a:r>
              <a:rPr lang="en-US" altLang="en-US" dirty="0">
                <a:cs typeface="Times New Roman" pitchFamily="18" charset="0"/>
              </a:rPr>
              <a:t> la zona de </a:t>
            </a:r>
            <a:r>
              <a:rPr lang="en-US" altLang="en-US" dirty="0" err="1">
                <a:cs typeface="Times New Roman" pitchFamily="18" charset="0"/>
              </a:rPr>
              <a:t>solapamiento</a:t>
            </a:r>
            <a:r>
              <a:rPr lang="en-US" altLang="en-US" dirty="0">
                <a:cs typeface="Times New Roman" pitchFamily="18" charset="0"/>
              </a:rPr>
              <a:t>, no se </a:t>
            </a:r>
            <a:r>
              <a:rPr lang="en-US" altLang="en-US" dirty="0" err="1">
                <a:cs typeface="Times New Roman" pitchFamily="18" charset="0"/>
              </a:rPr>
              <a:t>forman</a:t>
            </a:r>
            <a:r>
              <a:rPr lang="en-US" altLang="en-US" dirty="0">
                <a:cs typeface="Times New Roman" pitchFamily="18" charset="0"/>
              </a:rPr>
              <a:t> </a:t>
            </a:r>
            <a:r>
              <a:rPr lang="en-US" altLang="en-US" dirty="0" err="1">
                <a:cs typeface="Times New Roman" pitchFamily="18" charset="0"/>
              </a:rPr>
              <a:t>puentes</a:t>
            </a:r>
            <a:r>
              <a:rPr lang="en-US" altLang="en-US" dirty="0">
                <a:cs typeface="Times New Roman" pitchFamily="18" charset="0"/>
              </a:rPr>
              <a:t> cruzados, no </a:t>
            </a:r>
            <a:r>
              <a:rPr lang="en-US" altLang="en-US" dirty="0" err="1">
                <a:cs typeface="Times New Roman" pitchFamily="18" charset="0"/>
              </a:rPr>
              <a:t>acorta</a:t>
            </a:r>
            <a:r>
              <a:rPr lang="en-US" altLang="en-US" dirty="0">
                <a:cs typeface="Times New Roman" pitchFamily="18" charset="0"/>
              </a:rPr>
              <a:t>, no genera </a:t>
            </a:r>
            <a:r>
              <a:rPr lang="en-US" altLang="en-US" dirty="0" err="1">
                <a:cs typeface="Times New Roman" pitchFamily="18" charset="0"/>
              </a:rPr>
              <a:t>tensión</a:t>
            </a:r>
            <a:endParaRPr lang="en-US" altLang="en-US" dirty="0">
              <a:cs typeface="Times New Roman" pitchFamily="18" charset="0"/>
            </a:endParaRPr>
          </a:p>
        </p:txBody>
      </p:sp>
    </p:spTree>
    <p:extLst>
      <p:ext uri="{BB962C8B-B14F-4D97-AF65-F5344CB8AC3E}">
        <p14:creationId xmlns:p14="http://schemas.microsoft.com/office/powerpoint/2010/main" val="3946801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err="1"/>
              <a:t>Curva</a:t>
            </a:r>
            <a:r>
              <a:rPr lang="en-US" dirty="0"/>
              <a:t> de </a:t>
            </a:r>
            <a:r>
              <a:rPr lang="en-US" dirty="0" err="1"/>
              <a:t>Longitud</a:t>
            </a:r>
            <a:r>
              <a:rPr lang="en-US" dirty="0"/>
              <a:t> y </a:t>
            </a:r>
            <a:r>
              <a:rPr lang="en-US" dirty="0" err="1"/>
              <a:t>Tensión</a:t>
            </a:r>
            <a:endParaRPr lang="en-US" dirty="0"/>
          </a:p>
        </p:txBody>
      </p:sp>
      <p:pic>
        <p:nvPicPr>
          <p:cNvPr id="6" name="Picture 2" descr="If a muscle fiber is already contracted at the time of stimulation, it cannot shorten much more and generates a weak contraction. If a muscle fiber is too far stretched during the time of stimulation, the ability to generate tension is decreased due to a lack of overlap between myofilament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5400" y="1269919"/>
            <a:ext cx="6553200" cy="485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p:cNvSpPr>
            <a:spLocks noGrp="1"/>
          </p:cNvSpPr>
          <p:nvPr>
            <p:ph idx="13"/>
          </p:nvPr>
        </p:nvSpPr>
        <p:spPr>
          <a:xfrm>
            <a:off x="457200" y="6172200"/>
            <a:ext cx="1371600" cy="381000"/>
          </a:xfrm>
        </p:spPr>
        <p:txBody>
          <a:bodyPr/>
          <a:lstStyle/>
          <a:p>
            <a:r>
              <a:rPr lang="en-US" altLang="en-US" sz="1800" dirty="0">
                <a:cs typeface="Times New Roman" pitchFamily="18" charset="0"/>
              </a:rPr>
              <a:t>Figure 10.25</a:t>
            </a:r>
            <a:endParaRPr lang="en-US" sz="1800" dirty="0"/>
          </a:p>
        </p:txBody>
      </p:sp>
    </p:spTree>
    <p:extLst>
      <p:ext uri="{BB962C8B-B14F-4D97-AF65-F5344CB8AC3E}">
        <p14:creationId xmlns:p14="http://schemas.microsoft.com/office/powerpoint/2010/main" val="36085983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sz="3600" dirty="0"/>
              <a:t>10.2a </a:t>
            </a:r>
            <a:r>
              <a:rPr lang="en-US" sz="3600" dirty="0" err="1"/>
              <a:t>Musculo</a:t>
            </a:r>
            <a:r>
              <a:rPr lang="en-US" sz="3600" dirty="0"/>
              <a:t> </a:t>
            </a:r>
            <a:r>
              <a:rPr lang="en-US" sz="3600" dirty="0" err="1"/>
              <a:t>esqueletal</a:t>
            </a:r>
            <a:r>
              <a:rPr lang="en-US" sz="3600" dirty="0"/>
              <a:t> – </a:t>
            </a:r>
            <a:r>
              <a:rPr lang="en-US" sz="3600" dirty="0" err="1"/>
              <a:t>Anatomía</a:t>
            </a:r>
            <a:r>
              <a:rPr lang="en-US" sz="3600" dirty="0"/>
              <a:t> </a:t>
            </a:r>
            <a:r>
              <a:rPr lang="en-US" sz="3600" dirty="0" err="1"/>
              <a:t>gruesa</a:t>
            </a:r>
            <a:r>
              <a:rPr lang="en-US" sz="3600" dirty="0"/>
              <a:t> </a:t>
            </a:r>
            <a:r>
              <a:rPr lang="en-US" sz="1500" dirty="0"/>
              <a:t>3</a:t>
            </a:r>
          </a:p>
        </p:txBody>
      </p:sp>
      <p:sp>
        <p:nvSpPr>
          <p:cNvPr id="8" name="Content Placeholder 2"/>
          <p:cNvSpPr>
            <a:spLocks noGrp="1"/>
          </p:cNvSpPr>
          <p:nvPr>
            <p:ph idx="1"/>
          </p:nvPr>
        </p:nvSpPr>
        <p:spPr>
          <a:xfrm>
            <a:off x="266700" y="1066800"/>
            <a:ext cx="8610600" cy="5303520"/>
          </a:xfrm>
        </p:spPr>
        <p:txBody>
          <a:bodyPr/>
          <a:lstStyle/>
          <a:p>
            <a:pPr lvl="1" indent="-347472">
              <a:spcBef>
                <a:spcPts val="600"/>
              </a:spcBef>
              <a:defRPr/>
            </a:pPr>
            <a:r>
              <a:rPr lang="en-US" altLang="en-US" sz="2400" dirty="0" err="1">
                <a:cs typeface="Times New Roman" panose="02020603050405020304" pitchFamily="18" charset="0"/>
              </a:rPr>
              <a:t>Uniónes</a:t>
            </a:r>
            <a:r>
              <a:rPr lang="en-US" altLang="en-US" sz="2400" dirty="0">
                <a:cs typeface="Times New Roman" panose="02020603050405020304" pitchFamily="18" charset="0"/>
              </a:rPr>
              <a:t> del </a:t>
            </a:r>
            <a:r>
              <a:rPr lang="en-US" altLang="en-US" sz="2400" dirty="0" err="1">
                <a:cs typeface="Times New Roman" panose="02020603050405020304" pitchFamily="18" charset="0"/>
              </a:rPr>
              <a:t>músculo</a:t>
            </a:r>
            <a:r>
              <a:rPr lang="en-US" altLang="en-US" sz="2400" dirty="0">
                <a:cs typeface="Times New Roman" panose="02020603050405020304" pitchFamily="18" charset="0"/>
              </a:rPr>
              <a:t> a </a:t>
            </a:r>
            <a:r>
              <a:rPr lang="en-US" altLang="en-US" sz="2400" dirty="0" err="1">
                <a:cs typeface="Times New Roman" panose="02020603050405020304" pitchFamily="18" charset="0"/>
              </a:rPr>
              <a:t>huesos</a:t>
            </a:r>
            <a:r>
              <a:rPr lang="en-US" altLang="en-US" sz="2400" dirty="0">
                <a:cs typeface="Times New Roman" panose="02020603050405020304" pitchFamily="18" charset="0"/>
              </a:rPr>
              <a:t>, </a:t>
            </a:r>
            <a:r>
              <a:rPr lang="en-US" altLang="en-US" sz="2400" dirty="0" err="1">
                <a:cs typeface="Times New Roman" panose="02020603050405020304" pitchFamily="18" charset="0"/>
              </a:rPr>
              <a:t>piel</a:t>
            </a:r>
            <a:r>
              <a:rPr lang="en-US" altLang="en-US" sz="2400" dirty="0">
                <a:cs typeface="Times New Roman" panose="02020603050405020304" pitchFamily="18" charset="0"/>
              </a:rPr>
              <a:t> u </a:t>
            </a:r>
            <a:r>
              <a:rPr lang="en-US" altLang="en-US" sz="2400" dirty="0" err="1">
                <a:cs typeface="Times New Roman" panose="02020603050405020304" pitchFamily="18" charset="0"/>
              </a:rPr>
              <a:t>otro</a:t>
            </a:r>
            <a:r>
              <a:rPr lang="en-US" altLang="en-US" sz="2400" dirty="0">
                <a:cs typeface="Times New Roman" panose="02020603050405020304" pitchFamily="18" charset="0"/>
              </a:rPr>
              <a:t> </a:t>
            </a:r>
            <a:r>
              <a:rPr lang="en-US" altLang="en-US" sz="2400" dirty="0" err="1">
                <a:cs typeface="Times New Roman" panose="02020603050405020304" pitchFamily="18" charset="0"/>
              </a:rPr>
              <a:t>músuclo</a:t>
            </a:r>
            <a:endParaRPr lang="en-US" altLang="en-US" sz="2400" dirty="0">
              <a:cs typeface="Times New Roman" panose="02020603050405020304" pitchFamily="18" charset="0"/>
            </a:endParaRPr>
          </a:p>
          <a:p>
            <a:pPr lvl="2">
              <a:spcBef>
                <a:spcPts val="300"/>
              </a:spcBef>
              <a:defRPr/>
            </a:pPr>
            <a:r>
              <a:rPr lang="en-US" altLang="en-US" b="1" dirty="0">
                <a:cs typeface="Times New Roman" panose="02020603050405020304" pitchFamily="18" charset="0"/>
              </a:rPr>
              <a:t>Tendon</a:t>
            </a:r>
            <a:r>
              <a:rPr lang="en-US" altLang="en-US" sz="2200" b="1" dirty="0">
                <a:cs typeface="Times New Roman" panose="02020603050405020304" pitchFamily="18" charset="0"/>
              </a:rPr>
              <a:t>:</a:t>
            </a:r>
            <a:r>
              <a:rPr lang="en-US" altLang="en-US" sz="2200" dirty="0">
                <a:cs typeface="Times New Roman" panose="02020603050405020304" pitchFamily="18" charset="0"/>
              </a:rPr>
              <a:t> </a:t>
            </a:r>
            <a:r>
              <a:rPr lang="en-US" altLang="en-US" dirty="0">
                <a:cs typeface="Times New Roman" panose="02020603050405020304" pitchFamily="18" charset="0"/>
              </a:rPr>
              <a:t>TCDR </a:t>
            </a:r>
            <a:r>
              <a:rPr lang="en-US" altLang="en-US" dirty="0" err="1">
                <a:cs typeface="Times New Roman" panose="02020603050405020304" pitchFamily="18" charset="0"/>
              </a:rPr>
              <a:t>músculo</a:t>
            </a:r>
            <a:r>
              <a:rPr lang="en-US" altLang="en-US" dirty="0">
                <a:cs typeface="Times New Roman" panose="02020603050405020304" pitchFamily="18" charset="0"/>
              </a:rPr>
              <a:t> a </a:t>
            </a:r>
            <a:r>
              <a:rPr lang="en-US" altLang="en-US" dirty="0" err="1">
                <a:cs typeface="Times New Roman" panose="02020603050405020304" pitchFamily="18" charset="0"/>
              </a:rPr>
              <a:t>hueso</a:t>
            </a:r>
            <a:endParaRPr lang="en-US" altLang="en-US" dirty="0">
              <a:cs typeface="Times New Roman" panose="02020603050405020304" pitchFamily="18" charset="0"/>
            </a:endParaRPr>
          </a:p>
          <a:p>
            <a:pPr lvl="2">
              <a:spcBef>
                <a:spcPts val="300"/>
              </a:spcBef>
              <a:defRPr/>
            </a:pPr>
            <a:r>
              <a:rPr lang="en-US" altLang="en-US" b="1" dirty="0">
                <a:cs typeface="Times New Roman" panose="02020603050405020304" pitchFamily="18" charset="0"/>
              </a:rPr>
              <a:t>Aponeurosis</a:t>
            </a:r>
            <a:r>
              <a:rPr lang="en-US" altLang="en-US" sz="2200" b="1" dirty="0">
                <a:cs typeface="Times New Roman" panose="02020603050405020304" pitchFamily="18" charset="0"/>
              </a:rPr>
              <a:t>: </a:t>
            </a:r>
            <a:r>
              <a:rPr lang="en-US" altLang="en-US" dirty="0">
                <a:cs typeface="Times New Roman" panose="02020603050405020304" pitchFamily="18" charset="0"/>
              </a:rPr>
              <a:t>TCDR </a:t>
            </a:r>
            <a:r>
              <a:rPr lang="en-US" altLang="en-US" dirty="0" err="1">
                <a:cs typeface="Times New Roman" panose="02020603050405020304" pitchFamily="18" charset="0"/>
              </a:rPr>
              <a:t>en</a:t>
            </a:r>
            <a:r>
              <a:rPr lang="en-US" altLang="en-US" dirty="0">
                <a:cs typeface="Times New Roman" panose="02020603050405020304" pitchFamily="18" charset="0"/>
              </a:rPr>
              <a:t> forma de </a:t>
            </a:r>
            <a:r>
              <a:rPr lang="en-US" altLang="en-US" dirty="0" err="1">
                <a:cs typeface="Times New Roman" panose="02020603050405020304" pitchFamily="18" charset="0"/>
              </a:rPr>
              <a:t>capa</a:t>
            </a:r>
            <a:r>
              <a:rPr lang="en-US" altLang="en-US" dirty="0">
                <a:cs typeface="Times New Roman" panose="02020603050405020304" pitchFamily="18" charset="0"/>
              </a:rPr>
              <a:t> y hoja</a:t>
            </a:r>
          </a:p>
          <a:p>
            <a:pPr lvl="1" indent="-347472">
              <a:spcBef>
                <a:spcPts val="600"/>
              </a:spcBef>
              <a:defRPr/>
            </a:pPr>
            <a:r>
              <a:rPr lang="en-US" altLang="en-US" sz="2400" b="1" dirty="0">
                <a:cs typeface="Times New Roman" panose="02020603050405020304" pitchFamily="18" charset="0"/>
              </a:rPr>
              <a:t>Fascia profunda</a:t>
            </a:r>
          </a:p>
          <a:p>
            <a:pPr lvl="2">
              <a:spcBef>
                <a:spcPts val="300"/>
              </a:spcBef>
              <a:defRPr/>
            </a:pPr>
            <a:r>
              <a:rPr lang="en-US" altLang="en-US" sz="2200" dirty="0">
                <a:cs typeface="Times New Roman" panose="02020603050405020304" pitchFamily="18" charset="0"/>
              </a:rPr>
              <a:t>TCDR – superficial al </a:t>
            </a:r>
            <a:r>
              <a:rPr lang="en-US" altLang="en-US" sz="2200" dirty="0" err="1">
                <a:cs typeface="Times New Roman" panose="02020603050405020304" pitchFamily="18" charset="0"/>
              </a:rPr>
              <a:t>epimisio</a:t>
            </a:r>
            <a:endParaRPr lang="en-US" altLang="en-US" sz="2200" dirty="0">
              <a:cs typeface="Times New Roman" panose="02020603050405020304" pitchFamily="18" charset="0"/>
            </a:endParaRPr>
          </a:p>
          <a:p>
            <a:pPr lvl="2">
              <a:spcBef>
                <a:spcPts val="300"/>
              </a:spcBef>
              <a:defRPr/>
            </a:pPr>
            <a:r>
              <a:rPr lang="en-US" altLang="en-US" sz="2200" dirty="0">
                <a:cs typeface="Times New Roman" panose="02020603050405020304" pitchFamily="18" charset="0"/>
              </a:rPr>
              <a:t>Divide </a:t>
            </a:r>
            <a:r>
              <a:rPr lang="en-US" altLang="en-US" sz="2200" dirty="0" err="1">
                <a:cs typeface="Times New Roman" panose="02020603050405020304" pitchFamily="18" charset="0"/>
              </a:rPr>
              <a:t>musculos</a:t>
            </a:r>
            <a:r>
              <a:rPr lang="en-US" altLang="en-US" sz="2200" dirty="0">
                <a:cs typeface="Times New Roman" panose="02020603050405020304" pitchFamily="18" charset="0"/>
              </a:rPr>
              <a:t>, </a:t>
            </a:r>
            <a:r>
              <a:rPr lang="en-US" altLang="en-US" sz="2200" dirty="0" err="1">
                <a:cs typeface="Times New Roman" panose="02020603050405020304" pitchFamily="18" charset="0"/>
              </a:rPr>
              <a:t>conecta</a:t>
            </a:r>
            <a:r>
              <a:rPr lang="en-US" altLang="en-US" sz="2200" dirty="0">
                <a:cs typeface="Times New Roman" panose="02020603050405020304" pitchFamily="18" charset="0"/>
              </a:rPr>
              <a:t> </a:t>
            </a:r>
            <a:r>
              <a:rPr lang="en-US" altLang="en-US" sz="2200" dirty="0" err="1">
                <a:cs typeface="Times New Roman" panose="02020603050405020304" pitchFamily="18" charset="0"/>
              </a:rPr>
              <a:t>musculos</a:t>
            </a:r>
            <a:r>
              <a:rPr lang="en-US" altLang="en-US" sz="2200" dirty="0">
                <a:cs typeface="Times New Roman" panose="02020603050405020304" pitchFamily="18" charset="0"/>
              </a:rPr>
              <a:t> con </a:t>
            </a:r>
            <a:r>
              <a:rPr lang="en-US" altLang="en-US" sz="2200" dirty="0" err="1">
                <a:cs typeface="Times New Roman" panose="02020603050405020304" pitchFamily="18" charset="0"/>
              </a:rPr>
              <a:t>funciones</a:t>
            </a:r>
            <a:r>
              <a:rPr lang="en-US" altLang="en-US" sz="2200" dirty="0">
                <a:cs typeface="Times New Roman" panose="02020603050405020304" pitchFamily="18" charset="0"/>
              </a:rPr>
              <a:t> </a:t>
            </a:r>
            <a:r>
              <a:rPr lang="en-US" altLang="en-US" sz="2200" dirty="0" err="1">
                <a:cs typeface="Times New Roman" panose="02020603050405020304" pitchFamily="18" charset="0"/>
              </a:rPr>
              <a:t>similares</a:t>
            </a:r>
            <a:endParaRPr lang="en-US" altLang="en-US" sz="2200" dirty="0">
              <a:cs typeface="Times New Roman" panose="02020603050405020304" pitchFamily="18" charset="0"/>
            </a:endParaRPr>
          </a:p>
          <a:p>
            <a:pPr lvl="1" indent="-347472">
              <a:spcBef>
                <a:spcPts val="600"/>
              </a:spcBef>
              <a:defRPr/>
            </a:pPr>
            <a:r>
              <a:rPr lang="en-US" altLang="en-US" sz="2400" b="1" dirty="0">
                <a:cs typeface="Times New Roman" panose="02020603050405020304" pitchFamily="18" charset="0"/>
              </a:rPr>
              <a:t>Fascia Superficial</a:t>
            </a:r>
          </a:p>
          <a:p>
            <a:pPr lvl="2">
              <a:spcBef>
                <a:spcPts val="300"/>
              </a:spcBef>
              <a:defRPr/>
            </a:pPr>
            <a:r>
              <a:rPr lang="en-US" altLang="en-US" sz="2200" dirty="0">
                <a:cs typeface="Times New Roman" panose="02020603050405020304" pitchFamily="18" charset="0"/>
              </a:rPr>
              <a:t>TC Areolar y </a:t>
            </a:r>
            <a:r>
              <a:rPr lang="en-US" altLang="en-US" sz="2200" dirty="0" err="1">
                <a:cs typeface="Times New Roman" panose="02020603050405020304" pitchFamily="18" charset="0"/>
              </a:rPr>
              <a:t>adiposo</a:t>
            </a:r>
            <a:r>
              <a:rPr lang="en-US" altLang="en-US" sz="2200" dirty="0">
                <a:cs typeface="Times New Roman" panose="02020603050405020304" pitchFamily="18" charset="0"/>
              </a:rPr>
              <a:t> superficial a la </a:t>
            </a:r>
            <a:r>
              <a:rPr lang="en-US" altLang="en-US" sz="2200" dirty="0" err="1">
                <a:cs typeface="Times New Roman" panose="02020603050405020304" pitchFamily="18" charset="0"/>
              </a:rPr>
              <a:t>fascua</a:t>
            </a:r>
            <a:endParaRPr lang="en-US" altLang="en-US" sz="2200" dirty="0">
              <a:cs typeface="Times New Roman" panose="02020603050405020304" pitchFamily="18" charset="0"/>
            </a:endParaRPr>
          </a:p>
          <a:p>
            <a:pPr lvl="2">
              <a:spcBef>
                <a:spcPts val="300"/>
              </a:spcBef>
              <a:defRPr/>
            </a:pPr>
            <a:r>
              <a:rPr lang="en-US" altLang="en-US" sz="2200" dirty="0" err="1">
                <a:cs typeface="Times New Roman" panose="02020603050405020304" pitchFamily="18" charset="0"/>
              </a:rPr>
              <a:t>Separa</a:t>
            </a:r>
            <a:r>
              <a:rPr lang="en-US" altLang="en-US" sz="2200" dirty="0">
                <a:cs typeface="Times New Roman" panose="02020603050405020304" pitchFamily="18" charset="0"/>
              </a:rPr>
              <a:t> </a:t>
            </a:r>
            <a:r>
              <a:rPr lang="en-US" altLang="en-US" sz="2200" dirty="0" err="1">
                <a:cs typeface="Times New Roman" panose="02020603050405020304" pitchFamily="18" charset="0"/>
              </a:rPr>
              <a:t>músculos</a:t>
            </a:r>
            <a:r>
              <a:rPr lang="en-US" altLang="en-US" sz="2200" dirty="0">
                <a:cs typeface="Times New Roman" panose="02020603050405020304" pitchFamily="18" charset="0"/>
              </a:rPr>
              <a:t> de la </a:t>
            </a:r>
            <a:r>
              <a:rPr lang="en-US" altLang="en-US" sz="2200" dirty="0" err="1">
                <a:cs typeface="Times New Roman" panose="02020603050405020304" pitchFamily="18" charset="0"/>
              </a:rPr>
              <a:t>piel</a:t>
            </a:r>
            <a:endParaRPr lang="en-US" altLang="en-US" sz="2200" dirty="0">
              <a:cs typeface="Times New Roman" panose="02020603050405020304" pitchFamily="18" charset="0"/>
            </a:endParaRPr>
          </a:p>
        </p:txBody>
      </p:sp>
    </p:spTree>
    <p:extLst>
      <p:ext uri="{BB962C8B-B14F-4D97-AF65-F5344CB8AC3E}">
        <p14:creationId xmlns:p14="http://schemas.microsoft.com/office/powerpoint/2010/main" val="7830184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figure_10_14_unlabeled.jpg"/>
          <p:cNvPicPr>
            <a:picLocks noChangeAspect="1"/>
          </p:cNvPicPr>
          <p:nvPr/>
        </p:nvPicPr>
        <p:blipFill rotWithShape="1">
          <a:blip r:embed="rId3">
            <a:extLst>
              <a:ext uri="{28A0092B-C50C-407E-A947-70E740481C1C}">
                <a14:useLocalDpi xmlns:a14="http://schemas.microsoft.com/office/drawing/2010/main" val="0"/>
              </a:ext>
            </a:extLst>
          </a:blip>
          <a:srcRect b="2635"/>
          <a:stretch/>
        </p:blipFill>
        <p:spPr>
          <a:xfrm>
            <a:off x="278066" y="384165"/>
            <a:ext cx="8546592" cy="6071858"/>
          </a:xfrm>
          <a:prstGeom prst="rect">
            <a:avLst/>
          </a:prstGeom>
        </p:spPr>
      </p:pic>
      <p:sp>
        <p:nvSpPr>
          <p:cNvPr id="9217" name="Rectangle 3"/>
          <p:cNvSpPr>
            <a:spLocks noGrp="1" noChangeArrowheads="1"/>
          </p:cNvSpPr>
          <p:nvPr>
            <p:ph type="ctrTitle"/>
          </p:nvPr>
        </p:nvSpPr>
        <p:spPr bwMode="auto">
          <a:xfrm>
            <a:off x="0" y="0"/>
            <a:ext cx="5648325"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900" b="1" dirty="0">
                <a:latin typeface="Arial" charset="0"/>
              </a:rPr>
              <a:t>Figure 10-14 The Effect of Sarcomere Length on Active Tension.</a:t>
            </a:r>
          </a:p>
        </p:txBody>
      </p:sp>
      <p:sp>
        <p:nvSpPr>
          <p:cNvPr id="4" name="Text Box 31"/>
          <p:cNvSpPr txBox="1">
            <a:spLocks noChangeArrowheads="1"/>
          </p:cNvSpPr>
          <p:nvPr/>
        </p:nvSpPr>
        <p:spPr bwMode="auto">
          <a:xfrm>
            <a:off x="5752077" y="1322342"/>
            <a:ext cx="2603574" cy="5909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960" dirty="0">
                <a:solidFill>
                  <a:srgbClr val="000000"/>
                </a:solidFill>
                <a:latin typeface="Arial"/>
                <a:cs typeface="Arial"/>
              </a:rPr>
              <a:t>If the sarcomeres are stretched too far, the</a:t>
            </a:r>
            <a:br>
              <a:rPr lang="en-US" sz="960" dirty="0">
                <a:solidFill>
                  <a:srgbClr val="000000"/>
                </a:solidFill>
                <a:latin typeface="Arial"/>
                <a:cs typeface="Arial"/>
              </a:rPr>
            </a:br>
            <a:r>
              <a:rPr lang="en-US" sz="960" dirty="0">
                <a:solidFill>
                  <a:srgbClr val="000000"/>
                </a:solidFill>
                <a:latin typeface="Arial"/>
                <a:cs typeface="Arial"/>
              </a:rPr>
              <a:t>zone of overlap is reduced or disappears,</a:t>
            </a:r>
            <a:br>
              <a:rPr lang="en-US" sz="960" dirty="0">
                <a:solidFill>
                  <a:srgbClr val="000000"/>
                </a:solidFill>
                <a:latin typeface="Arial"/>
                <a:cs typeface="Arial"/>
              </a:rPr>
            </a:br>
            <a:r>
              <a:rPr lang="en-US" sz="960" dirty="0">
                <a:solidFill>
                  <a:srgbClr val="000000"/>
                </a:solidFill>
                <a:latin typeface="Arial"/>
                <a:cs typeface="Arial"/>
              </a:rPr>
              <a:t>and cross-bridge interactions are reduced</a:t>
            </a:r>
            <a:br>
              <a:rPr lang="en-US" sz="960" dirty="0">
                <a:solidFill>
                  <a:srgbClr val="000000"/>
                </a:solidFill>
                <a:latin typeface="Arial"/>
                <a:cs typeface="Arial"/>
              </a:rPr>
            </a:br>
            <a:r>
              <a:rPr lang="en-US" sz="960" dirty="0">
                <a:solidFill>
                  <a:srgbClr val="000000"/>
                </a:solidFill>
                <a:latin typeface="Arial"/>
                <a:cs typeface="Arial"/>
              </a:rPr>
              <a:t>or cannot occur.</a:t>
            </a:r>
            <a:endParaRPr lang="en-US" sz="960" baseline="30000" dirty="0">
              <a:solidFill>
                <a:srgbClr val="000000"/>
              </a:solidFill>
              <a:latin typeface="Symbol Std"/>
              <a:cs typeface="Symbol Std"/>
            </a:endParaRPr>
          </a:p>
        </p:txBody>
      </p:sp>
      <p:sp>
        <p:nvSpPr>
          <p:cNvPr id="5" name="Text Box 31"/>
          <p:cNvSpPr txBox="1">
            <a:spLocks noChangeArrowheads="1"/>
          </p:cNvSpPr>
          <p:nvPr/>
        </p:nvSpPr>
        <p:spPr bwMode="auto">
          <a:xfrm>
            <a:off x="3094739" y="4618622"/>
            <a:ext cx="535525" cy="295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lnSpc>
                <a:spcPts val="1200"/>
              </a:lnSpc>
            </a:pPr>
            <a:r>
              <a:rPr lang="en-US" sz="960" dirty="0">
                <a:solidFill>
                  <a:srgbClr val="000000"/>
                </a:solidFill>
                <a:latin typeface="Arial"/>
                <a:cs typeface="Arial"/>
              </a:rPr>
              <a:t>Normal</a:t>
            </a:r>
            <a:br>
              <a:rPr lang="en-US" sz="960" dirty="0">
                <a:solidFill>
                  <a:srgbClr val="000000"/>
                </a:solidFill>
                <a:latin typeface="Arial"/>
                <a:cs typeface="Arial"/>
              </a:rPr>
            </a:br>
            <a:r>
              <a:rPr lang="en-US" sz="960" dirty="0">
                <a:solidFill>
                  <a:srgbClr val="000000"/>
                </a:solidFill>
                <a:latin typeface="Arial"/>
                <a:cs typeface="Arial"/>
              </a:rPr>
              <a:t>range</a:t>
            </a:r>
            <a:endParaRPr lang="en-US" sz="960" baseline="30000" dirty="0">
              <a:solidFill>
                <a:srgbClr val="000000"/>
              </a:solidFill>
              <a:latin typeface="Symbol Std"/>
              <a:cs typeface="Symbol Std"/>
            </a:endParaRPr>
          </a:p>
        </p:txBody>
      </p:sp>
      <p:cxnSp>
        <p:nvCxnSpPr>
          <p:cNvPr id="10" name="Straight Connector 9"/>
          <p:cNvCxnSpPr/>
          <p:nvPr/>
        </p:nvCxnSpPr>
        <p:spPr bwMode="auto">
          <a:xfrm>
            <a:off x="3386137" y="4502394"/>
            <a:ext cx="0" cy="12700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2" name="Text Box 31"/>
          <p:cNvSpPr txBox="1">
            <a:spLocks noChangeArrowheads="1"/>
          </p:cNvSpPr>
          <p:nvPr/>
        </p:nvSpPr>
        <p:spPr bwMode="auto">
          <a:xfrm>
            <a:off x="2186689" y="5263147"/>
            <a:ext cx="535525" cy="147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lnSpc>
                <a:spcPts val="1200"/>
              </a:lnSpc>
            </a:pPr>
            <a:r>
              <a:rPr lang="en-US" sz="960" dirty="0">
                <a:solidFill>
                  <a:srgbClr val="000000"/>
                </a:solidFill>
                <a:latin typeface="Arial"/>
                <a:cs typeface="Arial"/>
              </a:rPr>
              <a:t>1.2 </a:t>
            </a:r>
            <a:r>
              <a:rPr lang="en-US" sz="960" i="1" dirty="0" err="1">
                <a:solidFill>
                  <a:srgbClr val="000000"/>
                </a:solidFill>
                <a:latin typeface="Symbol Std"/>
                <a:cs typeface="Symbol Std"/>
              </a:rPr>
              <a:t>μ</a:t>
            </a:r>
            <a:r>
              <a:rPr lang="en-US" sz="960" dirty="0" err="1">
                <a:solidFill>
                  <a:srgbClr val="000000"/>
                </a:solidFill>
                <a:latin typeface="Arial"/>
                <a:cs typeface="Arial"/>
              </a:rPr>
              <a:t>m</a:t>
            </a:r>
            <a:endParaRPr lang="en-US" sz="960" baseline="30000" dirty="0">
              <a:solidFill>
                <a:srgbClr val="000000"/>
              </a:solidFill>
              <a:latin typeface="Symbol Std"/>
              <a:cs typeface="Symbol Std"/>
            </a:endParaRPr>
          </a:p>
        </p:txBody>
      </p:sp>
      <p:sp>
        <p:nvSpPr>
          <p:cNvPr id="13" name="Text Box 31"/>
          <p:cNvSpPr txBox="1">
            <a:spLocks noChangeArrowheads="1"/>
          </p:cNvSpPr>
          <p:nvPr/>
        </p:nvSpPr>
        <p:spPr bwMode="auto">
          <a:xfrm>
            <a:off x="2920114" y="5272672"/>
            <a:ext cx="535525" cy="147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960" dirty="0">
                <a:solidFill>
                  <a:srgbClr val="000000"/>
                </a:solidFill>
                <a:latin typeface="Arial"/>
                <a:cs typeface="Arial"/>
              </a:rPr>
              <a:t>1.6 </a:t>
            </a:r>
            <a:r>
              <a:rPr lang="en-US" sz="960" i="1" dirty="0" err="1">
                <a:solidFill>
                  <a:srgbClr val="000000"/>
                </a:solidFill>
                <a:latin typeface="Symbol Std"/>
                <a:cs typeface="Symbol Std"/>
              </a:rPr>
              <a:t>μ</a:t>
            </a:r>
            <a:r>
              <a:rPr lang="en-US" sz="960" dirty="0" err="1">
                <a:solidFill>
                  <a:srgbClr val="000000"/>
                </a:solidFill>
                <a:latin typeface="Arial"/>
                <a:cs typeface="Arial"/>
              </a:rPr>
              <a:t>m</a:t>
            </a:r>
            <a:endParaRPr lang="en-US" sz="960" baseline="30000" dirty="0">
              <a:solidFill>
                <a:srgbClr val="000000"/>
              </a:solidFill>
              <a:latin typeface="Symbol Std"/>
              <a:cs typeface="Symbol Std"/>
            </a:endParaRPr>
          </a:p>
        </p:txBody>
      </p:sp>
      <p:sp>
        <p:nvSpPr>
          <p:cNvPr id="14" name="Text Box 31"/>
          <p:cNvSpPr txBox="1">
            <a:spLocks noChangeArrowheads="1"/>
          </p:cNvSpPr>
          <p:nvPr/>
        </p:nvSpPr>
        <p:spPr bwMode="auto">
          <a:xfrm>
            <a:off x="4015489" y="5259972"/>
            <a:ext cx="535525" cy="147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960" dirty="0">
                <a:solidFill>
                  <a:srgbClr val="000000"/>
                </a:solidFill>
                <a:latin typeface="Arial"/>
                <a:cs typeface="Arial"/>
              </a:rPr>
              <a:t>2.6 </a:t>
            </a:r>
            <a:r>
              <a:rPr lang="en-US" sz="960" i="1" dirty="0" err="1">
                <a:solidFill>
                  <a:srgbClr val="000000"/>
                </a:solidFill>
                <a:latin typeface="Symbol Std"/>
                <a:cs typeface="Symbol Std"/>
              </a:rPr>
              <a:t>μ</a:t>
            </a:r>
            <a:r>
              <a:rPr lang="en-US" sz="960" dirty="0" err="1">
                <a:solidFill>
                  <a:srgbClr val="000000"/>
                </a:solidFill>
                <a:latin typeface="Arial"/>
                <a:cs typeface="Arial"/>
              </a:rPr>
              <a:t>m</a:t>
            </a:r>
            <a:endParaRPr lang="en-US" sz="960" baseline="30000" dirty="0">
              <a:solidFill>
                <a:srgbClr val="000000"/>
              </a:solidFill>
              <a:latin typeface="Symbol Std"/>
              <a:cs typeface="Symbol Std"/>
            </a:endParaRPr>
          </a:p>
        </p:txBody>
      </p:sp>
      <p:sp>
        <p:nvSpPr>
          <p:cNvPr id="15" name="Text Box 31"/>
          <p:cNvSpPr txBox="1">
            <a:spLocks noChangeArrowheads="1"/>
          </p:cNvSpPr>
          <p:nvPr/>
        </p:nvSpPr>
        <p:spPr bwMode="auto">
          <a:xfrm>
            <a:off x="5606164" y="5253622"/>
            <a:ext cx="535525" cy="147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960" dirty="0">
                <a:solidFill>
                  <a:srgbClr val="000000"/>
                </a:solidFill>
                <a:latin typeface="Arial"/>
                <a:cs typeface="Arial"/>
              </a:rPr>
              <a:t>3.6 </a:t>
            </a:r>
            <a:r>
              <a:rPr lang="en-US" sz="960" i="1" dirty="0" err="1">
                <a:solidFill>
                  <a:srgbClr val="000000"/>
                </a:solidFill>
                <a:latin typeface="Symbol Std"/>
                <a:cs typeface="Symbol Std"/>
              </a:rPr>
              <a:t>μ</a:t>
            </a:r>
            <a:r>
              <a:rPr lang="en-US" sz="960" dirty="0" err="1">
                <a:solidFill>
                  <a:srgbClr val="000000"/>
                </a:solidFill>
                <a:latin typeface="Arial"/>
                <a:cs typeface="Arial"/>
              </a:rPr>
              <a:t>m</a:t>
            </a:r>
            <a:endParaRPr lang="en-US" sz="960" baseline="30000" dirty="0">
              <a:solidFill>
                <a:srgbClr val="000000"/>
              </a:solidFill>
              <a:latin typeface="Symbol Std"/>
              <a:cs typeface="Symbol Std"/>
            </a:endParaRPr>
          </a:p>
        </p:txBody>
      </p:sp>
      <p:sp>
        <p:nvSpPr>
          <p:cNvPr id="16" name="Text Box 31"/>
          <p:cNvSpPr txBox="1">
            <a:spLocks noChangeArrowheads="1"/>
          </p:cNvSpPr>
          <p:nvPr/>
        </p:nvSpPr>
        <p:spPr bwMode="auto">
          <a:xfrm rot="16200000">
            <a:off x="1019907" y="3785213"/>
            <a:ext cx="1932816" cy="147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960" dirty="0">
                <a:solidFill>
                  <a:srgbClr val="000000"/>
                </a:solidFill>
                <a:latin typeface="Arial"/>
                <a:cs typeface="Arial"/>
              </a:rPr>
              <a:t>Tension (percent of maximum)</a:t>
            </a:r>
            <a:endParaRPr lang="en-US" sz="960" baseline="30000" dirty="0">
              <a:solidFill>
                <a:srgbClr val="000000"/>
              </a:solidFill>
              <a:latin typeface="Symbol Std"/>
              <a:cs typeface="Symbol Std"/>
            </a:endParaRPr>
          </a:p>
        </p:txBody>
      </p:sp>
      <p:cxnSp>
        <p:nvCxnSpPr>
          <p:cNvPr id="17" name="Straight Connector 16"/>
          <p:cNvCxnSpPr/>
          <p:nvPr/>
        </p:nvCxnSpPr>
        <p:spPr bwMode="auto">
          <a:xfrm flipV="1">
            <a:off x="3751262" y="5483469"/>
            <a:ext cx="0" cy="35560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9" name="Text Box 31"/>
          <p:cNvSpPr txBox="1">
            <a:spLocks noChangeArrowheads="1"/>
          </p:cNvSpPr>
          <p:nvPr/>
        </p:nvSpPr>
        <p:spPr bwMode="auto">
          <a:xfrm>
            <a:off x="2418464" y="5517147"/>
            <a:ext cx="120262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lnSpc>
                <a:spcPts val="1200"/>
              </a:lnSpc>
            </a:pPr>
            <a:r>
              <a:rPr lang="en-US" sz="1000" dirty="0">
                <a:solidFill>
                  <a:srgbClr val="000000"/>
                </a:solidFill>
                <a:latin typeface="Arial"/>
                <a:cs typeface="Arial"/>
              </a:rPr>
              <a:t>Sarcomere length</a:t>
            </a:r>
            <a:br>
              <a:rPr lang="en-US" sz="1000" dirty="0">
                <a:solidFill>
                  <a:srgbClr val="000000"/>
                </a:solidFill>
                <a:latin typeface="Arial"/>
                <a:cs typeface="Arial"/>
              </a:rPr>
            </a:br>
            <a:r>
              <a:rPr lang="en-US" sz="1000" dirty="0">
                <a:solidFill>
                  <a:srgbClr val="000000"/>
                </a:solidFill>
                <a:latin typeface="Arial"/>
                <a:cs typeface="Arial"/>
              </a:rPr>
              <a:t>decreases</a:t>
            </a:r>
            <a:endParaRPr lang="en-US" sz="1000" baseline="30000" dirty="0">
              <a:solidFill>
                <a:srgbClr val="000000"/>
              </a:solidFill>
              <a:latin typeface="Symbol Std"/>
              <a:cs typeface="Symbol Std"/>
            </a:endParaRPr>
          </a:p>
        </p:txBody>
      </p:sp>
      <p:sp>
        <p:nvSpPr>
          <p:cNvPr id="20" name="Text Box 31"/>
          <p:cNvSpPr txBox="1">
            <a:spLocks noChangeArrowheads="1"/>
          </p:cNvSpPr>
          <p:nvPr/>
        </p:nvSpPr>
        <p:spPr bwMode="auto">
          <a:xfrm>
            <a:off x="4218689" y="5520322"/>
            <a:ext cx="120262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lnSpc>
                <a:spcPts val="1200"/>
              </a:lnSpc>
            </a:pPr>
            <a:r>
              <a:rPr lang="en-US" sz="1000" dirty="0">
                <a:solidFill>
                  <a:srgbClr val="000000"/>
                </a:solidFill>
                <a:latin typeface="Arial"/>
                <a:cs typeface="Arial"/>
              </a:rPr>
              <a:t>Sarcomere length</a:t>
            </a:r>
            <a:br>
              <a:rPr lang="en-US" sz="1000" dirty="0">
                <a:solidFill>
                  <a:srgbClr val="000000"/>
                </a:solidFill>
                <a:latin typeface="Arial"/>
                <a:cs typeface="Arial"/>
              </a:rPr>
            </a:br>
            <a:r>
              <a:rPr lang="en-US" sz="1000" dirty="0">
                <a:solidFill>
                  <a:srgbClr val="000000"/>
                </a:solidFill>
                <a:latin typeface="Arial"/>
                <a:cs typeface="Arial"/>
              </a:rPr>
              <a:t>increases</a:t>
            </a:r>
            <a:endParaRPr lang="en-US" sz="1000" baseline="30000" dirty="0">
              <a:solidFill>
                <a:srgbClr val="000000"/>
              </a:solidFill>
              <a:latin typeface="Symbol Std"/>
              <a:cs typeface="Symbol Std"/>
            </a:endParaRPr>
          </a:p>
        </p:txBody>
      </p:sp>
      <p:sp>
        <p:nvSpPr>
          <p:cNvPr id="21" name="Text Box 31"/>
          <p:cNvSpPr txBox="1">
            <a:spLocks noChangeArrowheads="1"/>
          </p:cNvSpPr>
          <p:nvPr/>
        </p:nvSpPr>
        <p:spPr bwMode="auto">
          <a:xfrm>
            <a:off x="2894715" y="5834647"/>
            <a:ext cx="1745548" cy="147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lnSpc>
                <a:spcPts val="1200"/>
              </a:lnSpc>
            </a:pPr>
            <a:r>
              <a:rPr lang="en-US" sz="960" dirty="0">
                <a:solidFill>
                  <a:srgbClr val="000000"/>
                </a:solidFill>
                <a:latin typeface="Arial Black"/>
                <a:cs typeface="Arial Black"/>
              </a:rPr>
              <a:t>Optimal resting length:</a:t>
            </a:r>
            <a:endParaRPr lang="en-US" sz="960" baseline="30000" dirty="0">
              <a:solidFill>
                <a:srgbClr val="000000"/>
              </a:solidFill>
              <a:latin typeface="Arial Black"/>
              <a:cs typeface="Arial Black"/>
            </a:endParaRPr>
          </a:p>
        </p:txBody>
      </p:sp>
      <p:sp>
        <p:nvSpPr>
          <p:cNvPr id="22" name="Text Box 31"/>
          <p:cNvSpPr txBox="1">
            <a:spLocks noChangeArrowheads="1"/>
          </p:cNvSpPr>
          <p:nvPr/>
        </p:nvSpPr>
        <p:spPr bwMode="auto">
          <a:xfrm>
            <a:off x="2763837" y="5980697"/>
            <a:ext cx="2012951" cy="44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a:lnSpc>
                <a:spcPts val="1200"/>
              </a:lnSpc>
            </a:pPr>
            <a:r>
              <a:rPr lang="en-US" sz="960" dirty="0">
                <a:solidFill>
                  <a:srgbClr val="000000"/>
                </a:solidFill>
                <a:latin typeface="Arial"/>
                <a:cs typeface="Arial"/>
              </a:rPr>
              <a:t>The normal range of sarcomere</a:t>
            </a:r>
            <a:br>
              <a:rPr lang="en-US" sz="960" dirty="0">
                <a:solidFill>
                  <a:srgbClr val="000000"/>
                </a:solidFill>
                <a:latin typeface="Arial"/>
                <a:cs typeface="Arial"/>
              </a:rPr>
            </a:br>
            <a:r>
              <a:rPr lang="en-US" sz="960" dirty="0">
                <a:solidFill>
                  <a:srgbClr val="000000"/>
                </a:solidFill>
                <a:latin typeface="Arial"/>
                <a:cs typeface="Arial"/>
              </a:rPr>
              <a:t>lengths in the body is 75 to 130</a:t>
            </a:r>
            <a:br>
              <a:rPr lang="en-US" sz="960" dirty="0">
                <a:solidFill>
                  <a:srgbClr val="000000"/>
                </a:solidFill>
                <a:latin typeface="Arial"/>
                <a:cs typeface="Arial"/>
              </a:rPr>
            </a:br>
            <a:r>
              <a:rPr lang="en-US" sz="960" dirty="0">
                <a:solidFill>
                  <a:srgbClr val="000000"/>
                </a:solidFill>
                <a:latin typeface="Arial"/>
                <a:cs typeface="Arial"/>
              </a:rPr>
              <a:t>percent of the optimal length.</a:t>
            </a:r>
            <a:endParaRPr lang="en-US" sz="960" baseline="30000" dirty="0">
              <a:solidFill>
                <a:srgbClr val="000000"/>
              </a:solidFill>
              <a:latin typeface="Arial"/>
              <a:cs typeface="Arial"/>
            </a:endParaRPr>
          </a:p>
        </p:txBody>
      </p:sp>
      <p:sp>
        <p:nvSpPr>
          <p:cNvPr id="23" name="Text Box 31"/>
          <p:cNvSpPr txBox="1">
            <a:spLocks noChangeArrowheads="1"/>
          </p:cNvSpPr>
          <p:nvPr/>
        </p:nvSpPr>
        <p:spPr bwMode="auto">
          <a:xfrm>
            <a:off x="1976437" y="2983497"/>
            <a:ext cx="279052" cy="147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a:lnSpc>
                <a:spcPts val="1200"/>
              </a:lnSpc>
            </a:pPr>
            <a:r>
              <a:rPr lang="en-US" sz="960" dirty="0">
                <a:solidFill>
                  <a:srgbClr val="000000"/>
                </a:solidFill>
                <a:latin typeface="Arial"/>
                <a:cs typeface="Arial"/>
              </a:rPr>
              <a:t>100</a:t>
            </a:r>
            <a:endParaRPr lang="en-US" sz="960" baseline="30000" dirty="0">
              <a:solidFill>
                <a:srgbClr val="000000"/>
              </a:solidFill>
              <a:latin typeface="Symbol Std"/>
              <a:cs typeface="Symbol Std"/>
            </a:endParaRPr>
          </a:p>
        </p:txBody>
      </p:sp>
      <p:sp>
        <p:nvSpPr>
          <p:cNvPr id="25" name="Text Box 31"/>
          <p:cNvSpPr txBox="1">
            <a:spLocks noChangeArrowheads="1"/>
          </p:cNvSpPr>
          <p:nvPr/>
        </p:nvSpPr>
        <p:spPr bwMode="auto">
          <a:xfrm>
            <a:off x="1979612" y="3402597"/>
            <a:ext cx="279052" cy="147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a:lnSpc>
                <a:spcPts val="1200"/>
              </a:lnSpc>
            </a:pPr>
            <a:r>
              <a:rPr lang="en-US" sz="960" dirty="0">
                <a:solidFill>
                  <a:srgbClr val="000000"/>
                </a:solidFill>
                <a:latin typeface="Arial"/>
                <a:cs typeface="Arial"/>
              </a:rPr>
              <a:t>80</a:t>
            </a:r>
            <a:endParaRPr lang="en-US" sz="960" baseline="30000" dirty="0">
              <a:solidFill>
                <a:srgbClr val="000000"/>
              </a:solidFill>
              <a:latin typeface="Symbol Std"/>
              <a:cs typeface="Symbol Std"/>
            </a:endParaRPr>
          </a:p>
        </p:txBody>
      </p:sp>
      <p:sp>
        <p:nvSpPr>
          <p:cNvPr id="26" name="Text Box 31"/>
          <p:cNvSpPr txBox="1">
            <a:spLocks noChangeArrowheads="1"/>
          </p:cNvSpPr>
          <p:nvPr/>
        </p:nvSpPr>
        <p:spPr bwMode="auto">
          <a:xfrm>
            <a:off x="2062161" y="3818522"/>
            <a:ext cx="193327" cy="147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a:lnSpc>
                <a:spcPts val="1200"/>
              </a:lnSpc>
            </a:pPr>
            <a:r>
              <a:rPr lang="en-US" sz="960" dirty="0">
                <a:solidFill>
                  <a:srgbClr val="000000"/>
                </a:solidFill>
                <a:latin typeface="Arial"/>
                <a:cs typeface="Arial"/>
              </a:rPr>
              <a:t>60</a:t>
            </a:r>
            <a:endParaRPr lang="en-US" sz="960" baseline="30000" dirty="0">
              <a:solidFill>
                <a:srgbClr val="000000"/>
              </a:solidFill>
              <a:latin typeface="Symbol Std"/>
              <a:cs typeface="Symbol Std"/>
            </a:endParaRPr>
          </a:p>
        </p:txBody>
      </p:sp>
      <p:sp>
        <p:nvSpPr>
          <p:cNvPr id="27" name="Text Box 31"/>
          <p:cNvSpPr txBox="1">
            <a:spLocks noChangeArrowheads="1"/>
          </p:cNvSpPr>
          <p:nvPr/>
        </p:nvSpPr>
        <p:spPr bwMode="auto">
          <a:xfrm>
            <a:off x="2062161" y="4234447"/>
            <a:ext cx="193327" cy="147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a:lnSpc>
                <a:spcPts val="1200"/>
              </a:lnSpc>
            </a:pPr>
            <a:r>
              <a:rPr lang="en-US" sz="960" dirty="0">
                <a:solidFill>
                  <a:srgbClr val="000000"/>
                </a:solidFill>
                <a:latin typeface="Arial"/>
                <a:cs typeface="Arial"/>
              </a:rPr>
              <a:t>40</a:t>
            </a:r>
            <a:endParaRPr lang="en-US" sz="960" baseline="30000" dirty="0">
              <a:solidFill>
                <a:srgbClr val="000000"/>
              </a:solidFill>
              <a:latin typeface="Symbol Std"/>
              <a:cs typeface="Symbol Std"/>
            </a:endParaRPr>
          </a:p>
        </p:txBody>
      </p:sp>
      <p:sp>
        <p:nvSpPr>
          <p:cNvPr id="28" name="Text Box 31"/>
          <p:cNvSpPr txBox="1">
            <a:spLocks noChangeArrowheads="1"/>
          </p:cNvSpPr>
          <p:nvPr/>
        </p:nvSpPr>
        <p:spPr bwMode="auto">
          <a:xfrm>
            <a:off x="2058986" y="4659897"/>
            <a:ext cx="193327" cy="147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a:lnSpc>
                <a:spcPts val="1200"/>
              </a:lnSpc>
            </a:pPr>
            <a:r>
              <a:rPr lang="en-US" sz="960" dirty="0">
                <a:solidFill>
                  <a:srgbClr val="000000"/>
                </a:solidFill>
                <a:latin typeface="Arial"/>
                <a:cs typeface="Arial"/>
              </a:rPr>
              <a:t>20</a:t>
            </a:r>
            <a:endParaRPr lang="en-US" sz="960" baseline="30000" dirty="0">
              <a:solidFill>
                <a:srgbClr val="000000"/>
              </a:solidFill>
              <a:latin typeface="Symbol Std"/>
              <a:cs typeface="Symbol Std"/>
            </a:endParaRPr>
          </a:p>
        </p:txBody>
      </p:sp>
      <p:sp>
        <p:nvSpPr>
          <p:cNvPr id="29" name="Text Box 31"/>
          <p:cNvSpPr txBox="1">
            <a:spLocks noChangeArrowheads="1"/>
          </p:cNvSpPr>
          <p:nvPr/>
        </p:nvSpPr>
        <p:spPr bwMode="auto">
          <a:xfrm>
            <a:off x="2065336" y="5075822"/>
            <a:ext cx="193327" cy="1477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r">
              <a:lnSpc>
                <a:spcPts val="1200"/>
              </a:lnSpc>
            </a:pPr>
            <a:r>
              <a:rPr lang="en-US" sz="960" dirty="0">
                <a:solidFill>
                  <a:srgbClr val="000000"/>
                </a:solidFill>
                <a:latin typeface="Arial"/>
                <a:cs typeface="Arial"/>
              </a:rPr>
              <a:t>0</a:t>
            </a:r>
            <a:endParaRPr lang="en-US" sz="960" baseline="30000" dirty="0">
              <a:solidFill>
                <a:srgbClr val="000000"/>
              </a:solidFill>
              <a:latin typeface="Symbol Std"/>
              <a:cs typeface="Symbol Std"/>
            </a:endParaRPr>
          </a:p>
        </p:txBody>
      </p:sp>
      <p:sp>
        <p:nvSpPr>
          <p:cNvPr id="30" name="Text Box 31"/>
          <p:cNvSpPr txBox="1">
            <a:spLocks noChangeArrowheads="1"/>
          </p:cNvSpPr>
          <p:nvPr/>
        </p:nvSpPr>
        <p:spPr bwMode="auto">
          <a:xfrm>
            <a:off x="6183529" y="4074963"/>
            <a:ext cx="2603574" cy="1406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20"/>
              </a:lnSpc>
            </a:pPr>
            <a:r>
              <a:rPr lang="en-US" sz="960" dirty="0">
                <a:solidFill>
                  <a:srgbClr val="000000"/>
                </a:solidFill>
                <a:latin typeface="Arial"/>
                <a:cs typeface="Arial"/>
              </a:rPr>
              <a:t>When the zone of overlap is reduced to</a:t>
            </a:r>
            <a:br>
              <a:rPr lang="en-US" sz="960" dirty="0">
                <a:solidFill>
                  <a:srgbClr val="000000"/>
                </a:solidFill>
                <a:latin typeface="Arial"/>
                <a:cs typeface="Arial"/>
              </a:rPr>
            </a:br>
            <a:r>
              <a:rPr lang="en-US" sz="960" dirty="0">
                <a:solidFill>
                  <a:srgbClr val="000000"/>
                </a:solidFill>
                <a:latin typeface="Arial"/>
                <a:cs typeface="Arial"/>
              </a:rPr>
              <a:t>zero, thin and thick filaments cannot</a:t>
            </a:r>
            <a:br>
              <a:rPr lang="en-US" sz="960" dirty="0">
                <a:solidFill>
                  <a:srgbClr val="000000"/>
                </a:solidFill>
                <a:latin typeface="Arial"/>
                <a:cs typeface="Arial"/>
              </a:rPr>
            </a:br>
            <a:r>
              <a:rPr lang="en-US" sz="960" dirty="0">
                <a:solidFill>
                  <a:srgbClr val="000000"/>
                </a:solidFill>
                <a:latin typeface="Arial"/>
                <a:cs typeface="Arial"/>
              </a:rPr>
              <a:t>interact at all. The muscle fiber cannot</a:t>
            </a:r>
            <a:br>
              <a:rPr lang="en-US" sz="960" dirty="0">
                <a:solidFill>
                  <a:srgbClr val="000000"/>
                </a:solidFill>
                <a:latin typeface="Arial"/>
                <a:cs typeface="Arial"/>
              </a:rPr>
            </a:br>
            <a:r>
              <a:rPr lang="en-US" sz="960" dirty="0">
                <a:solidFill>
                  <a:srgbClr val="000000"/>
                </a:solidFill>
                <a:latin typeface="Arial"/>
                <a:cs typeface="Arial"/>
              </a:rPr>
              <a:t>produce any active tension, and a </a:t>
            </a:r>
            <a:br>
              <a:rPr lang="en-US" sz="960" dirty="0">
                <a:solidFill>
                  <a:srgbClr val="000000"/>
                </a:solidFill>
                <a:latin typeface="Arial"/>
                <a:cs typeface="Arial"/>
              </a:rPr>
            </a:br>
            <a:r>
              <a:rPr lang="en-US" sz="960" dirty="0">
                <a:solidFill>
                  <a:srgbClr val="000000"/>
                </a:solidFill>
                <a:latin typeface="Arial"/>
                <a:cs typeface="Arial"/>
              </a:rPr>
              <a:t>contraction cannot occur. Such extreme</a:t>
            </a:r>
            <a:br>
              <a:rPr lang="en-US" sz="960" dirty="0">
                <a:solidFill>
                  <a:srgbClr val="000000"/>
                </a:solidFill>
                <a:latin typeface="Arial"/>
                <a:cs typeface="Arial"/>
              </a:rPr>
            </a:br>
            <a:r>
              <a:rPr lang="en-US" sz="960" dirty="0">
                <a:solidFill>
                  <a:srgbClr val="000000"/>
                </a:solidFill>
                <a:latin typeface="Arial"/>
                <a:cs typeface="Arial"/>
              </a:rPr>
              <a:t>stretching of a muscle fiber is normally</a:t>
            </a:r>
            <a:br>
              <a:rPr lang="en-US" sz="960" dirty="0">
                <a:solidFill>
                  <a:srgbClr val="000000"/>
                </a:solidFill>
                <a:latin typeface="Arial"/>
                <a:cs typeface="Arial"/>
              </a:rPr>
            </a:br>
            <a:r>
              <a:rPr lang="en-US" sz="960" dirty="0">
                <a:solidFill>
                  <a:srgbClr val="000000"/>
                </a:solidFill>
                <a:latin typeface="Arial"/>
                <a:cs typeface="Arial"/>
              </a:rPr>
              <a:t>prevented by </a:t>
            </a:r>
            <a:r>
              <a:rPr lang="en-US" sz="960" dirty="0" err="1">
                <a:solidFill>
                  <a:srgbClr val="000000"/>
                </a:solidFill>
                <a:latin typeface="Arial"/>
                <a:cs typeface="Arial"/>
              </a:rPr>
              <a:t>titin</a:t>
            </a:r>
            <a:r>
              <a:rPr lang="en-US" sz="960" dirty="0">
                <a:solidFill>
                  <a:srgbClr val="000000"/>
                </a:solidFill>
                <a:latin typeface="Arial"/>
                <a:cs typeface="Arial"/>
              </a:rPr>
              <a:t> filaments (which tie the</a:t>
            </a:r>
            <a:br>
              <a:rPr lang="en-US" sz="960" dirty="0">
                <a:solidFill>
                  <a:srgbClr val="000000"/>
                </a:solidFill>
                <a:latin typeface="Arial"/>
                <a:cs typeface="Arial"/>
              </a:rPr>
            </a:br>
            <a:r>
              <a:rPr lang="en-US" sz="960" dirty="0">
                <a:solidFill>
                  <a:srgbClr val="000000"/>
                </a:solidFill>
                <a:latin typeface="Arial"/>
                <a:cs typeface="Arial"/>
              </a:rPr>
              <a:t>thick filaments to the Z lines) and by the</a:t>
            </a:r>
            <a:br>
              <a:rPr lang="en-US" sz="960" dirty="0">
                <a:solidFill>
                  <a:srgbClr val="000000"/>
                </a:solidFill>
                <a:latin typeface="Arial"/>
                <a:cs typeface="Arial"/>
              </a:rPr>
            </a:br>
            <a:r>
              <a:rPr lang="en-US" sz="960" dirty="0">
                <a:solidFill>
                  <a:srgbClr val="000000"/>
                </a:solidFill>
                <a:latin typeface="Arial"/>
                <a:cs typeface="Arial"/>
              </a:rPr>
              <a:t>surrounding connective tissues.</a:t>
            </a:r>
            <a:endParaRPr lang="en-US" sz="960" baseline="30000" dirty="0">
              <a:solidFill>
                <a:srgbClr val="000000"/>
              </a:solidFill>
              <a:latin typeface="Symbol Std"/>
              <a:cs typeface="Symbol Std"/>
            </a:endParaRPr>
          </a:p>
        </p:txBody>
      </p:sp>
      <p:sp>
        <p:nvSpPr>
          <p:cNvPr id="31" name="Text Box 31"/>
          <p:cNvSpPr txBox="1">
            <a:spLocks noChangeArrowheads="1"/>
          </p:cNvSpPr>
          <p:nvPr/>
        </p:nvSpPr>
        <p:spPr bwMode="auto">
          <a:xfrm>
            <a:off x="3108689" y="526329"/>
            <a:ext cx="2193914" cy="5878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00"/>
              </a:lnSpc>
            </a:pPr>
            <a:r>
              <a:rPr lang="en-US" sz="960" dirty="0">
                <a:solidFill>
                  <a:srgbClr val="000000"/>
                </a:solidFill>
                <a:latin typeface="Arial"/>
                <a:cs typeface="Arial"/>
              </a:rPr>
              <a:t>Maximum tension is produced</a:t>
            </a:r>
            <a:br>
              <a:rPr lang="en-US" sz="960" dirty="0">
                <a:solidFill>
                  <a:srgbClr val="000000"/>
                </a:solidFill>
                <a:latin typeface="Arial"/>
                <a:cs typeface="Arial"/>
              </a:rPr>
            </a:br>
            <a:r>
              <a:rPr lang="en-US" sz="960" dirty="0">
                <a:solidFill>
                  <a:srgbClr val="000000"/>
                </a:solidFill>
                <a:latin typeface="Arial"/>
                <a:cs typeface="Arial"/>
              </a:rPr>
              <a:t>when the zone of overlap is large</a:t>
            </a:r>
            <a:br>
              <a:rPr lang="en-US" sz="960" dirty="0">
                <a:solidFill>
                  <a:srgbClr val="000000"/>
                </a:solidFill>
                <a:latin typeface="Arial"/>
                <a:cs typeface="Arial"/>
              </a:rPr>
            </a:br>
            <a:r>
              <a:rPr lang="en-US" sz="960" dirty="0">
                <a:solidFill>
                  <a:srgbClr val="000000"/>
                </a:solidFill>
                <a:latin typeface="Arial"/>
                <a:cs typeface="Arial"/>
              </a:rPr>
              <a:t>but the thin filaments do not extend</a:t>
            </a:r>
            <a:br>
              <a:rPr lang="en-US" sz="960" dirty="0">
                <a:solidFill>
                  <a:srgbClr val="000000"/>
                </a:solidFill>
                <a:latin typeface="Arial"/>
                <a:cs typeface="Arial"/>
              </a:rPr>
            </a:br>
            <a:r>
              <a:rPr lang="en-US" sz="960" dirty="0">
                <a:solidFill>
                  <a:srgbClr val="000000"/>
                </a:solidFill>
                <a:latin typeface="Arial"/>
                <a:cs typeface="Arial"/>
              </a:rPr>
              <a:t>across the sarcomere’s center.</a:t>
            </a:r>
            <a:endParaRPr lang="en-US" sz="960" baseline="30000" dirty="0">
              <a:solidFill>
                <a:srgbClr val="000000"/>
              </a:solidFill>
              <a:latin typeface="Symbol Std"/>
              <a:cs typeface="Symbol Std"/>
            </a:endParaRPr>
          </a:p>
        </p:txBody>
      </p:sp>
      <p:sp>
        <p:nvSpPr>
          <p:cNvPr id="32" name="Text Box 31"/>
          <p:cNvSpPr txBox="1">
            <a:spLocks noChangeArrowheads="1"/>
          </p:cNvSpPr>
          <p:nvPr/>
        </p:nvSpPr>
        <p:spPr bwMode="auto">
          <a:xfrm>
            <a:off x="410610" y="4087114"/>
            <a:ext cx="1302115" cy="10937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20"/>
              </a:lnSpc>
            </a:pPr>
            <a:r>
              <a:rPr lang="en-US" sz="960" dirty="0">
                <a:solidFill>
                  <a:srgbClr val="000000"/>
                </a:solidFill>
                <a:latin typeface="Arial"/>
                <a:cs typeface="Arial"/>
              </a:rPr>
              <a:t>When the thick</a:t>
            </a:r>
            <a:br>
              <a:rPr lang="en-US" sz="960" dirty="0">
                <a:solidFill>
                  <a:srgbClr val="000000"/>
                </a:solidFill>
                <a:latin typeface="Arial"/>
                <a:cs typeface="Arial"/>
              </a:rPr>
            </a:br>
            <a:r>
              <a:rPr lang="en-US" sz="960" dirty="0">
                <a:solidFill>
                  <a:srgbClr val="000000"/>
                </a:solidFill>
                <a:latin typeface="Arial"/>
                <a:cs typeface="Arial"/>
              </a:rPr>
              <a:t>filaments contact the</a:t>
            </a:r>
            <a:br>
              <a:rPr lang="en-US" sz="960" dirty="0">
                <a:solidFill>
                  <a:srgbClr val="000000"/>
                </a:solidFill>
                <a:latin typeface="Arial"/>
                <a:cs typeface="Arial"/>
              </a:rPr>
            </a:br>
            <a:r>
              <a:rPr lang="en-US" sz="960" dirty="0">
                <a:solidFill>
                  <a:srgbClr val="000000"/>
                </a:solidFill>
                <a:latin typeface="Arial"/>
                <a:cs typeface="Arial"/>
              </a:rPr>
              <a:t>Z lines, the sarcomere</a:t>
            </a:r>
            <a:br>
              <a:rPr lang="en-US" sz="960" dirty="0">
                <a:solidFill>
                  <a:srgbClr val="000000"/>
                </a:solidFill>
                <a:latin typeface="Arial"/>
                <a:cs typeface="Arial"/>
              </a:rPr>
            </a:br>
            <a:r>
              <a:rPr lang="en-US" sz="960" dirty="0">
                <a:solidFill>
                  <a:srgbClr val="000000"/>
                </a:solidFill>
                <a:latin typeface="Arial"/>
                <a:cs typeface="Arial"/>
              </a:rPr>
              <a:t>cannot shorten—the</a:t>
            </a:r>
            <a:br>
              <a:rPr lang="en-US" sz="960" dirty="0">
                <a:solidFill>
                  <a:srgbClr val="000000"/>
                </a:solidFill>
                <a:latin typeface="Arial"/>
                <a:cs typeface="Arial"/>
              </a:rPr>
            </a:br>
            <a:r>
              <a:rPr lang="en-US" sz="960" dirty="0">
                <a:solidFill>
                  <a:srgbClr val="000000"/>
                </a:solidFill>
                <a:latin typeface="Arial"/>
                <a:cs typeface="Arial"/>
              </a:rPr>
              <a:t>myosin heads cannot</a:t>
            </a:r>
            <a:br>
              <a:rPr lang="en-US" sz="960" dirty="0">
                <a:solidFill>
                  <a:srgbClr val="000000"/>
                </a:solidFill>
                <a:latin typeface="Arial"/>
                <a:cs typeface="Arial"/>
              </a:rPr>
            </a:br>
            <a:r>
              <a:rPr lang="en-US" sz="960" dirty="0">
                <a:solidFill>
                  <a:srgbClr val="000000"/>
                </a:solidFill>
                <a:latin typeface="Arial"/>
                <a:cs typeface="Arial"/>
              </a:rPr>
              <a:t>pivot and tension</a:t>
            </a:r>
            <a:br>
              <a:rPr lang="en-US" sz="960" dirty="0">
                <a:solidFill>
                  <a:srgbClr val="000000"/>
                </a:solidFill>
                <a:latin typeface="Arial"/>
                <a:cs typeface="Arial"/>
              </a:rPr>
            </a:br>
            <a:r>
              <a:rPr lang="en-US" sz="960" dirty="0">
                <a:solidFill>
                  <a:srgbClr val="000000"/>
                </a:solidFill>
                <a:latin typeface="Arial"/>
                <a:cs typeface="Arial"/>
              </a:rPr>
              <a:t>cannot be produced.</a:t>
            </a:r>
            <a:endParaRPr lang="en-US" sz="960" baseline="30000" dirty="0">
              <a:solidFill>
                <a:srgbClr val="000000"/>
              </a:solidFill>
              <a:latin typeface="Symbol Std"/>
              <a:cs typeface="Symbol Std"/>
            </a:endParaRPr>
          </a:p>
        </p:txBody>
      </p:sp>
      <p:sp>
        <p:nvSpPr>
          <p:cNvPr id="33" name="Text Box 31"/>
          <p:cNvSpPr txBox="1">
            <a:spLocks noChangeArrowheads="1"/>
          </p:cNvSpPr>
          <p:nvPr/>
        </p:nvSpPr>
        <p:spPr bwMode="auto">
          <a:xfrm>
            <a:off x="447071" y="988140"/>
            <a:ext cx="2169604" cy="929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nSpc>
                <a:spcPts val="1220"/>
              </a:lnSpc>
            </a:pPr>
            <a:r>
              <a:rPr lang="en-US" sz="960" dirty="0">
                <a:solidFill>
                  <a:srgbClr val="000000"/>
                </a:solidFill>
                <a:latin typeface="Arial"/>
                <a:cs typeface="Arial"/>
              </a:rPr>
              <a:t>At short resting lengths, thin</a:t>
            </a:r>
            <a:br>
              <a:rPr lang="en-US" sz="960" dirty="0">
                <a:solidFill>
                  <a:srgbClr val="000000"/>
                </a:solidFill>
                <a:latin typeface="Arial"/>
                <a:cs typeface="Arial"/>
              </a:rPr>
            </a:br>
            <a:r>
              <a:rPr lang="en-US" sz="960" dirty="0">
                <a:solidFill>
                  <a:srgbClr val="000000"/>
                </a:solidFill>
                <a:latin typeface="Arial"/>
                <a:cs typeface="Arial"/>
              </a:rPr>
              <a:t>filaments extending across the</a:t>
            </a:r>
            <a:br>
              <a:rPr lang="en-US" sz="960" dirty="0">
                <a:solidFill>
                  <a:srgbClr val="000000"/>
                </a:solidFill>
                <a:latin typeface="Arial"/>
                <a:cs typeface="Arial"/>
              </a:rPr>
            </a:br>
            <a:r>
              <a:rPr lang="en-US" sz="960" dirty="0">
                <a:solidFill>
                  <a:srgbClr val="000000"/>
                </a:solidFill>
                <a:latin typeface="Arial"/>
                <a:cs typeface="Arial"/>
              </a:rPr>
              <a:t>center of the sarcomere interfere</a:t>
            </a:r>
            <a:br>
              <a:rPr lang="en-US" sz="960" dirty="0">
                <a:solidFill>
                  <a:srgbClr val="000000"/>
                </a:solidFill>
                <a:latin typeface="Arial"/>
                <a:cs typeface="Arial"/>
              </a:rPr>
            </a:br>
            <a:r>
              <a:rPr lang="en-US" sz="960" dirty="0">
                <a:solidFill>
                  <a:srgbClr val="000000"/>
                </a:solidFill>
                <a:latin typeface="Arial"/>
                <a:cs typeface="Arial"/>
              </a:rPr>
              <a:t>with the normal orientation of thick</a:t>
            </a:r>
            <a:br>
              <a:rPr lang="en-US" sz="960" dirty="0">
                <a:solidFill>
                  <a:srgbClr val="000000"/>
                </a:solidFill>
                <a:latin typeface="Arial"/>
                <a:cs typeface="Arial"/>
              </a:rPr>
            </a:br>
            <a:r>
              <a:rPr lang="en-US" sz="960" dirty="0">
                <a:solidFill>
                  <a:srgbClr val="000000"/>
                </a:solidFill>
                <a:latin typeface="Arial"/>
                <a:cs typeface="Arial"/>
              </a:rPr>
              <a:t>and thin filaments, decreasing</a:t>
            </a:r>
            <a:br>
              <a:rPr lang="en-US" sz="960" dirty="0">
                <a:solidFill>
                  <a:srgbClr val="000000"/>
                </a:solidFill>
                <a:latin typeface="Arial"/>
                <a:cs typeface="Arial"/>
              </a:rPr>
            </a:br>
            <a:r>
              <a:rPr lang="en-US" sz="960" dirty="0">
                <a:solidFill>
                  <a:srgbClr val="000000"/>
                </a:solidFill>
                <a:latin typeface="Arial"/>
                <a:cs typeface="Arial"/>
              </a:rPr>
              <a:t>tension production.</a:t>
            </a:r>
            <a:endParaRPr lang="en-US" sz="960" baseline="30000" dirty="0">
              <a:solidFill>
                <a:srgbClr val="000000"/>
              </a:solidFill>
              <a:latin typeface="Symbol Std"/>
              <a:cs typeface="Symbol Std"/>
            </a:endParaRPr>
          </a:p>
        </p:txBody>
      </p:sp>
      <p:sp>
        <p:nvSpPr>
          <p:cNvPr id="2" name="Freeform 1"/>
          <p:cNvSpPr/>
          <p:nvPr/>
        </p:nvSpPr>
        <p:spPr>
          <a:xfrm>
            <a:off x="1805935" y="4963275"/>
            <a:ext cx="658292" cy="180589"/>
          </a:xfrm>
          <a:custGeom>
            <a:avLst/>
            <a:gdLst>
              <a:gd name="connsiteX0" fmla="*/ 0 w 658292"/>
              <a:gd name="connsiteY0" fmla="*/ 11651 h 180589"/>
              <a:gd name="connsiteX1" fmla="*/ 460222 w 658292"/>
              <a:gd name="connsiteY1" fmla="*/ 0 h 180589"/>
              <a:gd name="connsiteX2" fmla="*/ 658292 w 658292"/>
              <a:gd name="connsiteY2" fmla="*/ 180589 h 180589"/>
            </a:gdLst>
            <a:ahLst/>
            <a:cxnLst>
              <a:cxn ang="0">
                <a:pos x="connsiteX0" y="connsiteY0"/>
              </a:cxn>
              <a:cxn ang="0">
                <a:pos x="connsiteX1" y="connsiteY1"/>
              </a:cxn>
              <a:cxn ang="0">
                <a:pos x="connsiteX2" y="connsiteY2"/>
              </a:cxn>
            </a:cxnLst>
            <a:rect l="l" t="t" r="r" b="b"/>
            <a:pathLst>
              <a:path w="658292" h="180589">
                <a:moveTo>
                  <a:pt x="0" y="11651"/>
                </a:moveTo>
                <a:lnTo>
                  <a:pt x="460222" y="0"/>
                </a:lnTo>
                <a:lnTo>
                  <a:pt x="658292" y="180589"/>
                </a:lnTo>
              </a:path>
            </a:pathLst>
          </a:custGeom>
          <a:ln w="12700" cmpd="sng">
            <a:solidFill>
              <a:srgbClr val="000000"/>
            </a:solidFill>
          </a:ln>
        </p:spPr>
        <p:txBody>
          <a:bodyPr rtlCol="0" anchor="ctr"/>
          <a:lstStyle/>
          <a:p>
            <a:pPr algn="ctr"/>
            <a:endParaRPr lang="en-US" b="1">
              <a:solidFill>
                <a:srgbClr val="000000"/>
              </a:solidFill>
              <a:latin typeface="Times" charset="0"/>
              <a:ea typeface="ＭＳ Ｐゴシック" charset="0"/>
            </a:endParaRPr>
          </a:p>
        </p:txBody>
      </p:sp>
      <p:cxnSp>
        <p:nvCxnSpPr>
          <p:cNvPr id="6" name="Straight Connector 5"/>
          <p:cNvCxnSpPr/>
          <p:nvPr/>
        </p:nvCxnSpPr>
        <p:spPr bwMode="auto">
          <a:xfrm>
            <a:off x="2545785" y="2854466"/>
            <a:ext cx="466048" cy="65827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 name="Straight Connector 7"/>
          <p:cNvCxnSpPr/>
          <p:nvPr/>
        </p:nvCxnSpPr>
        <p:spPr bwMode="auto">
          <a:xfrm flipV="1">
            <a:off x="3728381" y="2068031"/>
            <a:ext cx="0" cy="972849"/>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 name="Straight Connector 10"/>
          <p:cNvCxnSpPr/>
          <p:nvPr/>
        </p:nvCxnSpPr>
        <p:spPr bwMode="auto">
          <a:xfrm flipH="1">
            <a:off x="4619697" y="2854466"/>
            <a:ext cx="1031130" cy="955372"/>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9216" name="Straight Connector 9215"/>
          <p:cNvCxnSpPr/>
          <p:nvPr/>
        </p:nvCxnSpPr>
        <p:spPr bwMode="auto">
          <a:xfrm flipH="1">
            <a:off x="5755688" y="5097261"/>
            <a:ext cx="326233"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0922470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3">
            <a:extLst>
              <a:ext uri="{FF2B5EF4-FFF2-40B4-BE49-F238E27FC236}">
                <a16:creationId xmlns:a16="http://schemas.microsoft.com/office/drawing/2014/main" id="{B3557BFE-A6DF-1E47-90BA-D0859E3612BB}"/>
              </a:ext>
            </a:extLst>
          </p:cNvPr>
          <p:cNvSpPr>
            <a:spLocks noGrp="1" noChangeArrowheads="1"/>
          </p:cNvSpPr>
          <p:nvPr>
            <p:ph type="ctrTitle"/>
          </p:nvPr>
        </p:nvSpPr>
        <p:spPr bwMode="auto">
          <a:xfrm>
            <a:off x="20638" y="0"/>
            <a:ext cx="8724900"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en-US" sz="2400" b="1">
                <a:latin typeface="Arial" panose="020B0604020202020204" pitchFamily="34" charset="0"/>
                <a:ea typeface="ＭＳ Ｐゴシック" panose="020B0600070205080204" pitchFamily="34" charset="-128"/>
              </a:rPr>
              <a:t>Table 10-2 Properties of Skeletal Muscle Fiber Types.</a:t>
            </a:r>
          </a:p>
        </p:txBody>
      </p:sp>
      <p:pic>
        <p:nvPicPr>
          <p:cNvPr id="71682" name="Picture 1">
            <a:extLst>
              <a:ext uri="{FF2B5EF4-FFF2-40B4-BE49-F238E27FC236}">
                <a16:creationId xmlns:a16="http://schemas.microsoft.com/office/drawing/2014/main" id="{FD069DC2-ED64-9545-A2CD-39DFB176DE76}"/>
              </a:ext>
            </a:extLst>
          </p:cNvPr>
          <p:cNvPicPr>
            <a:picLocks noChangeAspect="1"/>
          </p:cNvPicPr>
          <p:nvPr/>
        </p:nvPicPr>
        <p:blipFill>
          <a:blip r:embed="rId3">
            <a:extLst>
              <a:ext uri="{28A0092B-C50C-407E-A947-70E740481C1C}">
                <a14:useLocalDpi xmlns:a14="http://schemas.microsoft.com/office/drawing/2010/main" val="0"/>
              </a:ext>
            </a:extLst>
          </a:blip>
          <a:srcRect b="4672"/>
          <a:stretch>
            <a:fillRect/>
          </a:stretch>
        </p:blipFill>
        <p:spPr bwMode="auto">
          <a:xfrm>
            <a:off x="298450" y="1633538"/>
            <a:ext cx="854710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70902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10.7d </a:t>
            </a:r>
            <a:r>
              <a:rPr lang="en-US" dirty="0" err="1"/>
              <a:t>Fatiga</a:t>
            </a:r>
            <a:r>
              <a:rPr lang="en-US" dirty="0"/>
              <a:t> Muscular</a:t>
            </a:r>
            <a:endParaRPr lang="en-US" sz="1500" dirty="0"/>
          </a:p>
        </p:txBody>
      </p:sp>
      <mc:AlternateContent xmlns:mc="http://schemas.openxmlformats.org/markup-compatibility/2006" xmlns:a14="http://schemas.microsoft.com/office/drawing/2010/main">
        <mc:Choice Requires="a14">
          <p:sp>
            <p:nvSpPr>
              <p:cNvPr id="8" name="Content Placeholder 2"/>
              <p:cNvSpPr>
                <a:spLocks noGrp="1"/>
              </p:cNvSpPr>
              <p:nvPr>
                <p:ph idx="1"/>
              </p:nvPr>
            </p:nvSpPr>
            <p:spPr>
              <a:xfrm>
                <a:off x="304800" y="944880"/>
                <a:ext cx="8595360" cy="5303520"/>
              </a:xfrm>
            </p:spPr>
            <p:txBody>
              <a:bodyPr/>
              <a:lstStyle/>
              <a:p>
                <a:pPr>
                  <a:spcBef>
                    <a:spcPts val="600"/>
                  </a:spcBef>
                  <a:spcAft>
                    <a:spcPts val="0"/>
                  </a:spcAft>
                </a:pPr>
                <a:r>
                  <a:rPr lang="en-US" altLang="en-US" sz="2800" b="1" dirty="0" err="1">
                    <a:cs typeface="Times New Roman" pitchFamily="18" charset="0"/>
                  </a:rPr>
                  <a:t>Fatiga</a:t>
                </a:r>
                <a:r>
                  <a:rPr lang="en-US" altLang="en-US" sz="2800" b="1" dirty="0">
                    <a:cs typeface="Times New Roman" pitchFamily="18" charset="0"/>
                  </a:rPr>
                  <a:t> muscular:</a:t>
                </a:r>
                <a:r>
                  <a:rPr lang="en-US" altLang="en-US" sz="2800" dirty="0">
                    <a:cs typeface="Times New Roman" pitchFamily="18" charset="0"/>
                  </a:rPr>
                  <a:t> </a:t>
                </a:r>
                <a:r>
                  <a:rPr lang="en-US" altLang="en-US" sz="2800" dirty="0" err="1">
                    <a:cs typeface="Times New Roman" pitchFamily="18" charset="0"/>
                  </a:rPr>
                  <a:t>ocurre</a:t>
                </a:r>
                <a:r>
                  <a:rPr lang="en-US" altLang="en-US" sz="2800" dirty="0">
                    <a:cs typeface="Times New Roman" pitchFamily="18" charset="0"/>
                  </a:rPr>
                  <a:t> </a:t>
                </a:r>
                <a:r>
                  <a:rPr lang="en-US" altLang="en-US" sz="2800" dirty="0" err="1">
                    <a:cs typeface="Times New Roman" pitchFamily="18" charset="0"/>
                  </a:rPr>
                  <a:t>habilidad</a:t>
                </a:r>
                <a:r>
                  <a:rPr lang="en-US" altLang="en-US" sz="2800" dirty="0">
                    <a:cs typeface="Times New Roman" pitchFamily="18" charset="0"/>
                  </a:rPr>
                  <a:t> para </a:t>
                </a:r>
                <a:r>
                  <a:rPr lang="en-US" altLang="en-US" sz="2800" dirty="0" err="1">
                    <a:cs typeface="Times New Roman" pitchFamily="18" charset="0"/>
                  </a:rPr>
                  <a:t>producir</a:t>
                </a:r>
                <a:r>
                  <a:rPr lang="en-US" altLang="en-US" sz="2800" dirty="0">
                    <a:cs typeface="Times New Roman" pitchFamily="18" charset="0"/>
                  </a:rPr>
                  <a:t> </a:t>
                </a:r>
                <a:r>
                  <a:rPr lang="en-US" altLang="en-US" sz="2800" dirty="0" err="1">
                    <a:cs typeface="Times New Roman" pitchFamily="18" charset="0"/>
                  </a:rPr>
                  <a:t>tensión</a:t>
                </a:r>
                <a:r>
                  <a:rPr lang="en-US" altLang="en-US" sz="2800" dirty="0">
                    <a:cs typeface="Times New Roman" pitchFamily="18" charset="0"/>
                  </a:rPr>
                  <a:t> se reduce</a:t>
                </a:r>
              </a:p>
              <a:p>
                <a:pPr lvl="1">
                  <a:spcBef>
                    <a:spcPts val="600"/>
                  </a:spcBef>
                  <a:spcAft>
                    <a:spcPts val="0"/>
                  </a:spcAft>
                </a:pPr>
                <a:r>
                  <a:rPr lang="en-US" altLang="en-US" sz="2400" b="1" dirty="0" err="1">
                    <a:cs typeface="Times New Roman" pitchFamily="18" charset="0"/>
                  </a:rPr>
                  <a:t>Primordialmente</a:t>
                </a:r>
                <a:r>
                  <a:rPr lang="en-US" altLang="en-US" sz="2400" dirty="0">
                    <a:cs typeface="Times New Roman" pitchFamily="18" charset="0"/>
                  </a:rPr>
                  <a:t> por que </a:t>
                </a:r>
                <a:r>
                  <a:rPr lang="en-US" altLang="en-US" sz="2400" dirty="0" err="1">
                    <a:cs typeface="Times New Roman" pitchFamily="18" charset="0"/>
                  </a:rPr>
                  <a:t>disminuye</a:t>
                </a:r>
                <a:r>
                  <a:rPr lang="en-US" altLang="en-US" sz="2400" dirty="0">
                    <a:cs typeface="Times New Roman" pitchFamily="18" charset="0"/>
                  </a:rPr>
                  <a:t> el </a:t>
                </a:r>
                <a:r>
                  <a:rPr lang="en-US" altLang="en-US" sz="2400" dirty="0" err="1">
                    <a:cs typeface="Times New Roman" pitchFamily="18" charset="0"/>
                  </a:rPr>
                  <a:t>glucógeno</a:t>
                </a:r>
                <a:r>
                  <a:rPr lang="en-US" altLang="en-US" sz="2400" dirty="0">
                    <a:cs typeface="Times New Roman" pitchFamily="18" charset="0"/>
                  </a:rPr>
                  <a:t> disponible para el </a:t>
                </a:r>
                <a:r>
                  <a:rPr lang="en-US" altLang="en-US" sz="2400" dirty="0" err="1">
                    <a:cs typeface="Times New Roman" pitchFamily="18" charset="0"/>
                  </a:rPr>
                  <a:t>músculo</a:t>
                </a:r>
                <a:r>
                  <a:rPr lang="en-US" altLang="en-US" sz="2400" dirty="0">
                    <a:cs typeface="Times New Roman" pitchFamily="18" charset="0"/>
                  </a:rPr>
                  <a:t> </a:t>
                </a:r>
                <a:r>
                  <a:rPr lang="en-US" altLang="en-US" sz="2400" dirty="0" err="1">
                    <a:cs typeface="Times New Roman" pitchFamily="18" charset="0"/>
                  </a:rPr>
                  <a:t>en</a:t>
                </a:r>
                <a:r>
                  <a:rPr lang="en-US" altLang="en-US" sz="2400" dirty="0">
                    <a:cs typeface="Times New Roman" pitchFamily="18" charset="0"/>
                  </a:rPr>
                  <a:t> </a:t>
                </a:r>
                <a:r>
                  <a:rPr lang="en-US" altLang="en-US" sz="2400" dirty="0" err="1">
                    <a:cs typeface="Times New Roman" pitchFamily="18" charset="0"/>
                  </a:rPr>
                  <a:t>ejercicio</a:t>
                </a:r>
                <a:r>
                  <a:rPr lang="en-US" altLang="en-US" sz="2400" dirty="0">
                    <a:cs typeface="Times New Roman" pitchFamily="18" charset="0"/>
                  </a:rPr>
                  <a:t> </a:t>
                </a:r>
                <a:r>
                  <a:rPr lang="en-US" altLang="en-US" sz="2400" dirty="0" err="1">
                    <a:cs typeface="Times New Roman" pitchFamily="18" charset="0"/>
                  </a:rPr>
                  <a:t>prolongado</a:t>
                </a:r>
                <a:endParaRPr lang="en-US" altLang="en-US" sz="2400" dirty="0">
                  <a:cs typeface="Times New Roman" pitchFamily="18" charset="0"/>
                </a:endParaRPr>
              </a:p>
              <a:p>
                <a:pPr>
                  <a:spcBef>
                    <a:spcPts val="600"/>
                  </a:spcBef>
                  <a:spcAft>
                    <a:spcPts val="0"/>
                  </a:spcAft>
                </a:pPr>
                <a:r>
                  <a:rPr lang="en-US" altLang="en-US" sz="2400" b="1" dirty="0" err="1">
                    <a:cs typeface="Times New Roman" pitchFamily="18" charset="0"/>
                  </a:rPr>
                  <a:t>Otras</a:t>
                </a:r>
                <a:r>
                  <a:rPr lang="en-US" altLang="en-US" sz="2400" b="1" dirty="0">
                    <a:cs typeface="Times New Roman" pitchFamily="18" charset="0"/>
                  </a:rPr>
                  <a:t> </a:t>
                </a:r>
                <a:r>
                  <a:rPr lang="en-US" altLang="en-US" sz="2400" b="1" dirty="0" err="1">
                    <a:cs typeface="Times New Roman" pitchFamily="18" charset="0"/>
                  </a:rPr>
                  <a:t>causas</a:t>
                </a:r>
                <a:endParaRPr lang="en-US" altLang="en-US" sz="2400" b="1" dirty="0">
                  <a:cs typeface="Times New Roman" pitchFamily="18" charset="0"/>
                </a:endParaRPr>
              </a:p>
              <a:p>
                <a:pPr lvl="1">
                  <a:spcBef>
                    <a:spcPts val="600"/>
                  </a:spcBef>
                  <a:spcAft>
                    <a:spcPts val="0"/>
                  </a:spcAft>
                </a:pPr>
                <a:r>
                  <a:rPr lang="en-US" altLang="en-US" sz="2400" dirty="0">
                    <a:cs typeface="Times New Roman" pitchFamily="18" charset="0"/>
                  </a:rPr>
                  <a:t>Union neuromuscular :</a:t>
                </a:r>
              </a:p>
              <a:p>
                <a:pPr lvl="2">
                  <a:spcBef>
                    <a:spcPts val="300"/>
                  </a:spcBef>
                  <a:spcAft>
                    <a:spcPts val="0"/>
                  </a:spcAft>
                </a:pPr>
                <a:r>
                  <a:rPr lang="en-US" altLang="en-US" dirty="0" err="1">
                    <a:cs typeface="Times New Roman" pitchFamily="18" charset="0"/>
                  </a:rPr>
                  <a:t>Poco</a:t>
                </a:r>
                <a:r>
                  <a:rPr lang="en-US" altLang="en-US" dirty="0">
                    <a:cs typeface="Times New Roman" pitchFamily="18" charset="0"/>
                  </a:rPr>
                  <a:t> Ca</a:t>
                </a:r>
                <a:r>
                  <a:rPr lang="en-US" altLang="en-US" baseline="30000" dirty="0">
                    <a:cs typeface="Times New Roman" pitchFamily="18" charset="0"/>
                  </a:rPr>
                  <a:t>2</a:t>
                </a:r>
                <a14:m>
                  <m:oMath xmlns:m="http://schemas.openxmlformats.org/officeDocument/2006/math">
                    <m:r>
                      <a:rPr lang="en-US" altLang="en-US" i="1" baseline="15000" dirty="0" smtClean="0">
                        <a:latin typeface="Cambria Math" panose="02040503050406030204" pitchFamily="18" charset="0"/>
                        <a:cs typeface="Times New Roman" pitchFamily="18" charset="0"/>
                      </a:rPr>
                      <m:t>+</m:t>
                    </m:r>
                  </m:oMath>
                </a14:m>
                <a:r>
                  <a:rPr lang="en-US" altLang="en-US" baseline="30000" dirty="0">
                    <a:cs typeface="Times New Roman" pitchFamily="18" charset="0"/>
                  </a:rPr>
                  <a:t> </a:t>
                </a:r>
                <a:r>
                  <a:rPr lang="en-US" altLang="en-US" dirty="0">
                    <a:cs typeface="Times New Roman" pitchFamily="18" charset="0"/>
                  </a:rPr>
                  <a:t>entrando al </a:t>
                </a:r>
                <a:r>
                  <a:rPr lang="en-US" altLang="en-US" dirty="0" err="1">
                    <a:cs typeface="Times New Roman" pitchFamily="18" charset="0"/>
                  </a:rPr>
                  <a:t>bulbo</a:t>
                </a:r>
                <a:r>
                  <a:rPr lang="en-US" altLang="en-US" dirty="0">
                    <a:cs typeface="Times New Roman" pitchFamily="18" charset="0"/>
                  </a:rPr>
                  <a:t> </a:t>
                </a:r>
                <a:r>
                  <a:rPr lang="en-US" altLang="en-US" dirty="0" err="1">
                    <a:cs typeface="Times New Roman" pitchFamily="18" charset="0"/>
                  </a:rPr>
                  <a:t>sinaptico</a:t>
                </a:r>
                <a:endParaRPr lang="en-US" altLang="en-US" dirty="0">
                  <a:cs typeface="Times New Roman" pitchFamily="18" charset="0"/>
                </a:endParaRPr>
              </a:p>
              <a:p>
                <a:pPr lvl="2">
                  <a:spcBef>
                    <a:spcPts val="300"/>
                  </a:spcBef>
                  <a:spcAft>
                    <a:spcPts val="0"/>
                  </a:spcAft>
                </a:pPr>
                <a:r>
                  <a:rPr lang="en-US" altLang="en-US" dirty="0" err="1">
                    <a:cs typeface="Times New Roman" pitchFamily="18" charset="0"/>
                  </a:rPr>
                  <a:t>Poca</a:t>
                </a:r>
                <a:r>
                  <a:rPr lang="en-US" altLang="en-US" dirty="0">
                    <a:cs typeface="Times New Roman" pitchFamily="18" charset="0"/>
                  </a:rPr>
                  <a:t> </a:t>
                </a:r>
                <a:r>
                  <a:rPr lang="en-US" altLang="en-US" dirty="0" err="1">
                    <a:cs typeface="Times New Roman" pitchFamily="18" charset="0"/>
                  </a:rPr>
                  <a:t>vesículas</a:t>
                </a:r>
                <a:r>
                  <a:rPr lang="en-US" altLang="en-US" dirty="0">
                    <a:cs typeface="Times New Roman" pitchFamily="18" charset="0"/>
                  </a:rPr>
                  <a:t> con Ach</a:t>
                </a:r>
              </a:p>
              <a:p>
                <a:pPr lvl="1">
                  <a:spcBef>
                    <a:spcPts val="600"/>
                  </a:spcBef>
                  <a:spcAft>
                    <a:spcPts val="0"/>
                  </a:spcAft>
                </a:pPr>
                <a:r>
                  <a:rPr lang="en-US" altLang="en-US" sz="2400" dirty="0" err="1">
                    <a:cs typeface="Times New Roman" pitchFamily="18" charset="0"/>
                  </a:rPr>
                  <a:t>Acoplamiento</a:t>
                </a:r>
                <a:r>
                  <a:rPr lang="en-US" altLang="en-US" sz="2400" dirty="0">
                    <a:cs typeface="Times New Roman" pitchFamily="18" charset="0"/>
                  </a:rPr>
                  <a:t> </a:t>
                </a:r>
                <a:r>
                  <a:rPr lang="en-US" altLang="en-US" sz="2400" dirty="0" err="1">
                    <a:cs typeface="Times New Roman" pitchFamily="18" charset="0"/>
                  </a:rPr>
                  <a:t>exitación</a:t>
                </a:r>
                <a:r>
                  <a:rPr lang="en-US" altLang="en-US" sz="2400" dirty="0">
                    <a:cs typeface="Times New Roman" pitchFamily="18" charset="0"/>
                  </a:rPr>
                  <a:t> </a:t>
                </a:r>
                <a:r>
                  <a:rPr lang="en-US" altLang="en-US" sz="2400" dirty="0" err="1">
                    <a:cs typeface="Times New Roman" pitchFamily="18" charset="0"/>
                  </a:rPr>
                  <a:t>contracción</a:t>
                </a:r>
                <a:r>
                  <a:rPr lang="en-US" altLang="en-US" sz="2400" dirty="0">
                    <a:cs typeface="Times New Roman" pitchFamily="18" charset="0"/>
                  </a:rPr>
                  <a:t> </a:t>
                </a:r>
              </a:p>
              <a:p>
                <a:pPr lvl="2">
                  <a:spcBef>
                    <a:spcPts val="300"/>
                  </a:spcBef>
                  <a:spcAft>
                    <a:spcPts val="0"/>
                  </a:spcAft>
                </a:pPr>
                <a:r>
                  <a:rPr lang="en-US" altLang="en-US" dirty="0">
                    <a:cs typeface="Times New Roman" pitchFamily="18" charset="0"/>
                  </a:rPr>
                  <a:t>Se </a:t>
                </a:r>
                <a:r>
                  <a:rPr lang="en-US" altLang="en-US" dirty="0" err="1">
                    <a:cs typeface="Times New Roman" pitchFamily="18" charset="0"/>
                  </a:rPr>
                  <a:t>afecta</a:t>
                </a:r>
                <a:r>
                  <a:rPr lang="en-US" altLang="en-US" dirty="0">
                    <a:cs typeface="Times New Roman" pitchFamily="18" charset="0"/>
                  </a:rPr>
                  <a:t> la </a:t>
                </a:r>
                <a:r>
                  <a:rPr lang="en-US" altLang="en-US" dirty="0" err="1">
                    <a:cs typeface="Times New Roman" pitchFamily="18" charset="0"/>
                  </a:rPr>
                  <a:t>conducción</a:t>
                </a:r>
                <a:r>
                  <a:rPr lang="en-US" altLang="en-US" dirty="0">
                    <a:cs typeface="Times New Roman" pitchFamily="18" charset="0"/>
                  </a:rPr>
                  <a:t> del </a:t>
                </a:r>
                <a:r>
                  <a:rPr lang="en-US" altLang="en-US" dirty="0" err="1">
                    <a:cs typeface="Times New Roman" pitchFamily="18" charset="0"/>
                  </a:rPr>
                  <a:t>potencial</a:t>
                </a:r>
                <a:r>
                  <a:rPr lang="en-US" altLang="en-US" dirty="0">
                    <a:cs typeface="Times New Roman" pitchFamily="18" charset="0"/>
                  </a:rPr>
                  <a:t> de </a:t>
                </a:r>
                <a:r>
                  <a:rPr lang="en-US" altLang="en-US" dirty="0" err="1">
                    <a:cs typeface="Times New Roman" pitchFamily="18" charset="0"/>
                  </a:rPr>
                  <a:t>acción</a:t>
                </a:r>
                <a:r>
                  <a:rPr lang="en-US" altLang="en-US" dirty="0">
                    <a:cs typeface="Times New Roman" pitchFamily="18" charset="0"/>
                  </a:rPr>
                  <a:t> ([</a:t>
                </a:r>
                <a:r>
                  <a:rPr lang="en-US" altLang="en-US" dirty="0" err="1">
                    <a:cs typeface="Times New Roman" pitchFamily="18" charset="0"/>
                  </a:rPr>
                  <a:t>iones</a:t>
                </a:r>
                <a:r>
                  <a:rPr lang="en-US" altLang="en-US" dirty="0">
                    <a:cs typeface="Times New Roman" pitchFamily="18" charset="0"/>
                  </a:rPr>
                  <a:t>])</a:t>
                </a:r>
              </a:p>
              <a:p>
                <a:pPr lvl="1">
                  <a:spcBef>
                    <a:spcPts val="600"/>
                  </a:spcBef>
                  <a:spcAft>
                    <a:spcPts val="0"/>
                  </a:spcAft>
                </a:pPr>
                <a:r>
                  <a:rPr lang="en-US" altLang="en-US" sz="2400" dirty="0">
                    <a:cs typeface="Times New Roman" pitchFamily="18" charset="0"/>
                  </a:rPr>
                  <a:t>Puente cruzado </a:t>
                </a:r>
              </a:p>
              <a:p>
                <a:pPr lvl="2">
                  <a:spcBef>
                    <a:spcPts val="300"/>
                  </a:spcBef>
                  <a:spcAft>
                    <a:spcPts val="0"/>
                  </a:spcAft>
                </a:pPr>
                <a:r>
                  <a:rPr lang="en-US" altLang="en-US" dirty="0" err="1">
                    <a:cs typeface="Times New Roman" pitchFamily="18" charset="0"/>
                  </a:rPr>
                  <a:t>Acumulacion</a:t>
                </a:r>
                <a:r>
                  <a:rPr lang="en-US" altLang="en-US" dirty="0">
                    <a:cs typeface="Times New Roman" pitchFamily="18" charset="0"/>
                  </a:rPr>
                  <a:t> de Pi, Evita que se </a:t>
                </a:r>
                <a:r>
                  <a:rPr lang="en-US" altLang="en-US" dirty="0" err="1">
                    <a:cs typeface="Times New Roman" pitchFamily="18" charset="0"/>
                  </a:rPr>
                  <a:t>libere</a:t>
                </a:r>
                <a:r>
                  <a:rPr lang="en-US" altLang="en-US" dirty="0">
                    <a:cs typeface="Times New Roman" pitchFamily="18" charset="0"/>
                  </a:rPr>
                  <a:t> mas de la </a:t>
                </a:r>
                <a:r>
                  <a:rPr lang="en-US" altLang="en-US" dirty="0" err="1">
                    <a:cs typeface="Times New Roman" pitchFamily="18" charset="0"/>
                  </a:rPr>
                  <a:t>miosina</a:t>
                </a:r>
                <a:r>
                  <a:rPr lang="en-US" altLang="en-US" dirty="0">
                    <a:cs typeface="Times New Roman" pitchFamily="18" charset="0"/>
                  </a:rPr>
                  <a:t> </a:t>
                </a:r>
              </a:p>
              <a:p>
                <a:pPr lvl="2">
                  <a:spcBef>
                    <a:spcPts val="300"/>
                  </a:spcBef>
                  <a:spcAft>
                    <a:spcPts val="0"/>
                  </a:spcAft>
                </a:pPr>
                <a:r>
                  <a:rPr lang="en-US" altLang="en-US" dirty="0">
                    <a:cs typeface="Times New Roman" pitchFamily="18" charset="0"/>
                  </a:rPr>
                  <a:t>[Ca</a:t>
                </a:r>
                <a:r>
                  <a:rPr lang="en-US" altLang="en-US" baseline="30000" dirty="0">
                    <a:cs typeface="Times New Roman" pitchFamily="18" charset="0"/>
                  </a:rPr>
                  <a:t>2</a:t>
                </a:r>
                <a14:m>
                  <m:oMath xmlns:m="http://schemas.openxmlformats.org/officeDocument/2006/math">
                    <m:r>
                      <a:rPr lang="en-US" altLang="en-US" i="1" baseline="15000" dirty="0" smtClean="0">
                        <a:latin typeface="Cambria Math" panose="02040503050406030204" pitchFamily="18" charset="0"/>
                        <a:cs typeface="Times New Roman" pitchFamily="18" charset="0"/>
                      </a:rPr>
                      <m:t>+</m:t>
                    </m:r>
                  </m:oMath>
                </a14:m>
                <a:r>
                  <a:rPr lang="en-US" altLang="en-US" baseline="30000" dirty="0">
                    <a:cs typeface="Times New Roman" pitchFamily="18" charset="0"/>
                  </a:rPr>
                  <a:t> </a:t>
                </a:r>
                <a:r>
                  <a:rPr lang="en-US" altLang="en-US" dirty="0">
                    <a:cs typeface="Times New Roman" pitchFamily="18" charset="0"/>
                  </a:rPr>
                  <a:t>] </a:t>
                </a:r>
                <a:r>
                  <a:rPr lang="en-US" altLang="en-US" dirty="0" err="1">
                    <a:cs typeface="Times New Roman" pitchFamily="18" charset="0"/>
                  </a:rPr>
                  <a:t>baja</a:t>
                </a:r>
                <a:r>
                  <a:rPr lang="en-US" altLang="en-US" dirty="0">
                    <a:cs typeface="Times New Roman" pitchFamily="18" charset="0"/>
                  </a:rPr>
                  <a:t> disponible para </a:t>
                </a:r>
                <a:r>
                  <a:rPr lang="en-US" altLang="en-US" dirty="0" err="1">
                    <a:cs typeface="Times New Roman" pitchFamily="18" charset="0"/>
                  </a:rPr>
                  <a:t>troponina</a:t>
                </a:r>
                <a:r>
                  <a:rPr lang="en-US" altLang="en-US" dirty="0">
                    <a:cs typeface="Times New Roman" pitchFamily="18" charset="0"/>
                  </a:rPr>
                  <a:t> </a:t>
                </a:r>
              </a:p>
            </p:txBody>
          </p:sp>
        </mc:Choice>
        <mc:Fallback xmlns="">
          <p:sp>
            <p:nvSpPr>
              <p:cNvPr id="8" name="Content Placeholder 2"/>
              <p:cNvSpPr>
                <a:spLocks noGrp="1" noRot="1" noChangeAspect="1" noMove="1" noResize="1" noEditPoints="1" noAdjustHandles="1" noChangeArrowheads="1" noChangeShapeType="1" noTextEdit="1"/>
              </p:cNvSpPr>
              <p:nvPr>
                <p:ph idx="1"/>
              </p:nvPr>
            </p:nvSpPr>
            <p:spPr>
              <a:xfrm>
                <a:off x="304800" y="944880"/>
                <a:ext cx="8595360" cy="5303520"/>
              </a:xfrm>
              <a:blipFill>
                <a:blip r:embed="rId2"/>
                <a:stretch>
                  <a:fillRect l="-1625" t="-955" b="-6921"/>
                </a:stretch>
              </a:blipFill>
            </p:spPr>
            <p:txBody>
              <a:bodyPr/>
              <a:lstStyle/>
              <a:p>
                <a:r>
                  <a:rPr lang="en-US">
                    <a:noFill/>
                  </a:rPr>
                  <a:t> </a:t>
                </a:r>
              </a:p>
            </p:txBody>
          </p:sp>
        </mc:Fallback>
      </mc:AlternateContent>
    </p:spTree>
    <p:extLst>
      <p:ext uri="{BB962C8B-B14F-4D97-AF65-F5344CB8AC3E}">
        <p14:creationId xmlns:p14="http://schemas.microsoft.com/office/powerpoint/2010/main" val="401308930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chor="t"/>
          <a:lstStyle/>
          <a:p>
            <a:r>
              <a:rPr lang="en-US" sz="3800" dirty="0">
                <a:solidFill>
                  <a:srgbClr val="B60000"/>
                </a:solidFill>
              </a:rPr>
              <a:t>10.8 </a:t>
            </a:r>
            <a:r>
              <a:rPr lang="en-US" sz="3800" dirty="0" err="1">
                <a:solidFill>
                  <a:srgbClr val="B60000"/>
                </a:solidFill>
              </a:rPr>
              <a:t>Objetivos</a:t>
            </a:r>
            <a:endParaRPr lang="en-US" sz="3400" b="0" dirty="0">
              <a:solidFill>
                <a:srgbClr val="B60000"/>
              </a:solidFill>
            </a:endParaRPr>
          </a:p>
        </p:txBody>
      </p:sp>
      <p:sp>
        <p:nvSpPr>
          <p:cNvPr id="8" name="Content Placeholder 2"/>
          <p:cNvSpPr>
            <a:spLocks noGrp="1"/>
          </p:cNvSpPr>
          <p:nvPr>
            <p:ph idx="1"/>
          </p:nvPr>
        </p:nvSpPr>
        <p:spPr>
          <a:xfrm>
            <a:off x="457200" y="1981200"/>
            <a:ext cx="8534400" cy="3810000"/>
          </a:xfrm>
        </p:spPr>
        <p:txBody>
          <a:bodyPr/>
          <a:lstStyle/>
          <a:p>
            <a:pPr marL="640080" indent="-640080">
              <a:buFont typeface="+mj-lt"/>
              <a:buAutoNum type="arabicPeriod" startAt="32"/>
              <a:defRPr/>
            </a:pPr>
            <a:r>
              <a:rPr lang="en-US" sz="2800" dirty="0" err="1">
                <a:ea typeface="ＭＳ Ｐゴシック" charset="0"/>
              </a:rPr>
              <a:t>Compara</a:t>
            </a:r>
            <a:r>
              <a:rPr lang="en-US" sz="2800" dirty="0">
                <a:ea typeface="ＭＳ Ｐゴシック" charset="0"/>
              </a:rPr>
              <a:t> y </a:t>
            </a:r>
            <a:r>
              <a:rPr lang="en-US" sz="2800" dirty="0" err="1">
                <a:ea typeface="ＭＳ Ｐゴシック" charset="0"/>
              </a:rPr>
              <a:t>contrasta</a:t>
            </a:r>
            <a:r>
              <a:rPr lang="en-US" sz="2800" dirty="0">
                <a:ea typeface="ＭＳ Ｐゴシック" charset="0"/>
              </a:rPr>
              <a:t> los </a:t>
            </a:r>
            <a:r>
              <a:rPr lang="en-US" sz="2800" dirty="0" err="1">
                <a:ea typeface="ＭＳ Ｐゴシック" charset="0"/>
              </a:rPr>
              <a:t>cambios</a:t>
            </a:r>
            <a:r>
              <a:rPr lang="en-US" sz="2800" dirty="0">
                <a:ea typeface="ＭＳ Ｐゴシック" charset="0"/>
              </a:rPr>
              <a:t> que </a:t>
            </a:r>
            <a:r>
              <a:rPr lang="en-US" sz="2800" dirty="0" err="1">
                <a:ea typeface="ＭＳ Ｐゴシック" charset="0"/>
              </a:rPr>
              <a:t>sufre</a:t>
            </a:r>
            <a:r>
              <a:rPr lang="en-US" sz="2800" dirty="0">
                <a:ea typeface="ＭＳ Ｐゴシック" charset="0"/>
              </a:rPr>
              <a:t> el </a:t>
            </a:r>
            <a:r>
              <a:rPr lang="en-US" sz="2800" dirty="0" err="1">
                <a:ea typeface="ＭＳ Ｐゴシック" charset="0"/>
              </a:rPr>
              <a:t>musculo</a:t>
            </a:r>
            <a:r>
              <a:rPr lang="en-US" sz="2800" dirty="0">
                <a:ea typeface="ＭＳ Ｐゴシック" charset="0"/>
              </a:rPr>
              <a:t> </a:t>
            </a:r>
            <a:r>
              <a:rPr lang="en-US" sz="2800" dirty="0" err="1">
                <a:ea typeface="ＭＳ Ｐゴシック" charset="0"/>
              </a:rPr>
              <a:t>durante</a:t>
            </a:r>
            <a:r>
              <a:rPr lang="en-US" sz="2800" dirty="0">
                <a:ea typeface="ＭＳ Ｐゴシック" charset="0"/>
              </a:rPr>
              <a:t> </a:t>
            </a:r>
            <a:r>
              <a:rPr lang="en-US" sz="2800" dirty="0" err="1">
                <a:ea typeface="ＭＳ Ｐゴシック" charset="0"/>
              </a:rPr>
              <a:t>ejercicio</a:t>
            </a:r>
            <a:endParaRPr lang="en-US" sz="2800" dirty="0">
              <a:ea typeface="ＭＳ Ｐゴシック" charset="0"/>
            </a:endParaRPr>
          </a:p>
          <a:p>
            <a:pPr marL="640080" indent="-640080">
              <a:buFont typeface="+mj-lt"/>
              <a:buAutoNum type="arabicPeriod" startAt="32"/>
              <a:defRPr/>
            </a:pPr>
            <a:r>
              <a:rPr lang="en-US" sz="2800" dirty="0">
                <a:ea typeface="ＭＳ Ｐゴシック" charset="0"/>
              </a:rPr>
              <a:t>Resume los </a:t>
            </a:r>
            <a:r>
              <a:rPr lang="en-US" sz="2800" dirty="0" err="1">
                <a:ea typeface="ＭＳ Ｐゴシック" charset="0"/>
              </a:rPr>
              <a:t>efectos</a:t>
            </a:r>
            <a:r>
              <a:rPr lang="en-US" sz="2800" dirty="0">
                <a:ea typeface="ＭＳ Ｐゴシック" charset="0"/>
              </a:rPr>
              <a:t> del </a:t>
            </a:r>
            <a:r>
              <a:rPr lang="en-US" sz="2800" dirty="0" err="1">
                <a:ea typeface="ＭＳ Ｐゴシック" charset="0"/>
              </a:rPr>
              <a:t>envejecimiento</a:t>
            </a:r>
            <a:r>
              <a:rPr lang="en-US" sz="2800" dirty="0">
                <a:ea typeface="ＭＳ Ｐゴシック" charset="0"/>
              </a:rPr>
              <a:t>.</a:t>
            </a:r>
          </a:p>
        </p:txBody>
      </p:sp>
    </p:spTree>
    <p:extLst>
      <p:ext uri="{BB962C8B-B14F-4D97-AF65-F5344CB8AC3E}">
        <p14:creationId xmlns:p14="http://schemas.microsoft.com/office/powerpoint/2010/main" val="4264575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30480"/>
            <a:ext cx="9144000" cy="1188720"/>
          </a:xfrm>
        </p:spPr>
        <p:txBody>
          <a:bodyPr/>
          <a:lstStyle/>
          <a:p>
            <a:r>
              <a:rPr lang="en-US" dirty="0"/>
              <a:t>10.8a </a:t>
            </a:r>
            <a:r>
              <a:rPr lang="en-US" dirty="0" err="1"/>
              <a:t>Efectos</a:t>
            </a:r>
            <a:r>
              <a:rPr lang="en-US" dirty="0"/>
              <a:t> del </a:t>
            </a:r>
            <a:r>
              <a:rPr lang="en-US" dirty="0" err="1"/>
              <a:t>Ejercicio</a:t>
            </a:r>
            <a:endParaRPr lang="en-US" sz="1500" dirty="0"/>
          </a:p>
        </p:txBody>
      </p:sp>
      <p:sp>
        <p:nvSpPr>
          <p:cNvPr id="8" name="Content Placeholder 2"/>
          <p:cNvSpPr>
            <a:spLocks noGrp="1"/>
          </p:cNvSpPr>
          <p:nvPr>
            <p:ph idx="1"/>
          </p:nvPr>
        </p:nvSpPr>
        <p:spPr>
          <a:xfrm>
            <a:off x="228600" y="990600"/>
            <a:ext cx="8839200" cy="5303520"/>
          </a:xfrm>
        </p:spPr>
        <p:txBody>
          <a:bodyPr/>
          <a:lstStyle/>
          <a:p>
            <a:pPr>
              <a:spcBef>
                <a:spcPts val="600"/>
              </a:spcBef>
              <a:spcAft>
                <a:spcPts val="0"/>
              </a:spcAft>
              <a:defRPr/>
            </a:pPr>
            <a:r>
              <a:rPr lang="en-US" altLang="en-US" sz="2800" dirty="0">
                <a:cs typeface="Times New Roman" pitchFamily="18" charset="0"/>
              </a:rPr>
              <a:t>Cambia el </a:t>
            </a:r>
            <a:r>
              <a:rPr lang="en-US" altLang="en-US" sz="2800" dirty="0" err="1">
                <a:cs typeface="Times New Roman" pitchFamily="18" charset="0"/>
              </a:rPr>
              <a:t>musculo</a:t>
            </a:r>
            <a:r>
              <a:rPr lang="en-US" altLang="en-US" sz="2800" dirty="0">
                <a:cs typeface="Times New Roman" pitchFamily="18" charset="0"/>
              </a:rPr>
              <a:t> con el </a:t>
            </a:r>
            <a:r>
              <a:rPr lang="en-US" altLang="en-US" sz="2800" dirty="0" err="1">
                <a:cs typeface="Times New Roman" pitchFamily="18" charset="0"/>
              </a:rPr>
              <a:t>ejercicio</a:t>
            </a:r>
            <a:r>
              <a:rPr lang="en-US" altLang="en-US" sz="2800" dirty="0">
                <a:cs typeface="Times New Roman" pitchFamily="18" charset="0"/>
              </a:rPr>
              <a:t>?</a:t>
            </a:r>
          </a:p>
          <a:p>
            <a:pPr lvl="1" indent="-347472">
              <a:spcBef>
                <a:spcPts val="600"/>
              </a:spcBef>
              <a:spcAft>
                <a:spcPts val="0"/>
              </a:spcAft>
              <a:defRPr/>
            </a:pPr>
            <a:r>
              <a:rPr lang="en-US" altLang="en-US" sz="2400" b="1" dirty="0" err="1">
                <a:cs typeface="Times New Roman" pitchFamily="18" charset="0"/>
              </a:rPr>
              <a:t>Ejercicio</a:t>
            </a:r>
            <a:r>
              <a:rPr lang="en-US" altLang="en-US" sz="2400" b="1" dirty="0">
                <a:cs typeface="Times New Roman" pitchFamily="18" charset="0"/>
              </a:rPr>
              <a:t> de Resistencia – </a:t>
            </a:r>
            <a:r>
              <a:rPr lang="en-US" altLang="en-US" sz="2400" dirty="0">
                <a:cs typeface="Times New Roman" pitchFamily="18" charset="0"/>
              </a:rPr>
              <a:t>major </a:t>
            </a:r>
            <a:r>
              <a:rPr lang="en-US" altLang="en-US" sz="2400" dirty="0" err="1">
                <a:cs typeface="Times New Roman" pitchFamily="18" charset="0"/>
              </a:rPr>
              <a:t>produccion</a:t>
            </a:r>
            <a:r>
              <a:rPr lang="en-US" altLang="en-US" sz="2400" dirty="0">
                <a:cs typeface="Times New Roman" pitchFamily="18" charset="0"/>
              </a:rPr>
              <a:t> de ATP (e.g., mas </a:t>
            </a:r>
            <a:r>
              <a:rPr lang="en-US" altLang="en-US" sz="2400" dirty="0" err="1">
                <a:cs typeface="Times New Roman" pitchFamily="18" charset="0"/>
              </a:rPr>
              <a:t>mitocondrias</a:t>
            </a:r>
            <a:r>
              <a:rPr lang="en-US" altLang="en-US" sz="2400" dirty="0">
                <a:cs typeface="Times New Roman" pitchFamily="18" charset="0"/>
              </a:rPr>
              <a:t>)</a:t>
            </a:r>
          </a:p>
          <a:p>
            <a:pPr lvl="1" indent="-347472">
              <a:spcBef>
                <a:spcPts val="600"/>
              </a:spcBef>
              <a:spcAft>
                <a:spcPts val="0"/>
              </a:spcAft>
              <a:defRPr/>
            </a:pPr>
            <a:r>
              <a:rPr lang="en-US" altLang="en-US" sz="2400" b="1" dirty="0" err="1">
                <a:cs typeface="Times New Roman" pitchFamily="18" charset="0"/>
              </a:rPr>
              <a:t>Ejercicio</a:t>
            </a:r>
            <a:r>
              <a:rPr lang="en-US" altLang="en-US" sz="2400" b="1" dirty="0">
                <a:cs typeface="Times New Roman" pitchFamily="18" charset="0"/>
              </a:rPr>
              <a:t> de </a:t>
            </a:r>
            <a:r>
              <a:rPr lang="en-US" altLang="en-US" sz="2400" b="1" dirty="0" err="1">
                <a:cs typeface="Times New Roman" pitchFamily="18" charset="0"/>
              </a:rPr>
              <a:t>Fuerza</a:t>
            </a:r>
            <a:r>
              <a:rPr lang="en-US" altLang="en-US" sz="2400" b="1" dirty="0">
                <a:cs typeface="Times New Roman" pitchFamily="18" charset="0"/>
              </a:rPr>
              <a:t> – </a:t>
            </a:r>
            <a:r>
              <a:rPr lang="en-US" altLang="en-US" sz="2400" b="1" dirty="0" err="1">
                <a:cs typeface="Times New Roman" pitchFamily="18" charset="0"/>
              </a:rPr>
              <a:t>lleva</a:t>
            </a:r>
            <a:r>
              <a:rPr lang="en-US" altLang="en-US" sz="2400" b="1" dirty="0">
                <a:cs typeface="Times New Roman" pitchFamily="18" charset="0"/>
              </a:rPr>
              <a:t> a la </a:t>
            </a:r>
            <a:r>
              <a:rPr lang="en-US" altLang="en-US" sz="2400" dirty="0">
                <a:cs typeface="Times New Roman" pitchFamily="18" charset="0"/>
              </a:rPr>
              <a:t> </a:t>
            </a:r>
            <a:r>
              <a:rPr lang="en-US" altLang="en-US" sz="2400" b="1" dirty="0" err="1">
                <a:cs typeface="Times New Roman" pitchFamily="18" charset="0"/>
              </a:rPr>
              <a:t>hipertrofia</a:t>
            </a:r>
            <a:endParaRPr lang="en-US" altLang="en-US" sz="2400" b="1" dirty="0">
              <a:cs typeface="Times New Roman" pitchFamily="18" charset="0"/>
            </a:endParaRPr>
          </a:p>
          <a:p>
            <a:pPr lvl="2">
              <a:spcBef>
                <a:spcPts val="600"/>
              </a:spcBef>
              <a:spcAft>
                <a:spcPts val="0"/>
              </a:spcAft>
              <a:defRPr/>
            </a:pPr>
            <a:r>
              <a:rPr lang="en-US" altLang="en-US" dirty="0" err="1">
                <a:cs typeface="Times New Roman" pitchFamily="18" charset="0"/>
              </a:rPr>
              <a:t>Aumento</a:t>
            </a:r>
            <a:r>
              <a:rPr lang="en-US" altLang="en-US" dirty="0">
                <a:cs typeface="Times New Roman" pitchFamily="18" charset="0"/>
              </a:rPr>
              <a:t> </a:t>
            </a:r>
            <a:r>
              <a:rPr lang="en-US" altLang="en-US" dirty="0" err="1">
                <a:cs typeface="Times New Roman" pitchFamily="18" charset="0"/>
              </a:rPr>
              <a:t>en</a:t>
            </a:r>
            <a:r>
              <a:rPr lang="en-US" altLang="en-US" dirty="0">
                <a:cs typeface="Times New Roman" pitchFamily="18" charset="0"/>
              </a:rPr>
              <a:t> </a:t>
            </a:r>
            <a:r>
              <a:rPr lang="en-US" altLang="en-US" dirty="0" err="1">
                <a:cs typeface="Times New Roman" pitchFamily="18" charset="0"/>
              </a:rPr>
              <a:t>tamano</a:t>
            </a:r>
            <a:r>
              <a:rPr lang="en-US" altLang="en-US" dirty="0">
                <a:cs typeface="Times New Roman" pitchFamily="18" charset="0"/>
              </a:rPr>
              <a:t> del </a:t>
            </a:r>
            <a:r>
              <a:rPr lang="en-US" altLang="en-US" dirty="0" err="1">
                <a:cs typeface="Times New Roman" pitchFamily="18" charset="0"/>
              </a:rPr>
              <a:t>musculo</a:t>
            </a:r>
            <a:r>
              <a:rPr lang="en-US" altLang="en-US" dirty="0">
                <a:cs typeface="Times New Roman" pitchFamily="18" charset="0"/>
              </a:rPr>
              <a:t>  - mas </a:t>
            </a:r>
            <a:r>
              <a:rPr lang="en-US" altLang="en-US" dirty="0" err="1">
                <a:cs typeface="Times New Roman" pitchFamily="18" charset="0"/>
              </a:rPr>
              <a:t>sintesis</a:t>
            </a:r>
            <a:r>
              <a:rPr lang="en-US" altLang="en-US" dirty="0">
                <a:cs typeface="Times New Roman" pitchFamily="18" charset="0"/>
              </a:rPr>
              <a:t> de </a:t>
            </a:r>
            <a:r>
              <a:rPr lang="en-US" altLang="en-US" dirty="0" err="1">
                <a:cs typeface="Times New Roman" pitchFamily="18" charset="0"/>
              </a:rPr>
              <a:t>proteinas</a:t>
            </a:r>
            <a:r>
              <a:rPr lang="en-US" altLang="en-US" dirty="0">
                <a:cs typeface="Times New Roman" pitchFamily="18" charset="0"/>
              </a:rPr>
              <a:t> </a:t>
            </a:r>
            <a:r>
              <a:rPr lang="en-US" altLang="en-US" dirty="0" err="1">
                <a:cs typeface="Times New Roman" pitchFamily="18" charset="0"/>
              </a:rPr>
              <a:t>contractiles</a:t>
            </a:r>
            <a:endParaRPr lang="en-US" altLang="en-US" dirty="0">
              <a:cs typeface="Times New Roman" pitchFamily="18" charset="0"/>
            </a:endParaRPr>
          </a:p>
          <a:p>
            <a:pPr lvl="2">
              <a:spcBef>
                <a:spcPts val="600"/>
              </a:spcBef>
              <a:spcAft>
                <a:spcPts val="0"/>
              </a:spcAft>
              <a:defRPr/>
            </a:pPr>
            <a:r>
              <a:rPr lang="en-US" altLang="en-US" dirty="0" err="1">
                <a:cs typeface="Times New Roman" pitchFamily="18" charset="0"/>
              </a:rPr>
              <a:t>Aumentan</a:t>
            </a:r>
            <a:r>
              <a:rPr lang="en-US" altLang="en-US" dirty="0">
                <a:cs typeface="Times New Roman" pitchFamily="18" charset="0"/>
              </a:rPr>
              <a:t> la </a:t>
            </a:r>
            <a:r>
              <a:rPr lang="en-US" altLang="en-US" dirty="0" err="1">
                <a:cs typeface="Times New Roman" pitchFamily="18" charset="0"/>
              </a:rPr>
              <a:t>reservas</a:t>
            </a:r>
            <a:r>
              <a:rPr lang="en-US" altLang="en-US" dirty="0">
                <a:cs typeface="Times New Roman" pitchFamily="18" charset="0"/>
              </a:rPr>
              <a:t> de </a:t>
            </a:r>
            <a:r>
              <a:rPr lang="en-US" altLang="en-US" dirty="0" err="1">
                <a:cs typeface="Times New Roman" pitchFamily="18" charset="0"/>
              </a:rPr>
              <a:t>glucogeno</a:t>
            </a:r>
            <a:r>
              <a:rPr lang="en-US" altLang="en-US" dirty="0">
                <a:cs typeface="Times New Roman" pitchFamily="18" charset="0"/>
              </a:rPr>
              <a:t> y el </a:t>
            </a:r>
            <a:r>
              <a:rPr lang="en-US" altLang="en-US" dirty="0" err="1">
                <a:cs typeface="Times New Roman" pitchFamily="18" charset="0"/>
              </a:rPr>
              <a:t>numero</a:t>
            </a:r>
            <a:r>
              <a:rPr lang="en-US" altLang="en-US" dirty="0">
                <a:cs typeface="Times New Roman" pitchFamily="18" charset="0"/>
              </a:rPr>
              <a:t> de </a:t>
            </a:r>
            <a:r>
              <a:rPr lang="en-US" altLang="en-US" dirty="0" err="1">
                <a:cs typeface="Times New Roman" pitchFamily="18" charset="0"/>
              </a:rPr>
              <a:t>mitocondrias</a:t>
            </a:r>
            <a:endParaRPr lang="en-US" altLang="en-US" dirty="0">
              <a:cs typeface="Times New Roman" pitchFamily="18" charset="0"/>
            </a:endParaRPr>
          </a:p>
          <a:p>
            <a:pPr lvl="2">
              <a:spcBef>
                <a:spcPts val="600"/>
              </a:spcBef>
              <a:spcAft>
                <a:spcPts val="0"/>
              </a:spcAft>
              <a:defRPr/>
            </a:pPr>
            <a:r>
              <a:rPr lang="en-US" altLang="en-US" dirty="0" err="1">
                <a:cs typeface="Times New Roman" pitchFamily="18" charset="0"/>
              </a:rPr>
              <a:t>Aumento</a:t>
            </a:r>
            <a:r>
              <a:rPr lang="en-US" altLang="en-US" dirty="0">
                <a:cs typeface="Times New Roman" pitchFamily="18" charset="0"/>
              </a:rPr>
              <a:t> </a:t>
            </a:r>
            <a:r>
              <a:rPr lang="en-US" altLang="en-US" dirty="0" err="1">
                <a:cs typeface="Times New Roman" pitchFamily="18" charset="0"/>
              </a:rPr>
              <a:t>en</a:t>
            </a:r>
            <a:r>
              <a:rPr lang="en-US" altLang="en-US" dirty="0">
                <a:cs typeface="Times New Roman" pitchFamily="18" charset="0"/>
              </a:rPr>
              <a:t> el </a:t>
            </a:r>
            <a:r>
              <a:rPr lang="en-US" altLang="en-US" dirty="0" err="1">
                <a:cs typeface="Times New Roman" pitchFamily="18" charset="0"/>
              </a:rPr>
              <a:t>numero</a:t>
            </a:r>
            <a:r>
              <a:rPr lang="en-US" altLang="en-US" dirty="0">
                <a:cs typeface="Times New Roman" pitchFamily="18" charset="0"/>
              </a:rPr>
              <a:t> de </a:t>
            </a:r>
            <a:r>
              <a:rPr lang="en-US" altLang="en-US" dirty="0" err="1">
                <a:cs typeface="Times New Roman" pitchFamily="18" charset="0"/>
              </a:rPr>
              <a:t>fibras</a:t>
            </a:r>
            <a:endParaRPr lang="en-US" altLang="en-US" dirty="0">
              <a:cs typeface="Times New Roman" pitchFamily="18" charset="0"/>
            </a:endParaRPr>
          </a:p>
          <a:p>
            <a:pPr lvl="1" indent="-347472">
              <a:spcBef>
                <a:spcPts val="600"/>
              </a:spcBef>
              <a:spcAft>
                <a:spcPts val="0"/>
              </a:spcAft>
              <a:defRPr/>
            </a:pPr>
            <a:r>
              <a:rPr lang="en-US" altLang="en-US" sz="2400" b="1" dirty="0" err="1">
                <a:cs typeface="Times New Roman" pitchFamily="18" charset="0"/>
              </a:rPr>
              <a:t>Atrofia</a:t>
            </a:r>
            <a:r>
              <a:rPr lang="en-US" altLang="en-US" sz="2400" b="1" dirty="0">
                <a:cs typeface="Times New Roman" pitchFamily="18" charset="0"/>
              </a:rPr>
              <a:t>:</a:t>
            </a:r>
            <a:r>
              <a:rPr lang="en-US" altLang="en-US" sz="2400" dirty="0">
                <a:cs typeface="Times New Roman" pitchFamily="18" charset="0"/>
              </a:rPr>
              <a:t> </a:t>
            </a:r>
            <a:r>
              <a:rPr lang="en-US" altLang="en-US" sz="2400" dirty="0" err="1">
                <a:cs typeface="Times New Roman" pitchFamily="18" charset="0"/>
              </a:rPr>
              <a:t>disminucion</a:t>
            </a:r>
            <a:r>
              <a:rPr lang="en-US" altLang="en-US" sz="2400" dirty="0">
                <a:cs typeface="Times New Roman" pitchFamily="18" charset="0"/>
              </a:rPr>
              <a:t> </a:t>
            </a:r>
            <a:r>
              <a:rPr lang="en-US" altLang="en-US" sz="2400" dirty="0" err="1">
                <a:cs typeface="Times New Roman" pitchFamily="18" charset="0"/>
              </a:rPr>
              <a:t>en</a:t>
            </a:r>
            <a:r>
              <a:rPr lang="en-US" altLang="en-US" sz="2400" dirty="0">
                <a:cs typeface="Times New Roman" pitchFamily="18" charset="0"/>
              </a:rPr>
              <a:t> el </a:t>
            </a:r>
            <a:r>
              <a:rPr lang="en-US" altLang="en-US" sz="2400" dirty="0" err="1">
                <a:cs typeface="Times New Roman" pitchFamily="18" charset="0"/>
              </a:rPr>
              <a:t>tamaño</a:t>
            </a:r>
            <a:r>
              <a:rPr lang="en-US" altLang="en-US" sz="2400" dirty="0">
                <a:cs typeface="Times New Roman" pitchFamily="18" charset="0"/>
              </a:rPr>
              <a:t> por </a:t>
            </a:r>
            <a:r>
              <a:rPr lang="en-US" altLang="en-US" sz="2400" dirty="0" err="1">
                <a:cs typeface="Times New Roman" pitchFamily="18" charset="0"/>
              </a:rPr>
              <a:t>desuso</a:t>
            </a:r>
            <a:endParaRPr lang="en-US" altLang="en-US" sz="2400" dirty="0">
              <a:cs typeface="Times New Roman" pitchFamily="18" charset="0"/>
            </a:endParaRPr>
          </a:p>
          <a:p>
            <a:pPr lvl="2">
              <a:spcBef>
                <a:spcPts val="600"/>
              </a:spcBef>
              <a:spcAft>
                <a:spcPts val="0"/>
              </a:spcAft>
              <a:defRPr/>
            </a:pPr>
            <a:r>
              <a:rPr lang="en-US" altLang="en-US" dirty="0">
                <a:cs typeface="Times New Roman" pitchFamily="18" charset="0"/>
              </a:rPr>
              <a:t>E.g., </a:t>
            </a:r>
            <a:r>
              <a:rPr lang="en-US" altLang="en-US" dirty="0" err="1">
                <a:cs typeface="Times New Roman" pitchFamily="18" charset="0"/>
              </a:rPr>
              <a:t>Yesos</a:t>
            </a:r>
            <a:endParaRPr lang="en-US" altLang="en-US" dirty="0">
              <a:cs typeface="Times New Roman" pitchFamily="18" charset="0"/>
            </a:endParaRPr>
          </a:p>
          <a:p>
            <a:pPr lvl="2">
              <a:spcBef>
                <a:spcPts val="600"/>
              </a:spcBef>
              <a:spcAft>
                <a:spcPts val="0"/>
              </a:spcAft>
              <a:defRPr/>
            </a:pPr>
            <a:r>
              <a:rPr lang="en-US" altLang="en-US" dirty="0">
                <a:cs typeface="Times New Roman" pitchFamily="18" charset="0"/>
              </a:rPr>
              <a:t>Reversible al </a:t>
            </a:r>
            <a:r>
              <a:rPr lang="en-US" altLang="en-US" dirty="0" err="1">
                <a:cs typeface="Times New Roman" pitchFamily="18" charset="0"/>
              </a:rPr>
              <a:t>inicio</a:t>
            </a:r>
            <a:endParaRPr lang="en-US" altLang="en-US" dirty="0">
              <a:cs typeface="Times New Roman" pitchFamily="18" charset="0"/>
            </a:endParaRPr>
          </a:p>
          <a:p>
            <a:pPr lvl="2">
              <a:spcBef>
                <a:spcPts val="600"/>
              </a:spcBef>
              <a:spcAft>
                <a:spcPts val="0"/>
              </a:spcAft>
              <a:defRPr/>
            </a:pPr>
            <a:r>
              <a:rPr lang="en-US" altLang="en-US" dirty="0">
                <a:cs typeface="Times New Roman" pitchFamily="18" charset="0"/>
              </a:rPr>
              <a:t>Permanente </a:t>
            </a:r>
            <a:r>
              <a:rPr lang="en-US" altLang="en-US" dirty="0" err="1">
                <a:cs typeface="Times New Roman" pitchFamily="18" charset="0"/>
              </a:rPr>
              <a:t>si</a:t>
            </a:r>
            <a:r>
              <a:rPr lang="en-US" altLang="en-US" dirty="0">
                <a:cs typeface="Times New Roman" pitchFamily="18" charset="0"/>
              </a:rPr>
              <a:t> </a:t>
            </a:r>
            <a:r>
              <a:rPr lang="en-US" altLang="en-US" dirty="0" err="1">
                <a:cs typeface="Times New Roman" pitchFamily="18" charset="0"/>
              </a:rPr>
              <a:t>cronico</a:t>
            </a:r>
            <a:endParaRPr lang="en-US" altLang="en-US" dirty="0">
              <a:cs typeface="Times New Roman" pitchFamily="18" charset="0"/>
            </a:endParaRPr>
          </a:p>
        </p:txBody>
      </p:sp>
    </p:spTree>
    <p:extLst>
      <p:ext uri="{BB962C8B-B14F-4D97-AF65-F5344CB8AC3E}">
        <p14:creationId xmlns:p14="http://schemas.microsoft.com/office/powerpoint/2010/main" val="25939894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10.8b </a:t>
            </a:r>
            <a:r>
              <a:rPr lang="en-US" dirty="0" err="1"/>
              <a:t>Efectos</a:t>
            </a:r>
            <a:r>
              <a:rPr lang="en-US" dirty="0"/>
              <a:t> de </a:t>
            </a:r>
            <a:r>
              <a:rPr lang="en-US" dirty="0" err="1"/>
              <a:t>envejecimiento</a:t>
            </a:r>
            <a:endParaRPr lang="en-US" sz="1500" dirty="0"/>
          </a:p>
        </p:txBody>
      </p:sp>
      <p:sp>
        <p:nvSpPr>
          <p:cNvPr id="8" name="Content Placeholder 2"/>
          <p:cNvSpPr>
            <a:spLocks noGrp="1"/>
          </p:cNvSpPr>
          <p:nvPr>
            <p:ph idx="1"/>
          </p:nvPr>
        </p:nvSpPr>
        <p:spPr>
          <a:xfrm>
            <a:off x="243840" y="1151755"/>
            <a:ext cx="8595360" cy="5303520"/>
          </a:xfrm>
        </p:spPr>
        <p:txBody>
          <a:bodyPr/>
          <a:lstStyle/>
          <a:p>
            <a:pPr>
              <a:spcBef>
                <a:spcPts val="600"/>
              </a:spcBef>
              <a:spcAft>
                <a:spcPts val="300"/>
              </a:spcAft>
            </a:pPr>
            <a:r>
              <a:rPr lang="en-US" altLang="en-US" sz="2800" dirty="0">
                <a:cs typeface="Times New Roman" pitchFamily="18" charset="0"/>
              </a:rPr>
              <a:t>Masa muscular se </a:t>
            </a:r>
            <a:r>
              <a:rPr lang="en-US" altLang="en-US" sz="2800" dirty="0" err="1">
                <a:cs typeface="Times New Roman" pitchFamily="18" charset="0"/>
              </a:rPr>
              <a:t>pierde</a:t>
            </a:r>
            <a:r>
              <a:rPr lang="en-US" altLang="en-US" sz="2800" dirty="0">
                <a:cs typeface="Times New Roman" pitchFamily="18" charset="0"/>
              </a:rPr>
              <a:t> con la </a:t>
            </a:r>
            <a:r>
              <a:rPr lang="en-US" altLang="en-US" sz="2800" dirty="0" err="1">
                <a:cs typeface="Times New Roman" pitchFamily="18" charset="0"/>
              </a:rPr>
              <a:t>edad</a:t>
            </a:r>
            <a:endParaRPr lang="en-US" altLang="en-US" sz="2800" dirty="0">
              <a:cs typeface="Times New Roman" pitchFamily="18" charset="0"/>
            </a:endParaRPr>
          </a:p>
          <a:p>
            <a:pPr lvl="1">
              <a:spcBef>
                <a:spcPts val="600"/>
              </a:spcBef>
              <a:spcAft>
                <a:spcPts val="300"/>
              </a:spcAft>
            </a:pPr>
            <a:r>
              <a:rPr lang="en-US" altLang="en-US" sz="2400" dirty="0">
                <a:cs typeface="Times New Roman" pitchFamily="18" charset="0"/>
              </a:rPr>
              <a:t>Perdida </a:t>
            </a:r>
            <a:r>
              <a:rPr lang="en-US" altLang="en-US" sz="2400" dirty="0" err="1">
                <a:cs typeface="Times New Roman" pitchFamily="18" charset="0"/>
              </a:rPr>
              <a:t>lenta</a:t>
            </a:r>
            <a:r>
              <a:rPr lang="en-US" altLang="en-US" sz="2400" dirty="0">
                <a:cs typeface="Times New Roman" pitchFamily="18" charset="0"/>
              </a:rPr>
              <a:t> que </a:t>
            </a:r>
            <a:r>
              <a:rPr lang="en-US" altLang="en-US" sz="2400" dirty="0" err="1">
                <a:cs typeface="Times New Roman" pitchFamily="18" charset="0"/>
              </a:rPr>
              <a:t>comienza</a:t>
            </a:r>
            <a:r>
              <a:rPr lang="en-US" altLang="en-US" sz="2400" dirty="0">
                <a:cs typeface="Times New Roman" pitchFamily="18" charset="0"/>
              </a:rPr>
              <a:t> a los 35 </a:t>
            </a:r>
            <a:r>
              <a:rPr lang="en-US" altLang="en-US" sz="2400" dirty="0" err="1">
                <a:cs typeface="Times New Roman" pitchFamily="18" charset="0"/>
              </a:rPr>
              <a:t>debido</a:t>
            </a:r>
            <a:r>
              <a:rPr lang="en-US" altLang="en-US" sz="2400" dirty="0">
                <a:cs typeface="Times New Roman" pitchFamily="18" charset="0"/>
              </a:rPr>
              <a:t> a la </a:t>
            </a:r>
            <a:r>
              <a:rPr lang="en-US" altLang="en-US" sz="2400" dirty="0" err="1">
                <a:cs typeface="Times New Roman" pitchFamily="18" charset="0"/>
              </a:rPr>
              <a:t>disminucion</a:t>
            </a:r>
            <a:r>
              <a:rPr lang="en-US" altLang="en-US" sz="2400" dirty="0">
                <a:cs typeface="Times New Roman" pitchFamily="18" charset="0"/>
              </a:rPr>
              <a:t> de </a:t>
            </a:r>
            <a:r>
              <a:rPr lang="en-US" altLang="en-US" sz="2400" dirty="0" err="1">
                <a:cs typeface="Times New Roman" pitchFamily="18" charset="0"/>
              </a:rPr>
              <a:t>actividad</a:t>
            </a:r>
            <a:endParaRPr lang="en-US" altLang="en-US" sz="2400" dirty="0">
              <a:cs typeface="Times New Roman" pitchFamily="18" charset="0"/>
            </a:endParaRPr>
          </a:p>
          <a:p>
            <a:pPr lvl="1">
              <a:spcBef>
                <a:spcPts val="600"/>
              </a:spcBef>
              <a:spcAft>
                <a:spcPts val="300"/>
              </a:spcAft>
            </a:pPr>
            <a:r>
              <a:rPr lang="en-US" altLang="en-US" sz="2400" dirty="0" err="1">
                <a:cs typeface="Times New Roman" pitchFamily="18" charset="0"/>
              </a:rPr>
              <a:t>Disminuye</a:t>
            </a:r>
            <a:r>
              <a:rPr lang="en-US" altLang="en-US" sz="2400" dirty="0">
                <a:cs typeface="Times New Roman" pitchFamily="18" charset="0"/>
              </a:rPr>
              <a:t> el </a:t>
            </a:r>
            <a:r>
              <a:rPr lang="en-US" altLang="en-US" sz="2400" dirty="0" err="1">
                <a:cs typeface="Times New Roman" pitchFamily="18" charset="0"/>
              </a:rPr>
              <a:t>tamano</a:t>
            </a:r>
            <a:r>
              <a:rPr lang="en-US" altLang="en-US" sz="2400" dirty="0">
                <a:cs typeface="Times New Roman" pitchFamily="18" charset="0"/>
              </a:rPr>
              <a:t>, </a:t>
            </a:r>
            <a:r>
              <a:rPr lang="en-US" altLang="en-US" sz="2400" dirty="0" err="1">
                <a:cs typeface="Times New Roman" pitchFamily="18" charset="0"/>
              </a:rPr>
              <a:t>fuerza</a:t>
            </a:r>
            <a:r>
              <a:rPr lang="en-US" altLang="en-US" sz="2400" dirty="0">
                <a:cs typeface="Times New Roman" pitchFamily="18" charset="0"/>
              </a:rPr>
              <a:t> y </a:t>
            </a:r>
            <a:r>
              <a:rPr lang="en-US" altLang="en-US" sz="2400" dirty="0" err="1">
                <a:cs typeface="Times New Roman" pitchFamily="18" charset="0"/>
              </a:rPr>
              <a:t>estamina</a:t>
            </a:r>
            <a:endParaRPr lang="en-US" altLang="en-US" sz="2400" dirty="0">
              <a:cs typeface="Times New Roman" pitchFamily="18" charset="0"/>
            </a:endParaRPr>
          </a:p>
          <a:p>
            <a:pPr lvl="1">
              <a:spcBef>
                <a:spcPts val="600"/>
              </a:spcBef>
              <a:spcAft>
                <a:spcPts val="300"/>
              </a:spcAft>
            </a:pPr>
            <a:r>
              <a:rPr lang="en-US" altLang="en-US" sz="2400" dirty="0">
                <a:cs typeface="Times New Roman" pitchFamily="18" charset="0"/>
              </a:rPr>
              <a:t>Perdida de </a:t>
            </a:r>
            <a:r>
              <a:rPr lang="en-US" altLang="en-US" sz="2400" dirty="0" err="1">
                <a:cs typeface="Times New Roman" pitchFamily="18" charset="0"/>
              </a:rPr>
              <a:t>fibras</a:t>
            </a:r>
            <a:r>
              <a:rPr lang="en-US" altLang="en-US" sz="2400" dirty="0">
                <a:cs typeface="Times New Roman" pitchFamily="18" charset="0"/>
              </a:rPr>
              <a:t> y </a:t>
            </a:r>
            <a:r>
              <a:rPr lang="en-US" altLang="en-US" sz="2400" dirty="0" err="1">
                <a:cs typeface="Times New Roman" pitchFamily="18" charset="0"/>
              </a:rPr>
              <a:t>disminucion</a:t>
            </a:r>
            <a:r>
              <a:rPr lang="en-US" altLang="en-US" sz="2400" dirty="0">
                <a:cs typeface="Times New Roman" pitchFamily="18" charset="0"/>
              </a:rPr>
              <a:t> de </a:t>
            </a:r>
            <a:r>
              <a:rPr lang="en-US" altLang="en-US" sz="2400" dirty="0" err="1">
                <a:cs typeface="Times New Roman" pitchFamily="18" charset="0"/>
              </a:rPr>
              <a:t>diametro</a:t>
            </a:r>
            <a:r>
              <a:rPr lang="en-US" altLang="en-US" sz="2400" dirty="0">
                <a:cs typeface="Times New Roman" pitchFamily="18" charset="0"/>
              </a:rPr>
              <a:t> </a:t>
            </a:r>
          </a:p>
          <a:p>
            <a:pPr lvl="1">
              <a:spcBef>
                <a:spcPts val="600"/>
              </a:spcBef>
              <a:spcAft>
                <a:spcPts val="300"/>
              </a:spcAft>
            </a:pPr>
            <a:r>
              <a:rPr lang="en-US" altLang="en-US" sz="2400" dirty="0" err="1">
                <a:cs typeface="Times New Roman" pitchFamily="18" charset="0"/>
              </a:rPr>
              <a:t>Disminuye</a:t>
            </a:r>
            <a:r>
              <a:rPr lang="en-US" altLang="en-US" sz="2400" dirty="0">
                <a:cs typeface="Times New Roman" pitchFamily="18" charset="0"/>
              </a:rPr>
              <a:t> </a:t>
            </a:r>
            <a:r>
              <a:rPr lang="en-US" altLang="en-US" sz="2400" dirty="0" err="1">
                <a:cs typeface="Times New Roman" pitchFamily="18" charset="0"/>
              </a:rPr>
              <a:t>capacidad</a:t>
            </a:r>
            <a:r>
              <a:rPr lang="en-US" altLang="en-US" sz="2400" dirty="0">
                <a:cs typeface="Times New Roman" pitchFamily="18" charset="0"/>
              </a:rPr>
              <a:t> de </a:t>
            </a:r>
            <a:r>
              <a:rPr lang="en-US" altLang="en-US" sz="2400" dirty="0" err="1">
                <a:cs typeface="Times New Roman" pitchFamily="18" charset="0"/>
              </a:rPr>
              <a:t>almacenar</a:t>
            </a:r>
            <a:r>
              <a:rPr lang="en-US" altLang="en-US" sz="2400" dirty="0">
                <a:cs typeface="Times New Roman" pitchFamily="18" charset="0"/>
              </a:rPr>
              <a:t> O2</a:t>
            </a:r>
          </a:p>
          <a:p>
            <a:pPr lvl="1">
              <a:spcBef>
                <a:spcPts val="600"/>
              </a:spcBef>
              <a:spcAft>
                <a:spcPts val="300"/>
              </a:spcAft>
            </a:pPr>
            <a:r>
              <a:rPr lang="en-US" altLang="en-US" sz="2400" dirty="0" err="1">
                <a:cs typeface="Times New Roman" pitchFamily="18" charset="0"/>
              </a:rPr>
              <a:t>Disminuye</a:t>
            </a:r>
            <a:r>
              <a:rPr lang="en-US" altLang="en-US" sz="2400" dirty="0">
                <a:cs typeface="Times New Roman" pitchFamily="18" charset="0"/>
              </a:rPr>
              <a:t> </a:t>
            </a:r>
            <a:r>
              <a:rPr lang="en-US" altLang="en-US" sz="2400" dirty="0" err="1">
                <a:cs typeface="Times New Roman" pitchFamily="18" charset="0"/>
              </a:rPr>
              <a:t>vascularizacion</a:t>
            </a:r>
            <a:r>
              <a:rPr lang="en-US" altLang="en-US" sz="2400" dirty="0">
                <a:cs typeface="Times New Roman" pitchFamily="18" charset="0"/>
              </a:rPr>
              <a:t> de </a:t>
            </a:r>
            <a:r>
              <a:rPr lang="en-US" altLang="en-US" sz="2400" dirty="0" err="1">
                <a:cs typeface="Times New Roman" pitchFamily="18" charset="0"/>
              </a:rPr>
              <a:t>musculos</a:t>
            </a:r>
            <a:r>
              <a:rPr lang="en-US" altLang="en-US" sz="2400" dirty="0">
                <a:cs typeface="Times New Roman" pitchFamily="18" charset="0"/>
              </a:rPr>
              <a:t> y </a:t>
            </a:r>
            <a:r>
              <a:rPr lang="en-US" altLang="en-US" sz="2400" dirty="0" err="1">
                <a:cs typeface="Times New Roman" pitchFamily="18" charset="0"/>
              </a:rPr>
              <a:t>suplico</a:t>
            </a:r>
            <a:r>
              <a:rPr lang="en-US" altLang="en-US" sz="2400" dirty="0">
                <a:cs typeface="Times New Roman" pitchFamily="18" charset="0"/>
              </a:rPr>
              <a:t> </a:t>
            </a:r>
            <a:r>
              <a:rPr lang="en-US" altLang="en-US" sz="2400" dirty="0" err="1">
                <a:cs typeface="Times New Roman" pitchFamily="18" charset="0"/>
              </a:rPr>
              <a:t>sanguineo</a:t>
            </a:r>
            <a:endParaRPr lang="en-US" altLang="en-US" sz="2400" dirty="0">
              <a:cs typeface="Times New Roman" pitchFamily="18" charset="0"/>
            </a:endParaRPr>
          </a:p>
          <a:p>
            <a:pPr>
              <a:spcBef>
                <a:spcPts val="600"/>
              </a:spcBef>
              <a:spcAft>
                <a:spcPts val="300"/>
              </a:spcAft>
            </a:pPr>
            <a:r>
              <a:rPr lang="en-US" altLang="en-US" sz="2800" dirty="0">
                <a:cs typeface="Times New Roman" pitchFamily="18" charset="0"/>
              </a:rPr>
              <a:t>Se reduce a </a:t>
            </a:r>
            <a:r>
              <a:rPr lang="en-US" altLang="en-US" sz="2800" dirty="0" err="1">
                <a:cs typeface="Times New Roman" pitchFamily="18" charset="0"/>
              </a:rPr>
              <a:t>capacidad</a:t>
            </a:r>
            <a:r>
              <a:rPr lang="en-US" altLang="en-US" sz="2800" dirty="0">
                <a:cs typeface="Times New Roman" pitchFamily="18" charset="0"/>
              </a:rPr>
              <a:t> de </a:t>
            </a:r>
            <a:r>
              <a:rPr lang="en-US" altLang="en-US" sz="2800" dirty="0" err="1">
                <a:cs typeface="Times New Roman" pitchFamily="18" charset="0"/>
              </a:rPr>
              <a:t>recuperar</a:t>
            </a:r>
            <a:r>
              <a:rPr lang="en-US" altLang="en-US" sz="2800" dirty="0">
                <a:cs typeface="Times New Roman" pitchFamily="18" charset="0"/>
              </a:rPr>
              <a:t> post </a:t>
            </a:r>
            <a:r>
              <a:rPr lang="en-US" altLang="en-US" sz="2800" dirty="0" err="1">
                <a:cs typeface="Times New Roman" pitchFamily="18" charset="0"/>
              </a:rPr>
              <a:t>herida</a:t>
            </a:r>
            <a:endParaRPr lang="en-US" altLang="en-US" sz="2800" dirty="0">
              <a:cs typeface="Times New Roman" pitchFamily="18" charset="0"/>
            </a:endParaRPr>
          </a:p>
          <a:p>
            <a:pPr lvl="1">
              <a:spcBef>
                <a:spcPts val="600"/>
              </a:spcBef>
              <a:spcAft>
                <a:spcPts val="300"/>
              </a:spcAft>
            </a:pPr>
            <a:r>
              <a:rPr lang="en-US" altLang="en-US" sz="2400" dirty="0" err="1">
                <a:cs typeface="Times New Roman" pitchFamily="18" charset="0"/>
              </a:rPr>
              <a:t>Disminuye</a:t>
            </a:r>
            <a:r>
              <a:rPr lang="en-US" altLang="en-US" sz="2400" dirty="0">
                <a:cs typeface="Times New Roman" pitchFamily="18" charset="0"/>
              </a:rPr>
              <a:t> </a:t>
            </a:r>
            <a:r>
              <a:rPr lang="en-US" altLang="en-US" sz="2400" dirty="0" err="1">
                <a:cs typeface="Times New Roman" pitchFamily="18" charset="0"/>
              </a:rPr>
              <a:t>numero</a:t>
            </a:r>
            <a:r>
              <a:rPr lang="en-US" altLang="en-US" sz="2400" dirty="0">
                <a:cs typeface="Times New Roman" pitchFamily="18" charset="0"/>
              </a:rPr>
              <a:t> de </a:t>
            </a:r>
            <a:r>
              <a:rPr lang="en-US" altLang="en-US" sz="2400" dirty="0" err="1">
                <a:cs typeface="Times New Roman" pitchFamily="18" charset="0"/>
              </a:rPr>
              <a:t>celulas</a:t>
            </a:r>
            <a:r>
              <a:rPr lang="en-US" altLang="en-US" sz="2400" dirty="0">
                <a:cs typeface="Times New Roman" pitchFamily="18" charset="0"/>
              </a:rPr>
              <a:t> </a:t>
            </a:r>
            <a:r>
              <a:rPr lang="en-US" altLang="en-US" sz="2400" dirty="0" err="1">
                <a:cs typeface="Times New Roman" pitchFamily="18" charset="0"/>
              </a:rPr>
              <a:t>satelites</a:t>
            </a:r>
            <a:endParaRPr lang="en-US" altLang="en-US" sz="2400" dirty="0">
              <a:cs typeface="Times New Roman" pitchFamily="18" charset="0"/>
            </a:endParaRPr>
          </a:p>
          <a:p>
            <a:pPr lvl="1">
              <a:spcBef>
                <a:spcPts val="600"/>
              </a:spcBef>
              <a:spcAft>
                <a:spcPts val="300"/>
              </a:spcAft>
            </a:pPr>
            <a:r>
              <a:rPr lang="en-US" altLang="en-US" sz="2400" b="1" dirty="0">
                <a:cs typeface="Times New Roman" pitchFamily="18" charset="0"/>
              </a:rPr>
              <a:t>Fibrosis:</a:t>
            </a:r>
            <a:r>
              <a:rPr lang="en-US" altLang="en-US" sz="2400" dirty="0">
                <a:cs typeface="Times New Roman" pitchFamily="18" charset="0"/>
              </a:rPr>
              <a:t> masa muscular </a:t>
            </a:r>
            <a:r>
              <a:rPr lang="en-US" altLang="en-US" sz="2400" dirty="0" err="1">
                <a:cs typeface="Times New Roman" pitchFamily="18" charset="0"/>
              </a:rPr>
              <a:t>reemplazada</a:t>
            </a:r>
            <a:r>
              <a:rPr lang="en-US" altLang="en-US" sz="2400" dirty="0">
                <a:cs typeface="Times New Roman" pitchFamily="18" charset="0"/>
              </a:rPr>
              <a:t> por </a:t>
            </a:r>
            <a:r>
              <a:rPr lang="en-US" altLang="en-US" sz="2400" dirty="0" err="1">
                <a:cs typeface="Times New Roman" pitchFamily="18" charset="0"/>
              </a:rPr>
              <a:t>tejido</a:t>
            </a:r>
            <a:r>
              <a:rPr lang="en-US" altLang="en-US" sz="2400" dirty="0">
                <a:cs typeface="Times New Roman" pitchFamily="18" charset="0"/>
              </a:rPr>
              <a:t> </a:t>
            </a:r>
            <a:r>
              <a:rPr lang="en-US" altLang="en-US" sz="2400" dirty="0" err="1">
                <a:cs typeface="Times New Roman" pitchFamily="18" charset="0"/>
              </a:rPr>
              <a:t>conectivo</a:t>
            </a:r>
            <a:endParaRPr lang="en-US" altLang="en-US" sz="2400" dirty="0">
              <a:cs typeface="Times New Roman" pitchFamily="18" charset="0"/>
            </a:endParaRPr>
          </a:p>
          <a:p>
            <a:pPr lvl="2">
              <a:spcBef>
                <a:spcPts val="600"/>
              </a:spcBef>
              <a:spcAft>
                <a:spcPts val="300"/>
              </a:spcAft>
            </a:pPr>
            <a:r>
              <a:rPr lang="en-US" altLang="en-US" sz="2200" dirty="0" err="1">
                <a:cs typeface="Times New Roman" pitchFamily="18" charset="0"/>
              </a:rPr>
              <a:t>Disminuye</a:t>
            </a:r>
            <a:r>
              <a:rPr lang="en-US" altLang="en-US" sz="2200" dirty="0">
                <a:cs typeface="Times New Roman" pitchFamily="18" charset="0"/>
              </a:rPr>
              <a:t> la </a:t>
            </a:r>
            <a:r>
              <a:rPr lang="en-US" altLang="en-US" sz="2200" dirty="0" err="1">
                <a:cs typeface="Times New Roman" pitchFamily="18" charset="0"/>
              </a:rPr>
              <a:t>flexibilidad</a:t>
            </a:r>
            <a:endParaRPr lang="en-US" altLang="en-US" sz="2200" dirty="0">
              <a:cs typeface="Times New Roman" pitchFamily="18" charset="0"/>
            </a:endParaRPr>
          </a:p>
        </p:txBody>
      </p:sp>
    </p:spTree>
    <p:extLst>
      <p:ext uri="{BB962C8B-B14F-4D97-AF65-F5344CB8AC3E}">
        <p14:creationId xmlns:p14="http://schemas.microsoft.com/office/powerpoint/2010/main" val="16734589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30480"/>
            <a:ext cx="9144000" cy="1188720"/>
          </a:xfrm>
        </p:spPr>
        <p:txBody>
          <a:bodyPr/>
          <a:lstStyle/>
          <a:p>
            <a:r>
              <a:rPr lang="en-US" dirty="0" err="1"/>
              <a:t>Esteroides</a:t>
            </a:r>
            <a:r>
              <a:rPr lang="en-US" dirty="0"/>
              <a:t> </a:t>
            </a:r>
            <a:r>
              <a:rPr lang="en-US" dirty="0" err="1"/>
              <a:t>Anabólicos</a:t>
            </a:r>
            <a:r>
              <a:rPr lang="en-US" dirty="0"/>
              <a:t>: PED</a:t>
            </a:r>
            <a:endParaRPr lang="en-US" sz="1500" dirty="0"/>
          </a:p>
        </p:txBody>
      </p:sp>
      <p:sp>
        <p:nvSpPr>
          <p:cNvPr id="8" name="Content Placeholder 2"/>
          <p:cNvSpPr>
            <a:spLocks noGrp="1"/>
          </p:cNvSpPr>
          <p:nvPr>
            <p:ph idx="1"/>
          </p:nvPr>
        </p:nvSpPr>
        <p:spPr>
          <a:xfrm>
            <a:off x="304800" y="1066800"/>
            <a:ext cx="8595360" cy="5303520"/>
          </a:xfrm>
        </p:spPr>
        <p:txBody>
          <a:bodyPr/>
          <a:lstStyle/>
          <a:p>
            <a:pPr marL="0" lvl="1" indent="0">
              <a:spcBef>
                <a:spcPts val="600"/>
              </a:spcBef>
              <a:spcAft>
                <a:spcPts val="300"/>
              </a:spcAft>
              <a:buNone/>
              <a:defRPr/>
            </a:pPr>
            <a:r>
              <a:rPr lang="en-US" altLang="en-US" b="1" dirty="0" err="1">
                <a:cs typeface="Times New Roman" pitchFamily="18" charset="0"/>
              </a:rPr>
              <a:t>Esteroides</a:t>
            </a:r>
            <a:r>
              <a:rPr lang="en-US" altLang="en-US" b="1" dirty="0">
                <a:cs typeface="Times New Roman" pitchFamily="18" charset="0"/>
              </a:rPr>
              <a:t> </a:t>
            </a:r>
            <a:r>
              <a:rPr lang="en-US" altLang="en-US" b="1" dirty="0" err="1">
                <a:cs typeface="Times New Roman" pitchFamily="18" charset="0"/>
              </a:rPr>
              <a:t>Anabolicos</a:t>
            </a:r>
            <a:endParaRPr lang="en-US" altLang="en-US" b="1" dirty="0">
              <a:cs typeface="Times New Roman" pitchFamily="18" charset="0"/>
            </a:endParaRPr>
          </a:p>
          <a:p>
            <a:pPr lvl="1">
              <a:spcBef>
                <a:spcPts val="600"/>
              </a:spcBef>
              <a:spcAft>
                <a:spcPts val="300"/>
              </a:spcAft>
              <a:defRPr/>
            </a:pPr>
            <a:r>
              <a:rPr lang="en-US" altLang="en-US" sz="2400" dirty="0" err="1">
                <a:cs typeface="Times New Roman" pitchFamily="18" charset="0"/>
              </a:rPr>
              <a:t>Mimetizan</a:t>
            </a:r>
            <a:r>
              <a:rPr lang="en-US" altLang="en-US" sz="2400" dirty="0">
                <a:cs typeface="Times New Roman" pitchFamily="18" charset="0"/>
              </a:rPr>
              <a:t> la </a:t>
            </a:r>
            <a:r>
              <a:rPr lang="en-US" altLang="en-US" sz="2400" dirty="0" err="1">
                <a:cs typeface="Times New Roman" pitchFamily="18" charset="0"/>
              </a:rPr>
              <a:t>testosterona</a:t>
            </a:r>
            <a:endParaRPr lang="en-US" altLang="en-US" sz="2400" dirty="0">
              <a:cs typeface="Times New Roman" pitchFamily="18" charset="0"/>
            </a:endParaRPr>
          </a:p>
          <a:p>
            <a:pPr lvl="1">
              <a:spcBef>
                <a:spcPts val="600"/>
              </a:spcBef>
              <a:spcAft>
                <a:spcPts val="300"/>
              </a:spcAft>
              <a:defRPr/>
            </a:pPr>
            <a:r>
              <a:rPr lang="en-US" altLang="en-US" sz="2400" dirty="0" err="1">
                <a:cs typeface="Times New Roman" pitchFamily="18" charset="0"/>
              </a:rPr>
              <a:t>Ilegales</a:t>
            </a:r>
            <a:endParaRPr lang="en-US" altLang="en-US" sz="2400" dirty="0">
              <a:cs typeface="Times New Roman" pitchFamily="18" charset="0"/>
            </a:endParaRPr>
          </a:p>
          <a:p>
            <a:pPr lvl="1">
              <a:spcBef>
                <a:spcPts val="600"/>
              </a:spcBef>
              <a:spcAft>
                <a:spcPts val="300"/>
              </a:spcAft>
              <a:defRPr/>
            </a:pPr>
            <a:r>
              <a:rPr lang="en-US" altLang="en-US" sz="2400" dirty="0" err="1">
                <a:cs typeface="Times New Roman" pitchFamily="18" charset="0"/>
              </a:rPr>
              <a:t>Estimulan</a:t>
            </a:r>
            <a:r>
              <a:rPr lang="en-US" altLang="en-US" sz="2400" dirty="0">
                <a:cs typeface="Times New Roman" pitchFamily="18" charset="0"/>
              </a:rPr>
              <a:t> la </a:t>
            </a:r>
            <a:r>
              <a:rPr lang="en-US" altLang="en-US" sz="2400" dirty="0" err="1">
                <a:cs typeface="Times New Roman" pitchFamily="18" charset="0"/>
              </a:rPr>
              <a:t>produccion</a:t>
            </a:r>
            <a:r>
              <a:rPr lang="en-US" altLang="en-US" sz="2400" dirty="0">
                <a:cs typeface="Times New Roman" pitchFamily="18" charset="0"/>
              </a:rPr>
              <a:t> de </a:t>
            </a:r>
            <a:r>
              <a:rPr lang="en-US" altLang="en-US" sz="2400" dirty="0" err="1">
                <a:cs typeface="Times New Roman" pitchFamily="18" charset="0"/>
              </a:rPr>
              <a:t>proteinas</a:t>
            </a:r>
            <a:endParaRPr lang="en-US" altLang="en-US" sz="2400" dirty="0">
              <a:cs typeface="Times New Roman" pitchFamily="18" charset="0"/>
            </a:endParaRPr>
          </a:p>
          <a:p>
            <a:pPr lvl="1">
              <a:spcBef>
                <a:spcPts val="600"/>
              </a:spcBef>
              <a:spcAft>
                <a:spcPts val="300"/>
              </a:spcAft>
              <a:defRPr/>
            </a:pPr>
            <a:r>
              <a:rPr lang="en-US" altLang="en-US" sz="2400" dirty="0" err="1">
                <a:cs typeface="Times New Roman" pitchFamily="18" charset="0"/>
              </a:rPr>
              <a:t>Mejoran</a:t>
            </a:r>
            <a:r>
              <a:rPr lang="en-US" altLang="en-US" sz="2400" dirty="0">
                <a:cs typeface="Times New Roman" pitchFamily="18" charset="0"/>
              </a:rPr>
              <a:t> el </a:t>
            </a:r>
            <a:r>
              <a:rPr lang="en-US" altLang="en-US" sz="2400" dirty="0" err="1">
                <a:cs typeface="Times New Roman" pitchFamily="18" charset="0"/>
              </a:rPr>
              <a:t>desempeño</a:t>
            </a:r>
            <a:endParaRPr lang="en-US" altLang="en-US" sz="2400" dirty="0">
              <a:cs typeface="Times New Roman" pitchFamily="18" charset="0"/>
            </a:endParaRPr>
          </a:p>
          <a:p>
            <a:pPr lvl="1">
              <a:spcBef>
                <a:spcPts val="600"/>
              </a:spcBef>
              <a:spcAft>
                <a:spcPts val="300"/>
              </a:spcAft>
              <a:defRPr/>
            </a:pPr>
            <a:r>
              <a:rPr lang="en-US" altLang="en-US" sz="2400" dirty="0" err="1">
                <a:cs typeface="Times New Roman" pitchFamily="18" charset="0"/>
              </a:rPr>
              <a:t>Efectos</a:t>
            </a:r>
            <a:r>
              <a:rPr lang="en-US" altLang="en-US" sz="2400" dirty="0">
                <a:cs typeface="Times New Roman" pitchFamily="18" charset="0"/>
              </a:rPr>
              <a:t> </a:t>
            </a:r>
            <a:r>
              <a:rPr lang="en-US" altLang="en-US" sz="2400" dirty="0" err="1">
                <a:cs typeface="Times New Roman" pitchFamily="18" charset="0"/>
              </a:rPr>
              <a:t>colateraels</a:t>
            </a:r>
            <a:r>
              <a:rPr lang="en-US" altLang="en-US" sz="2400" dirty="0">
                <a:cs typeface="Times New Roman" pitchFamily="18" charset="0"/>
              </a:rPr>
              <a:t> </a:t>
            </a:r>
          </a:p>
          <a:p>
            <a:pPr lvl="2">
              <a:spcBef>
                <a:spcPts val="600"/>
              </a:spcBef>
              <a:spcAft>
                <a:spcPts val="300"/>
              </a:spcAft>
              <a:defRPr/>
            </a:pPr>
            <a:r>
              <a:rPr lang="en-US" altLang="en-US" dirty="0" err="1">
                <a:cs typeface="Times New Roman" pitchFamily="18" charset="0"/>
              </a:rPr>
              <a:t>Enfermedades</a:t>
            </a:r>
            <a:r>
              <a:rPr lang="en-US" altLang="en-US" dirty="0">
                <a:cs typeface="Times New Roman" pitchFamily="18" charset="0"/>
              </a:rPr>
              <a:t> </a:t>
            </a:r>
            <a:r>
              <a:rPr lang="en-US" altLang="en-US" dirty="0" err="1">
                <a:cs typeface="Times New Roman" pitchFamily="18" charset="0"/>
              </a:rPr>
              <a:t>cardiacas</a:t>
            </a:r>
            <a:endParaRPr lang="en-US" altLang="en-US" dirty="0">
              <a:cs typeface="Times New Roman" pitchFamily="18" charset="0"/>
            </a:endParaRPr>
          </a:p>
          <a:p>
            <a:pPr lvl="2">
              <a:spcBef>
                <a:spcPts val="600"/>
              </a:spcBef>
              <a:spcAft>
                <a:spcPts val="300"/>
              </a:spcAft>
              <a:defRPr/>
            </a:pPr>
            <a:r>
              <a:rPr lang="en-US" altLang="en-US" dirty="0" err="1">
                <a:cs typeface="Times New Roman" pitchFamily="18" charset="0"/>
              </a:rPr>
              <a:t>Dano</a:t>
            </a:r>
            <a:r>
              <a:rPr lang="en-US" altLang="en-US" dirty="0">
                <a:cs typeface="Times New Roman" pitchFamily="18" charset="0"/>
              </a:rPr>
              <a:t> al </a:t>
            </a:r>
            <a:r>
              <a:rPr lang="en-US" altLang="en-US" dirty="0" err="1">
                <a:cs typeface="Times New Roman" pitchFamily="18" charset="0"/>
              </a:rPr>
              <a:t>higado</a:t>
            </a:r>
            <a:r>
              <a:rPr lang="en-US" altLang="en-US" dirty="0">
                <a:cs typeface="Times New Roman" pitchFamily="18" charset="0"/>
              </a:rPr>
              <a:t>, tumors </a:t>
            </a:r>
            <a:r>
              <a:rPr lang="en-US" altLang="en-US" dirty="0" err="1">
                <a:cs typeface="Times New Roman" pitchFamily="18" charset="0"/>
              </a:rPr>
              <a:t>hepaticos</a:t>
            </a:r>
            <a:endParaRPr lang="en-US" altLang="en-US" dirty="0">
              <a:cs typeface="Times New Roman" pitchFamily="18" charset="0"/>
            </a:endParaRPr>
          </a:p>
          <a:p>
            <a:pPr lvl="2">
              <a:spcBef>
                <a:spcPts val="600"/>
              </a:spcBef>
              <a:spcAft>
                <a:spcPts val="300"/>
              </a:spcAft>
              <a:defRPr/>
            </a:pPr>
            <a:r>
              <a:rPr lang="en-US" altLang="en-US" dirty="0" err="1">
                <a:cs typeface="Times New Roman" pitchFamily="18" charset="0"/>
              </a:rPr>
              <a:t>Atrofia</a:t>
            </a:r>
            <a:r>
              <a:rPr lang="en-US" altLang="en-US" dirty="0">
                <a:cs typeface="Times New Roman" pitchFamily="18" charset="0"/>
              </a:rPr>
              <a:t> testicular, </a:t>
            </a:r>
            <a:r>
              <a:rPr lang="en-US" altLang="en-US" dirty="0" err="1">
                <a:cs typeface="Times New Roman" pitchFamily="18" charset="0"/>
              </a:rPr>
              <a:t>ginecomastia</a:t>
            </a:r>
            <a:r>
              <a:rPr lang="en-US" altLang="en-US" dirty="0">
                <a:cs typeface="Times New Roman" pitchFamily="18" charset="0"/>
              </a:rPr>
              <a:t> </a:t>
            </a:r>
            <a:r>
              <a:rPr lang="en-US" altLang="en-US" dirty="0" err="1">
                <a:cs typeface="Times New Roman" pitchFamily="18" charset="0"/>
              </a:rPr>
              <a:t>masculina</a:t>
            </a:r>
            <a:endParaRPr lang="en-US" altLang="en-US" dirty="0">
              <a:cs typeface="Times New Roman" pitchFamily="18" charset="0"/>
            </a:endParaRPr>
          </a:p>
          <a:p>
            <a:pPr lvl="2">
              <a:spcBef>
                <a:spcPts val="600"/>
              </a:spcBef>
              <a:spcAft>
                <a:spcPts val="300"/>
              </a:spcAft>
              <a:defRPr/>
            </a:pPr>
            <a:r>
              <a:rPr lang="en-US" altLang="en-US" dirty="0">
                <a:cs typeface="Times New Roman" pitchFamily="18" charset="0"/>
              </a:rPr>
              <a:t>Acne, </a:t>
            </a:r>
            <a:r>
              <a:rPr lang="en-US" altLang="en-US" dirty="0" err="1">
                <a:cs typeface="Times New Roman" pitchFamily="18" charset="0"/>
              </a:rPr>
              <a:t>Hipertension</a:t>
            </a:r>
            <a:r>
              <a:rPr lang="en-US" altLang="en-US" dirty="0">
                <a:cs typeface="Times New Roman" pitchFamily="18" charset="0"/>
              </a:rPr>
              <a:t>, </a:t>
            </a:r>
            <a:r>
              <a:rPr lang="en-US" altLang="en-US" dirty="0" err="1">
                <a:cs typeface="Times New Roman" pitchFamily="18" charset="0"/>
              </a:rPr>
              <a:t>conducta</a:t>
            </a:r>
            <a:r>
              <a:rPr lang="en-US" altLang="en-US" dirty="0">
                <a:cs typeface="Times New Roman" pitchFamily="18" charset="0"/>
              </a:rPr>
              <a:t> </a:t>
            </a:r>
            <a:r>
              <a:rPr lang="en-US" altLang="en-US" dirty="0" err="1">
                <a:cs typeface="Times New Roman" pitchFamily="18" charset="0"/>
              </a:rPr>
              <a:t>agresiva</a:t>
            </a:r>
            <a:endParaRPr lang="en-US" altLang="en-US" dirty="0">
              <a:cs typeface="Times New Roman" pitchFamily="18" charset="0"/>
            </a:endParaRPr>
          </a:p>
          <a:p>
            <a:pPr lvl="2">
              <a:spcBef>
                <a:spcPts val="600"/>
              </a:spcBef>
              <a:spcAft>
                <a:spcPts val="300"/>
              </a:spcAft>
              <a:defRPr/>
            </a:pPr>
            <a:r>
              <a:rPr lang="en-US" altLang="en-US" dirty="0" err="1">
                <a:cs typeface="Times New Roman" pitchFamily="18" charset="0"/>
              </a:rPr>
              <a:t>Vello</a:t>
            </a:r>
            <a:r>
              <a:rPr lang="en-US" altLang="en-US" dirty="0">
                <a:cs typeface="Times New Roman" pitchFamily="18" charset="0"/>
              </a:rPr>
              <a:t> facial </a:t>
            </a:r>
            <a:r>
              <a:rPr lang="en-US" altLang="en-US" dirty="0" err="1">
                <a:cs typeface="Times New Roman" pitchFamily="18" charset="0"/>
              </a:rPr>
              <a:t>en</a:t>
            </a:r>
            <a:r>
              <a:rPr lang="en-US" altLang="en-US" dirty="0">
                <a:cs typeface="Times New Roman" pitchFamily="18" charset="0"/>
              </a:rPr>
              <a:t> </a:t>
            </a:r>
            <a:r>
              <a:rPr lang="en-US" altLang="en-US" dirty="0" err="1">
                <a:cs typeface="Times New Roman" pitchFamily="18" charset="0"/>
              </a:rPr>
              <a:t>mujeres</a:t>
            </a:r>
            <a:r>
              <a:rPr lang="en-US" altLang="en-US" dirty="0">
                <a:cs typeface="Times New Roman" pitchFamily="18" charset="0"/>
              </a:rPr>
              <a:t> e </a:t>
            </a:r>
            <a:r>
              <a:rPr lang="en-US" altLang="en-US" dirty="0" err="1">
                <a:cs typeface="Times New Roman" pitchFamily="18" charset="0"/>
              </a:rPr>
              <a:t>irregularidades</a:t>
            </a:r>
            <a:r>
              <a:rPr lang="en-US" altLang="en-US" dirty="0">
                <a:cs typeface="Times New Roman" pitchFamily="18" charset="0"/>
              </a:rPr>
              <a:t> </a:t>
            </a:r>
            <a:r>
              <a:rPr lang="en-US" altLang="en-US" dirty="0" err="1">
                <a:cs typeface="Times New Roman" pitchFamily="18" charset="0"/>
              </a:rPr>
              <a:t>menstruales</a:t>
            </a:r>
            <a:endParaRPr lang="en-US" altLang="en-US" dirty="0">
              <a:cs typeface="Times New Roman" pitchFamily="18" charset="0"/>
            </a:endParaRPr>
          </a:p>
        </p:txBody>
      </p:sp>
    </p:spTree>
    <p:extLst>
      <p:ext uri="{BB962C8B-B14F-4D97-AF65-F5344CB8AC3E}">
        <p14:creationId xmlns:p14="http://schemas.microsoft.com/office/powerpoint/2010/main" val="181189815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nchor="t"/>
          <a:lstStyle/>
          <a:p>
            <a:r>
              <a:rPr lang="en-US" dirty="0">
                <a:solidFill>
                  <a:srgbClr val="B60000"/>
                </a:solidFill>
              </a:rPr>
              <a:t>10.9 </a:t>
            </a:r>
            <a:r>
              <a:rPr lang="en-US" dirty="0" err="1">
                <a:solidFill>
                  <a:srgbClr val="B60000"/>
                </a:solidFill>
              </a:rPr>
              <a:t>Musculo</a:t>
            </a:r>
            <a:r>
              <a:rPr lang="en-US" dirty="0">
                <a:solidFill>
                  <a:srgbClr val="B60000"/>
                </a:solidFill>
              </a:rPr>
              <a:t> </a:t>
            </a:r>
            <a:r>
              <a:rPr lang="en-US" dirty="0" err="1">
                <a:solidFill>
                  <a:srgbClr val="B60000"/>
                </a:solidFill>
              </a:rPr>
              <a:t>Cardiaco</a:t>
            </a:r>
            <a:br>
              <a:rPr lang="en-US" dirty="0">
                <a:solidFill>
                  <a:srgbClr val="B60000"/>
                </a:solidFill>
              </a:rPr>
            </a:br>
            <a:r>
              <a:rPr lang="en-US" altLang="en-US" sz="3600" b="0" dirty="0" err="1">
                <a:solidFill>
                  <a:srgbClr val="B60000"/>
                </a:solidFill>
                <a:cs typeface="Times New Roman" pitchFamily="18" charset="0"/>
              </a:rPr>
              <a:t>Objetivos</a:t>
            </a:r>
            <a:endParaRPr lang="en-US" sz="3600" b="0" dirty="0">
              <a:solidFill>
                <a:srgbClr val="B60000"/>
              </a:solidFill>
            </a:endParaRPr>
          </a:p>
        </p:txBody>
      </p:sp>
      <p:sp>
        <p:nvSpPr>
          <p:cNvPr id="2" name="Content Placeholder 2"/>
          <p:cNvSpPr>
            <a:spLocks noGrp="1"/>
          </p:cNvSpPr>
          <p:nvPr>
            <p:ph idx="1"/>
          </p:nvPr>
        </p:nvSpPr>
        <p:spPr/>
        <p:txBody>
          <a:bodyPr/>
          <a:lstStyle/>
          <a:p>
            <a:pPr marL="640080" indent="-640080">
              <a:buFont typeface="+mj-lt"/>
              <a:buAutoNum type="arabicPeriod" startAt="34"/>
            </a:pPr>
            <a:r>
              <a:rPr lang="en-US" dirty="0" err="1">
                <a:ea typeface="ＭＳ Ｐゴシック" charset="0"/>
              </a:rPr>
              <a:t>Similaridades</a:t>
            </a:r>
            <a:r>
              <a:rPr lang="en-US" dirty="0">
                <a:ea typeface="ＭＳ Ｐゴシック" charset="0"/>
              </a:rPr>
              <a:t> y </a:t>
            </a:r>
            <a:r>
              <a:rPr lang="en-US" dirty="0" err="1">
                <a:ea typeface="ＭＳ Ｐゴシック" charset="0"/>
              </a:rPr>
              <a:t>diferencias</a:t>
            </a:r>
            <a:r>
              <a:rPr lang="en-US" dirty="0">
                <a:ea typeface="ＭＳ Ｐゴシック" charset="0"/>
              </a:rPr>
              <a:t> entre </a:t>
            </a:r>
            <a:r>
              <a:rPr lang="en-US" dirty="0" err="1">
                <a:ea typeface="ＭＳ Ｐゴシック" charset="0"/>
              </a:rPr>
              <a:t>cardiaco</a:t>
            </a:r>
            <a:r>
              <a:rPr lang="en-US" dirty="0">
                <a:ea typeface="ＭＳ Ｐゴシック" charset="0"/>
              </a:rPr>
              <a:t> y </a:t>
            </a:r>
            <a:r>
              <a:rPr lang="en-US" dirty="0" err="1">
                <a:ea typeface="ＭＳ Ｐゴシック" charset="0"/>
              </a:rPr>
              <a:t>esqueletal</a:t>
            </a:r>
            <a:endParaRPr lang="en-US" dirty="0">
              <a:ea typeface="ＭＳ Ｐゴシック" charset="0"/>
            </a:endParaRPr>
          </a:p>
        </p:txBody>
      </p:sp>
    </p:spTree>
    <p:extLst>
      <p:ext uri="{BB962C8B-B14F-4D97-AF65-F5344CB8AC3E}">
        <p14:creationId xmlns:p14="http://schemas.microsoft.com/office/powerpoint/2010/main" val="24977340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err="1"/>
              <a:t>Tejido</a:t>
            </a:r>
            <a:r>
              <a:rPr lang="en-US" dirty="0"/>
              <a:t> Muscular </a:t>
            </a:r>
            <a:r>
              <a:rPr lang="en-US" dirty="0" err="1"/>
              <a:t>Cardiaco</a:t>
            </a:r>
            <a:endParaRPr lang="en-US" sz="1500" dirty="0"/>
          </a:p>
        </p:txBody>
      </p:sp>
      <p:sp>
        <p:nvSpPr>
          <p:cNvPr id="8" name="Content Placeholder 2"/>
          <p:cNvSpPr>
            <a:spLocks noGrp="1"/>
          </p:cNvSpPr>
          <p:nvPr>
            <p:ph idx="1"/>
          </p:nvPr>
        </p:nvSpPr>
        <p:spPr>
          <a:xfrm>
            <a:off x="274320" y="777240"/>
            <a:ext cx="8595360" cy="5303520"/>
          </a:xfrm>
        </p:spPr>
        <p:txBody>
          <a:bodyPr/>
          <a:lstStyle/>
          <a:p>
            <a:pPr>
              <a:spcBef>
                <a:spcPts val="600"/>
              </a:spcBef>
              <a:spcAft>
                <a:spcPts val="300"/>
              </a:spcAft>
            </a:pPr>
            <a:r>
              <a:rPr lang="en-US" altLang="en-US" sz="3000" b="1" dirty="0" err="1">
                <a:cs typeface="Times New Roman" pitchFamily="18" charset="0"/>
              </a:rPr>
              <a:t>Cardiomiocitos</a:t>
            </a:r>
            <a:endParaRPr lang="en-US" altLang="en-US" sz="3000" b="1" dirty="0">
              <a:cs typeface="Times New Roman" pitchFamily="18" charset="0"/>
            </a:endParaRPr>
          </a:p>
          <a:p>
            <a:pPr lvl="1">
              <a:spcBef>
                <a:spcPts val="600"/>
              </a:spcBef>
              <a:spcAft>
                <a:spcPts val="300"/>
              </a:spcAft>
            </a:pPr>
            <a:r>
              <a:rPr lang="en-US" altLang="en-US" sz="2600" dirty="0" err="1">
                <a:cs typeface="Times New Roman" pitchFamily="18" charset="0"/>
              </a:rPr>
              <a:t>Fibras</a:t>
            </a:r>
            <a:r>
              <a:rPr lang="en-US" altLang="en-US" sz="2600" dirty="0">
                <a:cs typeface="Times New Roman" pitchFamily="18" charset="0"/>
              </a:rPr>
              <a:t> </a:t>
            </a:r>
            <a:r>
              <a:rPr lang="en-US" altLang="en-US" sz="2600" dirty="0" err="1">
                <a:cs typeface="Times New Roman" pitchFamily="18" charset="0"/>
              </a:rPr>
              <a:t>cortas</a:t>
            </a:r>
            <a:r>
              <a:rPr lang="en-US" altLang="en-US" sz="2600" dirty="0">
                <a:cs typeface="Times New Roman" pitchFamily="18" charset="0"/>
              </a:rPr>
              <a:t> y </a:t>
            </a:r>
            <a:r>
              <a:rPr lang="en-US" altLang="en-US" sz="2600" dirty="0" err="1">
                <a:cs typeface="Times New Roman" pitchFamily="18" charset="0"/>
              </a:rPr>
              <a:t>ramificadas</a:t>
            </a:r>
            <a:endParaRPr lang="en-US" altLang="en-US" sz="2600" dirty="0">
              <a:cs typeface="Times New Roman" pitchFamily="18" charset="0"/>
            </a:endParaRPr>
          </a:p>
          <a:p>
            <a:pPr lvl="1">
              <a:spcBef>
                <a:spcPts val="600"/>
              </a:spcBef>
              <a:spcAft>
                <a:spcPts val="300"/>
              </a:spcAft>
            </a:pPr>
            <a:r>
              <a:rPr lang="en-US" altLang="en-US" sz="2600" dirty="0">
                <a:cs typeface="Times New Roman" pitchFamily="18" charset="0"/>
              </a:rPr>
              <a:t>Uno o dos </a:t>
            </a:r>
            <a:r>
              <a:rPr lang="en-US" altLang="en-US" sz="2600" dirty="0" err="1">
                <a:cs typeface="Times New Roman" pitchFamily="18" charset="0"/>
              </a:rPr>
              <a:t>nucleos</a:t>
            </a:r>
            <a:endParaRPr lang="en-US" altLang="en-US" sz="2600" dirty="0">
              <a:cs typeface="Times New Roman" pitchFamily="18" charset="0"/>
            </a:endParaRPr>
          </a:p>
          <a:p>
            <a:pPr lvl="1">
              <a:spcBef>
                <a:spcPts val="600"/>
              </a:spcBef>
              <a:spcAft>
                <a:spcPts val="300"/>
              </a:spcAft>
            </a:pPr>
            <a:r>
              <a:rPr lang="en-US" altLang="en-US" sz="2600" dirty="0" err="1">
                <a:cs typeface="Times New Roman" pitchFamily="18" charset="0"/>
              </a:rPr>
              <a:t>Estriados</a:t>
            </a:r>
            <a:r>
              <a:rPr lang="en-US" altLang="en-US" sz="2600" dirty="0">
                <a:cs typeface="Times New Roman" pitchFamily="18" charset="0"/>
              </a:rPr>
              <a:t> (</a:t>
            </a:r>
            <a:r>
              <a:rPr lang="en-US" altLang="en-US" sz="2600" dirty="0" err="1">
                <a:cs typeface="Times New Roman" pitchFamily="18" charset="0"/>
              </a:rPr>
              <a:t>contienen</a:t>
            </a:r>
            <a:r>
              <a:rPr lang="en-US" altLang="en-US" sz="2600" dirty="0">
                <a:cs typeface="Times New Roman" pitchFamily="18" charset="0"/>
              </a:rPr>
              <a:t> </a:t>
            </a:r>
            <a:r>
              <a:rPr lang="en-US" altLang="en-US" sz="2600" dirty="0" err="1">
                <a:cs typeface="Times New Roman" pitchFamily="18" charset="0"/>
              </a:rPr>
              <a:t>sarcomeros</a:t>
            </a:r>
            <a:r>
              <a:rPr lang="en-US" altLang="en-US" sz="2600" dirty="0">
                <a:cs typeface="Times New Roman" pitchFamily="18" charset="0"/>
              </a:rPr>
              <a:t>)</a:t>
            </a:r>
          </a:p>
          <a:p>
            <a:pPr lvl="2">
              <a:spcBef>
                <a:spcPts val="600"/>
              </a:spcBef>
              <a:spcAft>
                <a:spcPts val="300"/>
              </a:spcAft>
            </a:pPr>
            <a:r>
              <a:rPr lang="en-US" altLang="en-US" sz="2200" dirty="0" err="1">
                <a:cs typeface="Times New Roman" pitchFamily="18" charset="0"/>
              </a:rPr>
              <a:t>Arreglo</a:t>
            </a:r>
            <a:r>
              <a:rPr lang="en-US" altLang="en-US" sz="2200" dirty="0">
                <a:cs typeface="Times New Roman" pitchFamily="18" charset="0"/>
              </a:rPr>
              <a:t> </a:t>
            </a:r>
            <a:r>
              <a:rPr lang="en-US" altLang="en-US" sz="2200" dirty="0" err="1">
                <a:cs typeface="Times New Roman" pitchFamily="18" charset="0"/>
              </a:rPr>
              <a:t>interno</a:t>
            </a:r>
            <a:r>
              <a:rPr lang="en-US" altLang="en-US" sz="2200" dirty="0">
                <a:cs typeface="Times New Roman" pitchFamily="18" charset="0"/>
              </a:rPr>
              <a:t> </a:t>
            </a:r>
            <a:r>
              <a:rPr lang="en-US" altLang="en-US" sz="2200" dirty="0" err="1">
                <a:cs typeface="Times New Roman" pitchFamily="18" charset="0"/>
              </a:rPr>
              <a:t>parecido</a:t>
            </a:r>
            <a:r>
              <a:rPr lang="en-US" altLang="en-US" sz="2200" dirty="0">
                <a:cs typeface="Times New Roman" pitchFamily="18" charset="0"/>
              </a:rPr>
              <a:t> a </a:t>
            </a:r>
            <a:r>
              <a:rPr lang="en-US" altLang="en-US" sz="2200" dirty="0" err="1">
                <a:cs typeface="Times New Roman" pitchFamily="18" charset="0"/>
              </a:rPr>
              <a:t>esqueleta</a:t>
            </a:r>
            <a:endParaRPr lang="en-US" altLang="en-US" sz="2200" dirty="0">
              <a:cs typeface="Times New Roman" pitchFamily="18" charset="0"/>
            </a:endParaRPr>
          </a:p>
          <a:p>
            <a:pPr lvl="1">
              <a:spcBef>
                <a:spcPts val="600"/>
              </a:spcBef>
              <a:spcAft>
                <a:spcPts val="300"/>
              </a:spcAft>
            </a:pPr>
            <a:r>
              <a:rPr lang="en-US" altLang="en-US" sz="2600" dirty="0" err="1">
                <a:cs typeface="Times New Roman" pitchFamily="18" charset="0"/>
              </a:rPr>
              <a:t>Muchas</a:t>
            </a:r>
            <a:r>
              <a:rPr lang="en-US" altLang="en-US" sz="2600" dirty="0">
                <a:cs typeface="Times New Roman" pitchFamily="18" charset="0"/>
              </a:rPr>
              <a:t>  </a:t>
            </a:r>
            <a:r>
              <a:rPr lang="en-US" altLang="en-US" sz="2600" dirty="0" err="1">
                <a:cs typeface="Times New Roman" pitchFamily="18" charset="0"/>
              </a:rPr>
              <a:t>mitocondrias</a:t>
            </a:r>
            <a:r>
              <a:rPr lang="en-US" altLang="en-US" sz="2600" dirty="0">
                <a:cs typeface="Times New Roman" pitchFamily="18" charset="0"/>
              </a:rPr>
              <a:t>—</a:t>
            </a:r>
            <a:r>
              <a:rPr lang="en-US" altLang="en-US" sz="2600" dirty="0" err="1">
                <a:cs typeface="Times New Roman" pitchFamily="18" charset="0"/>
              </a:rPr>
              <a:t>aerobicas</a:t>
            </a:r>
            <a:r>
              <a:rPr lang="en-US" altLang="en-US" sz="2600" dirty="0">
                <a:cs typeface="Times New Roman" pitchFamily="18" charset="0"/>
              </a:rPr>
              <a:t> </a:t>
            </a:r>
            <a:r>
              <a:rPr lang="en-US" altLang="en-US" sz="2600" dirty="0" err="1">
                <a:cs typeface="Times New Roman" pitchFamily="18" charset="0"/>
              </a:rPr>
              <a:t>en</a:t>
            </a:r>
            <a:r>
              <a:rPr lang="en-US" altLang="en-US" sz="2600" dirty="0">
                <a:cs typeface="Times New Roman" pitchFamily="18" charset="0"/>
              </a:rPr>
              <a:t> </a:t>
            </a:r>
            <a:r>
              <a:rPr lang="en-US" altLang="en-US" sz="2600" dirty="0" err="1">
                <a:cs typeface="Times New Roman" pitchFamily="18" charset="0"/>
              </a:rPr>
              <a:t>cuanto</a:t>
            </a:r>
            <a:r>
              <a:rPr lang="en-US" altLang="en-US" sz="2600" dirty="0">
                <a:cs typeface="Times New Roman" pitchFamily="18" charset="0"/>
              </a:rPr>
              <a:t> a </a:t>
            </a:r>
            <a:r>
              <a:rPr lang="en-US" altLang="en-US" sz="2600" dirty="0" err="1">
                <a:cs typeface="Times New Roman" pitchFamily="18" charset="0"/>
              </a:rPr>
              <a:t>respiracion</a:t>
            </a:r>
            <a:endParaRPr lang="en-US" altLang="en-US" sz="2600" dirty="0">
              <a:cs typeface="Times New Roman" pitchFamily="18" charset="0"/>
            </a:endParaRPr>
          </a:p>
          <a:p>
            <a:pPr lvl="1">
              <a:spcBef>
                <a:spcPts val="600"/>
              </a:spcBef>
              <a:spcAft>
                <a:spcPts val="300"/>
              </a:spcAft>
            </a:pPr>
            <a:r>
              <a:rPr lang="en-US" altLang="en-US" sz="2600" b="1" dirty="0">
                <a:cs typeface="Times New Roman" pitchFamily="18" charset="0"/>
              </a:rPr>
              <a:t>Discos </a:t>
            </a:r>
            <a:r>
              <a:rPr lang="en-US" altLang="en-US" sz="2600" b="1" dirty="0" err="1">
                <a:cs typeface="Times New Roman" pitchFamily="18" charset="0"/>
              </a:rPr>
              <a:t>Intercalados</a:t>
            </a:r>
            <a:r>
              <a:rPr lang="en-US" altLang="en-US" sz="2600" b="1" dirty="0">
                <a:cs typeface="Times New Roman" pitchFamily="18" charset="0"/>
              </a:rPr>
              <a:t> – </a:t>
            </a:r>
            <a:r>
              <a:rPr lang="en-US" altLang="en-US" sz="2600" dirty="0" err="1">
                <a:cs typeface="Times New Roman" pitchFamily="18" charset="0"/>
              </a:rPr>
              <a:t>Conectan</a:t>
            </a:r>
            <a:r>
              <a:rPr lang="en-US" altLang="en-US" sz="2600" dirty="0">
                <a:cs typeface="Times New Roman" pitchFamily="18" charset="0"/>
              </a:rPr>
              <a:t> </a:t>
            </a:r>
            <a:r>
              <a:rPr lang="en-US" altLang="en-US" sz="2600" dirty="0" err="1">
                <a:cs typeface="Times New Roman" pitchFamily="18" charset="0"/>
              </a:rPr>
              <a:t>fibras</a:t>
            </a:r>
            <a:r>
              <a:rPr lang="en-US" altLang="en-US" sz="2600" dirty="0">
                <a:cs typeface="Times New Roman" pitchFamily="18" charset="0"/>
              </a:rPr>
              <a:t> </a:t>
            </a:r>
            <a:r>
              <a:rPr lang="en-US" altLang="en-US" sz="2600" dirty="0" err="1">
                <a:cs typeface="Times New Roman" pitchFamily="18" charset="0"/>
              </a:rPr>
              <a:t>contíguas</a:t>
            </a:r>
            <a:endParaRPr lang="en-US" altLang="en-US" sz="2600" dirty="0">
              <a:cs typeface="Times New Roman" pitchFamily="18" charset="0"/>
            </a:endParaRPr>
          </a:p>
          <a:p>
            <a:pPr lvl="2">
              <a:spcBef>
                <a:spcPts val="0"/>
              </a:spcBef>
              <a:spcAft>
                <a:spcPts val="300"/>
              </a:spcAft>
            </a:pPr>
            <a:r>
              <a:rPr lang="en-US" altLang="en-US" sz="2200" dirty="0" err="1">
                <a:cs typeface="Times New Roman" pitchFamily="18" charset="0"/>
              </a:rPr>
              <a:t>Desmosomas</a:t>
            </a:r>
            <a:r>
              <a:rPr lang="en-US" altLang="en-US" sz="2200" dirty="0">
                <a:cs typeface="Times New Roman" pitchFamily="18" charset="0"/>
              </a:rPr>
              <a:t> y gap junctions</a:t>
            </a:r>
          </a:p>
          <a:p>
            <a:pPr lvl="1">
              <a:spcBef>
                <a:spcPts val="600"/>
              </a:spcBef>
              <a:spcAft>
                <a:spcPts val="300"/>
              </a:spcAft>
            </a:pPr>
            <a:r>
              <a:rPr lang="en-US" altLang="en-US" sz="2600" dirty="0" err="1">
                <a:cs typeface="Times New Roman" pitchFamily="18" charset="0"/>
              </a:rPr>
              <a:t>Contracción</a:t>
            </a:r>
            <a:r>
              <a:rPr lang="en-US" altLang="en-US" sz="2600" dirty="0">
                <a:cs typeface="Times New Roman" pitchFamily="18" charset="0"/>
              </a:rPr>
              <a:t> </a:t>
            </a:r>
            <a:r>
              <a:rPr lang="en-US" altLang="en-US" sz="2600" dirty="0" err="1">
                <a:cs typeface="Times New Roman" pitchFamily="18" charset="0"/>
              </a:rPr>
              <a:t>iniciada</a:t>
            </a:r>
            <a:r>
              <a:rPr lang="en-US" altLang="en-US" sz="2600" dirty="0">
                <a:cs typeface="Times New Roman" pitchFamily="18" charset="0"/>
              </a:rPr>
              <a:t> por </a:t>
            </a:r>
            <a:r>
              <a:rPr lang="en-US" altLang="en-US" sz="2600" dirty="0" err="1">
                <a:cs typeface="Times New Roman" pitchFamily="18" charset="0"/>
              </a:rPr>
              <a:t>células</a:t>
            </a:r>
            <a:r>
              <a:rPr lang="en-US" altLang="en-US" sz="2600" dirty="0">
                <a:cs typeface="Times New Roman" pitchFamily="18" charset="0"/>
              </a:rPr>
              <a:t> </a:t>
            </a:r>
            <a:r>
              <a:rPr lang="en-US" altLang="en-US" sz="2600" dirty="0" err="1">
                <a:cs typeface="Times New Roman" pitchFamily="18" charset="0"/>
              </a:rPr>
              <a:t>autorítmicas</a:t>
            </a:r>
            <a:endParaRPr lang="en-US" altLang="en-US" sz="2600" dirty="0">
              <a:cs typeface="Times New Roman" pitchFamily="18" charset="0"/>
            </a:endParaRPr>
          </a:p>
          <a:p>
            <a:pPr lvl="1">
              <a:spcBef>
                <a:spcPts val="600"/>
              </a:spcBef>
              <a:spcAft>
                <a:spcPts val="300"/>
              </a:spcAft>
            </a:pPr>
            <a:r>
              <a:rPr lang="en-US" altLang="en-US" sz="2600" dirty="0" err="1">
                <a:cs typeface="Times New Roman" pitchFamily="18" charset="0"/>
              </a:rPr>
              <a:t>Frecuencia</a:t>
            </a:r>
            <a:r>
              <a:rPr lang="en-US" altLang="en-US" sz="2600" dirty="0">
                <a:cs typeface="Times New Roman" pitchFamily="18" charset="0"/>
              </a:rPr>
              <a:t> y </a:t>
            </a:r>
            <a:r>
              <a:rPr lang="en-US" altLang="en-US" sz="2600" dirty="0" err="1">
                <a:cs typeface="Times New Roman" pitchFamily="18" charset="0"/>
              </a:rPr>
              <a:t>fuerza</a:t>
            </a:r>
            <a:r>
              <a:rPr lang="en-US" altLang="en-US" sz="2600" dirty="0">
                <a:cs typeface="Times New Roman" pitchFamily="18" charset="0"/>
              </a:rPr>
              <a:t> </a:t>
            </a:r>
            <a:r>
              <a:rPr lang="en-US" altLang="en-US" sz="2600" dirty="0" err="1">
                <a:cs typeface="Times New Roman" pitchFamily="18" charset="0"/>
              </a:rPr>
              <a:t>puede</a:t>
            </a:r>
            <a:r>
              <a:rPr lang="en-US" altLang="en-US" sz="2600" dirty="0">
                <a:cs typeface="Times New Roman" pitchFamily="18" charset="0"/>
              </a:rPr>
              <a:t> ser </a:t>
            </a:r>
            <a:r>
              <a:rPr lang="en-US" altLang="en-US" sz="2600" dirty="0" err="1">
                <a:cs typeface="Times New Roman" pitchFamily="18" charset="0"/>
              </a:rPr>
              <a:t>moduladas</a:t>
            </a:r>
            <a:r>
              <a:rPr lang="en-US" altLang="en-US" sz="2600" dirty="0">
                <a:cs typeface="Times New Roman" pitchFamily="18" charset="0"/>
              </a:rPr>
              <a:t> por SNA</a:t>
            </a:r>
          </a:p>
        </p:txBody>
      </p:sp>
    </p:spTree>
    <p:extLst>
      <p:ext uri="{BB962C8B-B14F-4D97-AF65-F5344CB8AC3E}">
        <p14:creationId xmlns:p14="http://schemas.microsoft.com/office/powerpoint/2010/main" val="295184560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6">
            <a:extLst>
              <a:ext uri="{FF2B5EF4-FFF2-40B4-BE49-F238E27FC236}">
                <a16:creationId xmlns:a16="http://schemas.microsoft.com/office/drawing/2014/main" id="{E7AA2FEF-A0DC-8D45-AE13-152B9BCAE30B}"/>
              </a:ext>
            </a:extLst>
          </p:cNvPr>
          <p:cNvPicPr>
            <a:picLocks noChangeAspect="1"/>
          </p:cNvPicPr>
          <p:nvPr/>
        </p:nvPicPr>
        <p:blipFill>
          <a:blip r:embed="rId3">
            <a:extLst>
              <a:ext uri="{28A0092B-C50C-407E-A947-70E740481C1C}">
                <a14:useLocalDpi xmlns:a14="http://schemas.microsoft.com/office/drawing/2010/main" val="0"/>
              </a:ext>
            </a:extLst>
          </a:blip>
          <a:srcRect b="5527"/>
          <a:stretch>
            <a:fillRect/>
          </a:stretch>
        </p:blipFill>
        <p:spPr bwMode="auto">
          <a:xfrm>
            <a:off x="1158875" y="1539875"/>
            <a:ext cx="6826250" cy="35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8" name="Rectangle 3">
            <a:extLst>
              <a:ext uri="{FF2B5EF4-FFF2-40B4-BE49-F238E27FC236}">
                <a16:creationId xmlns:a16="http://schemas.microsoft.com/office/drawing/2014/main" id="{2B07F9CE-32C6-B84B-ADB7-65E492AC959D}"/>
              </a:ext>
            </a:extLst>
          </p:cNvPr>
          <p:cNvSpPr>
            <a:spLocks noGrp="1" noChangeArrowheads="1"/>
          </p:cNvSpPr>
          <p:nvPr>
            <p:ph type="ctrTitle"/>
          </p:nvPr>
        </p:nvSpPr>
        <p:spPr bwMode="auto">
          <a:xfrm>
            <a:off x="20638" y="0"/>
            <a:ext cx="5648325" cy="30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altLang="en-US" sz="2400" b="1">
                <a:latin typeface="Arial" panose="020B0604020202020204" pitchFamily="34" charset="0"/>
                <a:ea typeface="ＭＳ Ｐゴシック" panose="020B0600070205080204" pitchFamily="34" charset="-128"/>
              </a:rPr>
              <a:t>Figure 10-22a Cardiac Muscle Tissue.</a:t>
            </a:r>
          </a:p>
        </p:txBody>
      </p:sp>
      <p:sp>
        <p:nvSpPr>
          <p:cNvPr id="86019" name="Text Box 31">
            <a:extLst>
              <a:ext uri="{FF2B5EF4-FFF2-40B4-BE49-F238E27FC236}">
                <a16:creationId xmlns:a16="http://schemas.microsoft.com/office/drawing/2014/main" id="{C30A85C7-F751-3540-8879-0558F2B39120}"/>
              </a:ext>
            </a:extLst>
          </p:cNvPr>
          <p:cNvSpPr txBox="1">
            <a:spLocks noChangeArrowheads="1"/>
          </p:cNvSpPr>
          <p:nvPr/>
        </p:nvSpPr>
        <p:spPr bwMode="auto">
          <a:xfrm>
            <a:off x="6761163" y="2511425"/>
            <a:ext cx="20542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9pPr>
          </a:lstStyle>
          <a:p>
            <a:pPr>
              <a:lnSpc>
                <a:spcPts val="1925"/>
              </a:lnSpc>
            </a:pPr>
            <a:r>
              <a:rPr lang="en-US" altLang="en-US" sz="1600" b="1">
                <a:solidFill>
                  <a:srgbClr val="000000"/>
                </a:solidFill>
                <a:cs typeface="Arial" panose="020B0604020202020204" pitchFamily="34" charset="0"/>
              </a:rPr>
              <a:t>Cardiac</a:t>
            </a:r>
            <a:br>
              <a:rPr lang="en-US" altLang="en-US" sz="1600" b="1">
                <a:solidFill>
                  <a:srgbClr val="000000"/>
                </a:solidFill>
                <a:cs typeface="Arial" panose="020B0604020202020204" pitchFamily="34" charset="0"/>
              </a:rPr>
            </a:br>
            <a:r>
              <a:rPr lang="en-US" altLang="en-US" sz="1600" b="1">
                <a:solidFill>
                  <a:srgbClr val="000000"/>
                </a:solidFill>
                <a:cs typeface="Arial" panose="020B0604020202020204" pitchFamily="34" charset="0"/>
              </a:rPr>
              <a:t>muscle cell</a:t>
            </a:r>
          </a:p>
        </p:txBody>
      </p:sp>
      <p:sp>
        <p:nvSpPr>
          <p:cNvPr id="86020" name="Text Box 31">
            <a:extLst>
              <a:ext uri="{FF2B5EF4-FFF2-40B4-BE49-F238E27FC236}">
                <a16:creationId xmlns:a16="http://schemas.microsoft.com/office/drawing/2014/main" id="{A92C7AEF-8A1F-AF4E-A016-6E83044B62E7}"/>
              </a:ext>
            </a:extLst>
          </p:cNvPr>
          <p:cNvSpPr txBox="1">
            <a:spLocks noChangeArrowheads="1"/>
          </p:cNvSpPr>
          <p:nvPr/>
        </p:nvSpPr>
        <p:spPr bwMode="auto">
          <a:xfrm>
            <a:off x="6802438" y="3035300"/>
            <a:ext cx="14605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9pPr>
          </a:lstStyle>
          <a:p>
            <a:pPr>
              <a:lnSpc>
                <a:spcPts val="1925"/>
              </a:lnSpc>
            </a:pPr>
            <a:r>
              <a:rPr lang="en-US" altLang="en-US" sz="1600" b="1">
                <a:solidFill>
                  <a:srgbClr val="000000"/>
                </a:solidFill>
                <a:cs typeface="Arial" panose="020B0604020202020204" pitchFamily="34" charset="0"/>
              </a:rPr>
              <a:t>Intercalated</a:t>
            </a:r>
            <a:br>
              <a:rPr lang="en-US" altLang="en-US" sz="1600" b="1">
                <a:solidFill>
                  <a:srgbClr val="000000"/>
                </a:solidFill>
                <a:cs typeface="Arial" panose="020B0604020202020204" pitchFamily="34" charset="0"/>
              </a:rPr>
            </a:br>
            <a:r>
              <a:rPr lang="en-US" altLang="en-US" sz="1600" b="1">
                <a:solidFill>
                  <a:srgbClr val="000000"/>
                </a:solidFill>
                <a:cs typeface="Arial" panose="020B0604020202020204" pitchFamily="34" charset="0"/>
              </a:rPr>
              <a:t>discs</a:t>
            </a:r>
          </a:p>
        </p:txBody>
      </p:sp>
      <p:sp>
        <p:nvSpPr>
          <p:cNvPr id="6" name="Arc 5">
            <a:extLst>
              <a:ext uri="{FF2B5EF4-FFF2-40B4-BE49-F238E27FC236}">
                <a16:creationId xmlns:a16="http://schemas.microsoft.com/office/drawing/2014/main" id="{41938818-F6FB-B74E-9B41-662A869BAA8B}"/>
              </a:ext>
            </a:extLst>
          </p:cNvPr>
          <p:cNvSpPr/>
          <p:nvPr/>
        </p:nvSpPr>
        <p:spPr bwMode="auto">
          <a:xfrm rot="20687611">
            <a:off x="5673725" y="2357438"/>
            <a:ext cx="246063" cy="674687"/>
          </a:xfrm>
          <a:prstGeom prst="arc">
            <a:avLst>
              <a:gd name="adj1" fmla="val 15349696"/>
              <a:gd name="adj2" fmla="val 6403012"/>
            </a:avLst>
          </a:prstGeom>
          <a:noFill/>
          <a:ln w="12700" cap="flat" cmpd="sng" algn="ctr">
            <a:solidFill>
              <a:schemeClr val="tx1"/>
            </a:solidFill>
            <a:prstDash val="solid"/>
            <a:round/>
            <a:headEnd type="none" w="med" len="med"/>
            <a:tailEnd type="none" w="med" len="med"/>
          </a:ln>
          <a:effectLst/>
        </p:spPr>
        <p:txBody>
          <a:bodyPr anchor="ctr"/>
          <a:lstStyle/>
          <a:p>
            <a:pPr algn="ctr" eaLnBrk="0" hangingPunct="0">
              <a:lnSpc>
                <a:spcPts val="1920"/>
              </a:lnSpc>
              <a:defRPr/>
            </a:pPr>
            <a:endParaRPr lang="en-US" sz="1600" b="1">
              <a:solidFill>
                <a:srgbClr val="000000"/>
              </a:solidFill>
              <a:latin typeface="Times" charset="0"/>
              <a:ea typeface="ＭＳ Ｐゴシック" charset="0"/>
            </a:endParaRPr>
          </a:p>
        </p:txBody>
      </p:sp>
      <p:sp>
        <p:nvSpPr>
          <p:cNvPr id="86022" name="Text Box 31">
            <a:extLst>
              <a:ext uri="{FF2B5EF4-FFF2-40B4-BE49-F238E27FC236}">
                <a16:creationId xmlns:a16="http://schemas.microsoft.com/office/drawing/2014/main" id="{C7711337-704C-0747-B06E-F0A6E3747CA8}"/>
              </a:ext>
            </a:extLst>
          </p:cNvPr>
          <p:cNvSpPr txBox="1">
            <a:spLocks noChangeArrowheads="1"/>
          </p:cNvSpPr>
          <p:nvPr/>
        </p:nvSpPr>
        <p:spPr bwMode="auto">
          <a:xfrm>
            <a:off x="6794500" y="3665538"/>
            <a:ext cx="120491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9pPr>
          </a:lstStyle>
          <a:p>
            <a:pPr>
              <a:lnSpc>
                <a:spcPts val="1925"/>
              </a:lnSpc>
            </a:pPr>
            <a:r>
              <a:rPr lang="en-US" altLang="en-US" sz="1600" b="1">
                <a:solidFill>
                  <a:srgbClr val="000000"/>
                </a:solidFill>
                <a:cs typeface="Arial" panose="020B0604020202020204" pitchFamily="34" charset="0"/>
              </a:rPr>
              <a:t>Nucleus</a:t>
            </a:r>
          </a:p>
        </p:txBody>
      </p:sp>
      <p:sp>
        <p:nvSpPr>
          <p:cNvPr id="86023" name="Text Box 31">
            <a:extLst>
              <a:ext uri="{FF2B5EF4-FFF2-40B4-BE49-F238E27FC236}">
                <a16:creationId xmlns:a16="http://schemas.microsoft.com/office/drawing/2014/main" id="{3A945802-610B-504E-A7B0-35B1C91457F5}"/>
              </a:ext>
            </a:extLst>
          </p:cNvPr>
          <p:cNvSpPr txBox="1">
            <a:spLocks noChangeArrowheads="1"/>
          </p:cNvSpPr>
          <p:nvPr/>
        </p:nvSpPr>
        <p:spPr bwMode="auto">
          <a:xfrm>
            <a:off x="2940050" y="4333875"/>
            <a:ext cx="22494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9pPr>
          </a:lstStyle>
          <a:p>
            <a:pPr>
              <a:lnSpc>
                <a:spcPts val="1925"/>
              </a:lnSpc>
            </a:pPr>
            <a:r>
              <a:rPr lang="en-US" altLang="en-US" sz="1400" b="1">
                <a:solidFill>
                  <a:srgbClr val="000000"/>
                </a:solidFill>
                <a:cs typeface="Arial" panose="020B0604020202020204" pitchFamily="34" charset="0"/>
              </a:rPr>
              <a:t>Cardiac muscle tissue</a:t>
            </a:r>
          </a:p>
        </p:txBody>
      </p:sp>
      <p:sp>
        <p:nvSpPr>
          <p:cNvPr id="86024" name="Text Box 31">
            <a:extLst>
              <a:ext uri="{FF2B5EF4-FFF2-40B4-BE49-F238E27FC236}">
                <a16:creationId xmlns:a16="http://schemas.microsoft.com/office/drawing/2014/main" id="{17100E02-947B-AF42-A06A-853F49491700}"/>
              </a:ext>
            </a:extLst>
          </p:cNvPr>
          <p:cNvSpPr txBox="1">
            <a:spLocks noChangeArrowheads="1"/>
          </p:cNvSpPr>
          <p:nvPr/>
        </p:nvSpPr>
        <p:spPr bwMode="auto">
          <a:xfrm>
            <a:off x="5246688" y="4327525"/>
            <a:ext cx="12001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9pPr>
          </a:lstStyle>
          <a:p>
            <a:pPr algn="r">
              <a:lnSpc>
                <a:spcPts val="1925"/>
              </a:lnSpc>
            </a:pPr>
            <a:r>
              <a:rPr lang="en-US" altLang="en-US" sz="1300" b="1">
                <a:solidFill>
                  <a:srgbClr val="808080"/>
                </a:solidFill>
                <a:cs typeface="Arial" panose="020B0604020202020204" pitchFamily="34" charset="0"/>
              </a:rPr>
              <a:t>LM </a:t>
            </a:r>
            <a:r>
              <a:rPr lang="en-US" altLang="en-US" sz="1300" b="1">
                <a:solidFill>
                  <a:srgbClr val="808080"/>
                </a:solidFill>
                <a:latin typeface="Symbol Std" charset="0"/>
              </a:rPr>
              <a:t>×</a:t>
            </a:r>
            <a:r>
              <a:rPr lang="en-US" altLang="en-US" sz="1300" b="1">
                <a:solidFill>
                  <a:srgbClr val="808080"/>
                </a:solidFill>
                <a:cs typeface="Arial" panose="020B0604020202020204" pitchFamily="34" charset="0"/>
              </a:rPr>
              <a:t> 575</a:t>
            </a:r>
            <a:endParaRPr lang="en-US" altLang="en-US" sz="1300" b="1" baseline="-25000">
              <a:solidFill>
                <a:srgbClr val="808080"/>
              </a:solidFill>
              <a:latin typeface="Symbol Std" charset="0"/>
            </a:endParaRPr>
          </a:p>
        </p:txBody>
      </p:sp>
      <p:cxnSp>
        <p:nvCxnSpPr>
          <p:cNvPr id="86025" name="Straight Connector 9">
            <a:extLst>
              <a:ext uri="{FF2B5EF4-FFF2-40B4-BE49-F238E27FC236}">
                <a16:creationId xmlns:a16="http://schemas.microsoft.com/office/drawing/2014/main" id="{C49F4687-20AC-2F40-AF23-8DA75F8C10BB}"/>
              </a:ext>
            </a:extLst>
          </p:cNvPr>
          <p:cNvCxnSpPr>
            <a:cxnSpLocks noChangeShapeType="1"/>
          </p:cNvCxnSpPr>
          <p:nvPr/>
        </p:nvCxnSpPr>
        <p:spPr bwMode="auto">
          <a:xfrm flipH="1">
            <a:off x="5886450" y="2578100"/>
            <a:ext cx="828675" cy="31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026" name="Straight Connector 11">
            <a:extLst>
              <a:ext uri="{FF2B5EF4-FFF2-40B4-BE49-F238E27FC236}">
                <a16:creationId xmlns:a16="http://schemas.microsoft.com/office/drawing/2014/main" id="{339106FF-8A00-3841-897B-0185D73D3526}"/>
              </a:ext>
            </a:extLst>
          </p:cNvPr>
          <p:cNvCxnSpPr>
            <a:cxnSpLocks noChangeShapeType="1"/>
          </p:cNvCxnSpPr>
          <p:nvPr/>
        </p:nvCxnSpPr>
        <p:spPr bwMode="auto">
          <a:xfrm flipH="1">
            <a:off x="5048250" y="3152775"/>
            <a:ext cx="166687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027" name="Straight Connector 13">
            <a:extLst>
              <a:ext uri="{FF2B5EF4-FFF2-40B4-BE49-F238E27FC236}">
                <a16:creationId xmlns:a16="http://schemas.microsoft.com/office/drawing/2014/main" id="{29DF2E91-E415-7043-AE9B-51BD20DAB7E6}"/>
              </a:ext>
            </a:extLst>
          </p:cNvPr>
          <p:cNvCxnSpPr>
            <a:cxnSpLocks noChangeShapeType="1"/>
          </p:cNvCxnSpPr>
          <p:nvPr/>
        </p:nvCxnSpPr>
        <p:spPr bwMode="auto">
          <a:xfrm flipH="1" flipV="1">
            <a:off x="5019675" y="2527300"/>
            <a:ext cx="539750" cy="6254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6028" name="Straight Connector 15">
            <a:extLst>
              <a:ext uri="{FF2B5EF4-FFF2-40B4-BE49-F238E27FC236}">
                <a16:creationId xmlns:a16="http://schemas.microsoft.com/office/drawing/2014/main" id="{ACACB24C-DC89-5F47-8918-62E9B4E44DF7}"/>
              </a:ext>
            </a:extLst>
          </p:cNvPr>
          <p:cNvCxnSpPr>
            <a:cxnSpLocks noChangeShapeType="1"/>
          </p:cNvCxnSpPr>
          <p:nvPr/>
        </p:nvCxnSpPr>
        <p:spPr bwMode="auto">
          <a:xfrm flipH="1" flipV="1">
            <a:off x="6099175" y="3616325"/>
            <a:ext cx="612775" cy="155575"/>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6029" name="Text Box 31">
            <a:extLst>
              <a:ext uri="{FF2B5EF4-FFF2-40B4-BE49-F238E27FC236}">
                <a16:creationId xmlns:a16="http://schemas.microsoft.com/office/drawing/2014/main" id="{A425C918-78C4-A141-AF47-B796CCFF0030}"/>
              </a:ext>
            </a:extLst>
          </p:cNvPr>
          <p:cNvSpPr txBox="1">
            <a:spLocks noChangeArrowheads="1"/>
          </p:cNvSpPr>
          <p:nvPr/>
        </p:nvSpPr>
        <p:spPr bwMode="auto">
          <a:xfrm>
            <a:off x="1570038" y="4856163"/>
            <a:ext cx="538638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tabLst>
                <a:tab pos="87313"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87313" algn="l"/>
              </a:tabLst>
              <a:defRPr sz="2400">
                <a:solidFill>
                  <a:schemeClr val="tx1"/>
                </a:solidFill>
                <a:latin typeface="Arial" panose="020B0604020202020204" pitchFamily="34" charset="0"/>
                <a:ea typeface="ＭＳ Ｐゴシック" panose="020B0600070205080204" pitchFamily="34" charset="-128"/>
              </a:defRPr>
            </a:lvl9pPr>
          </a:lstStyle>
          <a:p>
            <a:pPr>
              <a:lnSpc>
                <a:spcPts val="2038"/>
              </a:lnSpc>
            </a:pPr>
            <a:r>
              <a:rPr lang="en-US" altLang="en-US" sz="1800" b="1">
                <a:solidFill>
                  <a:srgbClr val="000000"/>
                </a:solidFill>
                <a:cs typeface="Arial" panose="020B0604020202020204" pitchFamily="34" charset="0"/>
              </a:rPr>
              <a:t>A light micrograph of cardiac muscle tissue.</a:t>
            </a:r>
          </a:p>
        </p:txBody>
      </p:sp>
      <p:sp>
        <p:nvSpPr>
          <p:cNvPr id="86030" name="Rectangle 18">
            <a:extLst>
              <a:ext uri="{FF2B5EF4-FFF2-40B4-BE49-F238E27FC236}">
                <a16:creationId xmlns:a16="http://schemas.microsoft.com/office/drawing/2014/main" id="{3772B719-9D87-3D46-BC89-FF60C006A844}"/>
              </a:ext>
            </a:extLst>
          </p:cNvPr>
          <p:cNvSpPr>
            <a:spLocks noChangeArrowheads="1"/>
          </p:cNvSpPr>
          <p:nvPr/>
        </p:nvSpPr>
        <p:spPr bwMode="auto">
          <a:xfrm>
            <a:off x="1193800" y="4867275"/>
            <a:ext cx="260350" cy="257175"/>
          </a:xfrm>
          <a:prstGeom prst="rect">
            <a:avLst/>
          </a:prstGeom>
          <a:solidFill>
            <a:srgbClr val="034F7F"/>
          </a:solidFill>
          <a:ln>
            <a:noFill/>
          </a:ln>
          <a:extLst>
            <a:ext uri="{91240B29-F687-4F45-9708-019B960494DF}">
              <a14:hiddenLine xmlns:a14="http://schemas.microsoft.com/office/drawing/2010/main" w="25400">
                <a:solidFill>
                  <a:srgbClr val="000000"/>
                </a:solidFill>
                <a:round/>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ts val="1800"/>
              </a:lnSpc>
            </a:pPr>
            <a:endParaRPr lang="en-US" altLang="en-US" sz="1500">
              <a:solidFill>
                <a:srgbClr val="000000"/>
              </a:solidFill>
              <a:latin typeface="Times" pitchFamily="2" charset="0"/>
            </a:endParaRPr>
          </a:p>
        </p:txBody>
      </p:sp>
      <p:sp>
        <p:nvSpPr>
          <p:cNvPr id="86031" name="Text Box 31">
            <a:extLst>
              <a:ext uri="{FF2B5EF4-FFF2-40B4-BE49-F238E27FC236}">
                <a16:creationId xmlns:a16="http://schemas.microsoft.com/office/drawing/2014/main" id="{4EA874F5-C8F6-724F-97C6-2BD1E3AFED42}"/>
              </a:ext>
            </a:extLst>
          </p:cNvPr>
          <p:cNvSpPr txBox="1">
            <a:spLocks noChangeArrowheads="1"/>
          </p:cNvSpPr>
          <p:nvPr/>
        </p:nvSpPr>
        <p:spPr bwMode="auto">
          <a:xfrm>
            <a:off x="1246188" y="4852988"/>
            <a:ext cx="6588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nSpc>
                <a:spcPts val="1925"/>
              </a:lnSpc>
            </a:pPr>
            <a:r>
              <a:rPr lang="en-US" altLang="en-US" sz="1600" b="1">
                <a:solidFill>
                  <a:srgbClr val="FFFFFF"/>
                </a:solidFill>
                <a:latin typeface="Arial Black" panose="020B0604020202020204" pitchFamily="34" charset="0"/>
              </a:rPr>
              <a:t>a</a:t>
            </a:r>
          </a:p>
        </p:txBody>
      </p:sp>
    </p:spTree>
    <p:extLst>
      <p:ext uri="{BB962C8B-B14F-4D97-AF65-F5344CB8AC3E}">
        <p14:creationId xmlns:p14="http://schemas.microsoft.com/office/powerpoint/2010/main" val="2253141084"/>
      </p:ext>
    </p:extLst>
  </p:cSld>
  <p:clrMapOvr>
    <a:masterClrMapping/>
  </p:clrMapOvr>
</p:sld>
</file>

<file path=ppt/theme/theme1.xml><?xml version="1.0" encoding="utf-8"?>
<a:theme xmlns:a="http://schemas.openxmlformats.org/drawingml/2006/main" name="FIRST, BREAK, LAST slides ">
  <a:themeElements>
    <a:clrScheme name="MHHE Branding">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39858E"/>
      </a:hlink>
      <a:folHlink>
        <a:srgbClr val="3985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lternate FIRST, BREAK, LAST slides">
  <a:themeElements>
    <a:clrScheme name="MHHE Branding">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39858E"/>
      </a:hlink>
      <a:folHlink>
        <a:srgbClr val="3985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lain BODY/MAIN CONTENT">
  <a:themeElements>
    <a:clrScheme name="MHHE Branding">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39858E"/>
      </a:hlink>
      <a:folHlink>
        <a:srgbClr val="3985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Red bar footer BODY/MAIN CONTENT">
  <a:themeElements>
    <a:clrScheme name="MHHE Branding">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39858E"/>
      </a:hlink>
      <a:folHlink>
        <a:srgbClr val="3985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PLAIN Section Divider, Quotes, Callouts">
  <a:themeElements>
    <a:clrScheme name="MHHE Branding">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39858E"/>
      </a:hlink>
      <a:folHlink>
        <a:srgbClr val="3985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RED FOOTER Section Divider, Quotes, Callouts">
  <a:themeElements>
    <a:clrScheme name="MHHE Branding">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39858E"/>
      </a:hlink>
      <a:folHlink>
        <a:srgbClr val="3985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BLUE Section Divider, Quotes, Callouts">
  <a:themeElements>
    <a:clrScheme name="MHHE Branding">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39858E"/>
      </a:hlink>
      <a:folHlink>
        <a:srgbClr val="3985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Plain_APPENDIX">
  <a:themeElements>
    <a:clrScheme name="MHHE Branding">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39858E"/>
      </a:hlink>
      <a:folHlink>
        <a:srgbClr val="3985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Red Bar Footer_APPENDIX">
  <a:themeElements>
    <a:clrScheme name="MHHE Branding">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39858E"/>
      </a:hlink>
      <a:folHlink>
        <a:srgbClr val="3985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MHHE_Accessible_PPT_Template-v4</Template>
  <TotalTime>7101</TotalTime>
  <Words>5154</Words>
  <Application>Microsoft Macintosh PowerPoint</Application>
  <PresentationFormat>On-screen Show (4:3)</PresentationFormat>
  <Paragraphs>1016</Paragraphs>
  <Slides>115</Slides>
  <Notes>20</Notes>
  <HiddenSlides>0</HiddenSlides>
  <MMClips>0</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115</vt:i4>
      </vt:variant>
    </vt:vector>
  </HeadingPairs>
  <TitlesOfParts>
    <vt:vector size="135" baseType="lpstr">
      <vt:lpstr>Arial</vt:lpstr>
      <vt:lpstr>Arial Black</vt:lpstr>
      <vt:lpstr>ArumSans Bold</vt:lpstr>
      <vt:lpstr>ArumSans Lt</vt:lpstr>
      <vt:lpstr>ArumSans Regular</vt:lpstr>
      <vt:lpstr>Calibri</vt:lpstr>
      <vt:lpstr>Cambria Math</vt:lpstr>
      <vt:lpstr>Symbol Std</vt:lpstr>
      <vt:lpstr>Times</vt:lpstr>
      <vt:lpstr>Times New Roman</vt:lpstr>
      <vt:lpstr>Vectipede Rg</vt:lpstr>
      <vt:lpstr>FIRST, BREAK, LAST slides </vt:lpstr>
      <vt:lpstr>Alternate FIRST, BREAK, LAST slides</vt:lpstr>
      <vt:lpstr>Plain BODY/MAIN CONTENT</vt:lpstr>
      <vt:lpstr>Red bar footer BODY/MAIN CONTENT</vt:lpstr>
      <vt:lpstr>PLAIN Section Divider, Quotes, Callouts</vt:lpstr>
      <vt:lpstr>RED FOOTER Section Divider, Quotes, Callouts</vt:lpstr>
      <vt:lpstr>BLUE Section Divider, Quotes, Callouts</vt:lpstr>
      <vt:lpstr>Plain_APPENDIX</vt:lpstr>
      <vt:lpstr>Red Bar Footer_APPENDIX</vt:lpstr>
      <vt:lpstr>Anatomy &amp; Physiology  AN INTEGRATIVE APPROACH  Third Edition</vt:lpstr>
      <vt:lpstr>10.1 Objetivos</vt:lpstr>
      <vt:lpstr>10.1a Músculo Esqueletal: Funciones </vt:lpstr>
      <vt:lpstr>10.1b Tejido muscular: características</vt:lpstr>
      <vt:lpstr>10.2 Objetivos 1</vt:lpstr>
      <vt:lpstr>10.2 Objetivos 2</vt:lpstr>
      <vt:lpstr>10.2a Musculo esqueletal – Anatomía gruesa</vt:lpstr>
      <vt:lpstr>10.2a Musculo esqueletal – Anatomía gruesa</vt:lpstr>
      <vt:lpstr>10.2a Musculo esqueletal – Anatomía gruesa 3</vt:lpstr>
      <vt:lpstr>10.2a Musculo esqueletal – Anatomía gruesa 4</vt:lpstr>
      <vt:lpstr>10.2b Anatomía microscópica</vt:lpstr>
      <vt:lpstr>Fibra muscular</vt:lpstr>
      <vt:lpstr>Sarcolema y tubulos T</vt:lpstr>
      <vt:lpstr>10.2b Anatomía microscópica 2</vt:lpstr>
      <vt:lpstr>Triada</vt:lpstr>
      <vt:lpstr>10.2b Anatomía microscópica 3</vt:lpstr>
      <vt:lpstr>Miofilamentos: estructura molecular</vt:lpstr>
      <vt:lpstr>10.2b Músculo esqueletal: microanatomía</vt:lpstr>
      <vt:lpstr>10.2b Músculo esqueletal: microanatomía5</vt:lpstr>
      <vt:lpstr>10.2b Músculo esqueletal: microanatomía6</vt:lpstr>
      <vt:lpstr>Sarcomero: seccion cruzada</vt:lpstr>
      <vt:lpstr>Sarcomero: seccion longitudinal </vt:lpstr>
      <vt:lpstr>10.2b Músculo esqueletal: microanatomía7</vt:lpstr>
      <vt:lpstr>Distrofia Muscular - Asignado </vt:lpstr>
      <vt:lpstr>10.2b Músculo esqueletal: microanatomía</vt:lpstr>
      <vt:lpstr>10.2c Fibra Muscular - Innervación</vt:lpstr>
      <vt:lpstr>Figure 10-17a The Arrangement and Activity of Motor Units in a Skeletal Muscle.</vt:lpstr>
      <vt:lpstr>Figure 10-17b The Arrangement and Activity of Motor Units in a Skeletal Muscle.</vt:lpstr>
      <vt:lpstr>Unión Neuromuscular</vt:lpstr>
      <vt:lpstr>Union Neuromuscular</vt:lpstr>
      <vt:lpstr>10.2c Inervacion de Fibras musculares</vt:lpstr>
      <vt:lpstr>Que sabemos</vt:lpstr>
      <vt:lpstr>10.3 Objetivos</vt:lpstr>
      <vt:lpstr>Eventos en la contracción: Resumen</vt:lpstr>
      <vt:lpstr>10.3a Contracción muscular: exitación1</vt:lpstr>
      <vt:lpstr>10.3a Contracción muscular: exitación2</vt:lpstr>
      <vt:lpstr> Miastenia Gravis</vt:lpstr>
      <vt:lpstr>Acoplamiento Exitacion/contracción</vt:lpstr>
      <vt:lpstr>Acoplamiento: Exitacion/Contracción</vt:lpstr>
      <vt:lpstr>Acoplamiento: Exitacion/Contracción</vt:lpstr>
      <vt:lpstr>10.3b Acoplamiento Exitación – Contracción2</vt:lpstr>
      <vt:lpstr>10.3b 10.3b Acoplamiento Exitación – Contracción2</vt:lpstr>
      <vt:lpstr>Potencial de Accion en el Sarcolema</vt:lpstr>
      <vt:lpstr>10.3b Acoplamiento Exitación – Contracción2</vt:lpstr>
      <vt:lpstr>10.3c Sarcomero: Puentes cruzados1</vt:lpstr>
      <vt:lpstr>10.3c Sarcomero: Puentes cruzados12</vt:lpstr>
      <vt:lpstr>10.3c Sarcomero: Puentes cruzados1</vt:lpstr>
      <vt:lpstr>10.3c Sarcomero: Puentes cruzados1</vt:lpstr>
      <vt:lpstr>Acortamiento del Sarcomero</vt:lpstr>
      <vt:lpstr>Paralisis Muscular y Neurotoxinas</vt:lpstr>
      <vt:lpstr>10.3d Relajación Muscular</vt:lpstr>
      <vt:lpstr>Figure 10-13 Steps Involved in Skeletal Muscle Contraction and Relaxation (Part 1 of 2).</vt:lpstr>
      <vt:lpstr>Figure 10-13 Steps Involved in Skeletal Muscle Contraction and Relaxation (Part 2 of 2).</vt:lpstr>
      <vt:lpstr>Objetivos</vt:lpstr>
      <vt:lpstr>10.4a Energía y Metabolismo Muscular1</vt:lpstr>
      <vt:lpstr>10.4a Energía y Metabolismo Muscular1</vt:lpstr>
      <vt:lpstr>10.4a Energía y Metabolismo Muscular1</vt:lpstr>
      <vt:lpstr>10.4a Energía y Metabolismo Muscular1</vt:lpstr>
      <vt:lpstr>10.4a Energía y Metabolismo Muscular1</vt:lpstr>
      <vt:lpstr>10.4a Energía y Metabolismo Muscular1</vt:lpstr>
      <vt:lpstr>PowerPoint Presentation</vt:lpstr>
      <vt:lpstr>Figure 10-20 Muscle Metabolism (Part 1 of 3).</vt:lpstr>
      <vt:lpstr>Figure 10-20 Muscle Metabolism (Part 2 of 3).</vt:lpstr>
      <vt:lpstr>Figure 10-20 Muscle Metabolism (Part 3 of 3).</vt:lpstr>
      <vt:lpstr>10.4a Energía y Metabolismo Muscular1</vt:lpstr>
      <vt:lpstr>10.4a Energía y Metabolismo Muscular1</vt:lpstr>
      <vt:lpstr>10.4b Deuda de Oxigeno</vt:lpstr>
      <vt:lpstr>Objetivos</vt:lpstr>
      <vt:lpstr>10.5a Fibras musculares: criterios de clasificación1</vt:lpstr>
      <vt:lpstr>10.5a Fibras musculares: criterios de clasificación1</vt:lpstr>
      <vt:lpstr>10.5a Fibras musculares: clasificación1</vt:lpstr>
      <vt:lpstr>10.5 Fibras musculares: Distribución</vt:lpstr>
      <vt:lpstr>Objetivos</vt:lpstr>
      <vt:lpstr>10.6a Contraccion espasmódica (twitch)</vt:lpstr>
      <vt:lpstr>10.6 Tensión muscular</vt:lpstr>
      <vt:lpstr>10.6b Cambios en intensidad del estimulo :reclutamiento </vt:lpstr>
      <vt:lpstr>Respues del Músuclo al cambios en la intensidad del estímulo</vt:lpstr>
      <vt:lpstr>10.6c Sumación y Tetano</vt:lpstr>
      <vt:lpstr>Efecto de la frecuencia del estimulo</vt:lpstr>
      <vt:lpstr>10.7 Objetivos</vt:lpstr>
      <vt:lpstr>10.7a Tono Muscular</vt:lpstr>
      <vt:lpstr>10.7b Isométricas e Isotónicas</vt:lpstr>
      <vt:lpstr>Figure 10-18a Concentric, Eccentric, and Isometric Contractions.</vt:lpstr>
      <vt:lpstr>Figure 10-18b Concentric, Eccentric, and Isometric Contractions.</vt:lpstr>
      <vt:lpstr>Figure 10-18c Concentric, Eccentric, and Isometric Contractions.</vt:lpstr>
      <vt:lpstr>Figure 10-19 Load and Speed of Contraction.</vt:lpstr>
      <vt:lpstr>Isometrica Versus Isotonica</vt:lpstr>
      <vt:lpstr>10.7c Relacion entre Longitud y Tensión</vt:lpstr>
      <vt:lpstr>Curva de Longitud y Tensión</vt:lpstr>
      <vt:lpstr>Figure 10-14 The Effect of Sarcomere Length on Active Tension.</vt:lpstr>
      <vt:lpstr>Table 10-2 Properties of Skeletal Muscle Fiber Types.</vt:lpstr>
      <vt:lpstr>10.7d Fatiga Muscular</vt:lpstr>
      <vt:lpstr>10.8 Objetivos</vt:lpstr>
      <vt:lpstr>10.8a Efectos del Ejercicio</vt:lpstr>
      <vt:lpstr>10.8b Efectos de envejecimiento</vt:lpstr>
      <vt:lpstr>Esteroides Anabólicos: PED</vt:lpstr>
      <vt:lpstr>10.9 Musculo Cardiaco Objetivos</vt:lpstr>
      <vt:lpstr>Tejido Muscular Cardiaco</vt:lpstr>
      <vt:lpstr>Figure 10-22a Cardiac Muscle Tissue.</vt:lpstr>
      <vt:lpstr>Figure 10-22b Cardiac Muscle Tissue.</vt:lpstr>
      <vt:lpstr>Figure 10-22c Cardiac Muscle Tissue.</vt:lpstr>
      <vt:lpstr>PowerPoint Presentation</vt:lpstr>
      <vt:lpstr>PowerPoint Presentation</vt:lpstr>
      <vt:lpstr>PowerPoint Presentation</vt:lpstr>
      <vt:lpstr>PowerPoint Presentation</vt:lpstr>
      <vt:lpstr>10.10 Tejido Muscular LIso </vt:lpstr>
      <vt:lpstr>PowerPoint Presentation</vt:lpstr>
      <vt:lpstr>PowerPoint Presentation</vt:lpstr>
      <vt:lpstr>PowerPoint Presentation</vt:lpstr>
      <vt:lpstr>Table 10-3 A Comparison of Skeletal, Cardiac, and Smooth Muscle Tissues.</vt:lpstr>
      <vt:lpstr>Contracción Músculo Liso</vt:lpstr>
      <vt:lpstr>10.10c Músculo Liso: Contracción 1</vt:lpstr>
      <vt:lpstr>10.10c Músculo Liso: Relajación2</vt:lpstr>
      <vt:lpstr>10.10c Músculo Liso: Contracción3</vt:lpstr>
      <vt:lpstr>10.10c Músculo Liso: Contracción3</vt:lpstr>
    </vt:vector>
  </TitlesOfParts>
  <Company>The McGraw-Hill Companies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With 1 of These Slides</dc:title>
  <dc:creator>Hahn, Sandra</dc:creator>
  <cp:lastModifiedBy>JOSE A. CARDE SERRANO</cp:lastModifiedBy>
  <cp:revision>665</cp:revision>
  <dcterms:created xsi:type="dcterms:W3CDTF">2017-12-05T17:18:18Z</dcterms:created>
  <dcterms:modified xsi:type="dcterms:W3CDTF">2019-11-07T01:53:00Z</dcterms:modified>
</cp:coreProperties>
</file>