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702"/>
    <p:restoredTop sz="94054"/>
  </p:normalViewPr>
  <p:slideViewPr>
    <p:cSldViewPr snapToGrid="0">
      <p:cViewPr varScale="1">
        <p:scale>
          <a:sx n="113" d="100"/>
          <a:sy n="113" d="100"/>
        </p:scale>
        <p:origin x="192" y="2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28011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6738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2153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659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3831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17300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2223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05969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67252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1939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69696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2587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73232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44069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42071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60987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16550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11454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32460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51554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14205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Shape 4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50592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Shape 4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6968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Las malformaciones congénitas son anomalías estructurales o funcionales,</a:t>
            </a:r>
            <a:r>
              <a:rPr lang="es">
                <a:solidFill>
                  <a:srgbClr val="3C4245"/>
                </a:solidFill>
              </a:rPr>
              <a:t> que ocurren durante la vida intrauterina y se detectan durante el embarazo, en el parto o en un momento posterior de la vida.</a:t>
            </a:r>
            <a:endParaRPr>
              <a:solidFill>
                <a:srgbClr val="3C4245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Pueden ser defectos que incluyan el cerebro, corazón, pulmones, hígado, huesos y tracto intestinal.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18502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Shape 4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59977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Shape 4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69507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Shape 4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72299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77868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64593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Shape 5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6332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Shape 5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14476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43712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63221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Shape 5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7742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35584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Shape 5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50147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Shape 5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62500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032453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Shape 5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91247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Shape 5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49919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Shape 5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431798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Shape 5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423789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Shape 6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3575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Shape 6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996581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Shape 6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0969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400792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Shape 6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642808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Shape 6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911358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Shape 6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686167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Shape 6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957307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Shape 6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50577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Shape 6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157465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Shape 64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Shape 6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992449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Shape 65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Shape 6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2318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3966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566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0055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Shape 11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Shape 1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Shape 14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Shape 15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Shape 18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Shape 19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Shape 23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Shape 24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Shape 29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Shape 30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Shape 3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Shape 33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Shape 34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Shape 36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Shape 37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Shape 38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Shape 40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Shape 46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Shape 142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Shape 143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Shape 144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Shape 145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Shape 146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Shape 147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Shape 148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Shape 149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Shape 150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Shape 15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Shape 152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Shape 15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Shape 154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Shape 15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Shape 156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Shape 157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Shape 158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Shape 159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Shape 160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Shape 16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Shape 162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Shape 163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Shape 164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Shape 165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Shape 166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Shape 167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Shape 170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Shape 172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Shape 173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Shape 174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Shape 175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Shape 176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Shape 177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Shape 178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Shape 179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Shape 180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Shape 18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Shape 182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Shape 183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Shape 184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Shape 185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Shape 186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Shape 187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Shape 188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Shape 189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Shape 190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Shape 19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Shape 192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Shape 193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Shape 194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Shape 195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Shape 196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Shape 197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Shape 198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Shape 199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Shape 200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Shape 20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Shape 202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Shape 203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Shape 204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Shape 205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Shape 206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Shape 207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Shape 208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Shape 209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Shape 210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Shape 2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Shape 212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Shape 213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Shape 214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Shape 215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Shape 216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Shape 217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Shape 218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Shape 219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Shape 220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Shape 22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Shape 222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Shape 223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Shape 224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Shape 225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Shape 226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Shape 227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Shape 228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Shape 229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Shape 230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Shape 23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Shape 232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Shape 233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Shape 234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Shape 235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Shape 236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Shape 237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Shape 238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Shape 239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Shape 240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Shape 24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Shape 242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Shape 243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Shape 244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Shape 245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Shape 246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Shape 247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Shape 248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Shape 249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Shape 250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Shape 25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Shape 252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Shape 253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Shape 254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Shape 255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Shape 256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Shape 257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Shape 258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Shape 259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Shape 260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Shape 26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Shape 262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Shape 263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Shape 264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Shape 265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Shape 266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Shape 267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Shape 268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Shape 50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Shape 51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Shape 52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Shape 5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Shape 54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Shape 55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Shape 56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Shape 57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Shape 58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Shape 59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Shape 60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Shape 61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Shape 62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Shape 6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Shape 64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Shape 70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Shape 71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Shape 72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Shape 7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Shape 75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Shape 76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Shape 77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Shape 80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Shape 8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Shape 8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Shape 93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Shape 101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Shape 10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Shape 113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Shape 114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Shape 115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Shape 116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Shape 117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Shape 11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Shape 119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Shape 120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Shape 121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Shape 122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Shape 123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Shape 124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Shape 128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Shape 12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Shape 136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Shape 13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0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7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3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4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5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bddd/spanish/birthdefects/microcephaly.html" TargetMode="External"/><Relationship Id="rId4" Type="http://schemas.openxmlformats.org/officeDocument/2006/relationships/hyperlink" Target="http://www.iaea.org/inis/collection/NCLCollectionStore/_Public/33/052/33052456.pd" TargetMode="External"/><Relationship Id="rId5" Type="http://schemas.openxmlformats.org/officeDocument/2006/relationships/hyperlink" Target="http://www.divulgades.es/como-la-talidomida/" TargetMode="External"/><Relationship Id="rId6" Type="http://schemas.openxmlformats.org/officeDocument/2006/relationships/hyperlink" Target="https://www.orpha.net/data/patho/Han/Int/es/RubeolaCongenita_Es_es_HAN_ORPHA290.pdf" TargetMode="External"/><Relationship Id="rId7" Type="http://schemas.openxmlformats.org/officeDocument/2006/relationships/hyperlink" Target="https://www.elsevier.es/corp/generacionelsevier/listado-teratogenos-causantes-malformaciones-congenitas-humano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ctrTitle"/>
          </p:nvPr>
        </p:nvSpPr>
        <p:spPr>
          <a:xfrm>
            <a:off x="311708" y="5191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Malformaciones Congénitas</a:t>
            </a:r>
            <a:endParaRPr/>
          </a:p>
        </p:txBody>
      </p:sp>
      <p:sp>
        <p:nvSpPr>
          <p:cNvPr id="278" name="Shape 278"/>
          <p:cNvSpPr txBox="1">
            <a:spLocks noGrp="1"/>
          </p:cNvSpPr>
          <p:nvPr>
            <p:ph type="subTitle" idx="1"/>
          </p:nvPr>
        </p:nvSpPr>
        <p:spPr>
          <a:xfrm>
            <a:off x="311700" y="3260300"/>
            <a:ext cx="8520600" cy="18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/>
              <a:t>María D. Lugo</a:t>
            </a:r>
            <a:endParaRPr sz="22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/>
              <a:t>Rubens J. Díaz</a:t>
            </a:r>
            <a:endParaRPr sz="22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/>
              <a:t>Paola C. Contés</a:t>
            </a:r>
            <a:endParaRPr sz="22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/>
              <a:t>Sarybel M. Vélez</a:t>
            </a:r>
            <a:endParaRPr sz="22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/>
              <a:t>Emanuel G. Arbelo</a:t>
            </a:r>
            <a:endParaRPr sz="22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375300" y="1234175"/>
            <a:ext cx="87303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0"/>
              <a:t>Factores por la Edad de la Madre</a:t>
            </a:r>
            <a:endParaRPr sz="7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xfrm>
            <a:off x="1317975" y="2866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Factores por la Edad Maternal</a:t>
            </a:r>
            <a:endParaRPr/>
          </a:p>
        </p:txBody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402975" y="1193875"/>
            <a:ext cx="886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Factores genéticos: </a:t>
            </a:r>
            <a:endParaRPr sz="2000"/>
          </a:p>
          <a:p>
            <a: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s" sz="2000"/>
              <a:t>Problemas en la estructura genética de los cromosomas.</a:t>
            </a:r>
            <a:endParaRPr sz="2000"/>
          </a:p>
          <a:p>
            <a: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s" sz="2000"/>
              <a:t>Trastorno o desórdenes cromosómicos que producen malformaciones congénitas.</a:t>
            </a:r>
            <a:endParaRPr sz="2000"/>
          </a:p>
          <a:p>
            <a: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s" sz="2000"/>
              <a:t>A veces producen mutaciones que resultan en enfermedades o síndromes.  </a:t>
            </a:r>
            <a:endParaRPr sz="200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Mecanismos:</a:t>
            </a:r>
            <a:endParaRPr sz="2000"/>
          </a:p>
          <a:p>
            <a: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s" sz="2000"/>
              <a:t>“Nondisjunction”</a:t>
            </a:r>
            <a:endParaRPr sz="2000"/>
          </a:p>
          <a:p>
            <a: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s" sz="2000"/>
              <a:t>Enfermedades ligados a X</a:t>
            </a:r>
            <a:endParaRPr sz="2000"/>
          </a:p>
          <a:p>
            <a: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s" sz="2000"/>
              <a:t>Aneuploidía</a:t>
            </a:r>
            <a:endParaRPr sz="2000"/>
          </a:p>
          <a:p>
            <a: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s" sz="2000"/>
              <a:t> Poliploidía </a:t>
            </a:r>
            <a:endParaRPr sz="2000"/>
          </a:p>
          <a:p>
            <a:pPr marL="45720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“Nondisjunction”</a:t>
            </a:r>
            <a:endParaRPr/>
          </a:p>
        </p:txBody>
      </p:sp>
      <p:pic>
        <p:nvPicPr>
          <p:cNvPr id="360" name="Shape 360" descr="Image result for nondisjunc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1000" y="1597875"/>
            <a:ext cx="4961775" cy="305185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Shape 361"/>
          <p:cNvSpPr txBox="1"/>
          <p:nvPr/>
        </p:nvSpPr>
        <p:spPr>
          <a:xfrm>
            <a:off x="927650" y="1787600"/>
            <a:ext cx="2559900" cy="26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●"/>
            </a:pPr>
            <a:r>
              <a:rPr lang="es" sz="2000">
                <a:latin typeface="Nunito"/>
                <a:ea typeface="Nunito"/>
                <a:cs typeface="Nunito"/>
                <a:sym typeface="Nunito"/>
              </a:rPr>
              <a:t>Número incorrecto de cromosomas.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●"/>
            </a:pPr>
            <a:r>
              <a:rPr lang="es" sz="2000">
                <a:latin typeface="Nunito"/>
                <a:ea typeface="Nunito"/>
                <a:cs typeface="Nunito"/>
                <a:sym typeface="Nunito"/>
              </a:rPr>
              <a:t>Puede ocurrir en meiosis I o II. 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1303800" y="300400"/>
            <a:ext cx="7030500" cy="13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Enfermedades Ligadas a X </a:t>
            </a:r>
            <a:endParaRPr/>
          </a:p>
        </p:txBody>
      </p:sp>
      <p:pic>
        <p:nvPicPr>
          <p:cNvPr id="367" name="Shape 367" descr="Image result for enfermedades ligadas a x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9950" y="1507350"/>
            <a:ext cx="6436440" cy="3240825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Shape 368"/>
          <p:cNvSpPr txBox="1"/>
          <p:nvPr/>
        </p:nvSpPr>
        <p:spPr>
          <a:xfrm>
            <a:off x="297725" y="1880550"/>
            <a:ext cx="2108700" cy="27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Nunito"/>
                <a:ea typeface="Nunito"/>
                <a:cs typeface="Nunito"/>
                <a:sym typeface="Nunito"/>
              </a:rPr>
              <a:t>Hay 2 tipos: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●"/>
            </a:pPr>
            <a:r>
              <a:rPr lang="es" sz="2000">
                <a:latin typeface="Nunito"/>
                <a:ea typeface="Nunito"/>
                <a:cs typeface="Nunito"/>
                <a:sym typeface="Nunito"/>
              </a:rPr>
              <a:t>Recesiva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●"/>
            </a:pPr>
            <a:r>
              <a:rPr lang="es" sz="2000">
                <a:latin typeface="Nunito"/>
                <a:ea typeface="Nunito"/>
                <a:cs typeface="Nunito"/>
                <a:sym typeface="Nunito"/>
              </a:rPr>
              <a:t>Dominante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Shape 373" descr="Image result for enfermedades ligadas a x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0675" y="795125"/>
            <a:ext cx="6832600" cy="3549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Aneuploidía</a:t>
            </a:r>
            <a:endParaRPr/>
          </a:p>
        </p:txBody>
      </p:sp>
      <p:pic>
        <p:nvPicPr>
          <p:cNvPr id="379" name="Shape 379" descr="Image result for aneuploid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1050" y="1247925"/>
            <a:ext cx="6535750" cy="358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Shape 380"/>
          <p:cNvSpPr txBox="1"/>
          <p:nvPr/>
        </p:nvSpPr>
        <p:spPr>
          <a:xfrm>
            <a:off x="0" y="1656525"/>
            <a:ext cx="2301000" cy="28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●"/>
            </a:pPr>
            <a:r>
              <a:rPr lang="es" sz="2000">
                <a:latin typeface="Nunito"/>
                <a:ea typeface="Nunito"/>
                <a:cs typeface="Nunito"/>
                <a:sym typeface="Nunito"/>
              </a:rPr>
              <a:t>Cromosomas de más o de menos.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●"/>
            </a:pPr>
            <a:r>
              <a:rPr lang="es" sz="2000">
                <a:latin typeface="Nunito"/>
                <a:ea typeface="Nunito"/>
                <a:cs typeface="Nunito"/>
                <a:sym typeface="Nunito"/>
              </a:rPr>
              <a:t>Proviene de nondisjunction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Poliploidía:</a:t>
            </a:r>
            <a:endParaRPr/>
          </a:p>
        </p:txBody>
      </p:sp>
      <p:pic>
        <p:nvPicPr>
          <p:cNvPr id="386" name="Shape 386" descr="Image result for poliploid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8425" y="1401875"/>
            <a:ext cx="5025875" cy="3015525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Shape 387"/>
          <p:cNvSpPr txBox="1"/>
          <p:nvPr/>
        </p:nvSpPr>
        <p:spPr>
          <a:xfrm>
            <a:off x="463825" y="1597875"/>
            <a:ext cx="27825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●"/>
            </a:pPr>
            <a:r>
              <a:rPr lang="es" sz="2000">
                <a:latin typeface="Nunito"/>
                <a:ea typeface="Nunito"/>
                <a:cs typeface="Nunito"/>
                <a:sym typeface="Nunito"/>
              </a:rPr>
              <a:t>Consiste en más de 2 pares de cromosomas.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●"/>
            </a:pPr>
            <a:r>
              <a:rPr lang="es" sz="2000">
                <a:latin typeface="Nunito"/>
                <a:ea typeface="Nunito"/>
                <a:cs typeface="Nunito"/>
                <a:sym typeface="Nunito"/>
              </a:rPr>
              <a:t>Producido cuando falla separación en anafase.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s" sz="2000">
                <a:latin typeface="Nunito"/>
                <a:ea typeface="Nunito"/>
                <a:cs typeface="Nunito"/>
                <a:sym typeface="Nunito"/>
              </a:rPr>
              <a:t>Triploidía el más común (69 cromosomas)</a:t>
            </a:r>
            <a:r>
              <a:rPr lang="es">
                <a:latin typeface="Nunito"/>
                <a:ea typeface="Nunito"/>
                <a:cs typeface="Nunito"/>
                <a:sym typeface="Nunito"/>
              </a:rPr>
              <a:t>.  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>
            <a:spLocks noGrp="1"/>
          </p:cNvSpPr>
          <p:nvPr>
            <p:ph type="title"/>
          </p:nvPr>
        </p:nvSpPr>
        <p:spPr>
          <a:xfrm>
            <a:off x="1281725" y="298200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Ejemplos de enfermedades </a:t>
            </a:r>
            <a:endParaRPr/>
          </a:p>
        </p:txBody>
      </p:sp>
      <p:pic>
        <p:nvPicPr>
          <p:cNvPr id="393" name="Shape 393" descr="Image result for sindrome de turn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7788" y="1004950"/>
            <a:ext cx="4428425" cy="4052975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Shape 394"/>
          <p:cNvSpPr txBox="1"/>
          <p:nvPr/>
        </p:nvSpPr>
        <p:spPr>
          <a:xfrm>
            <a:off x="209825" y="1435650"/>
            <a:ext cx="24696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Nunito"/>
                <a:ea typeface="Nunito"/>
                <a:cs typeface="Nunito"/>
                <a:sym typeface="Nunito"/>
              </a:rPr>
              <a:t>Klinefelter: 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●"/>
            </a:pPr>
            <a:r>
              <a:rPr lang="es" sz="2000">
                <a:latin typeface="Nunito"/>
                <a:ea typeface="Nunito"/>
                <a:cs typeface="Nunito"/>
                <a:sym typeface="Nunito"/>
              </a:rPr>
              <a:t>Solo en hombres.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●"/>
            </a:pPr>
            <a:r>
              <a:rPr lang="es" sz="2000">
                <a:latin typeface="Nunito"/>
                <a:ea typeface="Nunito"/>
                <a:cs typeface="Nunito"/>
                <a:sym typeface="Nunito"/>
              </a:rPr>
              <a:t>Una X de más.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●"/>
            </a:pPr>
            <a:r>
              <a:rPr lang="es" sz="2000">
                <a:latin typeface="Nunito"/>
                <a:ea typeface="Nunito"/>
                <a:cs typeface="Nunito"/>
                <a:sym typeface="Nunito"/>
              </a:rPr>
              <a:t>Puede que tenga 2 X de más.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/>
              <a:t>.</a:t>
            </a:r>
            <a:endParaRPr sz="2000"/>
          </a:p>
        </p:txBody>
      </p:sp>
      <p:sp>
        <p:nvSpPr>
          <p:cNvPr id="395" name="Shape 395"/>
          <p:cNvSpPr txBox="1"/>
          <p:nvPr/>
        </p:nvSpPr>
        <p:spPr>
          <a:xfrm>
            <a:off x="7015750" y="1286550"/>
            <a:ext cx="1965600" cy="3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Nunito"/>
                <a:ea typeface="Nunito"/>
                <a:cs typeface="Nunito"/>
                <a:sym typeface="Nunito"/>
              </a:rPr>
              <a:t>Turner: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●"/>
            </a:pPr>
            <a:r>
              <a:rPr lang="es" sz="2000">
                <a:latin typeface="Nunito"/>
                <a:ea typeface="Nunito"/>
                <a:cs typeface="Nunito"/>
                <a:sym typeface="Nunito"/>
              </a:rPr>
              <a:t>Solo en mujeres.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●"/>
            </a:pPr>
            <a:r>
              <a:rPr lang="es" sz="2000">
                <a:latin typeface="Nunito"/>
                <a:ea typeface="Nunito"/>
                <a:cs typeface="Nunito"/>
                <a:sym typeface="Nunito"/>
              </a:rPr>
              <a:t>Les falta una X.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●"/>
            </a:pPr>
            <a:r>
              <a:rPr lang="es" sz="2000">
                <a:latin typeface="Nunito"/>
                <a:ea typeface="Nunito"/>
                <a:cs typeface="Nunito"/>
                <a:sym typeface="Nunito"/>
              </a:rPr>
              <a:t>Puede que solo le falte mitad de una x.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Hipospadia</a:t>
            </a:r>
            <a:endParaRPr/>
          </a:p>
        </p:txBody>
      </p:sp>
      <p:pic>
        <p:nvPicPr>
          <p:cNvPr id="401" name="Shape 4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5950" y="1339197"/>
            <a:ext cx="4678350" cy="332330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Shape 402"/>
          <p:cNvSpPr txBox="1"/>
          <p:nvPr/>
        </p:nvSpPr>
        <p:spPr>
          <a:xfrm>
            <a:off x="629475" y="1678600"/>
            <a:ext cx="2506800" cy="28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●"/>
            </a:pPr>
            <a:r>
              <a:rPr lang="es" sz="2000">
                <a:latin typeface="Nunito"/>
                <a:ea typeface="Nunito"/>
                <a:cs typeface="Nunito"/>
                <a:sym typeface="Nunito"/>
              </a:rPr>
              <a:t>Enfermedad congénita.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●"/>
            </a:pPr>
            <a:r>
              <a:rPr lang="es" sz="2000">
                <a:latin typeface="Nunito"/>
                <a:ea typeface="Nunito"/>
                <a:cs typeface="Nunito"/>
                <a:sym typeface="Nunito"/>
              </a:rPr>
              <a:t>Abertura de la uretra en la parte inferior del pene.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title"/>
          </p:nvPr>
        </p:nvSpPr>
        <p:spPr>
          <a:xfrm>
            <a:off x="1162375" y="16015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5000"/>
              <a:t>Factores por la Edad del Padre</a:t>
            </a:r>
            <a:endParaRPr sz="5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Objetivos</a:t>
            </a:r>
            <a:endParaRPr/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190075" y="1375325"/>
            <a:ext cx="8822100" cy="37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s" sz="2000" dirty="0"/>
              <a:t>Definir qué son las malformaciones congénitas, sus causas, métodos de detección y tratamientos.</a:t>
            </a:r>
            <a:endParaRPr sz="2000" dirty="0"/>
          </a:p>
          <a:p>
            <a: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s" sz="2000" dirty="0"/>
              <a:t>Explicar los factores por la edad maternal y paternal que influyen en los defectos congénitos.</a:t>
            </a:r>
            <a:endParaRPr sz="2000" dirty="0"/>
          </a:p>
          <a:p>
            <a: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s" sz="2000" dirty="0"/>
              <a:t>Explicar cómo son causadas las anormalidades estructurales del cromosoma.</a:t>
            </a:r>
            <a:endParaRPr sz="2000" dirty="0"/>
          </a:p>
          <a:p>
            <a: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s" sz="2000" dirty="0"/>
              <a:t>Ilustrar las enfermedades causadas por malformaciones congénitas.</a:t>
            </a:r>
            <a:endParaRPr sz="2000" dirty="0"/>
          </a:p>
          <a:p>
            <a: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s" sz="2000" dirty="0"/>
              <a:t>Detallar los factores no genéticos que influyen en las malformaciones congénitas.</a:t>
            </a:r>
            <a:endParaRPr sz="2000" dirty="0"/>
          </a:p>
          <a:p>
            <a: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s" sz="2000" dirty="0"/>
              <a:t>Ver datos estadísticos de caso de malformaciones congénitas en Puerto Rico</a:t>
            </a:r>
            <a:endParaRPr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Factores por la Edad Paternal</a:t>
            </a:r>
            <a:endParaRPr/>
          </a:p>
        </p:txBody>
      </p:sp>
      <p:pic>
        <p:nvPicPr>
          <p:cNvPr id="413" name="Shape 4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3575" y="1205650"/>
            <a:ext cx="3813500" cy="371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Acondroplasia </a:t>
            </a:r>
            <a:endParaRPr/>
          </a:p>
        </p:txBody>
      </p:sp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560350" y="1446150"/>
            <a:ext cx="7030500" cy="29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Autosómica dominante </a:t>
            </a:r>
            <a:endParaRPr sz="2000"/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1/26,000 personas </a:t>
            </a:r>
            <a:endParaRPr sz="2000"/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Es causada por mutaciones en el gen FGFR3</a:t>
            </a:r>
            <a:endParaRPr sz="2000"/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Cromosoma 4p16</a:t>
            </a:r>
            <a:endParaRPr sz="2000"/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Glicina por Arginina posición 380</a:t>
            </a:r>
            <a:endParaRPr sz="200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Afecta el crecimiento óseo </a:t>
            </a:r>
            <a:endParaRPr sz="200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Condrodisplasia→ Cartílago a hueso</a:t>
            </a:r>
            <a:endParaRPr sz="2000"/>
          </a:p>
        </p:txBody>
      </p:sp>
      <p:pic>
        <p:nvPicPr>
          <p:cNvPr id="420" name="Shape 4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1775" y="1540725"/>
            <a:ext cx="22860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Acondroplasia (Continuación)</a:t>
            </a:r>
            <a:endParaRPr/>
          </a:p>
        </p:txBody>
      </p:sp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1303800" y="1597875"/>
            <a:ext cx="7030500" cy="29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/>
              <a:t>Rasgos característicos:</a:t>
            </a:r>
            <a:endParaRPr sz="2000"/>
          </a:p>
          <a:p>
            <a:pPr marL="457200" lvl="0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Diferencia muy marcada entre el tamaño de la cabeza con relación al cuerpo.</a:t>
            </a:r>
            <a:endParaRPr sz="2000"/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Frente prominente</a:t>
            </a:r>
            <a:endParaRPr sz="2000"/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Brazos y piernas cortos</a:t>
            </a:r>
            <a:endParaRPr sz="2000"/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Estrechamiento de columna vertebral </a:t>
            </a:r>
            <a:endParaRPr sz="2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Síndrome de Apert</a:t>
            </a:r>
            <a:endParaRPr/>
          </a:p>
        </p:txBody>
      </p:sp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423800" y="1597875"/>
            <a:ext cx="4382100" cy="30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Autosómica dominante</a:t>
            </a:r>
            <a:endParaRPr sz="2000"/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Mutación en FGFR2 10q26</a:t>
            </a:r>
            <a:endParaRPr sz="2000"/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Serina por triptófano posición 252 </a:t>
            </a:r>
            <a:endParaRPr sz="2000"/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Prolina por Arginina en la posición 253</a:t>
            </a:r>
            <a:endParaRPr sz="2000"/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Unión prematura de suturas del cráneo </a:t>
            </a:r>
            <a:endParaRPr sz="20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  <p:pic>
        <p:nvPicPr>
          <p:cNvPr id="433" name="Shape 4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6050" y="1521704"/>
            <a:ext cx="3256925" cy="24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Síndrome de Apert </a:t>
            </a:r>
            <a:endParaRPr/>
          </a:p>
        </p:txBody>
      </p:sp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499650" y="1747275"/>
            <a:ext cx="7030500" cy="28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/>
              <a:t>Rasgos característicos:</a:t>
            </a:r>
            <a:endParaRPr sz="2000"/>
          </a:p>
          <a:p>
            <a:pPr marL="457200" lvl="0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s" sz="2000">
                <a:solidFill>
                  <a:srgbClr val="222222"/>
                </a:solidFill>
                <a:highlight>
                  <a:srgbClr val="FFFFFF"/>
                </a:highlight>
              </a:rPr>
              <a:t>Craneosinostosis</a:t>
            </a:r>
            <a:endParaRPr sz="2000"/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Sindactilia</a:t>
            </a:r>
            <a:endParaRPr sz="2000"/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Hipoplasia maxilar (Mordida abierta)</a:t>
            </a:r>
            <a:endParaRPr sz="2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Síndrome de Pfeiffer </a:t>
            </a:r>
            <a:endParaRPr/>
          </a:p>
        </p:txBody>
      </p:sp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621025" y="1597875"/>
            <a:ext cx="4734300" cy="29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Autosómica Dominante</a:t>
            </a:r>
            <a:endParaRPr sz="2000"/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1/100,000 individuos</a:t>
            </a:r>
            <a:endParaRPr sz="2000"/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Mutación en FGFR1 8p12 o FGFR2 10q26</a:t>
            </a:r>
            <a:endParaRPr sz="2000"/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Prolina por Arginina posición 252</a:t>
            </a:r>
            <a:endParaRPr sz="2000"/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Fusión de suturas prematura</a:t>
            </a:r>
            <a:endParaRPr sz="2000"/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Afecta el desarrollo de huesos de las manos y pies</a:t>
            </a:r>
            <a:endParaRPr sz="20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2000"/>
          </a:p>
        </p:txBody>
      </p:sp>
      <p:pic>
        <p:nvPicPr>
          <p:cNvPr id="446" name="Shape 4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5225" y="1693018"/>
            <a:ext cx="3111925" cy="193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Síndrome de Pfeiffer </a:t>
            </a:r>
            <a:endParaRPr/>
          </a:p>
        </p:txBody>
      </p:sp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834625" y="1677850"/>
            <a:ext cx="7499700" cy="2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/>
              <a:t>Rasgos Característicos:</a:t>
            </a:r>
            <a:endParaRPr sz="2000"/>
          </a:p>
          <a:p>
            <a:pPr marL="457200" lvl="0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Asimetría craneal</a:t>
            </a:r>
            <a:endParaRPr sz="2000"/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Sindactilia</a:t>
            </a:r>
            <a:endParaRPr sz="2000"/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Hipoplasia (maxilar)</a:t>
            </a:r>
            <a:endParaRPr sz="2000"/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Hipertelorismo (ojos)</a:t>
            </a:r>
            <a:endParaRPr sz="20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  <p:pic>
        <p:nvPicPr>
          <p:cNvPr id="453" name="Shape 4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4999" y="1460875"/>
            <a:ext cx="4179201" cy="268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Síndrome de Crouzon </a:t>
            </a:r>
            <a:endParaRPr/>
          </a:p>
        </p:txBody>
      </p:sp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637375" y="1597875"/>
            <a:ext cx="4540200" cy="29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Autosómica dominante </a:t>
            </a:r>
            <a:endParaRPr sz="2000"/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Mutación en FGFR2 10q26</a:t>
            </a:r>
            <a:endParaRPr sz="2000"/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Inserciones o deleciones de nucleótidos </a:t>
            </a:r>
            <a:endParaRPr sz="2000"/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Frecuencia: 1/62,500</a:t>
            </a:r>
            <a:endParaRPr sz="2000"/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Craniosynostosis---&gt; Fusión prematura de suturas </a:t>
            </a:r>
            <a:endParaRPr sz="2000"/>
          </a:p>
        </p:txBody>
      </p:sp>
      <p:pic>
        <p:nvPicPr>
          <p:cNvPr id="460" name="Shape 4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0750" y="1779300"/>
            <a:ext cx="3966425" cy="2570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Síndrome de Crouzon</a:t>
            </a:r>
            <a:endParaRPr/>
          </a:p>
        </p:txBody>
      </p:sp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485650" y="1597875"/>
            <a:ext cx="3654000" cy="29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/>
              <a:t>Rasgos característicos:</a:t>
            </a:r>
            <a:endParaRPr sz="2000"/>
          </a:p>
          <a:p>
            <a:pPr marL="457200" lvl="0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Exoftalmos (ojos sobresalientes)</a:t>
            </a:r>
            <a:endParaRPr sz="2000"/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Malformación maxilar </a:t>
            </a:r>
            <a:endParaRPr sz="2000"/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Espasmos de músculos motores</a:t>
            </a:r>
            <a:endParaRPr sz="2000"/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Movimiento involuntario</a:t>
            </a:r>
            <a:endParaRPr sz="2000"/>
          </a:p>
        </p:txBody>
      </p:sp>
      <p:pic>
        <p:nvPicPr>
          <p:cNvPr id="467" name="Shape 4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4950" y="1701875"/>
            <a:ext cx="41148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>
            <a:spLocks noGrp="1"/>
          </p:cNvSpPr>
          <p:nvPr>
            <p:ph type="title"/>
          </p:nvPr>
        </p:nvSpPr>
        <p:spPr>
          <a:xfrm>
            <a:off x="116900" y="763600"/>
            <a:ext cx="8195100" cy="377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5000"/>
              <a:t>Anormalidades Estructurales del Cromosoma</a:t>
            </a:r>
            <a:endParaRPr sz="5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1303800" y="286675"/>
            <a:ext cx="72447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¿Qué son las malformaciones congénitas?</a:t>
            </a:r>
            <a:endParaRPr sz="3600"/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3118875" y="1892000"/>
            <a:ext cx="5966700" cy="30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Son anomalías estructurales o funcionales que ocurren durante el embarazo. </a:t>
            </a:r>
            <a:endParaRPr sz="24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  <p:pic>
        <p:nvPicPr>
          <p:cNvPr id="291" name="Shape 2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4950" y="3082100"/>
            <a:ext cx="4631250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Shape 2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425" y="1612900"/>
            <a:ext cx="2628900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Shape 293"/>
          <p:cNvSpPr txBox="1"/>
          <p:nvPr/>
        </p:nvSpPr>
        <p:spPr>
          <a:xfrm>
            <a:off x="1573625" y="4068725"/>
            <a:ext cx="73380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Shape 294"/>
          <p:cNvSpPr/>
          <p:nvPr/>
        </p:nvSpPr>
        <p:spPr>
          <a:xfrm>
            <a:off x="4125425" y="3118875"/>
            <a:ext cx="3799500" cy="1743000"/>
          </a:xfrm>
          <a:prstGeom prst="noSmoking">
            <a:avLst>
              <a:gd name="adj" fmla="val 1875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Pueden ser causada por:</a:t>
            </a:r>
            <a:endParaRPr/>
          </a:p>
        </p:txBody>
      </p:sp>
      <p:pic>
        <p:nvPicPr>
          <p:cNvPr id="478" name="Shape 4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9300" y="1423088"/>
            <a:ext cx="2690925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Shape 4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600" y="1366550"/>
            <a:ext cx="2842750" cy="182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Shape 4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56924" y="3503925"/>
            <a:ext cx="4200376" cy="163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Shape 4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90900" y="1366551"/>
            <a:ext cx="2333602" cy="193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Shape 48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5850" y="3409925"/>
            <a:ext cx="34267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Shape 483"/>
          <p:cNvSpPr txBox="1"/>
          <p:nvPr/>
        </p:nvSpPr>
        <p:spPr>
          <a:xfrm>
            <a:off x="6039300" y="623775"/>
            <a:ext cx="73380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Shape 484"/>
          <p:cNvSpPr txBox="1"/>
          <p:nvPr/>
        </p:nvSpPr>
        <p:spPr>
          <a:xfrm>
            <a:off x="1973125" y="4805775"/>
            <a:ext cx="2691000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Robertosinan Translocation</a:t>
            </a:r>
            <a:endParaRPr/>
          </a:p>
        </p:txBody>
      </p:sp>
      <p:sp>
        <p:nvSpPr>
          <p:cNvPr id="485" name="Shape 485"/>
          <p:cNvSpPr txBox="1"/>
          <p:nvPr/>
        </p:nvSpPr>
        <p:spPr>
          <a:xfrm>
            <a:off x="340250" y="2817125"/>
            <a:ext cx="3543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</a:t>
            </a:r>
            <a:endParaRPr/>
          </a:p>
        </p:txBody>
      </p:sp>
      <p:sp>
        <p:nvSpPr>
          <p:cNvPr id="486" name="Shape 486"/>
          <p:cNvSpPr txBox="1"/>
          <p:nvPr/>
        </p:nvSpPr>
        <p:spPr>
          <a:xfrm>
            <a:off x="3076350" y="2712025"/>
            <a:ext cx="4677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DD</a:t>
            </a:r>
            <a:endParaRPr/>
          </a:p>
        </p:txBody>
      </p:sp>
      <p:sp>
        <p:nvSpPr>
          <p:cNvPr id="487" name="Shape 487"/>
          <p:cNvSpPr txBox="1"/>
          <p:nvPr/>
        </p:nvSpPr>
        <p:spPr>
          <a:xfrm>
            <a:off x="5824500" y="2571750"/>
            <a:ext cx="4677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Microdeleciones en el cromosoma 15</a:t>
            </a:r>
            <a:endParaRPr/>
          </a:p>
        </p:txBody>
      </p:sp>
      <p:sp>
        <p:nvSpPr>
          <p:cNvPr id="493" name="Shape 493"/>
          <p:cNvSpPr txBox="1">
            <a:spLocks noGrp="1"/>
          </p:cNvSpPr>
          <p:nvPr>
            <p:ph type="body" idx="1"/>
          </p:nvPr>
        </p:nvSpPr>
        <p:spPr>
          <a:xfrm>
            <a:off x="3926950" y="1422975"/>
            <a:ext cx="5117700" cy="35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u="sng"/>
              <a:t>Prader Willi Syndrome (hombres)</a:t>
            </a:r>
            <a:endParaRPr sz="2000" u="sng"/>
          </a:p>
          <a:p>
            <a:pPr marL="457200" lvl="0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2 copias de la madre con la deleción</a:t>
            </a:r>
            <a:endParaRPr sz="200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Déficit o ausencia del cromosoma 15 del padre</a:t>
            </a:r>
            <a:endParaRPr sz="2000"/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No tiene cura </a:t>
            </a:r>
            <a:endParaRPr sz="2000"/>
          </a:p>
        </p:txBody>
      </p:sp>
      <p:pic>
        <p:nvPicPr>
          <p:cNvPr id="494" name="Shape 4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510" y="1422975"/>
            <a:ext cx="3179716" cy="3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Shape 495"/>
          <p:cNvSpPr txBox="1"/>
          <p:nvPr/>
        </p:nvSpPr>
        <p:spPr>
          <a:xfrm>
            <a:off x="3506226" y="3700200"/>
            <a:ext cx="5907000" cy="14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latin typeface="Nunito"/>
                <a:ea typeface="Nunito"/>
                <a:cs typeface="Nunito"/>
                <a:sym typeface="Nunito"/>
              </a:rPr>
              <a:t>Hipotonía		</a:t>
            </a:r>
            <a:r>
              <a:rPr lang="es" sz="2000" dirty="0" smtClean="0">
                <a:latin typeface="Nunito"/>
                <a:ea typeface="Nunito"/>
                <a:cs typeface="Nunito"/>
                <a:sym typeface="Nunito"/>
              </a:rPr>
              <a:t>Genitales </a:t>
            </a:r>
            <a:r>
              <a:rPr lang="es" sz="2000" dirty="0">
                <a:latin typeface="Nunito"/>
                <a:ea typeface="Nunito"/>
                <a:cs typeface="Nunito"/>
                <a:sym typeface="Nunito"/>
              </a:rPr>
              <a:t>no desarrollados</a:t>
            </a:r>
            <a:endParaRPr sz="20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latin typeface="Nunito"/>
                <a:ea typeface="Nunito"/>
                <a:cs typeface="Nunito"/>
                <a:sym typeface="Nunito"/>
              </a:rPr>
              <a:t>Hiperfagia		</a:t>
            </a:r>
            <a:r>
              <a:rPr lang="es" sz="2000" dirty="0" smtClean="0">
                <a:latin typeface="Nunito"/>
                <a:ea typeface="Nunito"/>
                <a:cs typeface="Nunito"/>
                <a:sym typeface="Nunito"/>
              </a:rPr>
              <a:t>Desorden </a:t>
            </a:r>
            <a:r>
              <a:rPr lang="es" sz="2000" dirty="0">
                <a:latin typeface="Nunito"/>
                <a:ea typeface="Nunito"/>
                <a:cs typeface="Nunito"/>
                <a:sym typeface="Nunito"/>
              </a:rPr>
              <a:t>del sueño </a:t>
            </a:r>
            <a:endParaRPr sz="20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latin typeface="Nunito"/>
                <a:ea typeface="Nunito"/>
                <a:cs typeface="Nunito"/>
                <a:sym typeface="Nunito"/>
              </a:rPr>
              <a:t>Retraso mental		Manipuladores-Obs Comp.</a:t>
            </a:r>
            <a:endParaRPr sz="2000" dirty="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>
            <a:spLocks noGrp="1"/>
          </p:cNvSpPr>
          <p:nvPr>
            <p:ph type="title"/>
          </p:nvPr>
        </p:nvSpPr>
        <p:spPr>
          <a:xfrm>
            <a:off x="261675" y="2188425"/>
            <a:ext cx="48774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Nunito"/>
                <a:ea typeface="Nunito"/>
                <a:cs typeface="Nunito"/>
                <a:sym typeface="Nunito"/>
              </a:rPr>
              <a:t>La Monstrua Desnuda ~1680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dirty="0">
                <a:latin typeface="Nunito"/>
                <a:ea typeface="Nunito"/>
                <a:cs typeface="Nunito"/>
                <a:sym typeface="Nunito"/>
              </a:rPr>
              <a:t>Niña: Eugenia Martínez-Vallejo </a:t>
            </a:r>
            <a:endParaRPr b="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dirty="0">
                <a:latin typeface="Nunito"/>
                <a:ea typeface="Nunito"/>
                <a:cs typeface="Nunito"/>
                <a:sym typeface="Nunito"/>
              </a:rPr>
              <a:t>Pintor: Juan Carreño de Miranda</a:t>
            </a:r>
            <a:r>
              <a:rPr lang="es" dirty="0">
                <a:latin typeface="Nunito"/>
                <a:ea typeface="Nunito"/>
                <a:cs typeface="Nunito"/>
                <a:sym typeface="Nunito"/>
              </a:rPr>
              <a:t> 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01" name="Shape 5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9075" y="371750"/>
            <a:ext cx="3762800" cy="463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Microdeleciones en el cromosoma 15</a:t>
            </a:r>
            <a:endParaRPr/>
          </a:p>
        </p:txBody>
      </p:sp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3926400" y="1474375"/>
            <a:ext cx="5217600" cy="18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u="sng"/>
              <a:t>Angelman Syndrome (mujer)</a:t>
            </a:r>
            <a:endParaRPr sz="2000" u="sng"/>
          </a:p>
          <a:p>
            <a:pPr marL="457200" lvl="0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2 copias del padre con la deleción</a:t>
            </a:r>
            <a:endParaRPr sz="200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Déficit o ausencia del cromosoma 15 de la madre</a:t>
            </a:r>
            <a:endParaRPr sz="200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No tiene cura </a:t>
            </a:r>
            <a:endParaRPr sz="20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2000" u="sng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2000" u="sng"/>
          </a:p>
        </p:txBody>
      </p:sp>
      <p:pic>
        <p:nvPicPr>
          <p:cNvPr id="508" name="Shape 5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74375"/>
            <a:ext cx="3377600" cy="3331550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Shape 509"/>
          <p:cNvSpPr txBox="1"/>
          <p:nvPr/>
        </p:nvSpPr>
        <p:spPr>
          <a:xfrm>
            <a:off x="3718975" y="3700200"/>
            <a:ext cx="5907000" cy="14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Nunito"/>
                <a:ea typeface="Nunito"/>
                <a:cs typeface="Nunito"/>
                <a:sym typeface="Nunito"/>
              </a:rPr>
              <a:t>Discapacidad Intelectual		Convulsiones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Nunito"/>
                <a:ea typeface="Nunito"/>
                <a:cs typeface="Nunito"/>
                <a:sym typeface="Nunito"/>
              </a:rPr>
              <a:t>Dif.para hablar y caminar		Mov. Rígidos	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Nunito"/>
                <a:ea typeface="Nunito"/>
                <a:cs typeface="Nunito"/>
                <a:sym typeface="Nunito"/>
              </a:rPr>
              <a:t>Risa descontextualizada		Escoliosis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Trisomía </a:t>
            </a:r>
            <a:endParaRPr/>
          </a:p>
        </p:txBody>
      </p:sp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240575" y="13009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u="sng"/>
              <a:t>Pateu Syndrome</a:t>
            </a:r>
            <a:endParaRPr sz="2000" u="sng"/>
          </a:p>
          <a:p>
            <a:pPr marL="457200" lvl="0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Trisomía 13 en todas las células</a:t>
            </a:r>
            <a:endParaRPr sz="200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Puede ser causado por translocación </a:t>
            </a:r>
            <a:endParaRPr sz="200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Evento al azar</a:t>
            </a:r>
            <a:endParaRPr sz="2000"/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5-10%</a:t>
            </a:r>
            <a:endParaRPr sz="2000"/>
          </a:p>
        </p:txBody>
      </p:sp>
      <p:sp>
        <p:nvSpPr>
          <p:cNvPr id="516" name="Shape 516"/>
          <p:cNvSpPr txBox="1"/>
          <p:nvPr/>
        </p:nvSpPr>
        <p:spPr>
          <a:xfrm>
            <a:off x="240575" y="3643475"/>
            <a:ext cx="5907000" cy="14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Nunito"/>
                <a:ea typeface="Nunito"/>
                <a:cs typeface="Nunito"/>
                <a:sym typeface="Nunito"/>
              </a:rPr>
              <a:t>Microcefalia		Paladar y labio hendido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Nunito"/>
                <a:ea typeface="Nunito"/>
                <a:cs typeface="Nunito"/>
                <a:sym typeface="Nunito"/>
              </a:rPr>
              <a:t>Hipotonía		Problemas cardiacos 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Nunito"/>
                <a:ea typeface="Nunito"/>
                <a:cs typeface="Nunito"/>
                <a:sym typeface="Nunito"/>
              </a:rPr>
              <a:t>Sordera			Polidactilia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Nunito"/>
                <a:ea typeface="Nunito"/>
                <a:cs typeface="Nunito"/>
                <a:sym typeface="Nunito"/>
              </a:rPr>
              <a:t>Microftalmia/Hipotelorismo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17" name="Shape 5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4575" y="138850"/>
            <a:ext cx="2117450" cy="278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Shape 5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8650" y="3197475"/>
            <a:ext cx="2835350" cy="188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Trisomía </a:t>
            </a:r>
            <a:endParaRPr/>
          </a:p>
        </p:txBody>
      </p:sp>
      <p:sp>
        <p:nvSpPr>
          <p:cNvPr id="524" name="Shape 524"/>
          <p:cNvSpPr txBox="1">
            <a:spLocks noGrp="1"/>
          </p:cNvSpPr>
          <p:nvPr>
            <p:ph type="body" idx="1"/>
          </p:nvPr>
        </p:nvSpPr>
        <p:spPr>
          <a:xfrm>
            <a:off x="112950" y="1522225"/>
            <a:ext cx="47496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u="sng"/>
              <a:t>Edwards Syndrome</a:t>
            </a:r>
            <a:endParaRPr sz="2000" u="sng"/>
          </a:p>
          <a:p>
            <a:pPr marL="457200" lvl="0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Trisomía 18 en todas las células</a:t>
            </a:r>
            <a:endParaRPr sz="200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Puede ser por translocación </a:t>
            </a:r>
            <a:endParaRPr sz="200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5-15 días - 1%- 10 años </a:t>
            </a:r>
            <a:endParaRPr sz="2000"/>
          </a:p>
        </p:txBody>
      </p:sp>
      <p:pic>
        <p:nvPicPr>
          <p:cNvPr id="525" name="Shape 5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9500" y="332625"/>
            <a:ext cx="2445941" cy="254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Shape 5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7000" y="3019650"/>
            <a:ext cx="2707775" cy="2055625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Shape 527"/>
          <p:cNvSpPr txBox="1"/>
          <p:nvPr/>
        </p:nvSpPr>
        <p:spPr>
          <a:xfrm>
            <a:off x="240575" y="3643475"/>
            <a:ext cx="5907000" cy="14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latin typeface="Nunito"/>
                <a:ea typeface="Nunito"/>
                <a:cs typeface="Nunito"/>
                <a:sym typeface="Nunito"/>
              </a:rPr>
              <a:t>Retraso mental			Esternon corto</a:t>
            </a:r>
            <a:endParaRPr sz="20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latin typeface="Nunito"/>
                <a:ea typeface="Nunito"/>
                <a:cs typeface="Nunito"/>
                <a:sym typeface="Nunito"/>
              </a:rPr>
              <a:t>Crecimiento lento		</a:t>
            </a:r>
            <a:r>
              <a:rPr lang="en-US" sz="2000" dirty="0" smtClean="0">
                <a:latin typeface="Nunito"/>
                <a:ea typeface="Nunito"/>
                <a:cs typeface="Nunito"/>
                <a:sym typeface="Nunito"/>
              </a:rPr>
              <a:t>	</a:t>
            </a:r>
            <a:r>
              <a:rPr lang="es" sz="2000" dirty="0" smtClean="0">
                <a:latin typeface="Nunito"/>
                <a:ea typeface="Nunito"/>
                <a:cs typeface="Nunito"/>
                <a:sym typeface="Nunito"/>
              </a:rPr>
              <a:t>Dedos </a:t>
            </a:r>
            <a:r>
              <a:rPr lang="es" sz="2000" dirty="0">
                <a:latin typeface="Nunito"/>
                <a:ea typeface="Nunito"/>
                <a:cs typeface="Nunito"/>
                <a:sym typeface="Nunito"/>
              </a:rPr>
              <a:t>supuestos</a:t>
            </a:r>
            <a:endParaRPr sz="20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latin typeface="Nunito"/>
                <a:ea typeface="Nunito"/>
                <a:cs typeface="Nunito"/>
                <a:sym typeface="Nunito"/>
              </a:rPr>
              <a:t>Malformación de orejas  </a:t>
            </a:r>
            <a:r>
              <a:rPr lang="en-US" sz="2000" dirty="0" smtClean="0">
                <a:latin typeface="Nunito"/>
                <a:ea typeface="Nunito"/>
                <a:cs typeface="Nunito"/>
                <a:sym typeface="Nunito"/>
              </a:rPr>
              <a:t>		</a:t>
            </a:r>
            <a:r>
              <a:rPr lang="es" sz="2000" dirty="0" smtClean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" sz="2000" dirty="0">
                <a:latin typeface="Nunito"/>
                <a:ea typeface="Nunito"/>
                <a:cs typeface="Nunito"/>
                <a:sym typeface="Nunito"/>
              </a:rPr>
              <a:t>Pelvis estrecha</a:t>
            </a:r>
            <a:endParaRPr sz="2000" dirty="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 txBox="1">
            <a:spLocks noGrp="1"/>
          </p:cNvSpPr>
          <p:nvPr>
            <p:ph type="title"/>
          </p:nvPr>
        </p:nvSpPr>
        <p:spPr>
          <a:xfrm>
            <a:off x="1013325" y="1215700"/>
            <a:ext cx="72987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0"/>
              <a:t>Factores No genéticos</a:t>
            </a:r>
            <a:endParaRPr sz="70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Factores teratogénicos</a:t>
            </a:r>
            <a:endParaRPr/>
          </a:p>
        </p:txBody>
      </p:sp>
      <p:sp>
        <p:nvSpPr>
          <p:cNvPr id="538" name="Shape 538"/>
          <p:cNvSpPr txBox="1">
            <a:spLocks noGrp="1"/>
          </p:cNvSpPr>
          <p:nvPr>
            <p:ph type="body" idx="1"/>
          </p:nvPr>
        </p:nvSpPr>
        <p:spPr>
          <a:xfrm>
            <a:off x="892825" y="1458200"/>
            <a:ext cx="7030500" cy="3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445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/>
              <a:t>Un 4 a 10% de las malformaciones congénitas son causadas por factores teratogénicos. Éstos son factores ambientales que afectan el desarrollo embrionario. </a:t>
            </a:r>
            <a:br>
              <a:rPr lang="es" sz="2000"/>
            </a:br>
            <a:endParaRPr sz="2000"/>
          </a:p>
          <a:p>
            <a:pPr marL="0" lvl="0" indent="4445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/>
              <a:t>Hay tres clases de factores que pueden causar malformaciones: </a:t>
            </a:r>
            <a:endParaRPr sz="200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químicos (medicamentos, drogas)</a:t>
            </a:r>
            <a:endParaRPr sz="200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biológicos (infecciones)</a:t>
            </a:r>
            <a:endParaRPr sz="200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físicos (radiación)</a:t>
            </a:r>
            <a:endParaRPr sz="20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Factores químicos</a:t>
            </a:r>
            <a:endParaRPr/>
          </a:p>
        </p:txBody>
      </p:sp>
      <p:sp>
        <p:nvSpPr>
          <p:cNvPr id="544" name="Shape 544"/>
          <p:cNvSpPr txBox="1">
            <a:spLocks noGrp="1"/>
          </p:cNvSpPr>
          <p:nvPr>
            <p:ph type="body" idx="1"/>
          </p:nvPr>
        </p:nvSpPr>
        <p:spPr>
          <a:xfrm>
            <a:off x="1303800" y="1272625"/>
            <a:ext cx="7030500" cy="32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/>
              <a:t>Talidomida</a:t>
            </a:r>
            <a:endParaRPr sz="2000" b="1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000"/>
              <a:t>Desarrollada para prevenir las náuseas del embarazo (1957-1963)</a:t>
            </a:r>
            <a:endParaRPr sz="2000"/>
          </a:p>
          <a:p>
            <a:pPr marL="457200" lvl="0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causa defectos de nacimiento. </a:t>
            </a:r>
            <a:endParaRPr sz="200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afecta el crecimiento y el desarrollo de nuevos vasos sanguíneos.</a:t>
            </a:r>
            <a:endParaRPr sz="200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 txBox="1">
            <a:spLocks noGrp="1"/>
          </p:cNvSpPr>
          <p:nvPr>
            <p:ph type="title"/>
          </p:nvPr>
        </p:nvSpPr>
        <p:spPr>
          <a:xfrm>
            <a:off x="1303800" y="585325"/>
            <a:ext cx="7030500" cy="7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Talidomida: ¿cómo funciona? </a:t>
            </a:r>
            <a:endParaRPr/>
          </a:p>
        </p:txBody>
      </p:sp>
      <p:sp>
        <p:nvSpPr>
          <p:cNvPr id="550" name="Shape 550"/>
          <p:cNvSpPr txBox="1">
            <a:spLocks noGrp="1"/>
          </p:cNvSpPr>
          <p:nvPr>
            <p:ph type="body" idx="1"/>
          </p:nvPr>
        </p:nvSpPr>
        <p:spPr>
          <a:xfrm>
            <a:off x="187050" y="1910500"/>
            <a:ext cx="3430500" cy="22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2000"/>
              <a:t>Usos actuales:</a:t>
            </a:r>
            <a:endParaRPr sz="2000"/>
          </a:p>
          <a:p>
            <a:pPr marL="457200" lvl="0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tratamiento para el cáncer (mieloma). </a:t>
            </a:r>
            <a:endParaRPr sz="2000"/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Produce la inhibición de la formación de vasos sanguíneos (“anti-angiogénesis”).</a:t>
            </a:r>
            <a:endParaRPr sz="200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551" name="Shape 5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7550" y="1755175"/>
            <a:ext cx="5232750" cy="255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Causas</a:t>
            </a:r>
            <a:endParaRPr/>
          </a:p>
        </p:txBody>
      </p:sp>
      <p:sp>
        <p:nvSpPr>
          <p:cNvPr id="300" name="Shape 300"/>
          <p:cNvSpPr txBox="1">
            <a:spLocks noGrp="1"/>
          </p:cNvSpPr>
          <p:nvPr>
            <p:ph type="body" idx="2"/>
          </p:nvPr>
        </p:nvSpPr>
        <p:spPr>
          <a:xfrm>
            <a:off x="5531975" y="2976450"/>
            <a:ext cx="3430500" cy="1976400"/>
          </a:xfrm>
          <a:prstGeom prst="rect">
            <a:avLst/>
          </a:prstGeom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/>
              <a:t>Estado Nutricional de la Madre</a:t>
            </a:r>
            <a:endParaRPr sz="20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000"/>
              <a:t>Diabetes, carencia de yodo, folato, sobrepeso, vitamina A (exceso)</a:t>
            </a:r>
            <a:endParaRPr sz="2000"/>
          </a:p>
          <a:p>
            <a:pPr marL="0" lvl="0" indent="0" algn="l">
              <a:spcBef>
                <a:spcPts val="1600"/>
              </a:spcBef>
              <a:spcAft>
                <a:spcPts val="1600"/>
              </a:spcAft>
              <a:buNone/>
            </a:pPr>
            <a:endParaRPr sz="2000" b="1"/>
          </a:p>
        </p:txBody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84625" y="1408800"/>
            <a:ext cx="2899200" cy="3198600"/>
          </a:xfrm>
          <a:prstGeom prst="rect">
            <a:avLst/>
          </a:prstGeom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/>
              <a:t>Factores Económicos &amp; demografía</a:t>
            </a:r>
            <a:endParaRPr sz="2000" b="1"/>
          </a:p>
          <a:p>
            <a:pPr marL="457200" lvl="0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Países de bajo ingreso-mujeres expuestas a malnutrición y agentes. </a:t>
            </a:r>
            <a:endParaRPr sz="2000"/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Edad </a:t>
            </a:r>
            <a:endParaRPr sz="2000"/>
          </a:p>
        </p:txBody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3178500" y="2143850"/>
            <a:ext cx="2158800" cy="2541600"/>
          </a:xfrm>
          <a:prstGeom prst="rect">
            <a:avLst/>
          </a:prstGeom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000" b="1"/>
              <a:t>Factores Genéticos</a:t>
            </a:r>
            <a:endParaRPr sz="2000" b="1"/>
          </a:p>
        </p:txBody>
      </p:sp>
      <p:pic>
        <p:nvPicPr>
          <p:cNvPr id="303" name="Shape 303"/>
          <p:cNvPicPr preferRelativeResize="0"/>
          <p:nvPr/>
        </p:nvPicPr>
        <p:blipFill rotWithShape="1">
          <a:blip r:embed="rId3">
            <a:alphaModFix/>
          </a:blip>
          <a:srcRect r="9115" b="10104"/>
          <a:stretch/>
        </p:blipFill>
        <p:spPr>
          <a:xfrm>
            <a:off x="3298275" y="2976450"/>
            <a:ext cx="716950" cy="9214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04" name="Shape 3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5220" y="3464820"/>
            <a:ext cx="1311575" cy="117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Talidomida: ¿Cómo funciona? </a:t>
            </a:r>
            <a:endParaRPr/>
          </a:p>
        </p:txBody>
      </p:sp>
      <p:pic>
        <p:nvPicPr>
          <p:cNvPr id="557" name="Shape 5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2063" y="1408763"/>
            <a:ext cx="3971925" cy="2962275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Shape 558"/>
          <p:cNvSpPr txBox="1"/>
          <p:nvPr/>
        </p:nvSpPr>
        <p:spPr>
          <a:xfrm>
            <a:off x="106050" y="1262950"/>
            <a:ext cx="5169900" cy="3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Nunito"/>
                <a:ea typeface="Nunito"/>
                <a:cs typeface="Nunito"/>
                <a:sym typeface="Nunito"/>
              </a:rPr>
              <a:t>Proteína Cereblon</a:t>
            </a:r>
            <a:br>
              <a:rPr lang="es" sz="1800">
                <a:latin typeface="Nunito"/>
                <a:ea typeface="Nunito"/>
                <a:cs typeface="Nunito"/>
                <a:sym typeface="Nunito"/>
              </a:rPr>
            </a:b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s" sz="1800">
                <a:latin typeface="Nunito"/>
                <a:ea typeface="Nunito"/>
                <a:cs typeface="Nunito"/>
                <a:sym typeface="Nunito"/>
              </a:rPr>
              <a:t>Forma un complejo de ubiquitina ligasa E3 con DDB1, CUL4A, y ROC1. 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s" sz="1800">
                <a:latin typeface="Nunito"/>
                <a:ea typeface="Nunito"/>
                <a:cs typeface="Nunito"/>
                <a:sym typeface="Nunito"/>
              </a:rPr>
              <a:t>Este complejo ubiquitina una serie de otras proteínas. 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s" sz="1800">
                <a:latin typeface="Nunito"/>
                <a:ea typeface="Nunito"/>
                <a:cs typeface="Nunito"/>
                <a:sym typeface="Nunito"/>
              </a:rPr>
              <a:t>Taladomida actúa como inhibidor de ésta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s" sz="1800">
                <a:latin typeface="Nunito"/>
                <a:ea typeface="Nunito"/>
                <a:cs typeface="Nunito"/>
                <a:sym typeface="Nunito"/>
              </a:rPr>
              <a:t>Ubiquitinación produce niveles reducidos de FGF8 y FGF10. 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s" sz="1800">
                <a:latin typeface="Nunito"/>
                <a:ea typeface="Nunito"/>
                <a:cs typeface="Nunito"/>
                <a:sym typeface="Nunito"/>
              </a:rPr>
              <a:t>FGF8 regula serie de procesos de desarrollo, como la formación de extremidades. 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Nunito"/>
                <a:ea typeface="Nunito"/>
                <a:cs typeface="Nunito"/>
                <a:sym typeface="Nunito"/>
              </a:rPr>
              <a:t/>
            </a:r>
            <a:br>
              <a:rPr lang="es" sz="1800">
                <a:latin typeface="Nunito"/>
                <a:ea typeface="Nunito"/>
                <a:cs typeface="Nunito"/>
                <a:sym typeface="Nunito"/>
              </a:rPr>
            </a:br>
            <a:r>
              <a:rPr lang="es" sz="1800">
                <a:latin typeface="Nunito"/>
                <a:ea typeface="Nunito"/>
                <a:cs typeface="Nunito"/>
                <a:sym typeface="Nunito"/>
              </a:rPr>
              <a:t/>
            </a:r>
            <a:br>
              <a:rPr lang="es" sz="1800">
                <a:latin typeface="Nunito"/>
                <a:ea typeface="Nunito"/>
                <a:cs typeface="Nunito"/>
                <a:sym typeface="Nunito"/>
              </a:rPr>
            </a:b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Talidomida</a:t>
            </a:r>
            <a:endParaRPr/>
          </a:p>
        </p:txBody>
      </p:sp>
      <p:sp>
        <p:nvSpPr>
          <p:cNvPr id="564" name="Shape 564"/>
          <p:cNvSpPr txBox="1">
            <a:spLocks noGrp="1"/>
          </p:cNvSpPr>
          <p:nvPr>
            <p:ph type="body" idx="1"/>
          </p:nvPr>
        </p:nvSpPr>
        <p:spPr>
          <a:xfrm>
            <a:off x="1141500" y="16586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/>
              <a:t>Focomelia</a:t>
            </a:r>
            <a:endParaRPr sz="2000" b="1"/>
          </a:p>
          <a:p>
            <a:pPr marL="457200" lvl="0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Anomalía congénita caracterizada por el desarrollo de brazos y piernas más cortos.</a:t>
            </a:r>
            <a:endParaRPr sz="20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565" name="Shape 5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1675" y="1168950"/>
            <a:ext cx="2730825" cy="364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Factores biológicos</a:t>
            </a:r>
            <a:endParaRPr/>
          </a:p>
        </p:txBody>
      </p:sp>
      <p:sp>
        <p:nvSpPr>
          <p:cNvPr id="571" name="Shape 571"/>
          <p:cNvSpPr txBox="1">
            <a:spLocks noGrp="1"/>
          </p:cNvSpPr>
          <p:nvPr>
            <p:ph type="body" idx="1"/>
          </p:nvPr>
        </p:nvSpPr>
        <p:spPr>
          <a:xfrm>
            <a:off x="243275" y="1431725"/>
            <a:ext cx="7030500" cy="31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/>
              <a:t>Virus de la Rubeola </a:t>
            </a:r>
            <a:endParaRPr sz="2000" b="1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000"/>
              <a:t>Infección viral</a:t>
            </a:r>
            <a:endParaRPr sz="20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000"/>
              <a:t>Contagio de la madre</a:t>
            </a:r>
            <a:endParaRPr sz="2000"/>
          </a:p>
          <a:p>
            <a:pPr marL="457200" lvl="0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Contacto con fluidos de personas infectadas</a:t>
            </a:r>
            <a:endParaRPr sz="20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000"/>
              <a:t>Contagio del feto </a:t>
            </a:r>
            <a:br>
              <a:rPr lang="es" sz="2000"/>
            </a:br>
            <a:r>
              <a:rPr lang="es" sz="2000"/>
              <a:t>8 - 10 primeras semanas de embarazo, </a:t>
            </a:r>
            <a:endParaRPr sz="2000"/>
          </a:p>
          <a:p>
            <a:pPr marL="457200" lvl="0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A través de la placenta - madre infectada</a:t>
            </a:r>
            <a:endParaRPr sz="2000"/>
          </a:p>
        </p:txBody>
      </p:sp>
      <p:pic>
        <p:nvPicPr>
          <p:cNvPr id="572" name="Shape 5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3148" y="718225"/>
            <a:ext cx="2673650" cy="405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Rubeola</a:t>
            </a:r>
            <a:endParaRPr/>
          </a:p>
        </p:txBody>
      </p:sp>
      <p:sp>
        <p:nvSpPr>
          <p:cNvPr id="578" name="Shape 578"/>
          <p:cNvSpPr txBox="1">
            <a:spLocks noGrp="1"/>
          </p:cNvSpPr>
          <p:nvPr>
            <p:ph type="body" idx="1"/>
          </p:nvPr>
        </p:nvSpPr>
        <p:spPr>
          <a:xfrm>
            <a:off x="1056750" y="1239950"/>
            <a:ext cx="7030500" cy="31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/>
              <a:t>Síntomas: </a:t>
            </a:r>
            <a:endParaRPr sz="2000"/>
          </a:p>
          <a:p>
            <a:pPr marL="457200" lvl="0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microcefalia</a:t>
            </a:r>
            <a:endParaRPr sz="200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cataratas</a:t>
            </a:r>
            <a:endParaRPr sz="200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microftalmia</a:t>
            </a:r>
            <a:endParaRPr sz="200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glaucoma</a:t>
            </a:r>
            <a:endParaRPr sz="200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sordera </a:t>
            </a:r>
            <a:endParaRPr sz="200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cardíacos (conducto arterial persistente)</a:t>
            </a:r>
            <a:endParaRPr sz="2000">
              <a:highlight>
                <a:srgbClr val="FFFF00"/>
              </a:highlight>
            </a:endParaRPr>
          </a:p>
        </p:txBody>
      </p:sp>
      <p:pic>
        <p:nvPicPr>
          <p:cNvPr id="579" name="Shape 5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8550" y="532300"/>
            <a:ext cx="38100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Factores físicos</a:t>
            </a:r>
            <a:endParaRPr/>
          </a:p>
        </p:txBody>
      </p:sp>
      <p:sp>
        <p:nvSpPr>
          <p:cNvPr id="585" name="Shape 585"/>
          <p:cNvSpPr txBox="1">
            <a:spLocks noGrp="1"/>
          </p:cNvSpPr>
          <p:nvPr>
            <p:ph type="body" idx="1"/>
          </p:nvPr>
        </p:nvSpPr>
        <p:spPr>
          <a:xfrm>
            <a:off x="862200" y="1249850"/>
            <a:ext cx="7728000" cy="38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/>
              <a:t>Radiación</a:t>
            </a:r>
            <a:endParaRPr sz="2000" b="1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000" b="1"/>
              <a:t>	</a:t>
            </a:r>
            <a:r>
              <a:rPr lang="es" sz="2000"/>
              <a:t>La exposición a alta radiación</a:t>
            </a:r>
            <a:r>
              <a:rPr lang="es" sz="1050">
                <a:solidFill>
                  <a:srgbClr val="000000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s" sz="2000"/>
              <a:t>puede dañar las células embrionarias, produciendo muerte celular, lesiones cromosómicas, retraso en desarrollo mental y crecimiento físico</a:t>
            </a:r>
            <a:endParaRPr sz="20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000"/>
              <a:t>Síntomas:</a:t>
            </a:r>
            <a:endParaRPr sz="2000"/>
          </a:p>
          <a:p>
            <a:pPr marL="457200" lvl="0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cataratas </a:t>
            </a:r>
            <a:endParaRPr sz="200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paladar hendido</a:t>
            </a:r>
            <a:endParaRPr sz="200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microcefalia</a:t>
            </a:r>
            <a:endParaRPr sz="20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1800" b="1"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Microcefalia</a:t>
            </a:r>
            <a:endParaRPr/>
          </a:p>
        </p:txBody>
      </p:sp>
      <p:sp>
        <p:nvSpPr>
          <p:cNvPr id="591" name="Shape 591"/>
          <p:cNvSpPr txBox="1">
            <a:spLocks noGrp="1"/>
          </p:cNvSpPr>
          <p:nvPr>
            <p:ph type="body" idx="1"/>
          </p:nvPr>
        </p:nvSpPr>
        <p:spPr>
          <a:xfrm>
            <a:off x="119300" y="1299125"/>
            <a:ext cx="3937200" cy="3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Afección en la cual la cabeza del bebé es mucho más pequeña de lo esperado.</a:t>
            </a:r>
            <a:endParaRPr sz="1800"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s" sz="1800"/>
              <a:t>Convulsiones.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/>
              <a:t>Retraso en el desarrollo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/>
              <a:t>Discapacidad intelectual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/>
              <a:t>Problemas con el movimiento y el equilibrio.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/>
              <a:t>Problemas para alimentarse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/>
              <a:t>Pérdida de la audición.</a:t>
            </a:r>
            <a:endParaRPr sz="180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/>
              <a:t>Problemas de la vista.</a:t>
            </a:r>
            <a:endParaRPr sz="1800"/>
          </a:p>
        </p:txBody>
      </p:sp>
      <p:pic>
        <p:nvPicPr>
          <p:cNvPr id="592" name="Shape 5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3700" y="1597875"/>
            <a:ext cx="5087524" cy="286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Paladar Hendido</a:t>
            </a:r>
            <a:endParaRPr/>
          </a:p>
        </p:txBody>
      </p:sp>
      <p:sp>
        <p:nvSpPr>
          <p:cNvPr id="598" name="Shape 598"/>
          <p:cNvSpPr txBox="1">
            <a:spLocks noGrp="1"/>
          </p:cNvSpPr>
          <p:nvPr>
            <p:ph type="body" idx="1"/>
          </p:nvPr>
        </p:nvSpPr>
        <p:spPr>
          <a:xfrm>
            <a:off x="463975" y="1484725"/>
            <a:ext cx="4467300" cy="30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El labio superior y el paladar no se desarrollan correctamente.</a:t>
            </a:r>
            <a:endParaRPr sz="1800"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s" sz="1800"/>
              <a:t>Primeros meses de embarazo.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/>
              <a:t>Hendiduras en la parte de adelante o atrás del paladar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/>
              <a:t>Puede venir acompañado de labio leporino. (el tejido que forma el paladar no se une correctamente)</a:t>
            </a:r>
            <a:endParaRPr sz="18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1800"/>
              <a:t>Dificultades para hablar, comer, entre otros.</a:t>
            </a:r>
            <a:endParaRPr sz="1800"/>
          </a:p>
        </p:txBody>
      </p:sp>
      <p:pic>
        <p:nvPicPr>
          <p:cNvPr id="599" name="Shape 5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2550" y="795375"/>
            <a:ext cx="3743425" cy="396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 txBox="1">
            <a:spLocks noGrp="1"/>
          </p:cNvSpPr>
          <p:nvPr>
            <p:ph type="title"/>
          </p:nvPr>
        </p:nvSpPr>
        <p:spPr>
          <a:xfrm>
            <a:off x="1162375" y="1503100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/>
              <a:t>Gráficas </a:t>
            </a:r>
            <a:endParaRPr sz="60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0" name="Shape 610"/>
          <p:cNvPicPr preferRelativeResize="0"/>
          <p:nvPr/>
        </p:nvPicPr>
        <p:blipFill rotWithShape="1">
          <a:blip r:embed="rId3">
            <a:alphaModFix/>
          </a:blip>
          <a:srcRect l="1590" t="14642" r="1444" b="4536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" name="Shape 615"/>
          <p:cNvPicPr preferRelativeResize="0"/>
          <p:nvPr/>
        </p:nvPicPr>
        <p:blipFill rotWithShape="1">
          <a:blip r:embed="rId3">
            <a:alphaModFix/>
          </a:blip>
          <a:srcRect l="2605" t="58228" r="1599" b="210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Shape 3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2800" y="909150"/>
            <a:ext cx="1543025" cy="83202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Causas</a:t>
            </a:r>
            <a:endParaRPr/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101600" y="2857350"/>
            <a:ext cx="2051700" cy="2137500"/>
          </a:xfrm>
          <a:prstGeom prst="rect">
            <a:avLst/>
          </a:prstGeom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/>
              <a:t>Desconocido</a:t>
            </a:r>
            <a:endParaRPr sz="2000" b="1"/>
          </a:p>
          <a:p>
            <a:pPr marL="0" lvl="0" indent="0" algn="ctr">
              <a:spcBef>
                <a:spcPts val="1600"/>
              </a:spcBef>
              <a:spcAft>
                <a:spcPts val="1600"/>
              </a:spcAft>
              <a:buNone/>
            </a:pPr>
            <a:endParaRPr sz="2000" b="1"/>
          </a:p>
        </p:txBody>
      </p:sp>
      <p:sp>
        <p:nvSpPr>
          <p:cNvPr id="312" name="Shape 312"/>
          <p:cNvSpPr txBox="1">
            <a:spLocks noGrp="1"/>
          </p:cNvSpPr>
          <p:nvPr>
            <p:ph type="body" idx="2"/>
          </p:nvPr>
        </p:nvSpPr>
        <p:spPr>
          <a:xfrm>
            <a:off x="6250950" y="466825"/>
            <a:ext cx="2832900" cy="2541600"/>
          </a:xfrm>
          <a:prstGeom prst="rect">
            <a:avLst/>
          </a:prstGeom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000" b="1"/>
              <a:t>Infecciones</a:t>
            </a:r>
            <a:endParaRPr sz="2000" b="1"/>
          </a:p>
        </p:txBody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3116175" y="1858050"/>
            <a:ext cx="2454900" cy="3068100"/>
          </a:xfrm>
          <a:prstGeom prst="rect">
            <a:avLst/>
          </a:prstGeom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/>
              <a:t>Factores Ambientales</a:t>
            </a:r>
            <a:endParaRPr sz="2000" b="1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000"/>
              <a:t>Alcohol </a:t>
            </a:r>
            <a:endParaRPr sz="20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000"/>
              <a:t>Químicos </a:t>
            </a:r>
            <a:endParaRPr sz="20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000"/>
              <a:t>Medicamentos </a:t>
            </a:r>
            <a:endParaRPr sz="20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000"/>
              <a:t>Cigarrillos </a:t>
            </a:r>
            <a:endParaRPr sz="20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2000"/>
          </a:p>
        </p:txBody>
      </p:sp>
      <p:pic>
        <p:nvPicPr>
          <p:cNvPr id="314" name="Shape 3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3421" y="1858050"/>
            <a:ext cx="1298581" cy="9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Shape 315"/>
          <p:cNvPicPr preferRelativeResize="0"/>
          <p:nvPr/>
        </p:nvPicPr>
        <p:blipFill rotWithShape="1">
          <a:blip r:embed="rId5">
            <a:alphaModFix/>
          </a:blip>
          <a:srcRect l="10478" r="7338"/>
          <a:stretch/>
        </p:blipFill>
        <p:spPr>
          <a:xfrm>
            <a:off x="8084400" y="965950"/>
            <a:ext cx="879800" cy="148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1088" y="3283499"/>
            <a:ext cx="892731" cy="148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" name="Shape 620"/>
          <p:cNvPicPr preferRelativeResize="0"/>
          <p:nvPr/>
        </p:nvPicPr>
        <p:blipFill rotWithShape="1">
          <a:blip r:embed="rId3">
            <a:alphaModFix/>
          </a:blip>
          <a:srcRect t="19730" b="3936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Shape 625"/>
          <p:cNvPicPr preferRelativeResize="0"/>
          <p:nvPr/>
        </p:nvPicPr>
        <p:blipFill rotWithShape="1">
          <a:blip r:embed="rId3">
            <a:alphaModFix/>
          </a:blip>
          <a:srcRect l="1735" t="25738" r="1289" b="33361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 txBox="1">
            <a:spLocks noGrp="1"/>
          </p:cNvSpPr>
          <p:nvPr>
            <p:ph type="ctrTitle"/>
          </p:nvPr>
        </p:nvSpPr>
        <p:spPr>
          <a:xfrm>
            <a:off x="793225" y="94936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/>
              <a:t>PREGUNTAS</a:t>
            </a:r>
            <a:endParaRPr sz="4800"/>
          </a:p>
        </p:txBody>
      </p:sp>
      <p:sp>
        <p:nvSpPr>
          <p:cNvPr id="631" name="Shape 631"/>
          <p:cNvSpPr txBox="1">
            <a:spLocks noGrp="1"/>
          </p:cNvSpPr>
          <p:nvPr>
            <p:ph type="subTitle" idx="1"/>
          </p:nvPr>
        </p:nvSpPr>
        <p:spPr>
          <a:xfrm>
            <a:off x="1248950" y="3934700"/>
            <a:ext cx="7106100" cy="10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¿Prestaron atención a nuestra presentación?</a:t>
            </a:r>
            <a:endParaRPr sz="2400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	Ya lo sabremos...</a:t>
            </a:r>
            <a:endParaRPr sz="24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 txBox="1">
            <a:spLocks noGrp="1"/>
          </p:cNvSpPr>
          <p:nvPr>
            <p:ph type="body" idx="1"/>
          </p:nvPr>
        </p:nvSpPr>
        <p:spPr>
          <a:xfrm>
            <a:off x="1273025" y="157170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s" sz="2400"/>
              <a:t>¿Qué significa el término nulisomía?</a:t>
            </a:r>
            <a:endParaRPr sz="24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>
              <a:spcBef>
                <a:spcPts val="1600"/>
              </a:spcBef>
              <a:spcAft>
                <a:spcPts val="0"/>
              </a:spcAft>
              <a:buSzPts val="2400"/>
              <a:buAutoNum type="arabicPeriod"/>
            </a:pPr>
            <a:r>
              <a:rPr lang="es" sz="2400"/>
              <a:t>¿Cuál de las dos enfermedades mencionadas en edad materna es el resultado de una monosomía?</a:t>
            </a:r>
            <a:endParaRPr sz="24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hape 641"/>
          <p:cNvSpPr txBox="1">
            <a:spLocks noGrp="1"/>
          </p:cNvSpPr>
          <p:nvPr>
            <p:ph type="body" idx="1"/>
          </p:nvPr>
        </p:nvSpPr>
        <p:spPr>
          <a:xfrm>
            <a:off x="1237525" y="1446525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2. ¿Cuál es la anomalía congénita caracterizada   por el desarrollo de brazos y piernas más cortos?¿A qué se debe?</a:t>
            </a:r>
            <a:br>
              <a:rPr lang="es" sz="2400"/>
            </a:br>
            <a:endParaRPr sz="24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400"/>
              <a:t>3.  ¿Cuales son los tres factores que pueden causar malformaciones teratogénicas?</a:t>
            </a:r>
            <a:endParaRPr sz="24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 txBox="1">
            <a:spLocks noGrp="1"/>
          </p:cNvSpPr>
          <p:nvPr>
            <p:ph type="body" idx="1"/>
          </p:nvPr>
        </p:nvSpPr>
        <p:spPr>
          <a:xfrm>
            <a:off x="1223825" y="1104900"/>
            <a:ext cx="7030500" cy="29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Cierto o falso:</a:t>
            </a:r>
            <a:endParaRPr sz="2400"/>
          </a:p>
          <a:p>
            <a:pPr marL="457200" lvl="0" indent="-381000" rtl="0">
              <a:spcBef>
                <a:spcPts val="1600"/>
              </a:spcBef>
              <a:spcAft>
                <a:spcPts val="0"/>
              </a:spcAft>
              <a:buSzPts val="2400"/>
              <a:buAutoNum type="arabicPeriod"/>
            </a:pPr>
            <a:r>
              <a:rPr lang="es" sz="2400"/>
              <a:t>La mutación causante de Acondroplasia es en el gen de FGFR3 en el cromosoma 4q16.</a:t>
            </a:r>
            <a:endParaRPr sz="24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rtl="0">
              <a:spcBef>
                <a:spcPts val="1600"/>
              </a:spcBef>
              <a:spcAft>
                <a:spcPts val="0"/>
              </a:spcAft>
              <a:buSzPts val="2400"/>
              <a:buAutoNum type="arabicPeriod"/>
            </a:pPr>
            <a:r>
              <a:rPr lang="es" sz="2400"/>
              <a:t>Tanto Acondroplasia y los síndromes de Apert, Pfeiffer y Crouzon son enfermedades autosómicas dominantes </a:t>
            </a:r>
            <a:endParaRPr sz="24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Shape 65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Menciona</a:t>
            </a:r>
            <a:endParaRPr/>
          </a:p>
        </p:txBody>
      </p:sp>
      <p:sp>
        <p:nvSpPr>
          <p:cNvPr id="652" name="Shape 652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s"/>
              <a:t>3 causas de anormalidades estructurales del cromosoma y define en tus propias palabras.  </a:t>
            </a:r>
            <a:endParaRPr/>
          </a:p>
          <a:p>
            <a:pPr marL="45720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a. 			b.  			c. </a:t>
            </a:r>
            <a:endParaRPr/>
          </a:p>
          <a:p>
            <a:pPr marL="457200" lvl="0" indent="-311150" rtl="0">
              <a:spcBef>
                <a:spcPts val="1600"/>
              </a:spcBef>
              <a:spcAft>
                <a:spcPts val="0"/>
              </a:spcAft>
              <a:buSzPts val="1300"/>
              <a:buAutoNum type="arabicPeriod"/>
            </a:pPr>
            <a:r>
              <a:rPr lang="es"/>
              <a:t>Los 2 periodos del desarrollo y que pasa en casa uno 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"/>
              <a:t>	a. 			b.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 txBox="1">
            <a:spLocks noGrp="1"/>
          </p:cNvSpPr>
          <p:nvPr>
            <p:ph type="title"/>
          </p:nvPr>
        </p:nvSpPr>
        <p:spPr>
          <a:xfrm>
            <a:off x="1290550" y="452750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Referencias</a:t>
            </a:r>
            <a:endParaRPr/>
          </a:p>
        </p:txBody>
      </p:sp>
      <p:sp>
        <p:nvSpPr>
          <p:cNvPr id="658" name="Shape 658"/>
          <p:cNvSpPr txBox="1">
            <a:spLocks noGrp="1"/>
          </p:cNvSpPr>
          <p:nvPr>
            <p:ph type="body" idx="1"/>
          </p:nvPr>
        </p:nvSpPr>
        <p:spPr>
          <a:xfrm>
            <a:off x="941200" y="1128375"/>
            <a:ext cx="7887600" cy="37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 sz="1400"/>
              <a:t>CDC (2016). Datos sobre la microcefalia. Recuperado de:  </a:t>
            </a:r>
            <a:r>
              <a:rPr lang="es" sz="1400" u="sng">
                <a:hlinkClick r:id="rId3"/>
              </a:rPr>
              <a:t>https://www.cdc.gov/ncbddd/spanish/birthdefects/microcephaly.html</a:t>
            </a:r>
            <a:endParaRPr sz="140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 sz="1400"/>
              <a:t>Del Rosario, M. (s.f.) EFECTO DE LAS RADIACIONES IONIZANTES EN LAS DISTINTAS ETAPAS DEL DESARROLLO EMBRIO-FETAL. Recuperado de: </a:t>
            </a:r>
            <a:r>
              <a:rPr lang="es" sz="1400" u="sng">
                <a:hlinkClick r:id="rId4"/>
              </a:rPr>
              <a:t>http://www.iaea.org/inis/collection/NCLCollectionStore/_Public/33/052/33052456.pd</a:t>
            </a:r>
            <a:endParaRPr sz="140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 sz="1400"/>
              <a:t>Divulgades (2013) Mecanismos de la talidomida en los defectos congénitos. Recuperado de: </a:t>
            </a:r>
            <a:r>
              <a:rPr lang="es" sz="1400" u="sng">
                <a:hlinkClick r:id="rId5"/>
              </a:rPr>
              <a:t>http://www.divulgades.es/como-la-talidomida/</a:t>
            </a:r>
            <a:endParaRPr sz="1400"/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 sz="1400"/>
              <a:t>Enciclopedia Orphanet (2017). Síndrome de rubéola congénita, Embriopatía rubéolica, Rubéola congénita malformativa SRC. Recuperado de:  </a:t>
            </a:r>
            <a:r>
              <a:rPr lang="es" sz="1400" u="sng">
                <a:hlinkClick r:id="rId6"/>
              </a:rPr>
              <a:t>https://www.orpha.net/data/patho/Han/Int/es/RubeolaCongenita_Es_es_HAN_ORPHA290.pdf</a:t>
            </a:r>
            <a:endParaRPr sz="140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 sz="1400"/>
              <a:t>Generación, E. (2017). Listado de teratógenos causantes de malformaciones congénitas. Recuperado de:</a:t>
            </a:r>
            <a:br>
              <a:rPr lang="es" sz="1400"/>
            </a:br>
            <a:r>
              <a:rPr lang="es" sz="1400" u="sng">
                <a:hlinkClick r:id="rId7"/>
              </a:rPr>
              <a:t>https://www.elsevier.es/corp/generacionelsevier/listado-teratogenos-causantes-malformaciones-congenitas-humano/</a:t>
            </a:r>
            <a:endParaRPr sz="14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"/>
              <a:t/>
            </a:r>
            <a:br>
              <a:rPr lang="es"/>
            </a:br>
            <a:r>
              <a:rPr lang="es"/>
              <a:t/>
            </a:r>
            <a:br>
              <a:rPr lang="es"/>
            </a:br>
            <a:r>
              <a:rPr lang="es"/>
              <a:t/>
            </a:r>
            <a:br>
              <a:rPr lang="es"/>
            </a:br>
            <a:r>
              <a:rPr lang="es"/>
              <a:t/>
            </a:r>
            <a:br>
              <a:rPr lang="es"/>
            </a:br>
            <a:r>
              <a:rPr lang="es"/>
              <a:t/>
            </a:r>
            <a:br>
              <a:rPr lang="es"/>
            </a:b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Prevención</a:t>
            </a:r>
            <a:endParaRPr/>
          </a:p>
        </p:txBody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878900" y="1597875"/>
            <a:ext cx="6802800" cy="29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Evitar el uso de sustancias nocivas</a:t>
            </a:r>
            <a:endParaRPr sz="2000"/>
          </a:p>
          <a:p>
            <a:pPr marL="9144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s" sz="2000"/>
              <a:t>alcohol</a:t>
            </a:r>
            <a:endParaRPr sz="2000"/>
          </a:p>
          <a:p>
            <a:pPr marL="9144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s" sz="2000"/>
              <a:t>drogas</a:t>
            </a:r>
            <a:endParaRPr sz="2000"/>
          </a:p>
          <a:p>
            <a:pPr marL="9144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s" sz="2000"/>
              <a:t>cigarrillos</a:t>
            </a:r>
            <a:endParaRPr sz="200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Llevar un estilo de vida saludable</a:t>
            </a:r>
            <a:endParaRPr sz="2000"/>
          </a:p>
          <a:p>
            <a:pPr marL="9144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s" sz="2000"/>
              <a:t>niveles de azúcar controlado</a:t>
            </a:r>
            <a:endParaRPr sz="2000"/>
          </a:p>
          <a:p>
            <a:pPr marL="9144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s" sz="2000"/>
              <a:t>peso ideal</a:t>
            </a:r>
            <a:endParaRPr sz="2000"/>
          </a:p>
          <a:p>
            <a:pPr marL="914400" lvl="0" indent="-355600"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s" sz="2000"/>
              <a:t>vacunas para evitar virus</a:t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Detección</a:t>
            </a:r>
            <a:endParaRPr/>
          </a:p>
        </p:txBody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331025" y="1341525"/>
            <a:ext cx="4287000" cy="30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u="sng"/>
              <a:t>“Screening Test”</a:t>
            </a:r>
            <a:endParaRPr sz="2000" u="sng"/>
          </a:p>
          <a:p>
            <a:pPr marL="457200" lvl="0" indent="-355600" rtl="0">
              <a:spcBef>
                <a:spcPts val="1600"/>
              </a:spcBef>
              <a:spcAft>
                <a:spcPts val="0"/>
              </a:spcAft>
              <a:buSzPts val="2000"/>
              <a:buChar char="❏"/>
            </a:pPr>
            <a:r>
              <a:rPr lang="es" sz="2000"/>
              <a:t>Primer trimestre (semanas 11-13)</a:t>
            </a:r>
            <a:endParaRPr sz="2000"/>
          </a:p>
          <a:p>
            <a:pPr marL="9144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proteínas hCG y PAPP-A</a:t>
            </a:r>
            <a:endParaRPr sz="200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s" sz="2000"/>
              <a:t>Segundo trimestre (semanas (15-20)</a:t>
            </a:r>
            <a:endParaRPr sz="2000"/>
          </a:p>
          <a:p>
            <a:pPr marL="9144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suero materno</a:t>
            </a:r>
            <a:endParaRPr sz="2000"/>
          </a:p>
          <a:p>
            <a:pPr marL="9144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sonograma</a:t>
            </a:r>
            <a:endParaRPr sz="2000"/>
          </a:p>
        </p:txBody>
      </p:sp>
      <p:sp>
        <p:nvSpPr>
          <p:cNvPr id="329" name="Shape 329"/>
          <p:cNvSpPr txBox="1">
            <a:spLocks noGrp="1"/>
          </p:cNvSpPr>
          <p:nvPr>
            <p:ph type="body" idx="2"/>
          </p:nvPr>
        </p:nvSpPr>
        <p:spPr>
          <a:xfrm>
            <a:off x="4696250" y="1341525"/>
            <a:ext cx="3544500" cy="29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u="sng"/>
              <a:t>Exámenes Diagnóstico:</a:t>
            </a:r>
            <a:endParaRPr sz="2000" u="sng"/>
          </a:p>
          <a:p>
            <a:pPr marL="457200" lvl="0" indent="-355600" rtl="0">
              <a:spcBef>
                <a:spcPts val="1600"/>
              </a:spcBef>
              <a:spcAft>
                <a:spcPts val="0"/>
              </a:spcAft>
              <a:buSzPts val="2000"/>
              <a:buChar char="❏"/>
            </a:pPr>
            <a:r>
              <a:rPr lang="es" sz="2000"/>
              <a:t>CVS</a:t>
            </a:r>
            <a:endParaRPr sz="2000"/>
          </a:p>
          <a:p>
            <a:pPr marL="9144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placenta</a:t>
            </a:r>
            <a:endParaRPr sz="200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s" sz="2000"/>
              <a:t>Amniocentesis</a:t>
            </a:r>
            <a:endParaRPr sz="2000"/>
          </a:p>
          <a:p>
            <a:pPr marL="9144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proteínas AFP y AChE</a:t>
            </a: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Tratamiento</a:t>
            </a:r>
            <a:endParaRPr/>
          </a:p>
        </p:txBody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878900" y="1597875"/>
            <a:ext cx="37614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Cirugía</a:t>
            </a:r>
            <a:endParaRPr sz="2000"/>
          </a:p>
          <a:p>
            <a:pPr marL="9144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s" sz="2000"/>
              <a:t>Hipospadia</a:t>
            </a:r>
            <a:endParaRPr sz="2000"/>
          </a:p>
          <a:p>
            <a:pPr marL="9144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s" sz="2000"/>
              <a:t>Síndrome de Pfeiffer</a:t>
            </a:r>
            <a:endParaRPr sz="2000"/>
          </a:p>
          <a:p>
            <a:pPr marL="9144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s" sz="2000"/>
              <a:t>Hidrocefalia</a:t>
            </a:r>
            <a:endParaRPr sz="200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Terapia</a:t>
            </a:r>
            <a:endParaRPr sz="2000"/>
          </a:p>
          <a:p>
            <a:pPr marL="914400" lvl="0" indent="-35560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s" sz="2000"/>
              <a:t>Síndrome de Apert</a:t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1237447" y="360550"/>
            <a:ext cx="7173000" cy="5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Periodos críticos en el desarrollo </a:t>
            </a:r>
            <a:endParaRPr/>
          </a:p>
        </p:txBody>
      </p:sp>
      <p:pic>
        <p:nvPicPr>
          <p:cNvPr id="341" name="Shape 3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4200" y="952150"/>
            <a:ext cx="6869249" cy="4000626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Shape 342"/>
          <p:cNvSpPr txBox="1"/>
          <p:nvPr/>
        </p:nvSpPr>
        <p:spPr>
          <a:xfrm>
            <a:off x="79975" y="1095150"/>
            <a:ext cx="1771800" cy="1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Nunito"/>
                <a:ea typeface="Nunito"/>
                <a:cs typeface="Nunito"/>
                <a:sym typeface="Nunito"/>
              </a:rPr>
              <a:t>Teratógenos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Nunito"/>
                <a:ea typeface="Nunito"/>
                <a:cs typeface="Nunito"/>
                <a:sym typeface="Nunito"/>
              </a:rPr>
              <a:t>Creador de Monstruos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Nunito"/>
                <a:ea typeface="Nunito"/>
                <a:cs typeface="Nunito"/>
                <a:sym typeface="Nunito"/>
              </a:rPr>
              <a:t>Antes de las 3 semanas no causa anormalidades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Nunito"/>
                <a:ea typeface="Nunito"/>
                <a:cs typeface="Nunito"/>
                <a:sym typeface="Nunito"/>
              </a:rPr>
              <a:t>SN siempre susceptible 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3" name="Shape 343"/>
          <p:cNvSpPr txBox="1"/>
          <p:nvPr/>
        </p:nvSpPr>
        <p:spPr>
          <a:xfrm>
            <a:off x="0" y="4239075"/>
            <a:ext cx="2187600" cy="2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Nunito"/>
                <a:ea typeface="Nunito"/>
                <a:cs typeface="Nunito"/>
                <a:sym typeface="Nunito"/>
              </a:rPr>
              <a:t>Ej. metales pesados, endocrine disruptures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1294</Words>
  <Application>Microsoft Macintosh PowerPoint</Application>
  <PresentationFormat>On-screen Show (16:9)</PresentationFormat>
  <Paragraphs>306</Paragraphs>
  <Slides>57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Calibri</vt:lpstr>
      <vt:lpstr>Maven Pro</vt:lpstr>
      <vt:lpstr>Nunito</vt:lpstr>
      <vt:lpstr>Trebuchet MS</vt:lpstr>
      <vt:lpstr>Arial</vt:lpstr>
      <vt:lpstr>Momentum</vt:lpstr>
      <vt:lpstr>Malformaciones Congénitas</vt:lpstr>
      <vt:lpstr>Objetivos</vt:lpstr>
      <vt:lpstr>¿Qué son las malformaciones congénitas?</vt:lpstr>
      <vt:lpstr>Causas</vt:lpstr>
      <vt:lpstr>Causas</vt:lpstr>
      <vt:lpstr>Prevención</vt:lpstr>
      <vt:lpstr>Detección</vt:lpstr>
      <vt:lpstr>Tratamiento</vt:lpstr>
      <vt:lpstr>Periodos críticos en el desarrollo </vt:lpstr>
      <vt:lpstr>Factores por la Edad de la Madre</vt:lpstr>
      <vt:lpstr>Factores por la Edad Maternal</vt:lpstr>
      <vt:lpstr>“Nondisjunction”</vt:lpstr>
      <vt:lpstr>Enfermedades Ligadas a X </vt:lpstr>
      <vt:lpstr>PowerPoint Presentation</vt:lpstr>
      <vt:lpstr>Aneuploidía</vt:lpstr>
      <vt:lpstr>Poliploidía:</vt:lpstr>
      <vt:lpstr>Ejemplos de enfermedades </vt:lpstr>
      <vt:lpstr>Hipospadia</vt:lpstr>
      <vt:lpstr>Factores por la Edad del Padre</vt:lpstr>
      <vt:lpstr>Factores por la Edad Paternal</vt:lpstr>
      <vt:lpstr>Acondroplasia </vt:lpstr>
      <vt:lpstr>Acondroplasia (Continuación)</vt:lpstr>
      <vt:lpstr>Síndrome de Apert</vt:lpstr>
      <vt:lpstr>Síndrome de Apert </vt:lpstr>
      <vt:lpstr>Síndrome de Pfeiffer </vt:lpstr>
      <vt:lpstr>Síndrome de Pfeiffer </vt:lpstr>
      <vt:lpstr>Síndrome de Crouzon </vt:lpstr>
      <vt:lpstr>Síndrome de Crouzon</vt:lpstr>
      <vt:lpstr>Anormalidades Estructurales del Cromosoma</vt:lpstr>
      <vt:lpstr>Pueden ser causada por:</vt:lpstr>
      <vt:lpstr>Microdeleciones en el cromosoma 15</vt:lpstr>
      <vt:lpstr>La Monstrua Desnuda ~1680 Niña: Eugenia Martínez-Vallejo  Pintor: Juan Carreño de Miranda </vt:lpstr>
      <vt:lpstr>Microdeleciones en el cromosoma 15</vt:lpstr>
      <vt:lpstr>Trisomía </vt:lpstr>
      <vt:lpstr>Trisomía </vt:lpstr>
      <vt:lpstr>Factores No genéticos</vt:lpstr>
      <vt:lpstr>Factores teratogénicos</vt:lpstr>
      <vt:lpstr>Factores químicos</vt:lpstr>
      <vt:lpstr>Talidomida: ¿cómo funciona? </vt:lpstr>
      <vt:lpstr>Talidomida: ¿Cómo funciona? </vt:lpstr>
      <vt:lpstr>Talidomida</vt:lpstr>
      <vt:lpstr>Factores biológicos</vt:lpstr>
      <vt:lpstr>Rubeola</vt:lpstr>
      <vt:lpstr>Factores físicos</vt:lpstr>
      <vt:lpstr>Microcefalia</vt:lpstr>
      <vt:lpstr>Paladar Hendido</vt:lpstr>
      <vt:lpstr>Gráficas </vt:lpstr>
      <vt:lpstr>PowerPoint Presentation</vt:lpstr>
      <vt:lpstr>PowerPoint Presentation</vt:lpstr>
      <vt:lpstr>PowerPoint Presentation</vt:lpstr>
      <vt:lpstr>PowerPoint Presentation</vt:lpstr>
      <vt:lpstr>PREGUNTAS</vt:lpstr>
      <vt:lpstr>PowerPoint Presentation</vt:lpstr>
      <vt:lpstr>PowerPoint Presentation</vt:lpstr>
      <vt:lpstr>PowerPoint Presentation</vt:lpstr>
      <vt:lpstr>Menciona</vt:lpstr>
      <vt:lpstr>Referencias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Malformaciones Congénitas</dc:title>
  <cp:lastModifiedBy>Microsoft Office User</cp:lastModifiedBy>
  <cp:revision>2</cp:revision>
  <dcterms:modified xsi:type="dcterms:W3CDTF">2018-05-28T19:14:50Z</dcterms:modified>
</cp:coreProperties>
</file>