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80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/>
    <p:restoredTop sz="92742"/>
  </p:normalViewPr>
  <p:slideViewPr>
    <p:cSldViewPr snapToGrid="0" snapToObjects="1">
      <p:cViewPr varScale="1">
        <p:scale>
          <a:sx n="52" d="100"/>
          <a:sy n="52" d="100"/>
        </p:scale>
        <p:origin x="184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5BDE5-E892-FC4C-9796-3976F361DC72}" type="datetimeFigureOut">
              <a:rPr lang="en-US" smtClean="0"/>
              <a:t>5/15/18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07B2F-1934-244A-836E-CA61D7F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Muestrsa</a:t>
            </a:r>
            <a:r>
              <a:rPr lang="en-US" dirty="0" smtClean="0"/>
              <a:t> mas </a:t>
            </a:r>
            <a:r>
              <a:rPr lang="en-US" dirty="0" err="1" smtClean="0"/>
              <a:t>grandes</a:t>
            </a:r>
            <a:r>
              <a:rPr lang="en-US" dirty="0" smtClean="0"/>
              <a:t> y mas </a:t>
            </a:r>
            <a:r>
              <a:rPr lang="en-US" dirty="0" err="1" smtClean="0"/>
              <a:t>preciesas</a:t>
            </a:r>
            <a:r>
              <a:rPr lang="en-US" dirty="0" smtClean="0"/>
              <a:t> y mas </a:t>
            </a:r>
            <a:r>
              <a:rPr lang="en-US" dirty="0" err="1" smtClean="0"/>
              <a:t>rapiudo</a:t>
            </a:r>
            <a:endParaRPr lang="en-US" dirty="0" smtClean="0"/>
          </a:p>
          <a:p>
            <a:r>
              <a:rPr lang="en-US" dirty="0" smtClean="0"/>
              <a:t>Mas </a:t>
            </a:r>
            <a:r>
              <a:rPr lang="en-US" dirty="0" err="1" smtClean="0"/>
              <a:t>invasiva</a:t>
            </a:r>
            <a:r>
              <a:rPr lang="en-US" dirty="0" smtClean="0"/>
              <a:t> y mas </a:t>
            </a:r>
            <a:r>
              <a:rPr lang="en-US" dirty="0" err="1" smtClean="0"/>
              <a:t>termprana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7B2F-1934-244A-836E-CA61D7F22F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9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C230-A143-DE44-A23F-C71432BDD398}" type="datetimeFigureOut">
              <a:rPr lang="en-US" smtClean="0"/>
              <a:t>5/15/18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E272D-17A5-4042-8DE7-DA7737719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healtheappointments.com/chapter-2-gametogenesis-essays/3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7820" cy="3069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215" y="15386"/>
            <a:ext cx="4495177" cy="305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9918"/>
            <a:ext cx="4536215" cy="347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215" y="3069918"/>
            <a:ext cx="4379107" cy="3472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0576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Desarrollo</a:t>
            </a:r>
            <a:r>
              <a:rPr lang="en-US" dirty="0" smtClean="0"/>
              <a:t> y </a:t>
            </a:r>
            <a:r>
              <a:rPr lang="en-US" dirty="0" err="1" smtClean="0"/>
              <a:t>Embriología</a:t>
            </a:r>
            <a:r>
              <a:rPr lang="en-US" dirty="0" smtClean="0"/>
              <a:t> Humana:</a:t>
            </a:r>
            <a:br>
              <a:rPr lang="en-US" dirty="0" smtClean="0"/>
            </a:br>
            <a:r>
              <a:rPr lang="en-US" dirty="0" err="1" smtClean="0"/>
              <a:t>Gametogénesis</a:t>
            </a:r>
            <a:r>
              <a:rPr lang="en-US" dirty="0" smtClean="0"/>
              <a:t> y </a:t>
            </a:r>
            <a:r>
              <a:rPr lang="en-US" dirty="0" err="1" smtClean="0"/>
              <a:t>Fecundación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5430" y="5523387"/>
            <a:ext cx="6098569" cy="13371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 </a:t>
            </a:r>
            <a:r>
              <a:rPr lang="en-US" sz="2400" dirty="0" err="1" smtClean="0"/>
              <a:t>Cardé</a:t>
            </a:r>
            <a:r>
              <a:rPr lang="en-US" sz="2400" dirty="0" smtClean="0"/>
              <a:t>, PhD</a:t>
            </a:r>
          </a:p>
          <a:p>
            <a:r>
              <a:rPr lang="en-US" sz="2400" dirty="0" err="1" smtClean="0"/>
              <a:t>Biol</a:t>
            </a:r>
            <a:r>
              <a:rPr lang="en-US" sz="2400" dirty="0" smtClean="0"/>
              <a:t> 3019</a:t>
            </a:r>
          </a:p>
          <a:p>
            <a:r>
              <a:rPr lang="en-US" sz="2400" dirty="0" smtClean="0"/>
              <a:t>Universidad de Puerto Rico Aguadilla</a:t>
            </a:r>
          </a:p>
        </p:txBody>
      </p:sp>
    </p:spTree>
    <p:extLst>
      <p:ext uri="{BB962C8B-B14F-4D97-AF65-F5344CB8AC3E}">
        <p14:creationId xmlns:p14="http://schemas.microsoft.com/office/powerpoint/2010/main" val="36419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5" y="1"/>
            <a:ext cx="8946656" cy="88768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Maduración</a:t>
            </a:r>
            <a:r>
              <a:rPr lang="en-US" dirty="0" smtClean="0"/>
              <a:t> de PGCs: </a:t>
            </a:r>
            <a:r>
              <a:rPr lang="en-US" dirty="0" err="1" smtClean="0"/>
              <a:t>ovario</a:t>
            </a:r>
            <a:r>
              <a:rPr lang="en-US" dirty="0" smtClean="0"/>
              <a:t> en </a:t>
            </a:r>
            <a:r>
              <a:rPr lang="en-US" dirty="0" err="1" smtClean="0"/>
              <a:t>desarrollo</a:t>
            </a:r>
            <a:r>
              <a:rPr lang="en-US" dirty="0" smtClean="0"/>
              <a:t> 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277" y="773761"/>
            <a:ext cx="7136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PGCs: </a:t>
            </a:r>
            <a:r>
              <a:rPr lang="en-US" sz="2000" dirty="0" err="1" smtClean="0"/>
              <a:t>Ovogonio</a:t>
            </a:r>
            <a:r>
              <a:rPr lang="en-US" sz="2000" dirty="0" smtClean="0"/>
              <a:t> (2n) </a:t>
            </a:r>
            <a:r>
              <a:rPr lang="en-US" sz="2000" dirty="0" err="1" smtClean="0"/>
              <a:t>sigue</a:t>
            </a:r>
            <a:r>
              <a:rPr lang="en-US" sz="2000" dirty="0" smtClean="0"/>
              <a:t> en mitosis  hasta </a:t>
            </a:r>
            <a:r>
              <a:rPr lang="en-US" sz="2000" dirty="0" err="1" smtClean="0"/>
              <a:t>sem</a:t>
            </a:r>
            <a:r>
              <a:rPr lang="en-US" sz="2000" dirty="0" smtClean="0"/>
              <a:t> 21 ~ 7 </a:t>
            </a:r>
            <a:r>
              <a:rPr lang="en-US" sz="2000" dirty="0" err="1" smtClean="0"/>
              <a:t>millones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7130" y="5538301"/>
            <a:ext cx="5606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~ </a:t>
            </a:r>
            <a:r>
              <a:rPr lang="en-US" sz="2000" dirty="0" err="1" smtClean="0"/>
              <a:t>semana</a:t>
            </a:r>
            <a:r>
              <a:rPr lang="en-US" sz="2000" dirty="0" smtClean="0"/>
              <a:t> 12: el primer </a:t>
            </a:r>
            <a:r>
              <a:rPr lang="en-US" sz="2000" dirty="0" err="1" smtClean="0"/>
              <a:t>fol</a:t>
            </a:r>
            <a:r>
              <a:rPr lang="en-US" sz="2000" dirty="0" err="1" smtClean="0"/>
              <a:t>í</a:t>
            </a:r>
            <a:r>
              <a:rPr lang="en-US" sz="2000" dirty="0" err="1" smtClean="0"/>
              <a:t>culo</a:t>
            </a:r>
            <a:r>
              <a:rPr lang="en-US" sz="2000" dirty="0" smtClean="0"/>
              <a:t> </a:t>
            </a:r>
            <a:r>
              <a:rPr lang="en-US" sz="2000" dirty="0" err="1" smtClean="0"/>
              <a:t>primario</a:t>
            </a:r>
            <a:r>
              <a:rPr lang="en-US" sz="2000" dirty="0" smtClean="0"/>
              <a:t> se </a:t>
            </a:r>
            <a:r>
              <a:rPr lang="en-US" sz="2000" dirty="0" err="1" smtClean="0"/>
              <a:t>detiene</a:t>
            </a:r>
            <a:r>
              <a:rPr lang="en-US" sz="2000" dirty="0" smtClean="0"/>
              <a:t> en </a:t>
            </a:r>
            <a:r>
              <a:rPr lang="en-US" sz="2000" dirty="0" err="1" smtClean="0"/>
              <a:t>diploteno</a:t>
            </a:r>
            <a:r>
              <a:rPr lang="en-US" sz="2000" dirty="0" smtClean="0"/>
              <a:t> de Meiosis 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36797" y="4334849"/>
            <a:ext cx="2310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536797" y="1661447"/>
            <a:ext cx="248853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Al </a:t>
            </a:r>
            <a:r>
              <a:rPr lang="en-US" sz="2000" dirty="0" err="1" smtClean="0"/>
              <a:t>nacer</a:t>
            </a:r>
            <a:r>
              <a:rPr lang="en-US" sz="20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mas </a:t>
            </a:r>
            <a:r>
              <a:rPr lang="en-US" sz="2000" dirty="0" err="1" smtClean="0"/>
              <a:t>ovogonios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Solo </a:t>
            </a:r>
            <a:r>
              <a:rPr lang="en-US" sz="2000" dirty="0" err="1" smtClean="0"/>
              <a:t>ovocitos</a:t>
            </a:r>
            <a:r>
              <a:rPr lang="en-US" sz="2000" dirty="0" smtClean="0"/>
              <a:t> </a:t>
            </a:r>
            <a:r>
              <a:rPr lang="en-US" sz="2000" dirty="0" err="1" smtClean="0"/>
              <a:t>primarios</a:t>
            </a:r>
            <a:r>
              <a:rPr lang="en-US" sz="2000" dirty="0" smtClean="0"/>
              <a:t> (4n)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~ 2Millones/</a:t>
            </a:r>
            <a:r>
              <a:rPr lang="en-US" sz="2000" dirty="0" err="1" smtClean="0"/>
              <a:t>ovario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Rodeados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células</a:t>
            </a:r>
            <a:r>
              <a:rPr lang="en-US" sz="2000" dirty="0" smtClean="0"/>
              <a:t> </a:t>
            </a:r>
            <a:r>
              <a:rPr lang="en-US" sz="2000" dirty="0" err="1" smtClean="0"/>
              <a:t>foliculares</a:t>
            </a:r>
            <a:endParaRPr lang="en-US" sz="2000" dirty="0" smtClean="0"/>
          </a:p>
          <a:p>
            <a:r>
              <a:rPr lang="en-US" sz="2000" dirty="0" smtClean="0"/>
              <a:t>= </a:t>
            </a:r>
            <a:r>
              <a:rPr lang="en-US" sz="2000" dirty="0" err="1" smtClean="0"/>
              <a:t>Fol</a:t>
            </a:r>
            <a:r>
              <a:rPr lang="en-US" sz="2000" dirty="0" err="1" smtClean="0"/>
              <a:t>í</a:t>
            </a:r>
            <a:r>
              <a:rPr lang="en-US" sz="2000" dirty="0" err="1" smtClean="0"/>
              <a:t>culo</a:t>
            </a:r>
            <a:r>
              <a:rPr lang="en-US" sz="2000" dirty="0" smtClean="0"/>
              <a:t> </a:t>
            </a:r>
            <a:r>
              <a:rPr lang="en-US" sz="2000" dirty="0" err="1" smtClean="0"/>
              <a:t>primario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652" y="5311020"/>
            <a:ext cx="3324348" cy="15407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7" y="1220301"/>
            <a:ext cx="6413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5" y="1"/>
            <a:ext cx="8946656" cy="67809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Pubertad</a:t>
            </a:r>
            <a:r>
              <a:rPr lang="en-US" dirty="0" smtClean="0"/>
              <a:t> </a:t>
            </a:r>
            <a:r>
              <a:rPr lang="en-US" dirty="0" err="1" smtClean="0"/>
              <a:t>femenina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77" y="678094"/>
            <a:ext cx="9110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~ 40,000 </a:t>
            </a:r>
            <a:r>
              <a:rPr lang="en-US" dirty="0" err="1" smtClean="0"/>
              <a:t>ovocitos</a:t>
            </a:r>
            <a:r>
              <a:rPr lang="en-US" dirty="0" smtClean="0"/>
              <a:t> </a:t>
            </a:r>
            <a:r>
              <a:rPr lang="en-US" dirty="0" err="1" smtClean="0"/>
              <a:t>primarios</a:t>
            </a:r>
            <a:r>
              <a:rPr lang="en-US" dirty="0" smtClean="0"/>
              <a:t> (4n), los </a:t>
            </a:r>
            <a:r>
              <a:rPr lang="en-US" dirty="0" err="1" smtClean="0"/>
              <a:t>demás</a:t>
            </a:r>
            <a:r>
              <a:rPr lang="en-US" dirty="0" smtClean="0"/>
              <a:t> se </a:t>
            </a:r>
            <a:r>
              <a:rPr lang="en-US" dirty="0" err="1" smtClean="0"/>
              <a:t>degeneran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ciclo</a:t>
            </a:r>
            <a:r>
              <a:rPr lang="en-US" dirty="0" smtClean="0"/>
              <a:t> menstrual : 5-12 </a:t>
            </a:r>
            <a:r>
              <a:rPr lang="en-US" dirty="0" err="1" smtClean="0"/>
              <a:t>fol</a:t>
            </a:r>
            <a:r>
              <a:rPr lang="en-US" dirty="0" err="1" smtClean="0"/>
              <a:t>í</a:t>
            </a:r>
            <a:r>
              <a:rPr lang="en-US" dirty="0" err="1" smtClean="0"/>
              <a:t>culos</a:t>
            </a:r>
            <a:r>
              <a:rPr lang="en-US" dirty="0" smtClean="0"/>
              <a:t> </a:t>
            </a:r>
            <a:r>
              <a:rPr lang="en-US" dirty="0" err="1" smtClean="0"/>
              <a:t>primordiales</a:t>
            </a:r>
            <a:r>
              <a:rPr lang="en-US" dirty="0" smtClean="0"/>
              <a:t> </a:t>
            </a:r>
            <a:r>
              <a:rPr lang="en-US" dirty="0" err="1" smtClean="0"/>
              <a:t>comienzan</a:t>
            </a:r>
            <a:r>
              <a:rPr lang="en-US" dirty="0" smtClean="0"/>
              <a:t> </a:t>
            </a:r>
            <a:r>
              <a:rPr lang="en-US" dirty="0" err="1" smtClean="0"/>
              <a:t>maduración</a:t>
            </a:r>
            <a:r>
              <a:rPr lang="en-US" dirty="0" smtClean="0"/>
              <a:t>, </a:t>
            </a:r>
            <a:r>
              <a:rPr lang="en-US" dirty="0" err="1" smtClean="0"/>
              <a:t>s</a:t>
            </a:r>
            <a:r>
              <a:rPr lang="en-US" dirty="0" err="1" smtClean="0"/>
              <a:t>ó</a:t>
            </a:r>
            <a:r>
              <a:rPr lang="en-US" dirty="0" err="1" smtClean="0"/>
              <a:t>lo</a:t>
            </a:r>
            <a:r>
              <a:rPr lang="en-US" dirty="0" smtClean="0"/>
              <a:t> </a:t>
            </a:r>
            <a:r>
              <a:rPr lang="en-US" dirty="0" smtClean="0"/>
              <a:t>1 </a:t>
            </a:r>
            <a:r>
              <a:rPr lang="en-US" dirty="0" err="1" smtClean="0"/>
              <a:t>completa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</a:t>
            </a:r>
            <a:r>
              <a:rPr lang="en-US" dirty="0" err="1" smtClean="0"/>
              <a:t>Folículo</a:t>
            </a:r>
            <a:r>
              <a:rPr lang="en-US" dirty="0" smtClean="0"/>
              <a:t> primordial             </a:t>
            </a:r>
            <a:r>
              <a:rPr lang="en-US" dirty="0" err="1" smtClean="0"/>
              <a:t>folículo</a:t>
            </a:r>
            <a:r>
              <a:rPr lang="en-US" dirty="0" smtClean="0"/>
              <a:t> 1rio                      </a:t>
            </a:r>
            <a:r>
              <a:rPr lang="en-US" dirty="0" err="1" smtClean="0"/>
              <a:t>folículo</a:t>
            </a:r>
            <a:r>
              <a:rPr lang="en-US" dirty="0" smtClean="0"/>
              <a:t> 2rio                </a:t>
            </a:r>
            <a:r>
              <a:rPr lang="en-US" dirty="0" err="1" smtClean="0"/>
              <a:t>folículo</a:t>
            </a:r>
            <a:r>
              <a:rPr lang="en-US" dirty="0" smtClean="0"/>
              <a:t> de </a:t>
            </a:r>
            <a:r>
              <a:rPr lang="en-US" dirty="0" err="1" smtClean="0"/>
              <a:t>Graaf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" y="6504673"/>
            <a:ext cx="5153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891445" y="4334849"/>
            <a:ext cx="1926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 </a:t>
            </a:r>
            <a:r>
              <a:rPr lang="en-US" dirty="0" err="1" smtClean="0"/>
              <a:t>nacer</a:t>
            </a:r>
            <a:r>
              <a:rPr lang="en-US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Tecas</a:t>
            </a:r>
            <a:r>
              <a:rPr lang="en-US" dirty="0" smtClean="0"/>
              <a:t> </a:t>
            </a:r>
            <a:r>
              <a:rPr lang="en-US" dirty="0" err="1" smtClean="0"/>
              <a:t>externas</a:t>
            </a:r>
            <a:r>
              <a:rPr lang="en-US" dirty="0" smtClean="0"/>
              <a:t> e </a:t>
            </a:r>
            <a:r>
              <a:rPr lang="en-US" dirty="0" err="1" smtClean="0"/>
              <a:t>internas</a:t>
            </a:r>
            <a:r>
              <a:rPr lang="en-US" dirty="0" smtClean="0"/>
              <a:t> </a:t>
            </a:r>
            <a:r>
              <a:rPr lang="en-US" dirty="0" err="1" smtClean="0"/>
              <a:t>rodean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granulosas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Estas</a:t>
            </a:r>
            <a:r>
              <a:rPr lang="en-US" dirty="0" smtClean="0"/>
              <a:t> </a:t>
            </a:r>
            <a:r>
              <a:rPr lang="en-US" dirty="0" err="1" smtClean="0"/>
              <a:t>forman</a:t>
            </a:r>
            <a:r>
              <a:rPr lang="en-US" dirty="0" smtClean="0"/>
              <a:t> el </a:t>
            </a:r>
            <a:r>
              <a:rPr lang="en-US" dirty="0" err="1" smtClean="0"/>
              <a:t>antro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491"/>
          <a:stretch/>
        </p:blipFill>
        <p:spPr>
          <a:xfrm>
            <a:off x="78675" y="1847436"/>
            <a:ext cx="2609196" cy="276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71368"/>
          <a:stretch/>
        </p:blipFill>
        <p:spPr>
          <a:xfrm>
            <a:off x="2433645" y="1843237"/>
            <a:ext cx="2461240" cy="276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885" y="1847436"/>
            <a:ext cx="4130446" cy="27685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92293" y="4622868"/>
            <a:ext cx="22070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granulosa</a:t>
            </a:r>
            <a:r>
              <a:rPr lang="en-US" dirty="0" smtClean="0"/>
              <a:t> </a:t>
            </a:r>
            <a:r>
              <a:rPr lang="en-US" dirty="0" err="1" smtClean="0"/>
              <a:t>forman</a:t>
            </a:r>
            <a:r>
              <a:rPr lang="en-US" dirty="0" smtClean="0"/>
              <a:t> el </a:t>
            </a:r>
            <a:r>
              <a:rPr lang="en-US" dirty="0" err="1" smtClean="0"/>
              <a:t>c</a:t>
            </a:r>
            <a:r>
              <a:rPr lang="en-US" dirty="0" err="1" smtClean="0"/>
              <a:t>ú</a:t>
            </a:r>
            <a:r>
              <a:rPr lang="en-US" dirty="0" err="1" smtClean="0"/>
              <a:t>mulo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Rodeando</a:t>
            </a:r>
            <a:r>
              <a:rPr lang="en-US" dirty="0" smtClean="0"/>
              <a:t> el </a:t>
            </a:r>
            <a:r>
              <a:rPr lang="en-US" dirty="0" err="1" smtClean="0"/>
              <a:t>ovocito</a:t>
            </a:r>
            <a:r>
              <a:rPr lang="en-US" dirty="0" smtClean="0"/>
              <a:t> en </a:t>
            </a:r>
            <a:r>
              <a:rPr lang="en-US" dirty="0" err="1" smtClean="0"/>
              <a:t>maduración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402911" y="4616036"/>
            <a:ext cx="24885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foliculares</a:t>
            </a:r>
            <a:r>
              <a:rPr lang="en-US" dirty="0" smtClean="0"/>
              <a:t> </a:t>
            </a:r>
            <a:r>
              <a:rPr lang="en-US" dirty="0" err="1" smtClean="0"/>
              <a:t>adquieren</a:t>
            </a:r>
            <a:r>
              <a:rPr lang="en-US" dirty="0" smtClean="0"/>
              <a:t> </a:t>
            </a:r>
            <a:r>
              <a:rPr lang="en-US" dirty="0" err="1" smtClean="0"/>
              <a:t>morfolog</a:t>
            </a:r>
            <a:r>
              <a:rPr lang="en-US" dirty="0" err="1" smtClean="0"/>
              <a:t>í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smtClean="0"/>
              <a:t>cuboidal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Forman </a:t>
            </a: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granulosas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Form</a:t>
            </a:r>
            <a:r>
              <a:rPr lang="en-US" dirty="0" err="1" smtClean="0"/>
              <a:t>á</a:t>
            </a:r>
            <a:r>
              <a:rPr lang="en-US" dirty="0" err="1" smtClean="0"/>
              <a:t>ndose</a:t>
            </a:r>
            <a:r>
              <a:rPr lang="en-US" dirty="0" smtClean="0"/>
              <a:t> 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pellucida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98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5" y="1"/>
            <a:ext cx="8946656" cy="67809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Ovulación</a:t>
            </a:r>
            <a:r>
              <a:rPr lang="en-US" dirty="0" smtClean="0"/>
              <a:t> </a:t>
            </a:r>
            <a:r>
              <a:rPr lang="en-US" dirty="0" err="1" smtClean="0"/>
              <a:t>gatillada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HL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77" y="678094"/>
            <a:ext cx="883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Justo antes de </a:t>
            </a:r>
            <a:r>
              <a:rPr lang="en-US" dirty="0" err="1" smtClean="0"/>
              <a:t>ovulación</a:t>
            </a:r>
            <a:r>
              <a:rPr lang="en-US" dirty="0" smtClean="0"/>
              <a:t>, </a:t>
            </a:r>
            <a:r>
              <a:rPr lang="en-US" dirty="0" smtClean="0"/>
              <a:t>el </a:t>
            </a:r>
            <a:r>
              <a:rPr lang="en-US" dirty="0" err="1" smtClean="0"/>
              <a:t>ovocito</a:t>
            </a:r>
            <a:r>
              <a:rPr lang="en-US" dirty="0" smtClean="0"/>
              <a:t> </a:t>
            </a:r>
            <a:r>
              <a:rPr lang="en-US" dirty="0" err="1" smtClean="0"/>
              <a:t>primario</a:t>
            </a:r>
            <a:r>
              <a:rPr lang="en-US" dirty="0" smtClean="0"/>
              <a:t> (4n) </a:t>
            </a:r>
            <a:r>
              <a:rPr lang="en-US" dirty="0" err="1" smtClean="0"/>
              <a:t>completa</a:t>
            </a:r>
            <a:r>
              <a:rPr lang="en-US" dirty="0" smtClean="0"/>
              <a:t> Meiosis 1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ovocito</a:t>
            </a:r>
            <a:r>
              <a:rPr lang="en-US" dirty="0" smtClean="0">
                <a:sym typeface="Wingdings"/>
              </a:rPr>
              <a:t> 2rio (2n)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" y="6504673"/>
            <a:ext cx="5153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23632" y="5834720"/>
            <a:ext cx="440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Ovocito</a:t>
            </a:r>
            <a:r>
              <a:rPr lang="en-US" dirty="0" smtClean="0"/>
              <a:t> 2rio </a:t>
            </a:r>
            <a:r>
              <a:rPr lang="en-US" dirty="0" err="1" smtClean="0"/>
              <a:t>entra</a:t>
            </a:r>
            <a:r>
              <a:rPr lang="en-US" dirty="0" smtClean="0"/>
              <a:t> Meiosis II y se </a:t>
            </a:r>
            <a:r>
              <a:rPr lang="en-US" dirty="0" err="1" smtClean="0"/>
              <a:t>arresta</a:t>
            </a:r>
            <a:r>
              <a:rPr lang="en-US" dirty="0" smtClean="0"/>
              <a:t> en </a:t>
            </a:r>
            <a:r>
              <a:rPr lang="en-US" dirty="0" err="1" smtClean="0"/>
              <a:t>metafase</a:t>
            </a:r>
            <a:r>
              <a:rPr lang="en-US" dirty="0" smtClean="0"/>
              <a:t> 2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Completar</a:t>
            </a:r>
            <a:r>
              <a:rPr lang="en-US" dirty="0" err="1" smtClean="0"/>
              <a:t>á</a:t>
            </a:r>
            <a:r>
              <a:rPr lang="en-US" dirty="0" smtClean="0"/>
              <a:t> </a:t>
            </a:r>
            <a:r>
              <a:rPr lang="en-US" dirty="0" err="1" smtClean="0"/>
              <a:t>luego</a:t>
            </a:r>
            <a:r>
              <a:rPr lang="en-US" dirty="0" smtClean="0"/>
              <a:t> de </a:t>
            </a:r>
            <a:r>
              <a:rPr lang="en-US" dirty="0" err="1" smtClean="0"/>
              <a:t>fecundación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7643" y="5651398"/>
            <a:ext cx="2488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Divisi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citopl</a:t>
            </a:r>
            <a:r>
              <a:rPr lang="en-US" dirty="0" err="1" smtClean="0"/>
              <a:t>á</a:t>
            </a:r>
            <a:r>
              <a:rPr lang="en-US" dirty="0" err="1" smtClean="0"/>
              <a:t>smica</a:t>
            </a:r>
            <a:r>
              <a:rPr lang="en-US" dirty="0" smtClean="0"/>
              <a:t> </a:t>
            </a:r>
            <a:r>
              <a:rPr lang="en-US" dirty="0" err="1" smtClean="0"/>
              <a:t>desigual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1er </a:t>
            </a:r>
            <a:r>
              <a:rPr lang="en-US" dirty="0" err="1" smtClean="0"/>
              <a:t>cuerpo</a:t>
            </a:r>
            <a:r>
              <a:rPr lang="en-US" dirty="0" smtClean="0"/>
              <a:t> polar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4" y="3920618"/>
            <a:ext cx="4441381" cy="1827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" y="1076460"/>
            <a:ext cx="4440510" cy="27455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213" y="3459736"/>
            <a:ext cx="3612597" cy="2397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995" y="1188900"/>
            <a:ext cx="3863207" cy="2193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218" y="1209783"/>
            <a:ext cx="5289432" cy="542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err="1" smtClean="0"/>
              <a:t>Pubertad</a:t>
            </a:r>
            <a:r>
              <a:rPr lang="en-US" dirty="0" smtClean="0"/>
              <a:t> </a:t>
            </a:r>
            <a:r>
              <a:rPr lang="en-US" dirty="0" err="1" smtClean="0"/>
              <a:t>masculina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-36986" y="1553453"/>
            <a:ext cx="205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Cordon sexual</a:t>
            </a:r>
          </a:p>
          <a:p>
            <a:pPr algn="ctr"/>
            <a:r>
              <a:rPr lang="en-US" dirty="0" smtClean="0"/>
              <a:t>En el </a:t>
            </a:r>
            <a:r>
              <a:rPr lang="en-US" dirty="0" err="1" smtClean="0"/>
              <a:t>test</a:t>
            </a:r>
            <a:r>
              <a:rPr lang="en-US" dirty="0" err="1" smtClean="0"/>
              <a:t>í</a:t>
            </a:r>
            <a:r>
              <a:rPr lang="en-US" dirty="0" err="1" smtClean="0"/>
              <a:t>culo</a:t>
            </a:r>
            <a:endParaRPr lang="en-US" dirty="0" smtClean="0"/>
          </a:p>
          <a:p>
            <a:pPr algn="ctr"/>
            <a:r>
              <a:rPr lang="en-US" dirty="0" err="1" smtClean="0"/>
              <a:t>Desarrolla</a:t>
            </a:r>
            <a:r>
              <a:rPr lang="en-US" dirty="0" smtClean="0"/>
              <a:t> </a:t>
            </a:r>
            <a:r>
              <a:rPr lang="en-US" dirty="0" err="1" smtClean="0"/>
              <a:t>l</a:t>
            </a:r>
            <a:r>
              <a:rPr lang="en-US" dirty="0" err="1" smtClean="0"/>
              <a:t>ú</a:t>
            </a:r>
            <a:r>
              <a:rPr lang="en-US" dirty="0" err="1" smtClean="0"/>
              <a:t>men</a:t>
            </a:r>
            <a:r>
              <a:rPr lang="en-US" dirty="0" smtClean="0"/>
              <a:t> </a:t>
            </a:r>
            <a:r>
              <a:rPr lang="en-US" dirty="0" smtClean="0"/>
              <a:t>=</a:t>
            </a:r>
          </a:p>
          <a:p>
            <a:pPr algn="ctr"/>
            <a:r>
              <a:rPr lang="en-US" dirty="0" err="1" smtClean="0"/>
              <a:t>Tubulos</a:t>
            </a:r>
            <a:r>
              <a:rPr lang="en-US" dirty="0" smtClean="0"/>
              <a:t> </a:t>
            </a:r>
            <a:r>
              <a:rPr lang="en-US" dirty="0" err="1" smtClean="0"/>
              <a:t>semin</a:t>
            </a:r>
            <a:r>
              <a:rPr lang="en-US" dirty="0" err="1" smtClean="0"/>
              <a:t>í</a:t>
            </a:r>
            <a:r>
              <a:rPr lang="en-US" dirty="0" err="1" smtClean="0"/>
              <a:t>feros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20" y="1158925"/>
            <a:ext cx="4955326" cy="504255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6" y="1911456"/>
            <a:ext cx="18367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Espermátidas</a:t>
            </a:r>
            <a:r>
              <a:rPr lang="en-US" dirty="0" smtClean="0"/>
              <a:t> (n)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2rios (2n)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1rios (n)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PGCs (2n)</a:t>
            </a:r>
          </a:p>
          <a:p>
            <a:r>
              <a:rPr lang="en-US" dirty="0" err="1" smtClean="0"/>
              <a:t>espermatogonios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3921149"/>
            <a:ext cx="197274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PCGs </a:t>
            </a:r>
            <a:r>
              <a:rPr lang="en-US" dirty="0" err="1" smtClean="0"/>
              <a:t>maduran</a:t>
            </a:r>
            <a:r>
              <a:rPr lang="en-US" dirty="0" smtClean="0"/>
              <a:t> y </a:t>
            </a:r>
            <a:r>
              <a:rPr lang="en-US" dirty="0" err="1" smtClean="0"/>
              <a:t>migran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la </a:t>
            </a:r>
            <a:r>
              <a:rPr lang="en-US" dirty="0" err="1" smtClean="0"/>
              <a:t>periferia</a:t>
            </a:r>
            <a:r>
              <a:rPr lang="en-US" dirty="0" smtClean="0"/>
              <a:t> </a:t>
            </a:r>
            <a:r>
              <a:rPr lang="en-US" dirty="0" err="1" smtClean="0"/>
              <a:t>hacia</a:t>
            </a:r>
            <a:r>
              <a:rPr lang="en-US" dirty="0" smtClean="0"/>
              <a:t> el </a:t>
            </a:r>
            <a:r>
              <a:rPr lang="en-US" dirty="0" err="1" smtClean="0"/>
              <a:t>l</a:t>
            </a:r>
            <a:r>
              <a:rPr lang="en-US" dirty="0" err="1" smtClean="0"/>
              <a:t>ú</a:t>
            </a:r>
            <a:r>
              <a:rPr lang="en-US" dirty="0" err="1" smtClean="0"/>
              <a:t>men</a:t>
            </a:r>
            <a:r>
              <a:rPr lang="en-US" dirty="0" smtClean="0"/>
              <a:t> </a:t>
            </a:r>
            <a:r>
              <a:rPr lang="en-US" dirty="0" err="1" smtClean="0"/>
              <a:t>desde</a:t>
            </a:r>
            <a:r>
              <a:rPr lang="en-US" dirty="0" smtClean="0"/>
              <a:t> </a:t>
            </a:r>
            <a:r>
              <a:rPr lang="en-US" dirty="0" err="1" smtClean="0"/>
              <a:t>donde</a:t>
            </a:r>
            <a:r>
              <a:rPr lang="en-US" dirty="0" smtClean="0"/>
              <a:t> los sperm </a:t>
            </a:r>
            <a:r>
              <a:rPr lang="en-US" dirty="0" err="1" smtClean="0"/>
              <a:t>ser</a:t>
            </a:r>
            <a:r>
              <a:rPr lang="en-US" dirty="0" err="1" smtClean="0"/>
              <a:t>á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secretados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4820" y="6211669"/>
            <a:ext cx="512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Cord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sexual </a:t>
            </a:r>
            <a:r>
              <a:rPr lang="en-US" dirty="0" err="1" smtClean="0"/>
              <a:t>primitivo</a:t>
            </a:r>
            <a:r>
              <a:rPr lang="en-US" dirty="0" smtClean="0"/>
              <a:t>    </a:t>
            </a:r>
            <a:r>
              <a:rPr lang="en-US" dirty="0" smtClean="0">
                <a:sym typeface="Wingdings"/>
              </a:rPr>
              <a:t>    </a:t>
            </a:r>
            <a:r>
              <a:rPr lang="en-US" dirty="0" err="1" smtClean="0">
                <a:sym typeface="Wingdings"/>
              </a:rPr>
              <a:t>túbulo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seminífero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72749" y="1787703"/>
            <a:ext cx="0" cy="404836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87686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Espermatogénesis</a:t>
            </a:r>
            <a:r>
              <a:rPr lang="en-US" dirty="0" smtClean="0"/>
              <a:t> </a:t>
            </a:r>
            <a:r>
              <a:rPr lang="en-US" sz="2700" dirty="0" smtClean="0"/>
              <a:t>(</a:t>
            </a:r>
            <a:r>
              <a:rPr lang="en-US" sz="2700" dirty="0" err="1" smtClean="0"/>
              <a:t>espermatocitogenesis</a:t>
            </a:r>
            <a:r>
              <a:rPr lang="en-US" sz="2700" dirty="0" smtClean="0"/>
              <a:t> + </a:t>
            </a:r>
            <a:r>
              <a:rPr lang="en-US" sz="2700" dirty="0" err="1" smtClean="0"/>
              <a:t>espermiogenesis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88662" y="953288"/>
            <a:ext cx="34541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Espermatocitog</a:t>
            </a:r>
            <a:r>
              <a:rPr lang="en-US" sz="2400" dirty="0" err="1" smtClean="0"/>
              <a:t>é</a:t>
            </a:r>
            <a:r>
              <a:rPr lang="en-US" sz="2400" dirty="0" err="1" smtClean="0"/>
              <a:t>nesis</a:t>
            </a:r>
            <a:endParaRPr lang="en-US" sz="2400" dirty="0" smtClean="0"/>
          </a:p>
          <a:p>
            <a:pPr marL="342900" indent="-342900" algn="ctr">
              <a:buAutoNum type="arabicPeriod"/>
            </a:pPr>
            <a:r>
              <a:rPr lang="en-US" sz="2400" dirty="0" err="1" smtClean="0"/>
              <a:t>Espermatogonio</a:t>
            </a:r>
            <a:r>
              <a:rPr lang="en-US" sz="2400" dirty="0" smtClean="0"/>
              <a:t> A (2n)</a:t>
            </a:r>
          </a:p>
          <a:p>
            <a:pPr algn="ctr"/>
            <a:r>
              <a:rPr lang="en-US" sz="2000" dirty="0" smtClean="0"/>
              <a:t># </a:t>
            </a:r>
            <a:r>
              <a:rPr lang="en-US" sz="2000" dirty="0" err="1" smtClean="0"/>
              <a:t>limitado</a:t>
            </a:r>
            <a:r>
              <a:rPr lang="en-US" sz="2000" dirty="0" smtClean="0"/>
              <a:t> de </a:t>
            </a:r>
            <a:r>
              <a:rPr lang="en-US" sz="2000" dirty="0" err="1" smtClean="0"/>
              <a:t>divisiones</a:t>
            </a:r>
            <a:r>
              <a:rPr lang="en-US" sz="2000" dirty="0" smtClean="0"/>
              <a:t> </a:t>
            </a:r>
            <a:r>
              <a:rPr lang="en-US" sz="2000" dirty="0" err="1" smtClean="0"/>
              <a:t>celulares</a:t>
            </a:r>
            <a:endParaRPr lang="en-US" sz="2000" dirty="0" smtClean="0"/>
          </a:p>
          <a:p>
            <a:pPr algn="ctr"/>
            <a:r>
              <a:rPr lang="en-US" sz="2400" dirty="0" smtClean="0"/>
              <a:t>2. </a:t>
            </a:r>
            <a:r>
              <a:rPr lang="en-US" sz="2400" dirty="0" err="1" smtClean="0"/>
              <a:t>Espermatogonio</a:t>
            </a:r>
            <a:r>
              <a:rPr lang="en-US" sz="2400" dirty="0" smtClean="0"/>
              <a:t> B (2n)</a:t>
            </a:r>
          </a:p>
          <a:p>
            <a:pPr algn="ctr"/>
            <a:r>
              <a:rPr lang="en-US" sz="2400" dirty="0" smtClean="0"/>
              <a:t>3. </a:t>
            </a:r>
            <a:r>
              <a:rPr lang="en-US" sz="2400" dirty="0" err="1" smtClean="0"/>
              <a:t>Espermatocito</a:t>
            </a:r>
            <a:r>
              <a:rPr lang="en-US" sz="2400" dirty="0" smtClean="0"/>
              <a:t> 1rio (4n)</a:t>
            </a:r>
          </a:p>
          <a:p>
            <a:pPr algn="ctr"/>
            <a:r>
              <a:rPr lang="en-US" sz="2000" dirty="0" err="1" smtClean="0"/>
              <a:t>Arresto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22 </a:t>
            </a:r>
            <a:r>
              <a:rPr lang="en-US" sz="2000" dirty="0" err="1" smtClean="0"/>
              <a:t>dias</a:t>
            </a:r>
            <a:endParaRPr lang="en-US" sz="2000" dirty="0" smtClean="0"/>
          </a:p>
          <a:p>
            <a:pPr algn="ctr"/>
            <a:r>
              <a:rPr lang="en-US" sz="2400" dirty="0" smtClean="0"/>
              <a:t>4. </a:t>
            </a:r>
            <a:r>
              <a:rPr lang="en-US" sz="2400" dirty="0" err="1" smtClean="0"/>
              <a:t>Espermatocito</a:t>
            </a:r>
            <a:r>
              <a:rPr lang="en-US" sz="2400" dirty="0" smtClean="0"/>
              <a:t> 2rio (2n)</a:t>
            </a:r>
          </a:p>
          <a:p>
            <a:pPr algn="ctr"/>
            <a:r>
              <a:rPr lang="en-US" sz="2400" dirty="0" smtClean="0"/>
              <a:t>5. </a:t>
            </a:r>
            <a:r>
              <a:rPr lang="en-US" sz="2400" dirty="0" err="1" smtClean="0"/>
              <a:t>Esperm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tidas</a:t>
            </a:r>
            <a:r>
              <a:rPr lang="en-US" sz="2400" dirty="0" smtClean="0"/>
              <a:t> </a:t>
            </a:r>
            <a:r>
              <a:rPr lang="en-US" sz="2400" dirty="0" smtClean="0"/>
              <a:t>(n)</a:t>
            </a:r>
          </a:p>
          <a:p>
            <a:pPr algn="ctr"/>
            <a:r>
              <a:rPr lang="en-US" sz="2400" dirty="0" smtClean="0"/>
              <a:t>6 </a:t>
            </a:r>
            <a:r>
              <a:rPr lang="en-US" sz="2400" b="1" dirty="0" err="1" smtClean="0"/>
              <a:t>Espermiog</a:t>
            </a:r>
            <a:r>
              <a:rPr lang="en-US" sz="2400" b="1" dirty="0" err="1" smtClean="0"/>
              <a:t>é</a:t>
            </a:r>
            <a:r>
              <a:rPr lang="en-US" sz="2400" b="1" dirty="0" err="1" smtClean="0"/>
              <a:t>nesis</a:t>
            </a:r>
            <a:r>
              <a:rPr lang="en-US" sz="2400" b="1" dirty="0" smtClean="0"/>
              <a:t> </a:t>
            </a:r>
            <a:endParaRPr lang="en-US" sz="24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662" y="6581001"/>
            <a:ext cx="89244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2"/>
              </a:rPr>
              <a:t>https://healtheappointments.com/chapter-2-gametogenesis-essays/3/</a:t>
            </a:r>
            <a:r>
              <a:rPr lang="en-US" sz="1200" dirty="0" smtClean="0"/>
              <a:t>  http://</a:t>
            </a:r>
            <a:r>
              <a:rPr lang="en-US" sz="1200" dirty="0" err="1" smtClean="0"/>
              <a:t>www.embryology.ch</a:t>
            </a:r>
            <a:r>
              <a:rPr lang="en-US" sz="1200" dirty="0" smtClean="0"/>
              <a:t>/</a:t>
            </a:r>
            <a:r>
              <a:rPr lang="en-US" sz="1200" dirty="0" err="1" smtClean="0"/>
              <a:t>anglais</a:t>
            </a:r>
            <a:r>
              <a:rPr lang="en-US" sz="1200" dirty="0" smtClean="0"/>
              <a:t>/</a:t>
            </a:r>
            <a:r>
              <a:rPr lang="en-US" sz="1200" dirty="0" err="1" smtClean="0"/>
              <a:t>cgametogen</a:t>
            </a:r>
            <a:r>
              <a:rPr lang="en-US" sz="1200" dirty="0" smtClean="0"/>
              <a:t>/spermato03.html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6" y="1368980"/>
            <a:ext cx="18367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Entrada</a:t>
            </a:r>
            <a:r>
              <a:rPr lang="en-US" dirty="0" smtClean="0"/>
              <a:t> a Meiosis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1ra </a:t>
            </a:r>
            <a:r>
              <a:rPr lang="en-US" dirty="0" err="1" smtClean="0"/>
              <a:t>divisi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2da </a:t>
            </a:r>
            <a:r>
              <a:rPr lang="en-US" dirty="0" err="1" smtClean="0"/>
              <a:t>división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Puentes</a:t>
            </a:r>
            <a:r>
              <a:rPr lang="en-US" dirty="0" smtClean="0"/>
              <a:t> </a:t>
            </a:r>
            <a:r>
              <a:rPr lang="en-US" dirty="0" err="1" smtClean="0"/>
              <a:t>citopl</a:t>
            </a:r>
            <a:r>
              <a:rPr lang="en-US" dirty="0" err="1" smtClean="0"/>
              <a:t>á</a:t>
            </a:r>
            <a:r>
              <a:rPr lang="en-US" dirty="0" err="1" smtClean="0"/>
              <a:t>smicos</a:t>
            </a:r>
            <a:r>
              <a:rPr lang="en-US" dirty="0" smtClean="0"/>
              <a:t> </a:t>
            </a:r>
            <a:r>
              <a:rPr lang="en-US" dirty="0" smtClean="0"/>
              <a:t>entre </a:t>
            </a: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clono</a:t>
            </a:r>
            <a:r>
              <a:rPr lang="en-US" dirty="0" smtClean="0"/>
              <a:t> se </a:t>
            </a:r>
            <a:r>
              <a:rPr lang="en-US" dirty="0" err="1" smtClean="0"/>
              <a:t>mantiene</a:t>
            </a:r>
            <a:r>
              <a:rPr lang="en-US" dirty="0" smtClean="0"/>
              <a:t> hasta el final de la </a:t>
            </a:r>
            <a:r>
              <a:rPr lang="en-US" dirty="0" err="1" smtClean="0"/>
              <a:t>maduración</a:t>
            </a:r>
            <a:r>
              <a:rPr lang="en-US" dirty="0" smtClean="0"/>
              <a:t> </a:t>
            </a:r>
            <a:r>
              <a:rPr lang="en-US" dirty="0" smtClean="0"/>
              <a:t>~64 </a:t>
            </a:r>
            <a:r>
              <a:rPr lang="en-US" dirty="0" err="1" smtClean="0"/>
              <a:t>d</a:t>
            </a:r>
            <a:r>
              <a:rPr lang="en-US" dirty="0" err="1" smtClean="0"/>
              <a:t>í</a:t>
            </a:r>
            <a:r>
              <a:rPr lang="en-US" dirty="0" err="1" smtClean="0"/>
              <a:t>as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2" y="4767188"/>
            <a:ext cx="3454198" cy="1660672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3920839" y="1852945"/>
            <a:ext cx="3255527" cy="45719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3920839" y="2794400"/>
            <a:ext cx="3255527" cy="45719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860" y="887687"/>
            <a:ext cx="3726025" cy="56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97" y="1"/>
            <a:ext cx="9020703" cy="887686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Fecundación</a:t>
            </a:r>
            <a:r>
              <a:rPr lang="en-US" sz="3200" dirty="0" smtClean="0"/>
              <a:t> e </a:t>
            </a:r>
            <a:r>
              <a:rPr lang="en-US" sz="3200" dirty="0" err="1" smtClean="0"/>
              <a:t>Implantación</a:t>
            </a:r>
            <a:r>
              <a:rPr lang="en-US" sz="3200" dirty="0" smtClean="0"/>
              <a:t> en la pared </a:t>
            </a:r>
            <a:r>
              <a:rPr lang="en-US" sz="3200" dirty="0" err="1" smtClean="0"/>
              <a:t>uterina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3297" y="5328232"/>
            <a:ext cx="881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Hombre </a:t>
            </a:r>
            <a:r>
              <a:rPr lang="en-US" sz="2000" dirty="0" err="1" smtClean="0"/>
              <a:t>fértil</a:t>
            </a:r>
            <a:r>
              <a:rPr lang="en-US" sz="2000" dirty="0" smtClean="0"/>
              <a:t> produce ~20 a 100 M de Sperm/ml (~ 3.5 ml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eyaculación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smtClean="0"/>
              <a:t>~ 10% </a:t>
            </a:r>
            <a:r>
              <a:rPr lang="en-US" sz="2000" dirty="0" err="1" smtClean="0"/>
              <a:t>pueden</a:t>
            </a:r>
            <a:r>
              <a:rPr lang="en-US" sz="2000" dirty="0" smtClean="0"/>
              <a:t> </a:t>
            </a:r>
            <a:r>
              <a:rPr lang="en-US" sz="2000" dirty="0" err="1" smtClean="0"/>
              <a:t>estar</a:t>
            </a:r>
            <a:r>
              <a:rPr lang="en-US" sz="2000" dirty="0" smtClean="0"/>
              <a:t> </a:t>
            </a:r>
            <a:r>
              <a:rPr lang="en-US" sz="2000" dirty="0" err="1" smtClean="0"/>
              <a:t>malformados</a:t>
            </a:r>
            <a:endParaRPr lang="en-US" sz="2000" dirty="0" smtClean="0"/>
          </a:p>
          <a:p>
            <a:pPr algn="ctr"/>
            <a:r>
              <a:rPr lang="en-US" sz="2000" dirty="0" smtClean="0"/>
              <a:t>Solo 1% </a:t>
            </a:r>
            <a:r>
              <a:rPr lang="en-US" sz="2000" dirty="0" err="1" smtClean="0"/>
              <a:t>alcanza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trompas</a:t>
            </a:r>
            <a:r>
              <a:rPr lang="en-US" sz="2000" dirty="0" smtClean="0"/>
              <a:t> de </a:t>
            </a:r>
            <a:r>
              <a:rPr lang="en-US" sz="2000" dirty="0" err="1" smtClean="0"/>
              <a:t>Falopio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73968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gynaeonline.com</a:t>
            </a:r>
            <a:r>
              <a:rPr lang="en-US" sz="1200" dirty="0" smtClean="0"/>
              <a:t>/</a:t>
            </a:r>
            <a:r>
              <a:rPr lang="en-US" sz="1200" dirty="0" err="1" smtClean="0"/>
              <a:t>how_pregnancy_occurs.htm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20517"/>
            <a:ext cx="8185907" cy="42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err="1" smtClean="0"/>
              <a:t>Fecundación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-6527" y="1080426"/>
            <a:ext cx="240318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Fase</a:t>
            </a:r>
            <a:r>
              <a:rPr lang="en-US" sz="2000" dirty="0" smtClean="0"/>
              <a:t> 1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Sp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capacitado</a:t>
            </a:r>
            <a:r>
              <a:rPr lang="en-US" sz="2000" dirty="0" smtClean="0"/>
              <a:t> en 7hrs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Remoci</a:t>
            </a:r>
            <a:r>
              <a:rPr lang="en-US" sz="2000" dirty="0" err="1" smtClean="0"/>
              <a:t>ó</a:t>
            </a:r>
            <a:r>
              <a:rPr lang="en-US" sz="2000" dirty="0" err="1" smtClean="0"/>
              <a:t>n</a:t>
            </a:r>
            <a:r>
              <a:rPr lang="en-US" sz="2000" dirty="0" smtClean="0"/>
              <a:t> </a:t>
            </a:r>
            <a:r>
              <a:rPr lang="en-US" sz="2000" dirty="0" smtClean="0"/>
              <a:t>de </a:t>
            </a:r>
            <a:r>
              <a:rPr lang="en-US" sz="2000" dirty="0" err="1" smtClean="0"/>
              <a:t>proteinas</a:t>
            </a:r>
            <a:r>
              <a:rPr lang="en-US" sz="2000" dirty="0" smtClean="0"/>
              <a:t> </a:t>
            </a:r>
            <a:r>
              <a:rPr lang="en-US" sz="2000" dirty="0" err="1" smtClean="0"/>
              <a:t>seminales</a:t>
            </a:r>
            <a:r>
              <a:rPr lang="en-US" sz="2000" dirty="0" smtClean="0"/>
              <a:t> al </a:t>
            </a:r>
            <a:r>
              <a:rPr lang="en-US" sz="2000" dirty="0" err="1" smtClean="0"/>
              <a:t>entrar</a:t>
            </a:r>
            <a:r>
              <a:rPr lang="en-US" sz="2000" dirty="0" smtClean="0"/>
              <a:t> en </a:t>
            </a:r>
            <a:r>
              <a:rPr lang="en-US" sz="2000" dirty="0" err="1" smtClean="0"/>
              <a:t>contacto</a:t>
            </a:r>
            <a:r>
              <a:rPr lang="en-US" sz="2000" dirty="0" smtClean="0"/>
              <a:t> con </a:t>
            </a:r>
            <a:r>
              <a:rPr lang="en-US" sz="2000" dirty="0" err="1" smtClean="0"/>
              <a:t>mucosas</a:t>
            </a:r>
            <a:r>
              <a:rPr lang="en-US" sz="2000" dirty="0" smtClean="0"/>
              <a:t> </a:t>
            </a:r>
            <a:r>
              <a:rPr lang="en-US" sz="2000" dirty="0" err="1" smtClean="0"/>
              <a:t>uterinas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Sp</a:t>
            </a:r>
            <a:r>
              <a:rPr lang="en-US" sz="2000" dirty="0" smtClean="0"/>
              <a:t> </a:t>
            </a:r>
            <a:r>
              <a:rPr lang="en-US" sz="2000" dirty="0" err="1" smtClean="0"/>
              <a:t>puede</a:t>
            </a:r>
            <a:r>
              <a:rPr lang="en-US" sz="2000" dirty="0" smtClean="0"/>
              <a:t> </a:t>
            </a:r>
            <a:r>
              <a:rPr lang="en-US" sz="2000" dirty="0" err="1" smtClean="0"/>
              <a:t>penetrar</a:t>
            </a:r>
            <a:r>
              <a:rPr lang="en-US" sz="2000" dirty="0" smtClean="0"/>
              <a:t> la corona </a:t>
            </a:r>
            <a:r>
              <a:rPr lang="en-US" sz="2000" dirty="0" err="1" smtClean="0"/>
              <a:t>radiata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www.webmd.com</a:t>
            </a:r>
            <a:r>
              <a:rPr lang="en-US" sz="1200" dirty="0" smtClean="0"/>
              <a:t>/baby/</a:t>
            </a:r>
            <a:r>
              <a:rPr lang="en-US" sz="1200" dirty="0" err="1" smtClean="0"/>
              <a:t>ss</a:t>
            </a:r>
            <a:r>
              <a:rPr lang="en-US" sz="1200" dirty="0" smtClean="0"/>
              <a:t>/slideshow-conception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756117" y="1368981"/>
            <a:ext cx="225694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Fase</a:t>
            </a:r>
            <a:r>
              <a:rPr lang="en-US" sz="2000" dirty="0" smtClean="0"/>
              <a:t> 2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Reacción</a:t>
            </a:r>
            <a:r>
              <a:rPr lang="en-US" sz="2000" dirty="0" smtClean="0"/>
              <a:t> </a:t>
            </a:r>
            <a:r>
              <a:rPr lang="en-US" sz="2000" dirty="0" err="1" smtClean="0"/>
              <a:t>acrosomal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Enzimas</a:t>
            </a:r>
            <a:r>
              <a:rPr lang="en-US" sz="2000" dirty="0" smtClean="0"/>
              <a:t> </a:t>
            </a:r>
            <a:r>
              <a:rPr lang="en-US" sz="2000" dirty="0" err="1" smtClean="0"/>
              <a:t>liberadas</a:t>
            </a:r>
            <a:r>
              <a:rPr lang="en-US" sz="2000" dirty="0" smtClean="0"/>
              <a:t> </a:t>
            </a:r>
            <a:r>
              <a:rPr lang="en-US" sz="2000" dirty="0" err="1" smtClean="0"/>
              <a:t>desde</a:t>
            </a:r>
            <a:r>
              <a:rPr lang="en-US" sz="2000" dirty="0" smtClean="0"/>
              <a:t> el </a:t>
            </a:r>
            <a:r>
              <a:rPr lang="en-US" sz="2000" dirty="0" err="1" smtClean="0"/>
              <a:t>acrosoma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digerir</a:t>
            </a:r>
            <a:r>
              <a:rPr lang="en-US" sz="2000" dirty="0" smtClean="0"/>
              <a:t> la </a:t>
            </a:r>
            <a:r>
              <a:rPr lang="en-US" sz="2000" b="1" dirty="0" err="1" smtClean="0"/>
              <a:t>zona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pellucida</a:t>
            </a:r>
            <a:endParaRPr lang="en-US" sz="2000" b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56116" y="5299896"/>
            <a:ext cx="225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Fase</a:t>
            </a:r>
            <a:r>
              <a:rPr lang="en-US" sz="2000" dirty="0" smtClean="0"/>
              <a:t> 3 – </a:t>
            </a:r>
            <a:r>
              <a:rPr lang="en-US" sz="2000" dirty="0" err="1" smtClean="0"/>
              <a:t>Fusi</a:t>
            </a:r>
            <a:r>
              <a:rPr lang="en-US" sz="2000" dirty="0" err="1" smtClean="0"/>
              <a:t>ó</a:t>
            </a:r>
            <a:r>
              <a:rPr lang="en-US" sz="2000" dirty="0" err="1" smtClean="0"/>
              <a:t>n</a:t>
            </a:r>
            <a:r>
              <a:rPr lang="en-US" sz="2000" dirty="0" smtClean="0"/>
              <a:t> </a:t>
            </a:r>
            <a:r>
              <a:rPr lang="en-US" sz="2000" dirty="0" smtClean="0"/>
              <a:t>entre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membranas</a:t>
            </a:r>
            <a:r>
              <a:rPr lang="en-US" sz="2000" dirty="0" smtClean="0"/>
              <a:t> de  </a:t>
            </a:r>
            <a:r>
              <a:rPr lang="en-US" sz="2000" dirty="0" err="1" smtClean="0"/>
              <a:t>Sp</a:t>
            </a:r>
            <a:r>
              <a:rPr lang="en-US" sz="2000" dirty="0" smtClean="0"/>
              <a:t> y </a:t>
            </a:r>
            <a:r>
              <a:rPr lang="en-US" sz="2000" dirty="0" err="1" smtClean="0"/>
              <a:t>Oo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195" y="777333"/>
            <a:ext cx="4389922" cy="2983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195" y="3760344"/>
            <a:ext cx="4389922" cy="282065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277104" y="4019250"/>
            <a:ext cx="1868792" cy="101097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Cigoto</a:t>
            </a:r>
            <a:r>
              <a:rPr lang="en-US" dirty="0" smtClean="0"/>
              <a:t>: </a:t>
            </a:r>
            <a:r>
              <a:rPr lang="en-US" dirty="0" err="1" smtClean="0"/>
              <a:t>organismo</a:t>
            </a:r>
            <a:r>
              <a:rPr lang="en-US" dirty="0" smtClean="0"/>
              <a:t> </a:t>
            </a:r>
            <a:r>
              <a:rPr lang="en-US" dirty="0" err="1" smtClean="0"/>
              <a:t>nuevo</a:t>
            </a:r>
            <a:r>
              <a:rPr lang="en-US" dirty="0" smtClean="0"/>
              <a:t> y </a:t>
            </a:r>
            <a:r>
              <a:rPr lang="en-US" dirty="0" err="1" smtClean="0"/>
              <a:t>único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221937" y="711127"/>
            <a:ext cx="8464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Reacción</a:t>
            </a:r>
            <a:r>
              <a:rPr lang="en-US" sz="2000" dirty="0" smtClean="0"/>
              <a:t> cortical (</a:t>
            </a:r>
            <a:r>
              <a:rPr lang="en-US" sz="2000" dirty="0" err="1" smtClean="0"/>
              <a:t>gr</a:t>
            </a:r>
            <a:r>
              <a:rPr lang="en-US" sz="2000" dirty="0" err="1" smtClean="0"/>
              <a:t>á</a:t>
            </a:r>
            <a:r>
              <a:rPr lang="en-US" sz="2000" dirty="0" err="1" smtClean="0"/>
              <a:t>nulos</a:t>
            </a:r>
            <a:r>
              <a:rPr lang="en-US" sz="2000" dirty="0" smtClean="0"/>
              <a:t> </a:t>
            </a:r>
            <a:r>
              <a:rPr lang="en-US" sz="2000" dirty="0" err="1" smtClean="0"/>
              <a:t>liberados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el </a:t>
            </a:r>
            <a:r>
              <a:rPr lang="en-US" sz="2000" dirty="0" err="1" smtClean="0"/>
              <a:t>ovocito</a:t>
            </a:r>
            <a:r>
              <a:rPr lang="en-US" sz="2000" dirty="0" smtClean="0"/>
              <a:t>) </a:t>
            </a:r>
            <a:r>
              <a:rPr lang="en-US" sz="2000" dirty="0" err="1" smtClean="0"/>
              <a:t>previenen</a:t>
            </a:r>
            <a:r>
              <a:rPr lang="en-US" sz="2000" dirty="0" smtClean="0"/>
              <a:t> </a:t>
            </a:r>
            <a:r>
              <a:rPr lang="en-US" sz="2000" dirty="0" err="1" smtClean="0"/>
              <a:t>polispermia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Meiosis II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completada</a:t>
            </a:r>
            <a:r>
              <a:rPr lang="en-US" sz="2000" dirty="0" smtClean="0"/>
              <a:t>: = </a:t>
            </a:r>
            <a:r>
              <a:rPr lang="en-US" sz="2000" dirty="0" err="1" smtClean="0"/>
              <a:t>pron</a:t>
            </a:r>
            <a:r>
              <a:rPr lang="en-US" sz="2000" dirty="0" err="1" smtClean="0"/>
              <a:t>ú</a:t>
            </a:r>
            <a:r>
              <a:rPr lang="en-US" sz="2000" dirty="0" err="1" smtClean="0"/>
              <a:t>cleo</a:t>
            </a:r>
            <a:r>
              <a:rPr lang="en-US" sz="2000" dirty="0" smtClean="0"/>
              <a:t> </a:t>
            </a:r>
            <a:r>
              <a:rPr lang="en-US" sz="2000" dirty="0" smtClean="0"/>
              <a:t>N y 2do </a:t>
            </a:r>
            <a:r>
              <a:rPr lang="en-US" sz="2000" dirty="0" err="1" smtClean="0"/>
              <a:t>cuerpo</a:t>
            </a:r>
            <a:r>
              <a:rPr lang="en-US" sz="2000" dirty="0" smtClean="0"/>
              <a:t> polar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Activación</a:t>
            </a:r>
            <a:r>
              <a:rPr lang="en-US" sz="2000" dirty="0" smtClean="0"/>
              <a:t> </a:t>
            </a:r>
            <a:r>
              <a:rPr lang="en-US" sz="2000" dirty="0" err="1" smtClean="0"/>
              <a:t>metabólica</a:t>
            </a:r>
            <a:r>
              <a:rPr lang="en-US" sz="2000" dirty="0" smtClean="0"/>
              <a:t> del </a:t>
            </a:r>
            <a:r>
              <a:rPr lang="en-US" sz="2000" dirty="0" err="1" smtClean="0"/>
              <a:t>huevo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www.slideshare.net</a:t>
            </a:r>
            <a:r>
              <a:rPr lang="en-US" sz="1200" dirty="0" smtClean="0"/>
              <a:t>/</a:t>
            </a:r>
            <a:r>
              <a:rPr lang="en-US" sz="1200" dirty="0" err="1" smtClean="0"/>
              <a:t>DrSherifFahmy</a:t>
            </a:r>
            <a:r>
              <a:rPr lang="en-US" sz="1200" dirty="0" smtClean="0"/>
              <a:t>/fertilization-general-embryology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176366" y="1618187"/>
            <a:ext cx="18367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Dos </a:t>
            </a:r>
            <a:r>
              <a:rPr lang="en-US" dirty="0" err="1" smtClean="0"/>
              <a:t>pron</a:t>
            </a:r>
            <a:r>
              <a:rPr lang="en-US" dirty="0" err="1" smtClean="0"/>
              <a:t>ú</a:t>
            </a:r>
            <a:r>
              <a:rPr lang="en-US" dirty="0" err="1" smtClean="0"/>
              <a:t>cleos</a:t>
            </a:r>
            <a:r>
              <a:rPr lang="en-US" dirty="0" smtClean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forman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Cola de </a:t>
            </a:r>
            <a:r>
              <a:rPr lang="en-US" dirty="0" err="1" smtClean="0"/>
              <a:t>Sp</a:t>
            </a:r>
            <a:r>
              <a:rPr lang="en-US" dirty="0" smtClean="0"/>
              <a:t> se </a:t>
            </a:r>
            <a:r>
              <a:rPr lang="en-US" dirty="0" err="1" smtClean="0"/>
              <a:t>degenera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Replicaci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de DNA en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pron</a:t>
            </a:r>
            <a:r>
              <a:rPr lang="en-US" dirty="0" err="1" smtClean="0"/>
              <a:t>ú</a:t>
            </a:r>
            <a:r>
              <a:rPr lang="en-US" dirty="0" err="1" smtClean="0"/>
              <a:t>cleo</a:t>
            </a:r>
            <a:r>
              <a:rPr lang="en-US" dirty="0" smtClean="0"/>
              <a:t>  </a:t>
            </a:r>
            <a:r>
              <a:rPr lang="en-US" dirty="0" err="1" smtClean="0"/>
              <a:t>prepar</a:t>
            </a:r>
            <a:r>
              <a:rPr lang="en-US" dirty="0" err="1" smtClean="0"/>
              <a:t>á</a:t>
            </a:r>
            <a:r>
              <a:rPr lang="en-US" dirty="0" err="1" smtClean="0"/>
              <a:t>ndose</a:t>
            </a:r>
            <a:r>
              <a:rPr lang="en-US" dirty="0" smtClean="0"/>
              <a:t> </a:t>
            </a:r>
            <a:r>
              <a:rPr lang="en-US" dirty="0" smtClean="0"/>
              <a:t>para la </a:t>
            </a:r>
            <a:r>
              <a:rPr lang="en-US" dirty="0" err="1" smtClean="0"/>
              <a:t>primera</a:t>
            </a:r>
            <a:r>
              <a:rPr lang="en-US" dirty="0" smtClean="0"/>
              <a:t> mitosis </a:t>
            </a:r>
            <a:r>
              <a:rPr lang="en-US" dirty="0" err="1" smtClean="0"/>
              <a:t>cig</a:t>
            </a:r>
            <a:r>
              <a:rPr lang="en-US" dirty="0" err="1" smtClean="0"/>
              <a:t>ó</a:t>
            </a:r>
            <a:r>
              <a:rPr lang="en-US" dirty="0" err="1" smtClean="0"/>
              <a:t>tica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1ra </a:t>
            </a:r>
            <a:r>
              <a:rPr lang="en-US" dirty="0" err="1" smtClean="0"/>
              <a:t>divisi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err="1" smtClean="0"/>
              <a:t>ó</a:t>
            </a:r>
            <a:r>
              <a:rPr lang="en-US" dirty="0" err="1" smtClean="0"/>
              <a:t>tica</a:t>
            </a:r>
            <a:r>
              <a:rPr lang="en-US" dirty="0" smtClean="0"/>
              <a:t>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2N 46C/ </a:t>
            </a:r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hijas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191" y="1911456"/>
            <a:ext cx="17027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Meiosis II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completada</a:t>
            </a:r>
            <a:r>
              <a:rPr lang="en-US" dirty="0" smtClean="0"/>
              <a:t> en el </a:t>
            </a:r>
            <a:r>
              <a:rPr lang="en-US" dirty="0" err="1" smtClean="0"/>
              <a:t>ovocito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 forma 2do </a:t>
            </a:r>
            <a:r>
              <a:rPr lang="en-US" dirty="0" err="1" smtClean="0"/>
              <a:t>cuerpo</a:t>
            </a:r>
            <a:r>
              <a:rPr lang="en-US" dirty="0" smtClean="0"/>
              <a:t> polar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Fusi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de material </a:t>
            </a:r>
            <a:r>
              <a:rPr lang="en-US" dirty="0" err="1" smtClean="0"/>
              <a:t>gen</a:t>
            </a:r>
            <a:r>
              <a:rPr lang="en-US" dirty="0" err="1" smtClean="0"/>
              <a:t>é</a:t>
            </a:r>
            <a:r>
              <a:rPr lang="en-US" dirty="0" err="1" smtClean="0"/>
              <a:t>tico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 + N = 2N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23C + 23c = 46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00" t="8323" r="373" b="232"/>
          <a:stretch/>
        </p:blipFill>
        <p:spPr>
          <a:xfrm>
            <a:off x="1676008" y="1874680"/>
            <a:ext cx="5539568" cy="43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68" y="49316"/>
            <a:ext cx="8686800" cy="88768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Cambios</a:t>
            </a:r>
            <a:r>
              <a:rPr lang="en-US" dirty="0" smtClean="0"/>
              <a:t> en la Mucosa </a:t>
            </a:r>
            <a:r>
              <a:rPr lang="en-US" dirty="0" err="1" smtClean="0"/>
              <a:t>Uterina</a:t>
            </a:r>
            <a:r>
              <a:rPr lang="en-US" dirty="0" smtClean="0"/>
              <a:t> y </a:t>
            </a:r>
            <a:r>
              <a:rPr lang="en-US" dirty="0" err="1" smtClean="0"/>
              <a:t>Ovario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3560586" y="4534058"/>
            <a:ext cx="5499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Hipotálamo</a:t>
            </a:r>
            <a:r>
              <a:rPr lang="en-US" sz="2400" dirty="0" smtClean="0"/>
              <a:t> – </a:t>
            </a:r>
            <a:r>
              <a:rPr lang="en-US" sz="2400" dirty="0" err="1" smtClean="0"/>
              <a:t>GnRH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Hipófisis</a:t>
            </a:r>
            <a:r>
              <a:rPr lang="en-US" sz="2400" dirty="0" smtClean="0"/>
              <a:t> anterior – FSH y LH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Ovario</a:t>
            </a:r>
            <a:r>
              <a:rPr lang="en-US" sz="2400" dirty="0" smtClean="0"/>
              <a:t> – </a:t>
            </a:r>
            <a:r>
              <a:rPr lang="en-US" sz="2400" dirty="0" err="1" smtClean="0"/>
              <a:t>Estrógenos</a:t>
            </a:r>
            <a:r>
              <a:rPr lang="en-US" sz="2400" dirty="0" smtClean="0"/>
              <a:t> y </a:t>
            </a:r>
            <a:r>
              <a:rPr lang="en-US" sz="2400" dirty="0" err="1" smtClean="0"/>
              <a:t>Progesterona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Utero – menses /</a:t>
            </a:r>
            <a:r>
              <a:rPr lang="en-US" sz="2400" dirty="0" err="1" smtClean="0"/>
              <a:t>proliferación</a:t>
            </a:r>
            <a:r>
              <a:rPr lang="en-US" sz="2400" dirty="0" smtClean="0"/>
              <a:t>/ </a:t>
            </a:r>
            <a:r>
              <a:rPr lang="en-US" sz="2400" dirty="0" err="1" smtClean="0"/>
              <a:t>ovulación</a:t>
            </a:r>
            <a:r>
              <a:rPr lang="en-US" sz="2400" dirty="0" smtClean="0"/>
              <a:t>/ </a:t>
            </a:r>
            <a:r>
              <a:rPr lang="en-US" sz="2400" dirty="0" err="1" smtClean="0"/>
              <a:t>secretora</a:t>
            </a:r>
            <a:r>
              <a:rPr lang="en-US" sz="2400" dirty="0" smtClean="0"/>
              <a:t>/ premenstrual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www.scienceofeds.org</a:t>
            </a:r>
            <a:r>
              <a:rPr lang="en-US" sz="1200" dirty="0" smtClean="0"/>
              <a:t>/2012/11/18/weight-restored-eating-well-but-no-menses-in-sight-huh/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9" y="937002"/>
            <a:ext cx="5102515" cy="3235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58" y="961660"/>
            <a:ext cx="3588670" cy="3464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9" y="4209548"/>
            <a:ext cx="3363738" cy="24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err="1" smtClean="0"/>
              <a:t>Cl</a:t>
            </a:r>
            <a:r>
              <a:rPr lang="en-US" dirty="0" err="1" smtClean="0"/>
              <a:t>ínico</a:t>
            </a:r>
            <a:r>
              <a:rPr lang="en-US" dirty="0" smtClean="0"/>
              <a:t> - </a:t>
            </a:r>
            <a:r>
              <a:rPr lang="en-US" dirty="0" err="1" smtClean="0"/>
              <a:t>Infertilidad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pic>
        <p:nvPicPr>
          <p:cNvPr id="3" name="Picture 2" descr="Screen Shot 2018-05-15 at 1.36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687"/>
            <a:ext cx="4394200" cy="421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91475" y="1109609"/>
            <a:ext cx="327969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 err="1" smtClean="0"/>
              <a:t>Infertilidad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2.Embarazos </a:t>
            </a:r>
            <a:r>
              <a:rPr lang="en-US" sz="2400" dirty="0" err="1" smtClean="0"/>
              <a:t>ectópicos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475" y="2565799"/>
            <a:ext cx="4430230" cy="41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2"/>
            <a:ext cx="8229600" cy="1143000"/>
          </a:xfrm>
        </p:spPr>
        <p:txBody>
          <a:bodyPr/>
          <a:lstStyle/>
          <a:p>
            <a:r>
              <a:rPr lang="en-US" smtClean="0"/>
              <a:t>Objetivos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110" y="912345"/>
            <a:ext cx="87862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Introducir</a:t>
            </a:r>
            <a:r>
              <a:rPr lang="en-US" sz="2400" dirty="0" smtClean="0"/>
              <a:t> </a:t>
            </a:r>
            <a:r>
              <a:rPr lang="en-US" sz="2400" dirty="0" err="1" smtClean="0"/>
              <a:t>procesos</a:t>
            </a:r>
            <a:r>
              <a:rPr lang="en-US" sz="2400" dirty="0" smtClean="0"/>
              <a:t> de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 general en </a:t>
            </a:r>
            <a:r>
              <a:rPr lang="en-US" sz="2400" dirty="0" err="1" smtClean="0"/>
              <a:t>humanos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Segmentaci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G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strula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Organog</a:t>
            </a:r>
            <a:r>
              <a:rPr lang="en-US" sz="2400" dirty="0" err="1" smtClean="0"/>
              <a:t>é</a:t>
            </a:r>
            <a:r>
              <a:rPr lang="en-US" sz="2400" dirty="0" err="1" smtClean="0"/>
              <a:t>nesis</a:t>
            </a:r>
            <a:r>
              <a:rPr lang="en-US" sz="2400" dirty="0" smtClean="0"/>
              <a:t> </a:t>
            </a:r>
            <a:endParaRPr lang="en-US" sz="2400" dirty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PGCs </a:t>
            </a:r>
            <a:r>
              <a:rPr lang="en-US" sz="2400" dirty="0" err="1" smtClean="0"/>
              <a:t>poblando</a:t>
            </a:r>
            <a:r>
              <a:rPr lang="en-US" sz="2400" dirty="0" smtClean="0"/>
              <a:t> 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rganos</a:t>
            </a:r>
            <a:r>
              <a:rPr lang="en-US" sz="2400" dirty="0" smtClean="0"/>
              <a:t> </a:t>
            </a:r>
            <a:r>
              <a:rPr lang="en-US" sz="2400" dirty="0" err="1" smtClean="0"/>
              <a:t>sexuales</a:t>
            </a:r>
            <a:r>
              <a:rPr lang="en-US" sz="2400" dirty="0" smtClean="0"/>
              <a:t> </a:t>
            </a:r>
            <a:r>
              <a:rPr lang="en-US" sz="2400" dirty="0" err="1" smtClean="0"/>
              <a:t>primitivos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Discutir</a:t>
            </a:r>
            <a:r>
              <a:rPr lang="en-US" sz="2400" dirty="0" smtClean="0"/>
              <a:t> primer </a:t>
            </a:r>
            <a:r>
              <a:rPr lang="en-US" sz="2400" dirty="0" err="1" smtClean="0"/>
              <a:t>evento</a:t>
            </a:r>
            <a:r>
              <a:rPr lang="en-US" sz="2400" dirty="0" smtClean="0"/>
              <a:t> de </a:t>
            </a:r>
            <a:r>
              <a:rPr lang="en-US" sz="2400" dirty="0" err="1" smtClean="0"/>
              <a:t>diferenciaci</a:t>
            </a:r>
            <a:r>
              <a:rPr lang="en-US" sz="2400" dirty="0" err="1" smtClean="0"/>
              <a:t>ón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Repaso</a:t>
            </a:r>
            <a:r>
              <a:rPr lang="en-US" sz="2400" dirty="0" smtClean="0"/>
              <a:t> de Mitosis  y Meiosis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Discusi</a:t>
            </a:r>
            <a:r>
              <a:rPr lang="en-US" sz="2400" dirty="0" err="1" smtClean="0"/>
              <a:t>ón</a:t>
            </a:r>
            <a:r>
              <a:rPr lang="en-US" sz="2400" dirty="0" smtClean="0"/>
              <a:t> </a:t>
            </a:r>
            <a:r>
              <a:rPr lang="en-US" sz="2400" dirty="0" smtClean="0"/>
              <a:t>de </a:t>
            </a:r>
            <a:r>
              <a:rPr lang="en-US" sz="2400" dirty="0" err="1" smtClean="0"/>
              <a:t>Gametog</a:t>
            </a:r>
            <a:r>
              <a:rPr lang="en-US" sz="2400" dirty="0" err="1" smtClean="0"/>
              <a:t>énesis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Ovog</a:t>
            </a:r>
            <a:r>
              <a:rPr lang="en-US" sz="2400" dirty="0" err="1" smtClean="0"/>
              <a:t>énesis</a:t>
            </a:r>
            <a:r>
              <a:rPr lang="en-US" sz="2400" dirty="0" smtClean="0"/>
              <a:t> /</a:t>
            </a:r>
            <a:r>
              <a:rPr lang="en-US" sz="2400" dirty="0" err="1" smtClean="0"/>
              <a:t>Espermatogénesis</a:t>
            </a:r>
            <a:endParaRPr lang="en-US" sz="2400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Repaso</a:t>
            </a:r>
            <a:r>
              <a:rPr lang="en-US" sz="2400" dirty="0" smtClean="0"/>
              <a:t> de </a:t>
            </a:r>
            <a:r>
              <a:rPr lang="en-US" sz="2400" dirty="0" err="1" smtClean="0"/>
              <a:t>Fecundación</a:t>
            </a:r>
            <a:r>
              <a:rPr lang="en-US" sz="2400" dirty="0" smtClean="0"/>
              <a:t> y </a:t>
            </a:r>
            <a:r>
              <a:rPr lang="en-US" sz="2400" dirty="0" err="1" smtClean="0"/>
              <a:t>sus</a:t>
            </a:r>
            <a:r>
              <a:rPr lang="en-US" sz="2400" dirty="0" smtClean="0"/>
              <a:t> 3 </a:t>
            </a:r>
            <a:r>
              <a:rPr lang="en-US" sz="2400" dirty="0" err="1" smtClean="0"/>
              <a:t>fases</a:t>
            </a:r>
            <a:r>
              <a:rPr lang="en-US" sz="2400" dirty="0" smtClean="0"/>
              <a:t> 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Repaso</a:t>
            </a:r>
            <a:r>
              <a:rPr lang="en-US" sz="2400" dirty="0" smtClean="0"/>
              <a:t> del control </a:t>
            </a:r>
            <a:r>
              <a:rPr lang="en-US" sz="2400" dirty="0" smtClean="0"/>
              <a:t>hormonal en la pared </a:t>
            </a:r>
            <a:r>
              <a:rPr lang="en-US" sz="2400" dirty="0" err="1" smtClean="0"/>
              <a:t>uterina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Ejemplos</a:t>
            </a:r>
            <a:r>
              <a:rPr lang="en-US" sz="2400" dirty="0" smtClean="0"/>
              <a:t> de </a:t>
            </a:r>
            <a:r>
              <a:rPr lang="en-US" sz="2400" dirty="0" err="1" smtClean="0"/>
              <a:t>integraci</a:t>
            </a:r>
            <a:r>
              <a:rPr lang="en-US" sz="2400" dirty="0" err="1" smtClean="0"/>
              <a:t>ónes</a:t>
            </a:r>
            <a:r>
              <a:rPr lang="en-US" sz="2400" dirty="0" smtClean="0"/>
              <a:t> </a:t>
            </a:r>
            <a:r>
              <a:rPr lang="en-US" sz="2400" dirty="0" err="1" smtClean="0"/>
              <a:t>clínicas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infertilidad</a:t>
            </a:r>
            <a:r>
              <a:rPr lang="en-US" sz="2400" dirty="0" smtClean="0"/>
              <a:t> /</a:t>
            </a:r>
            <a:r>
              <a:rPr lang="en-US" sz="2400" dirty="0" err="1" smtClean="0"/>
              <a:t>aneuploid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as</a:t>
            </a:r>
            <a:r>
              <a:rPr lang="en-US" sz="2400" dirty="0" smtClean="0"/>
              <a:t> / </a:t>
            </a:r>
            <a:r>
              <a:rPr lang="en-US" sz="2400" dirty="0" err="1" smtClean="0"/>
              <a:t>diagn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stico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6206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smtClean="0"/>
              <a:t>Meiosis </a:t>
            </a:r>
            <a:r>
              <a:rPr lang="en-US" dirty="0" err="1" smtClean="0"/>
              <a:t>anormal</a:t>
            </a:r>
            <a:r>
              <a:rPr lang="en-US" dirty="0" smtClean="0"/>
              <a:t>: no </a:t>
            </a:r>
            <a:r>
              <a:rPr lang="en-US" dirty="0" err="1" smtClean="0"/>
              <a:t>disyunción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107571" y="5838688"/>
            <a:ext cx="183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Trisomias</a:t>
            </a:r>
            <a:endParaRPr lang="en-US" dirty="0" smtClean="0"/>
          </a:p>
          <a:p>
            <a:r>
              <a:rPr lang="en-US" dirty="0" err="1" smtClean="0"/>
              <a:t>Monosomias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0"/>
            <a:ext cx="41783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51" y="1690488"/>
            <a:ext cx="4798199" cy="35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err="1" smtClean="0"/>
              <a:t>Diagn</a:t>
            </a:r>
            <a:r>
              <a:rPr lang="en-US" dirty="0" err="1" smtClean="0"/>
              <a:t>ó</a:t>
            </a:r>
            <a:r>
              <a:rPr lang="en-US" dirty="0" err="1" smtClean="0"/>
              <a:t>stico</a:t>
            </a:r>
            <a:endParaRPr lang="en-US" sz="27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6581001"/>
            <a:ext cx="8367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pic>
        <p:nvPicPr>
          <p:cNvPr id="3" name="Picture 2" descr="Screen Shot 2018-05-15 at 1.43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1487"/>
            <a:ext cx="8415068" cy="33164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594" y="4549397"/>
            <a:ext cx="4142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Medida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transparencia</a:t>
            </a:r>
            <a:r>
              <a:rPr lang="en-US" sz="2400" dirty="0" smtClean="0"/>
              <a:t> en la </a:t>
            </a:r>
            <a:r>
              <a:rPr lang="en-US" sz="2400" dirty="0" err="1" smtClean="0"/>
              <a:t>nuca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Semana</a:t>
            </a:r>
            <a:r>
              <a:rPr lang="en-US" sz="2400" dirty="0" smtClean="0"/>
              <a:t> 10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No </a:t>
            </a:r>
            <a:r>
              <a:rPr lang="en-US" sz="2400" dirty="0" err="1" smtClean="0"/>
              <a:t>invasiva</a:t>
            </a:r>
            <a:r>
              <a:rPr lang="en-US" sz="2400" dirty="0" smtClean="0"/>
              <a:t>/</a:t>
            </a:r>
            <a:r>
              <a:rPr lang="en-US" sz="2400" dirty="0" err="1" smtClean="0"/>
              <a:t>indicativa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746928" y="4648029"/>
            <a:ext cx="4241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Kariotipos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amnioscentesis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Semana</a:t>
            </a:r>
            <a:r>
              <a:rPr lang="en-US" sz="2400" dirty="0" smtClean="0"/>
              <a:t> 15-17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Muestra</a:t>
            </a:r>
            <a:r>
              <a:rPr lang="en-US" sz="2400" dirty="0" smtClean="0"/>
              <a:t> de </a:t>
            </a:r>
            <a:r>
              <a:rPr lang="en-US" sz="2400" dirty="0" err="1" smtClean="0"/>
              <a:t>vello</a:t>
            </a:r>
            <a:r>
              <a:rPr lang="en-US" sz="2400" dirty="0" smtClean="0"/>
              <a:t> </a:t>
            </a:r>
            <a:r>
              <a:rPr lang="en-US" sz="2400" dirty="0" err="1" smtClean="0"/>
              <a:t>cori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nico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400" dirty="0" err="1" smtClean="0"/>
              <a:t>Semana</a:t>
            </a:r>
            <a:r>
              <a:rPr lang="en-US" sz="2400" dirty="0" smtClean="0"/>
              <a:t> 10-12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Mas </a:t>
            </a:r>
            <a:r>
              <a:rPr lang="en-US" sz="2400" dirty="0" err="1" smtClean="0"/>
              <a:t>riesgoso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el </a:t>
            </a:r>
            <a:r>
              <a:rPr lang="en-US" sz="2400" dirty="0" err="1" smtClean="0"/>
              <a:t>feto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/>
          </a:bodyPr>
          <a:lstStyle/>
          <a:p>
            <a:r>
              <a:rPr lang="en-US" dirty="0" err="1" smtClean="0"/>
              <a:t>Resumen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202110" y="912345"/>
            <a:ext cx="87862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Segmentaci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1-2 </a:t>
            </a:r>
            <a:r>
              <a:rPr lang="en-US" sz="2400" dirty="0" err="1" smtClean="0"/>
              <a:t>semanas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/>
              <a:t>Migraci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/>
              <a:t>de PGCs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G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strula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2-3 </a:t>
            </a:r>
            <a:r>
              <a:rPr lang="en-US" sz="2400" dirty="0" err="1" smtClean="0"/>
              <a:t>semanas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Organog</a:t>
            </a:r>
            <a:r>
              <a:rPr lang="en-US" sz="2400" dirty="0" err="1" smtClean="0"/>
              <a:t>é</a:t>
            </a:r>
            <a:r>
              <a:rPr lang="en-US" sz="2400" dirty="0" err="1" smtClean="0"/>
              <a:t>nesis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4-8 </a:t>
            </a:r>
            <a:r>
              <a:rPr lang="en-US" sz="2400" dirty="0" err="1" smtClean="0"/>
              <a:t>semanas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PGCs </a:t>
            </a:r>
            <a:r>
              <a:rPr lang="en-US" sz="2400" dirty="0" err="1" smtClean="0"/>
              <a:t>poblando</a:t>
            </a:r>
            <a:r>
              <a:rPr lang="en-US" sz="2400" dirty="0" smtClean="0"/>
              <a:t> 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rganos</a:t>
            </a:r>
            <a:r>
              <a:rPr lang="en-US" sz="2400" dirty="0" smtClean="0"/>
              <a:t> </a:t>
            </a:r>
            <a:r>
              <a:rPr lang="en-US" sz="2400" dirty="0" err="1" smtClean="0"/>
              <a:t>sexuales</a:t>
            </a:r>
            <a:r>
              <a:rPr lang="en-US" sz="2400" dirty="0" smtClean="0"/>
              <a:t> </a:t>
            </a:r>
            <a:r>
              <a:rPr lang="en-US" sz="2400" dirty="0" err="1" smtClean="0"/>
              <a:t>primitivos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Maduraci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9 </a:t>
            </a:r>
            <a:r>
              <a:rPr lang="en-US" sz="2400" dirty="0" smtClean="0"/>
              <a:t>a 40 </a:t>
            </a:r>
            <a:r>
              <a:rPr lang="en-US" sz="2400" dirty="0" err="1" smtClean="0"/>
              <a:t>semanas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Destinos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celulares</a:t>
            </a:r>
            <a:r>
              <a:rPr lang="en-US" sz="2400" dirty="0" smtClean="0"/>
              <a:t>: </a:t>
            </a:r>
            <a:r>
              <a:rPr lang="en-US" sz="2400" dirty="0" err="1" smtClean="0"/>
              <a:t>diferenciaci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r>
              <a:rPr lang="en-US" sz="2400" dirty="0" smtClean="0"/>
              <a:t>/mitosis/meiosis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PGCs </a:t>
            </a:r>
            <a:r>
              <a:rPr lang="en-US" sz="2400" dirty="0" err="1" smtClean="0"/>
              <a:t>migran</a:t>
            </a:r>
            <a:r>
              <a:rPr lang="en-US" sz="2400" dirty="0" smtClean="0"/>
              <a:t> de </a:t>
            </a:r>
            <a:r>
              <a:rPr lang="en-US" sz="2400" dirty="0" err="1" smtClean="0"/>
              <a:t>saco</a:t>
            </a:r>
            <a:r>
              <a:rPr lang="en-US" sz="2400" dirty="0" smtClean="0"/>
              <a:t> </a:t>
            </a:r>
            <a:r>
              <a:rPr lang="en-US" sz="2400" dirty="0" err="1" smtClean="0"/>
              <a:t>vitelino</a:t>
            </a:r>
            <a:r>
              <a:rPr lang="en-US" sz="2400" dirty="0" smtClean="0"/>
              <a:t>  al </a:t>
            </a:r>
            <a:r>
              <a:rPr lang="en-US" sz="2400" dirty="0" err="1" smtClean="0"/>
              <a:t>lugar</a:t>
            </a:r>
            <a:r>
              <a:rPr lang="en-US" sz="2400" dirty="0" smtClean="0"/>
              <a:t> de </a:t>
            </a:r>
            <a:r>
              <a:rPr lang="en-US" sz="2400" dirty="0" err="1" smtClean="0"/>
              <a:t>gonadas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err="1" smtClean="0"/>
              <a:t>sem</a:t>
            </a:r>
            <a:r>
              <a:rPr lang="en-US" sz="2400" dirty="0" smtClean="0"/>
              <a:t> 2-5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Ovulos</a:t>
            </a:r>
            <a:r>
              <a:rPr lang="en-US" sz="2400" dirty="0" smtClean="0"/>
              <a:t> </a:t>
            </a:r>
            <a:r>
              <a:rPr lang="en-US" sz="2400" dirty="0" err="1" smtClean="0"/>
              <a:t>primarios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smtClean="0"/>
              <a:t>12 </a:t>
            </a:r>
            <a:r>
              <a:rPr lang="en-US" sz="2400" dirty="0" smtClean="0">
                <a:sym typeface="Wingdings"/>
              </a:rPr>
              <a:t> 7 </a:t>
            </a:r>
            <a:r>
              <a:rPr lang="en-US" sz="2400" dirty="0" err="1" smtClean="0">
                <a:sym typeface="Wingdings"/>
              </a:rPr>
              <a:t>millones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semana</a:t>
            </a:r>
            <a:r>
              <a:rPr lang="en-US" sz="2400" dirty="0" smtClean="0">
                <a:sym typeface="Wingdings"/>
              </a:rPr>
              <a:t> 21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En </a:t>
            </a:r>
            <a:r>
              <a:rPr lang="en-US" sz="2400" dirty="0" err="1" smtClean="0"/>
              <a:t>pubertad</a:t>
            </a:r>
            <a:r>
              <a:rPr lang="en-US" sz="2400" dirty="0" smtClean="0"/>
              <a:t> </a:t>
            </a:r>
            <a:r>
              <a:rPr lang="en-US" sz="2400" dirty="0" err="1" smtClean="0"/>
              <a:t>bajo</a:t>
            </a:r>
            <a:r>
              <a:rPr lang="en-US" sz="2400" dirty="0" smtClean="0"/>
              <a:t> control hormonal </a:t>
            </a:r>
            <a:r>
              <a:rPr lang="en-US" sz="2400" dirty="0" err="1" smtClean="0"/>
              <a:t>maduran</a:t>
            </a:r>
            <a:r>
              <a:rPr lang="en-US" sz="2400" dirty="0" smtClean="0"/>
              <a:t> </a:t>
            </a:r>
            <a:r>
              <a:rPr lang="en-US" sz="2400" dirty="0" err="1" smtClean="0"/>
              <a:t>loa</a:t>
            </a:r>
            <a:r>
              <a:rPr lang="en-US" sz="2400" dirty="0" smtClean="0"/>
              <a:t> </a:t>
            </a:r>
            <a:r>
              <a:rPr lang="en-US" sz="2400" dirty="0" err="1" smtClean="0"/>
              <a:t>gametos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Fecundación</a:t>
            </a:r>
            <a:r>
              <a:rPr lang="en-US" sz="2400" dirty="0" smtClean="0"/>
              <a:t>: 3 </a:t>
            </a:r>
            <a:r>
              <a:rPr lang="en-US" sz="2400" dirty="0" err="1" smtClean="0"/>
              <a:t>fases</a:t>
            </a:r>
            <a:r>
              <a:rPr lang="en-US" sz="2400" dirty="0" smtClean="0"/>
              <a:t> – </a:t>
            </a:r>
            <a:r>
              <a:rPr lang="en-US" sz="2400" dirty="0" err="1" smtClean="0"/>
              <a:t>capacitación</a:t>
            </a:r>
            <a:r>
              <a:rPr lang="en-US" sz="2400" dirty="0" smtClean="0"/>
              <a:t>/</a:t>
            </a:r>
            <a:r>
              <a:rPr lang="en-US" sz="2400" dirty="0" err="1" smtClean="0"/>
              <a:t>acrosomal</a:t>
            </a:r>
            <a:r>
              <a:rPr lang="en-US" sz="2400" dirty="0" smtClean="0"/>
              <a:t>/</a:t>
            </a:r>
            <a:r>
              <a:rPr lang="en-US" sz="2400" dirty="0" err="1" smtClean="0"/>
              <a:t>fusi</a:t>
            </a:r>
            <a:r>
              <a:rPr lang="en-US" sz="2400" dirty="0" err="1" smtClean="0"/>
              <a:t>ón</a:t>
            </a:r>
            <a:r>
              <a:rPr lang="en-US" sz="2400" dirty="0" smtClean="0"/>
              <a:t> </a:t>
            </a:r>
            <a:r>
              <a:rPr lang="en-US" sz="2400" dirty="0" err="1" smtClean="0"/>
              <a:t>Implantación</a:t>
            </a:r>
            <a:r>
              <a:rPr lang="en-US" sz="2400" dirty="0" smtClean="0"/>
              <a:t> </a:t>
            </a:r>
            <a:r>
              <a:rPr lang="en-US" sz="2400" dirty="0" smtClean="0"/>
              <a:t>– 7 </a:t>
            </a:r>
            <a:r>
              <a:rPr lang="en-US" sz="2400" dirty="0" err="1" smtClean="0"/>
              <a:t>d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as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Control hormonal en la pared </a:t>
            </a:r>
            <a:r>
              <a:rPr lang="en-US" sz="2400" dirty="0" err="1" smtClean="0"/>
              <a:t>uterina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err="1" smtClean="0"/>
              <a:t>Cl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nico</a:t>
            </a:r>
            <a:r>
              <a:rPr lang="en-US" sz="2400" dirty="0" smtClean="0"/>
              <a:t>: </a:t>
            </a:r>
            <a:r>
              <a:rPr lang="en-US" sz="2400" dirty="0" err="1" smtClean="0"/>
              <a:t>infertilidad</a:t>
            </a:r>
            <a:r>
              <a:rPr lang="en-US" sz="2400" dirty="0"/>
              <a:t>,</a:t>
            </a:r>
            <a:r>
              <a:rPr lang="en-US" sz="2400" dirty="0" smtClean="0"/>
              <a:t> </a:t>
            </a:r>
            <a:r>
              <a:rPr lang="en-US" sz="2400" dirty="0" err="1" smtClean="0"/>
              <a:t>monosom</a:t>
            </a:r>
            <a:r>
              <a:rPr lang="en-US" sz="2400" dirty="0" err="1" smtClean="0"/>
              <a:t>ías</a:t>
            </a:r>
            <a:r>
              <a:rPr lang="en-US" sz="2400" dirty="0" smtClean="0"/>
              <a:t> </a:t>
            </a:r>
            <a:r>
              <a:rPr lang="en-US" sz="2400" dirty="0" smtClean="0"/>
              <a:t>/</a:t>
            </a:r>
            <a:r>
              <a:rPr lang="en-US" sz="2400" dirty="0" err="1" smtClean="0"/>
              <a:t>trisom</a:t>
            </a:r>
            <a:r>
              <a:rPr lang="en-US" sz="2400" dirty="0" err="1" smtClean="0"/>
              <a:t>í</a:t>
            </a:r>
            <a:r>
              <a:rPr lang="en-US" sz="2400" dirty="0" err="1" smtClean="0"/>
              <a:t>as</a:t>
            </a:r>
            <a:r>
              <a:rPr lang="en-US" sz="2400" dirty="0" smtClean="0"/>
              <a:t> </a:t>
            </a:r>
            <a:r>
              <a:rPr lang="en-US" sz="2400" dirty="0" smtClean="0"/>
              <a:t>/ </a:t>
            </a:r>
            <a:r>
              <a:rPr lang="en-US" sz="2400" dirty="0" err="1" smtClean="0"/>
              <a:t>diagn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stico</a:t>
            </a:r>
            <a:endParaRPr lang="en-US" sz="24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4208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19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Cierre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614" y="641133"/>
            <a:ext cx="89443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primer </a:t>
            </a:r>
            <a:r>
              <a:rPr lang="en-US" dirty="0" err="1" smtClean="0"/>
              <a:t>evento</a:t>
            </a:r>
            <a:r>
              <a:rPr lang="en-US" dirty="0" smtClean="0"/>
              <a:t> de </a:t>
            </a:r>
            <a:r>
              <a:rPr lang="en-US" dirty="0" err="1" smtClean="0"/>
              <a:t>diferenciaci</a:t>
            </a:r>
            <a:r>
              <a:rPr lang="en-US" dirty="0" err="1" smtClean="0"/>
              <a:t>ón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asociado</a:t>
            </a:r>
            <a:r>
              <a:rPr lang="en-US" dirty="0" smtClean="0"/>
              <a:t> a: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Nervioso</a:t>
            </a:r>
            <a:r>
              <a:rPr lang="en-US" dirty="0" smtClean="0"/>
              <a:t>						- </a:t>
            </a:r>
            <a:r>
              <a:rPr lang="en-US" dirty="0" err="1" smtClean="0"/>
              <a:t>integumentario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Reproductivo</a:t>
            </a:r>
            <a:r>
              <a:rPr lang="en-US" dirty="0" smtClean="0"/>
              <a:t>					- </a:t>
            </a:r>
            <a:r>
              <a:rPr lang="en-US" dirty="0" err="1" smtClean="0"/>
              <a:t>gi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Los </a:t>
            </a:r>
            <a:r>
              <a:rPr lang="en-US" dirty="0" err="1" smtClean="0"/>
              <a:t>posibles</a:t>
            </a:r>
            <a:r>
              <a:rPr lang="en-US" dirty="0" smtClean="0"/>
              <a:t> </a:t>
            </a:r>
            <a:r>
              <a:rPr lang="en-US" dirty="0" err="1" smtClean="0"/>
              <a:t>destinos</a:t>
            </a:r>
            <a:r>
              <a:rPr lang="en-US" dirty="0" smtClean="0"/>
              <a:t> </a:t>
            </a:r>
            <a:r>
              <a:rPr lang="en-US" dirty="0" err="1" smtClean="0"/>
              <a:t>celulares</a:t>
            </a:r>
            <a:r>
              <a:rPr lang="en-US" dirty="0" smtClean="0"/>
              <a:t> de los </a:t>
            </a:r>
            <a:r>
              <a:rPr lang="en-US" dirty="0" err="1" smtClean="0"/>
              <a:t>blastómeros</a:t>
            </a:r>
            <a:r>
              <a:rPr lang="en-US" dirty="0" smtClean="0"/>
              <a:t>  </a:t>
            </a:r>
            <a:r>
              <a:rPr lang="en-US" dirty="0" err="1" smtClean="0"/>
              <a:t>tempranos</a:t>
            </a:r>
            <a:r>
              <a:rPr lang="en-US" dirty="0" smtClean="0"/>
              <a:t> son:  </a:t>
            </a:r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apliquen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Gametogénesis</a:t>
            </a:r>
            <a:r>
              <a:rPr lang="en-US" dirty="0" smtClean="0"/>
              <a:t>					- </a:t>
            </a:r>
            <a:r>
              <a:rPr lang="en-US" dirty="0" err="1" smtClean="0"/>
              <a:t>diferenciación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Multiplicación</a:t>
            </a:r>
            <a:r>
              <a:rPr lang="en-US" dirty="0" smtClean="0"/>
              <a:t>					- </a:t>
            </a:r>
            <a:r>
              <a:rPr lang="en-US" dirty="0" err="1" smtClean="0"/>
              <a:t>sintesis</a:t>
            </a:r>
            <a:r>
              <a:rPr lang="en-US" dirty="0" smtClean="0"/>
              <a:t> de </a:t>
            </a:r>
            <a:r>
              <a:rPr lang="en-US" dirty="0" err="1" smtClean="0"/>
              <a:t>proteínas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La </a:t>
            </a:r>
            <a:r>
              <a:rPr lang="en-US" dirty="0" err="1" smtClean="0"/>
              <a:t>hormona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dispara</a:t>
            </a:r>
            <a:r>
              <a:rPr lang="en-US" dirty="0" smtClean="0"/>
              <a:t> la </a:t>
            </a:r>
            <a:r>
              <a:rPr lang="en-US" dirty="0" err="1" smtClean="0"/>
              <a:t>ovulación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Estrogeno</a:t>
            </a:r>
            <a:r>
              <a:rPr lang="en-US" dirty="0" smtClean="0"/>
              <a:t>						- </a:t>
            </a:r>
            <a:r>
              <a:rPr lang="en-US" dirty="0" err="1" smtClean="0"/>
              <a:t>progesterona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FSH							- LH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Las  PCGs </a:t>
            </a:r>
            <a:r>
              <a:rPr lang="en-US" dirty="0" err="1" smtClean="0"/>
              <a:t>originan</a:t>
            </a:r>
            <a:r>
              <a:rPr lang="en-US" dirty="0" smtClean="0"/>
              <a:t> de: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Hipoblasto</a:t>
            </a:r>
            <a:r>
              <a:rPr lang="en-US" dirty="0" smtClean="0"/>
              <a:t>						- </a:t>
            </a:r>
            <a:r>
              <a:rPr lang="en-US" dirty="0" err="1" smtClean="0"/>
              <a:t>saco</a:t>
            </a:r>
            <a:r>
              <a:rPr lang="en-US" dirty="0" smtClean="0"/>
              <a:t> </a:t>
            </a:r>
            <a:r>
              <a:rPr lang="en-US" dirty="0" err="1" smtClean="0"/>
              <a:t>vitelino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Epiblasto</a:t>
            </a:r>
            <a:r>
              <a:rPr lang="en-US" dirty="0" smtClean="0"/>
              <a:t>						- </a:t>
            </a:r>
            <a:r>
              <a:rPr lang="en-US" dirty="0" err="1" smtClean="0"/>
              <a:t>gonadas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La </a:t>
            </a:r>
            <a:r>
              <a:rPr lang="en-US" dirty="0" err="1" smtClean="0"/>
              <a:t>semana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migraciones</a:t>
            </a:r>
            <a:r>
              <a:rPr lang="en-US" dirty="0" smtClean="0"/>
              <a:t> a </a:t>
            </a:r>
            <a:r>
              <a:rPr lang="en-US" dirty="0" err="1" smtClean="0"/>
              <a:t>larga</a:t>
            </a:r>
            <a:r>
              <a:rPr lang="en-US" dirty="0" smtClean="0"/>
              <a:t> </a:t>
            </a:r>
            <a:r>
              <a:rPr lang="en-US" dirty="0" err="1" smtClean="0"/>
              <a:t>distancia</a:t>
            </a:r>
            <a:r>
              <a:rPr lang="en-US" dirty="0" smtClean="0"/>
              <a:t>, </a:t>
            </a:r>
            <a:r>
              <a:rPr lang="en-US" dirty="0" err="1" smtClean="0"/>
              <a:t>incluyendo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PCGs </a:t>
            </a:r>
            <a:r>
              <a:rPr lang="en-US" dirty="0" err="1" smtClean="0"/>
              <a:t>es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2 - 4							- 8 - 12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4 - 8							12 - 16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Porque</a:t>
            </a:r>
            <a:r>
              <a:rPr lang="en-US" dirty="0" smtClean="0"/>
              <a:t>  </a:t>
            </a:r>
            <a:r>
              <a:rPr lang="en-US" dirty="0" err="1" smtClean="0"/>
              <a:t>muestreo</a:t>
            </a:r>
            <a:r>
              <a:rPr lang="en-US" dirty="0" smtClean="0"/>
              <a:t> del </a:t>
            </a:r>
            <a:r>
              <a:rPr lang="en-US" dirty="0" err="1" smtClean="0"/>
              <a:t>vello</a:t>
            </a:r>
            <a:r>
              <a:rPr lang="en-US" dirty="0" smtClean="0"/>
              <a:t> </a:t>
            </a:r>
            <a:r>
              <a:rPr lang="en-US" dirty="0" err="1" smtClean="0"/>
              <a:t>coriónicos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mas </a:t>
            </a:r>
            <a:r>
              <a:rPr lang="en-US" dirty="0" err="1" smtClean="0"/>
              <a:t>peligroso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amnioscentesis</a:t>
            </a:r>
            <a:r>
              <a:rPr lang="en-US" dirty="0" smtClean="0"/>
              <a:t> regular?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29"/>
            <a:ext cx="8229600" cy="1143000"/>
          </a:xfrm>
        </p:spPr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ciclo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6782" y="1468493"/>
            <a:ext cx="3768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Maduración</a:t>
            </a:r>
            <a:r>
              <a:rPr lang="en-US" dirty="0" smtClean="0"/>
              <a:t> Sexual= </a:t>
            </a:r>
            <a:r>
              <a:rPr lang="en-US" dirty="0" err="1" smtClean="0"/>
              <a:t>Pubertad</a:t>
            </a:r>
            <a:endParaRPr lang="en-US" dirty="0" smtClean="0"/>
          </a:p>
          <a:p>
            <a:pPr algn="ctr"/>
            <a:r>
              <a:rPr lang="en-US" dirty="0" err="1" smtClean="0"/>
              <a:t>Producción</a:t>
            </a:r>
            <a:r>
              <a:rPr lang="en-US" dirty="0" smtClean="0"/>
              <a:t> de </a:t>
            </a:r>
            <a:r>
              <a:rPr lang="en-US" dirty="0" err="1" smtClean="0"/>
              <a:t>gametos</a:t>
            </a:r>
            <a:endParaRPr lang="en-US" dirty="0" smtClean="0"/>
          </a:p>
          <a:p>
            <a:pPr algn="ctr"/>
            <a:r>
              <a:rPr lang="en-US" dirty="0" smtClean="0"/>
              <a:t>Hasta </a:t>
            </a:r>
            <a:r>
              <a:rPr lang="en-US" dirty="0" err="1" smtClean="0"/>
              <a:t>espermatog</a:t>
            </a:r>
            <a:r>
              <a:rPr lang="en-US" dirty="0" err="1" smtClean="0"/>
              <a:t>é</a:t>
            </a:r>
            <a:r>
              <a:rPr lang="en-US" dirty="0" err="1" smtClean="0"/>
              <a:t>nesis</a:t>
            </a:r>
            <a:r>
              <a:rPr lang="en-US" dirty="0" smtClean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ovog</a:t>
            </a:r>
            <a:r>
              <a:rPr lang="en-US" dirty="0" err="1" smtClean="0"/>
              <a:t>én</a:t>
            </a:r>
            <a:r>
              <a:rPr lang="en-US" dirty="0" err="1" smtClean="0"/>
              <a:t>esis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85565" y="1332874"/>
            <a:ext cx="194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Fecundación</a:t>
            </a:r>
            <a:endParaRPr lang="en-US" dirty="0" smtClean="0"/>
          </a:p>
          <a:p>
            <a:pPr algn="ctr"/>
            <a:r>
              <a:rPr lang="en-US" dirty="0" err="1" smtClean="0"/>
              <a:t>Fusi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gametos</a:t>
            </a:r>
            <a:endParaRPr lang="en-US" dirty="0" smtClean="0"/>
          </a:p>
          <a:p>
            <a:pPr algn="ctr"/>
            <a:r>
              <a:rPr lang="en-US" dirty="0" smtClean="0"/>
              <a:t>N + N = 2N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38685" y="2453655"/>
            <a:ext cx="4488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Segmentación</a:t>
            </a:r>
            <a:r>
              <a:rPr lang="en-US" dirty="0" smtClean="0"/>
              <a:t>= </a:t>
            </a:r>
            <a:r>
              <a:rPr lang="en-US" dirty="0" err="1" smtClean="0"/>
              <a:t>divisiones</a:t>
            </a:r>
            <a:r>
              <a:rPr lang="en-US" dirty="0" smtClean="0"/>
              <a:t> </a:t>
            </a:r>
          </a:p>
          <a:p>
            <a:pPr algn="ctr"/>
            <a:r>
              <a:rPr lang="en-US" dirty="0" err="1" smtClean="0"/>
              <a:t>Mitóticas</a:t>
            </a:r>
            <a:r>
              <a:rPr lang="en-US" dirty="0" smtClean="0"/>
              <a:t> </a:t>
            </a:r>
            <a:r>
              <a:rPr lang="en-US" dirty="0" err="1"/>
              <a:t>r</a:t>
            </a:r>
            <a:r>
              <a:rPr lang="en-US" dirty="0" err="1" smtClean="0"/>
              <a:t>ápidas</a:t>
            </a:r>
            <a:endParaRPr lang="en-US" dirty="0" smtClean="0"/>
          </a:p>
          <a:p>
            <a:pPr algn="ctr"/>
            <a:r>
              <a:rPr lang="en-US" dirty="0" smtClean="0"/>
              <a:t>Mucho </a:t>
            </a:r>
            <a:r>
              <a:rPr lang="en-US" dirty="0" err="1" smtClean="0"/>
              <a:t>citoplasma</a:t>
            </a:r>
            <a:r>
              <a:rPr lang="en-US" dirty="0" smtClean="0"/>
              <a:t> </a:t>
            </a:r>
            <a:r>
              <a:rPr lang="en-US" dirty="0" err="1" smtClean="0"/>
              <a:t>dividido</a:t>
            </a:r>
            <a:r>
              <a:rPr lang="en-US" dirty="0" smtClean="0"/>
              <a:t> en </a:t>
            </a:r>
          </a:p>
          <a:p>
            <a:pPr algn="ctr"/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pequeñas</a:t>
            </a:r>
            <a:r>
              <a:rPr lang="en-US" dirty="0" smtClean="0"/>
              <a:t> o </a:t>
            </a:r>
            <a:r>
              <a:rPr lang="en-US" dirty="0" err="1" smtClean="0"/>
              <a:t>blastómeros</a:t>
            </a:r>
            <a:endParaRPr lang="en-US" dirty="0" smtClean="0"/>
          </a:p>
          <a:p>
            <a:pPr algn="ctr"/>
            <a:r>
              <a:rPr lang="en-US" dirty="0" err="1" smtClean="0"/>
              <a:t>Blástula</a:t>
            </a:r>
            <a:r>
              <a:rPr lang="en-US" dirty="0" smtClean="0"/>
              <a:t>= </a:t>
            </a:r>
            <a:r>
              <a:rPr lang="en-US" dirty="0" err="1" smtClean="0"/>
              <a:t>blastodisco</a:t>
            </a:r>
            <a:endParaRPr lang="en-US" dirty="0" smtClean="0"/>
          </a:p>
          <a:p>
            <a:pPr algn="ctr"/>
            <a:r>
              <a:rPr lang="en-US" b="1" dirty="0" err="1" smtClean="0"/>
              <a:t>Semanas</a:t>
            </a:r>
            <a:r>
              <a:rPr lang="en-US" b="1" dirty="0" smtClean="0"/>
              <a:t> 1 – 2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PGCs se </a:t>
            </a:r>
            <a:r>
              <a:rPr lang="en-US" sz="1600" dirty="0" err="1" smtClean="0">
                <a:solidFill>
                  <a:srgbClr val="FF0000"/>
                </a:solidFill>
              </a:rPr>
              <a:t>diferencian</a:t>
            </a:r>
            <a:r>
              <a:rPr lang="en-US" sz="1600" dirty="0" smtClean="0">
                <a:solidFill>
                  <a:srgbClr val="FF0000"/>
                </a:solidFill>
              </a:rPr>
              <a:t> del </a:t>
            </a:r>
            <a:r>
              <a:rPr lang="en-US" sz="1600" dirty="0" err="1" smtClean="0">
                <a:solidFill>
                  <a:srgbClr val="FF0000"/>
                </a:solidFill>
              </a:rPr>
              <a:t>epiblasto</a:t>
            </a:r>
            <a:r>
              <a:rPr lang="en-US" sz="1600" dirty="0" smtClean="0">
                <a:solidFill>
                  <a:srgbClr val="FF0000"/>
                </a:solidFill>
              </a:rPr>
              <a:t> y 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</a:rPr>
              <a:t>v</a:t>
            </a:r>
            <a:r>
              <a:rPr lang="en-US" sz="1600" dirty="0" err="1" smtClean="0">
                <a:solidFill>
                  <a:srgbClr val="FF0000"/>
                </a:solidFill>
              </a:rPr>
              <a:t>iajan</a:t>
            </a:r>
            <a:r>
              <a:rPr lang="en-US" sz="1600" dirty="0" smtClean="0">
                <a:solidFill>
                  <a:srgbClr val="FF0000"/>
                </a:solidFill>
              </a:rPr>
              <a:t> al </a:t>
            </a:r>
            <a:r>
              <a:rPr lang="en-US" sz="1600" dirty="0" err="1" smtClean="0">
                <a:solidFill>
                  <a:srgbClr val="FF0000"/>
                </a:solidFill>
              </a:rPr>
              <a:t>saco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vitelino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629" y="4976820"/>
            <a:ext cx="2903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Gastrulación</a:t>
            </a:r>
            <a:endParaRPr lang="en-US" dirty="0" smtClean="0"/>
          </a:p>
          <a:p>
            <a:pPr algn="ctr"/>
            <a:r>
              <a:rPr lang="en-US" dirty="0" err="1" smtClean="0"/>
              <a:t>Reorganización</a:t>
            </a:r>
            <a:r>
              <a:rPr lang="en-US" dirty="0" smtClean="0"/>
              <a:t> de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células</a:t>
            </a:r>
            <a:endParaRPr lang="en-US" dirty="0" smtClean="0"/>
          </a:p>
          <a:p>
            <a:pPr algn="ctr"/>
            <a:r>
              <a:rPr lang="en-US" dirty="0" err="1" smtClean="0"/>
              <a:t>Embrión</a:t>
            </a:r>
            <a:r>
              <a:rPr lang="en-US" dirty="0" smtClean="0"/>
              <a:t> </a:t>
            </a:r>
            <a:r>
              <a:rPr lang="en-US" dirty="0" err="1" smtClean="0"/>
              <a:t>triploblasto</a:t>
            </a:r>
            <a:endParaRPr lang="en-US" dirty="0" smtClean="0"/>
          </a:p>
          <a:p>
            <a:pPr algn="ctr"/>
            <a:r>
              <a:rPr lang="en-US" b="1" dirty="0" err="1" smtClean="0"/>
              <a:t>Semanas</a:t>
            </a:r>
            <a:r>
              <a:rPr lang="en-US" b="1" dirty="0" smtClean="0"/>
              <a:t> 2-3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1257" y="4205213"/>
            <a:ext cx="39873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Organogénesis</a:t>
            </a:r>
            <a:endParaRPr lang="en-US" dirty="0" smtClean="0"/>
          </a:p>
          <a:p>
            <a:pPr algn="ctr"/>
            <a:r>
              <a:rPr lang="en-US" dirty="0" smtClean="0"/>
              <a:t>Se </a:t>
            </a:r>
            <a:r>
              <a:rPr lang="en-US" dirty="0" err="1" smtClean="0"/>
              <a:t>forman</a:t>
            </a:r>
            <a:r>
              <a:rPr lang="en-US" dirty="0" smtClean="0"/>
              <a:t> </a:t>
            </a:r>
            <a:r>
              <a:rPr lang="en-US" dirty="0" err="1" smtClean="0"/>
              <a:t>tejidos</a:t>
            </a:r>
            <a:r>
              <a:rPr lang="en-US" dirty="0" smtClean="0"/>
              <a:t> y </a:t>
            </a:r>
            <a:r>
              <a:rPr lang="en-US" dirty="0" err="1" smtClean="0"/>
              <a:t>órganos</a:t>
            </a:r>
            <a:endParaRPr lang="en-US" dirty="0" smtClean="0"/>
          </a:p>
          <a:p>
            <a:pPr algn="ctr"/>
            <a:r>
              <a:rPr lang="en-US" dirty="0" err="1" smtClean="0"/>
              <a:t>Migraciones</a:t>
            </a:r>
            <a:r>
              <a:rPr lang="en-US" dirty="0" smtClean="0"/>
              <a:t> </a:t>
            </a:r>
            <a:r>
              <a:rPr lang="en-US" dirty="0" err="1" smtClean="0"/>
              <a:t>celulares</a:t>
            </a:r>
            <a:r>
              <a:rPr lang="en-US" dirty="0" smtClean="0"/>
              <a:t> a </a:t>
            </a:r>
            <a:r>
              <a:rPr lang="en-US" dirty="0" err="1" smtClean="0"/>
              <a:t>larga</a:t>
            </a:r>
            <a:r>
              <a:rPr lang="en-US" dirty="0" smtClean="0"/>
              <a:t> </a:t>
            </a:r>
            <a:r>
              <a:rPr lang="en-US" dirty="0" err="1" smtClean="0"/>
              <a:t>distancia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precursores</a:t>
            </a:r>
            <a:r>
              <a:rPr lang="en-US" dirty="0" smtClean="0"/>
              <a:t> de </a:t>
            </a:r>
            <a:r>
              <a:rPr lang="en-US" dirty="0" err="1" smtClean="0"/>
              <a:t>sangre</a:t>
            </a:r>
            <a:r>
              <a:rPr lang="en-US" dirty="0" smtClean="0"/>
              <a:t> y PGCs)</a:t>
            </a:r>
          </a:p>
          <a:p>
            <a:pPr algn="ctr"/>
            <a:r>
              <a:rPr lang="en-US" b="1" dirty="0" err="1" smtClean="0"/>
              <a:t>Semanas</a:t>
            </a:r>
            <a:r>
              <a:rPr lang="en-US" b="1" dirty="0" smtClean="0"/>
              <a:t> 4 -8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Semana</a:t>
            </a:r>
            <a:r>
              <a:rPr lang="en-US" dirty="0" smtClean="0">
                <a:solidFill>
                  <a:srgbClr val="FF0000"/>
                </a:solidFill>
              </a:rPr>
              <a:t> 5 : PGCs (primordial germ cells)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van a </a:t>
            </a:r>
            <a:r>
              <a:rPr lang="en-US" dirty="0" err="1" smtClean="0">
                <a:solidFill>
                  <a:srgbClr val="FF0000"/>
                </a:solidFill>
              </a:rPr>
              <a:t>poblar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órganos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sexuales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primitivos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56" y="2749550"/>
            <a:ext cx="33099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Crecimiento</a:t>
            </a:r>
            <a:r>
              <a:rPr lang="en-US" dirty="0" smtClean="0"/>
              <a:t> y </a:t>
            </a:r>
            <a:r>
              <a:rPr lang="en-US" dirty="0" err="1" smtClean="0"/>
              <a:t>Maduración</a:t>
            </a:r>
            <a:endParaRPr lang="en-US" dirty="0" smtClean="0"/>
          </a:p>
          <a:p>
            <a:pPr algn="ctr"/>
            <a:r>
              <a:rPr lang="en-US" dirty="0" err="1" smtClean="0"/>
              <a:t>Organos</a:t>
            </a:r>
            <a:r>
              <a:rPr lang="en-US" dirty="0" smtClean="0"/>
              <a:t> </a:t>
            </a:r>
            <a:r>
              <a:rPr lang="en-US" dirty="0" err="1" smtClean="0"/>
              <a:t>adquieren</a:t>
            </a:r>
            <a:r>
              <a:rPr lang="en-US" dirty="0" smtClean="0"/>
              <a:t> </a:t>
            </a:r>
            <a:r>
              <a:rPr lang="en-US" dirty="0" err="1" smtClean="0"/>
              <a:t>funcionalidad</a:t>
            </a:r>
            <a:endParaRPr lang="en-US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Excepto</a:t>
            </a:r>
            <a:r>
              <a:rPr lang="en-US" dirty="0" smtClean="0"/>
              <a:t> </a:t>
            </a:r>
            <a:r>
              <a:rPr lang="en-US" dirty="0" err="1" smtClean="0"/>
              <a:t>sexuales</a:t>
            </a:r>
            <a:r>
              <a:rPr lang="en-US" dirty="0" smtClean="0"/>
              <a:t>)</a:t>
            </a:r>
          </a:p>
          <a:p>
            <a:pPr algn="ctr"/>
            <a:r>
              <a:rPr lang="en-US" b="1" dirty="0" err="1" smtClean="0"/>
              <a:t>Semanas</a:t>
            </a:r>
            <a:r>
              <a:rPr lang="en-US" b="1" dirty="0" smtClean="0"/>
              <a:t> 9 – 40</a:t>
            </a:r>
            <a:endParaRPr lang="en-US" b="1" dirty="0"/>
          </a:p>
        </p:txBody>
      </p:sp>
      <p:sp>
        <p:nvSpPr>
          <p:cNvPr id="13" name="U-Turn Arrow 12"/>
          <p:cNvSpPr/>
          <p:nvPr/>
        </p:nvSpPr>
        <p:spPr>
          <a:xfrm>
            <a:off x="2256331" y="998649"/>
            <a:ext cx="4598971" cy="50683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695015" y="2249368"/>
            <a:ext cx="234264" cy="3399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756665" y="4735546"/>
            <a:ext cx="234264" cy="3399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2145364" y="2379495"/>
            <a:ext cx="295913" cy="41937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2145364" y="3913078"/>
            <a:ext cx="295913" cy="41937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-Turn Arrow 18"/>
          <p:cNvSpPr/>
          <p:nvPr/>
        </p:nvSpPr>
        <p:spPr>
          <a:xfrm rot="10800000">
            <a:off x="2145364" y="6066185"/>
            <a:ext cx="4611301" cy="519163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41" y="850700"/>
            <a:ext cx="4468569" cy="3414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58"/>
            <a:ext cx="8229600" cy="7486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Genoma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934" y="850700"/>
            <a:ext cx="45721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Cuerpo</a:t>
            </a:r>
            <a:r>
              <a:rPr lang="en-US" dirty="0" smtClean="0"/>
              <a:t> </a:t>
            </a:r>
            <a:r>
              <a:rPr lang="en-US" dirty="0" err="1" smtClean="0"/>
              <a:t>adulto</a:t>
            </a:r>
            <a:r>
              <a:rPr lang="en-US" dirty="0" smtClean="0"/>
              <a:t> ~ 10-100 </a:t>
            </a:r>
            <a:r>
              <a:rPr lang="en-US" dirty="0" err="1" smtClean="0"/>
              <a:t>trillones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endParaRPr lang="en-US" dirty="0" smtClean="0"/>
          </a:p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célula</a:t>
            </a:r>
            <a:r>
              <a:rPr lang="en-US" dirty="0" smtClean="0"/>
              <a:t> con la </a:t>
            </a:r>
            <a:r>
              <a:rPr lang="en-US" dirty="0" err="1" smtClean="0"/>
              <a:t>misma</a:t>
            </a:r>
            <a:r>
              <a:rPr lang="en-US" dirty="0" smtClean="0"/>
              <a:t>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genética</a:t>
            </a:r>
            <a:endParaRPr lang="en-US" dirty="0" smtClean="0"/>
          </a:p>
          <a:p>
            <a:r>
              <a:rPr lang="en-US" dirty="0" smtClean="0"/>
              <a:t>~3.1 x109 </a:t>
            </a:r>
            <a:r>
              <a:rPr lang="en-US" dirty="0" err="1" smtClean="0"/>
              <a:t>bp</a:t>
            </a:r>
            <a:r>
              <a:rPr lang="en-US" dirty="0" smtClean="0"/>
              <a:t> </a:t>
            </a:r>
            <a:r>
              <a:rPr lang="en-US" dirty="0" err="1" smtClean="0"/>
              <a:t>codifican</a:t>
            </a:r>
            <a:r>
              <a:rPr lang="en-US" dirty="0" smtClean="0"/>
              <a:t> ~ 20,000 genes</a:t>
            </a:r>
          </a:p>
          <a:p>
            <a:pPr algn="ctr"/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err="1" smtClean="0"/>
              <a:t>somáticas</a:t>
            </a:r>
            <a:r>
              <a:rPr lang="en-US" dirty="0" smtClean="0"/>
              <a:t> (2N)</a:t>
            </a:r>
          </a:p>
          <a:p>
            <a:pPr algn="ctr"/>
            <a:r>
              <a:rPr lang="en-US" dirty="0" err="1" smtClean="0"/>
              <a:t>Gametos</a:t>
            </a:r>
            <a:r>
              <a:rPr lang="en-US" dirty="0" smtClean="0"/>
              <a:t> (N)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67792" y="4439637"/>
            <a:ext cx="4587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Complemento</a:t>
            </a:r>
            <a:r>
              <a:rPr lang="en-US" dirty="0" smtClean="0"/>
              <a:t> </a:t>
            </a:r>
            <a:r>
              <a:rPr lang="en-US" dirty="0" err="1" smtClean="0"/>
              <a:t>genómico</a:t>
            </a:r>
            <a:r>
              <a:rPr lang="en-US" dirty="0" smtClean="0"/>
              <a:t> N</a:t>
            </a:r>
          </a:p>
          <a:p>
            <a:r>
              <a:rPr lang="en-US" dirty="0" err="1" smtClean="0"/>
              <a:t>Divido</a:t>
            </a:r>
            <a:r>
              <a:rPr lang="en-US" dirty="0" smtClean="0"/>
              <a:t> en 23 </a:t>
            </a:r>
            <a:r>
              <a:rPr lang="en-US" dirty="0" err="1" smtClean="0"/>
              <a:t>unidades</a:t>
            </a:r>
            <a:r>
              <a:rPr lang="en-US" dirty="0" smtClean="0"/>
              <a:t> </a:t>
            </a:r>
            <a:r>
              <a:rPr lang="en-US" dirty="0" err="1" smtClean="0"/>
              <a:t>f</a:t>
            </a:r>
            <a:r>
              <a:rPr lang="en-US" dirty="0" err="1" smtClean="0"/>
              <a:t>í</a:t>
            </a:r>
            <a:r>
              <a:rPr lang="en-US" dirty="0" err="1" smtClean="0"/>
              <a:t>sicas</a:t>
            </a:r>
            <a:r>
              <a:rPr lang="en-US" dirty="0" smtClean="0"/>
              <a:t>= </a:t>
            </a:r>
            <a:r>
              <a:rPr lang="en-US" dirty="0" err="1" smtClean="0"/>
              <a:t>cromosomas</a:t>
            </a:r>
            <a:endParaRPr lang="en-US" dirty="0" smtClean="0"/>
          </a:p>
          <a:p>
            <a:r>
              <a:rPr lang="en-US" dirty="0" smtClean="0"/>
              <a:t>22 </a:t>
            </a:r>
            <a:r>
              <a:rPr lang="en-US" dirty="0" err="1" smtClean="0"/>
              <a:t>autosomales</a:t>
            </a:r>
            <a:r>
              <a:rPr lang="en-US" dirty="0" smtClean="0"/>
              <a:t> y 1 sexual</a:t>
            </a:r>
          </a:p>
          <a:p>
            <a:r>
              <a:rPr lang="en-US" dirty="0" err="1" smtClean="0"/>
              <a:t>Complemento</a:t>
            </a:r>
            <a:r>
              <a:rPr lang="en-US" dirty="0" smtClean="0"/>
              <a:t> </a:t>
            </a:r>
            <a:r>
              <a:rPr lang="en-US" dirty="0" err="1" smtClean="0"/>
              <a:t>gen</a:t>
            </a:r>
            <a:r>
              <a:rPr lang="en-US" dirty="0" err="1" smtClean="0"/>
              <a:t>ó</a:t>
            </a:r>
            <a:r>
              <a:rPr lang="en-US" dirty="0" err="1" smtClean="0"/>
              <a:t>mico</a:t>
            </a:r>
            <a:r>
              <a:rPr lang="en-US" dirty="0" smtClean="0"/>
              <a:t> </a:t>
            </a:r>
            <a:r>
              <a:rPr lang="en-US" dirty="0" smtClean="0"/>
              <a:t>2N</a:t>
            </a:r>
          </a:p>
          <a:p>
            <a:r>
              <a:rPr lang="en-US" dirty="0" err="1" smtClean="0"/>
              <a:t>Cromosomas</a:t>
            </a:r>
            <a:r>
              <a:rPr lang="en-US" dirty="0" smtClean="0"/>
              <a:t> en pares </a:t>
            </a:r>
            <a:r>
              <a:rPr lang="en-US" dirty="0" err="1" smtClean="0"/>
              <a:t>hom</a:t>
            </a:r>
            <a:r>
              <a:rPr lang="en-US" dirty="0" err="1" smtClean="0"/>
              <a:t>ó</a:t>
            </a:r>
            <a:r>
              <a:rPr lang="en-US" dirty="0" err="1" smtClean="0"/>
              <a:t>logos</a:t>
            </a:r>
            <a:endParaRPr lang="en-US" dirty="0" smtClean="0"/>
          </a:p>
          <a:p>
            <a:r>
              <a:rPr lang="en-US" dirty="0" err="1" smtClean="0"/>
              <a:t>Hembra</a:t>
            </a:r>
            <a:r>
              <a:rPr lang="en-US" dirty="0" smtClean="0"/>
              <a:t>: 44 + XX</a:t>
            </a:r>
          </a:p>
          <a:p>
            <a:r>
              <a:rPr lang="en-US" dirty="0" smtClean="0"/>
              <a:t>Macho: 44 + XY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6641" y="4080031"/>
            <a:ext cx="4468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elblogverde.com</a:t>
            </a:r>
            <a:r>
              <a:rPr lang="en-US" sz="1200" dirty="0" smtClean="0"/>
              <a:t>/</a:t>
            </a:r>
            <a:r>
              <a:rPr lang="en-US" sz="1200" dirty="0" err="1" smtClean="0"/>
              <a:t>celulas</a:t>
            </a:r>
            <a:r>
              <a:rPr lang="en-US" sz="1200" dirty="0" smtClean="0"/>
              <a:t>-la-</a:t>
            </a:r>
            <a:r>
              <a:rPr lang="en-US" sz="1200" dirty="0" err="1" smtClean="0"/>
              <a:t>vida</a:t>
            </a:r>
            <a:r>
              <a:rPr lang="en-US" sz="1200" dirty="0" smtClean="0"/>
              <a:t>-en-</a:t>
            </a:r>
            <a:r>
              <a:rPr lang="en-US" sz="1200" dirty="0" err="1" smtClean="0"/>
              <a:t>su</a:t>
            </a:r>
            <a:r>
              <a:rPr lang="en-US" sz="1200" dirty="0" smtClean="0"/>
              <a:t>-forma-mas-</a:t>
            </a:r>
            <a:r>
              <a:rPr lang="en-US" sz="1200" dirty="0" err="1" smtClean="0"/>
              <a:t>pequea</a:t>
            </a:r>
            <a:r>
              <a:rPr lang="en-US" sz="1200" dirty="0" smtClean="0"/>
              <a:t>/</a:t>
            </a:r>
            <a:r>
              <a:rPr lang="en-US" sz="1200" dirty="0" err="1" smtClean="0"/>
              <a:t>galeria-fotos</a:t>
            </a:r>
            <a:r>
              <a:rPr lang="en-US" sz="1200" dirty="0" smtClean="0"/>
              <a:t>/7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7775" b="6983"/>
          <a:stretch/>
        </p:blipFill>
        <p:spPr>
          <a:xfrm>
            <a:off x="262475" y="2328028"/>
            <a:ext cx="3933168" cy="36493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475" y="6355911"/>
            <a:ext cx="864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Cada</a:t>
            </a:r>
            <a:r>
              <a:rPr lang="en-US" dirty="0" smtClean="0"/>
              <a:t> gen </a:t>
            </a:r>
            <a:r>
              <a:rPr lang="en-US" dirty="0" err="1" smtClean="0"/>
              <a:t>tiene</a:t>
            </a:r>
            <a:r>
              <a:rPr lang="en-US" dirty="0" smtClean="0"/>
              <a:t> dos </a:t>
            </a:r>
            <a:r>
              <a:rPr lang="en-US" dirty="0" err="1" smtClean="0"/>
              <a:t>copias</a:t>
            </a:r>
            <a:r>
              <a:rPr lang="en-US" dirty="0" smtClean="0"/>
              <a:t>, </a:t>
            </a:r>
            <a:r>
              <a:rPr lang="en-US" dirty="0" err="1" smtClean="0"/>
              <a:t>excepto</a:t>
            </a:r>
            <a:r>
              <a:rPr lang="en-US" dirty="0" smtClean="0"/>
              <a:t> los </a:t>
            </a:r>
            <a:r>
              <a:rPr lang="en-US" dirty="0" err="1"/>
              <a:t>l</a:t>
            </a:r>
            <a:r>
              <a:rPr lang="en-US" dirty="0" err="1" smtClean="0"/>
              <a:t>ocalizados</a:t>
            </a:r>
            <a:r>
              <a:rPr lang="en-US" dirty="0" smtClean="0"/>
              <a:t> en los </a:t>
            </a:r>
            <a:r>
              <a:rPr lang="en-US" dirty="0" err="1" smtClean="0"/>
              <a:t>cromosomas</a:t>
            </a:r>
            <a:r>
              <a:rPr lang="en-US" dirty="0" smtClean="0"/>
              <a:t> </a:t>
            </a:r>
            <a:r>
              <a:rPr lang="en-US" dirty="0" err="1" smtClean="0"/>
              <a:t>sexuales</a:t>
            </a:r>
            <a:r>
              <a:rPr lang="en-US" dirty="0" smtClean="0"/>
              <a:t> en machos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6593" y="5893256"/>
            <a:ext cx="4060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www.pinterest.es</a:t>
            </a:r>
            <a:r>
              <a:rPr lang="en-US" sz="1200" dirty="0" smtClean="0"/>
              <a:t>/pin/518617713321712867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59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7687"/>
          </a:xfrm>
        </p:spPr>
        <p:txBody>
          <a:bodyPr/>
          <a:lstStyle/>
          <a:p>
            <a:r>
              <a:rPr lang="en-US" dirty="0" err="1" smtClean="0"/>
              <a:t>Destino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713" y="887687"/>
            <a:ext cx="2208928" cy="1687759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16200000">
            <a:off x="4222918" y="-823970"/>
            <a:ext cx="727453" cy="68799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64287" y="962199"/>
            <a:ext cx="45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495" y="2979736"/>
            <a:ext cx="83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Diferenciación</a:t>
            </a:r>
            <a:r>
              <a:rPr lang="en-US" dirty="0" smtClean="0"/>
              <a:t>			         2. </a:t>
            </a:r>
            <a:r>
              <a:rPr lang="en-US" dirty="0" err="1" smtClean="0"/>
              <a:t>Proliferación</a:t>
            </a:r>
            <a:r>
              <a:rPr lang="en-US" dirty="0" smtClean="0"/>
              <a:t>		         	3. Gametogenesis 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86641" y="2539772"/>
            <a:ext cx="0" cy="4399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9605" y="3217866"/>
            <a:ext cx="2490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dirty="0" err="1" smtClean="0"/>
              <a:t>é</a:t>
            </a:r>
            <a:r>
              <a:rPr lang="en-US" dirty="0" err="1" smtClean="0"/>
              <a:t>lulas</a:t>
            </a:r>
            <a:r>
              <a:rPr lang="en-US" dirty="0" smtClean="0"/>
              <a:t> </a:t>
            </a:r>
            <a:r>
              <a:rPr lang="en-US" dirty="0" smtClean="0"/>
              <a:t>2n </a:t>
            </a:r>
            <a:r>
              <a:rPr lang="en-US" dirty="0" err="1" smtClean="0"/>
              <a:t>salen</a:t>
            </a:r>
            <a:r>
              <a:rPr lang="en-US" dirty="0" smtClean="0"/>
              <a:t> del </a:t>
            </a:r>
            <a:r>
              <a:rPr lang="en-US" dirty="0" err="1" smtClean="0"/>
              <a:t>ciclo</a:t>
            </a:r>
            <a:endParaRPr lang="en-US" dirty="0" smtClean="0"/>
          </a:p>
          <a:p>
            <a:r>
              <a:rPr lang="en-US" dirty="0" err="1"/>
              <a:t>c</a:t>
            </a:r>
            <a:r>
              <a:rPr lang="en-US" dirty="0" err="1" smtClean="0"/>
              <a:t>elular</a:t>
            </a:r>
            <a:r>
              <a:rPr lang="en-US" dirty="0" smtClean="0"/>
              <a:t> y se </a:t>
            </a:r>
            <a:r>
              <a:rPr lang="en-US" dirty="0" err="1" smtClean="0"/>
              <a:t>diferencian</a:t>
            </a:r>
            <a:r>
              <a:rPr lang="en-US" dirty="0" smtClean="0"/>
              <a:t> en </a:t>
            </a:r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células</a:t>
            </a:r>
            <a:r>
              <a:rPr lang="en-US" dirty="0" smtClean="0"/>
              <a:t> </a:t>
            </a:r>
            <a:r>
              <a:rPr lang="en-US" dirty="0" err="1" smtClean="0"/>
              <a:t>definidas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n </a:t>
            </a:r>
            <a:r>
              <a:rPr lang="en-US" dirty="0" err="1" smtClean="0"/>
              <a:t>órgano</a:t>
            </a:r>
            <a:r>
              <a:rPr lang="en-US" dirty="0" smtClean="0"/>
              <a:t> o </a:t>
            </a:r>
            <a:r>
              <a:rPr lang="en-US" dirty="0" err="1" smtClean="0"/>
              <a:t>tejido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18403" y="3180914"/>
            <a:ext cx="2490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Mitosis:</a:t>
            </a:r>
          </a:p>
          <a:p>
            <a:r>
              <a:rPr lang="en-US" dirty="0" err="1" smtClean="0"/>
              <a:t>Mantenimiento</a:t>
            </a:r>
            <a:r>
              <a:rPr lang="en-US" dirty="0" smtClean="0"/>
              <a:t> de la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genética</a:t>
            </a:r>
            <a:r>
              <a:rPr lang="en-US" dirty="0" smtClean="0"/>
              <a:t> a </a:t>
            </a:r>
            <a:r>
              <a:rPr lang="en-US" dirty="0" err="1" smtClean="0"/>
              <a:t>trav</a:t>
            </a:r>
            <a:r>
              <a:rPr lang="en-US" dirty="0" err="1" smtClean="0"/>
              <a:t>é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del </a:t>
            </a:r>
            <a:r>
              <a:rPr lang="en-US" dirty="0" err="1" smtClean="0"/>
              <a:t>ciclo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23765" y="3180949"/>
            <a:ext cx="249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Meiosis:</a:t>
            </a:r>
          </a:p>
          <a:p>
            <a:r>
              <a:rPr lang="en-US" dirty="0" err="1" smtClean="0"/>
              <a:t>Espermatogénesis</a:t>
            </a:r>
            <a:r>
              <a:rPr lang="en-US" dirty="0" smtClean="0"/>
              <a:t> /</a:t>
            </a:r>
            <a:r>
              <a:rPr lang="en-US" dirty="0" err="1" smtClean="0"/>
              <a:t>Ovogenesis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395" t="13200" r="9734"/>
          <a:stretch/>
        </p:blipFill>
        <p:spPr>
          <a:xfrm>
            <a:off x="158319" y="4685015"/>
            <a:ext cx="2098013" cy="1483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398" t="16179" r="56920"/>
          <a:stretch/>
        </p:blipFill>
        <p:spPr>
          <a:xfrm>
            <a:off x="3698904" y="4467546"/>
            <a:ext cx="1763146" cy="1774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64765" y="4475423"/>
            <a:ext cx="837856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2n</a:t>
            </a:r>
          </a:p>
          <a:p>
            <a:endParaRPr lang="en-US" dirty="0"/>
          </a:p>
          <a:p>
            <a:r>
              <a:rPr lang="en-US" dirty="0" smtClean="0"/>
              <a:t>4n</a:t>
            </a:r>
          </a:p>
          <a:p>
            <a:endParaRPr lang="en-US" dirty="0" smtClean="0"/>
          </a:p>
          <a:p>
            <a:r>
              <a:rPr lang="en-US" dirty="0" smtClean="0"/>
              <a:t>2n/2n</a:t>
            </a:r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62119" y="6004419"/>
            <a:ext cx="2095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    n    n    n            n 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66199" y="4050745"/>
            <a:ext cx="422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4n</a:t>
            </a:r>
          </a:p>
          <a:p>
            <a:endParaRPr lang="en-US" dirty="0" smtClean="0"/>
          </a:p>
          <a:p>
            <a:r>
              <a:rPr lang="en-US" dirty="0" smtClean="0"/>
              <a:t>2n</a:t>
            </a:r>
          </a:p>
          <a:p>
            <a:endParaRPr lang="en-US" dirty="0" smtClean="0"/>
          </a:p>
          <a:p>
            <a:r>
              <a:rPr lang="en-US" dirty="0"/>
              <a:t>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5130" y="6238938"/>
            <a:ext cx="265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www.embibe.com</a:t>
            </a:r>
            <a:r>
              <a:rPr lang="en-US" sz="1200" dirty="0" smtClean="0"/>
              <a:t>/study/</a:t>
            </a:r>
            <a:r>
              <a:rPr lang="en-US" sz="1200" dirty="0" err="1" smtClean="0"/>
              <a:t>gametogenesis-concept?entity_code</a:t>
            </a:r>
            <a:r>
              <a:rPr lang="en-US" sz="1200" dirty="0" smtClean="0"/>
              <a:t>=KTBHR54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1651" y="6136968"/>
            <a:ext cx="2391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</a:t>
            </a:r>
            <a:r>
              <a:rPr lang="en-US" sz="1000" dirty="0" err="1" smtClean="0"/>
              <a:t>cienciasparaseptimoescuelanormal.blogspot.com</a:t>
            </a:r>
            <a:r>
              <a:rPr lang="en-US" sz="1000" dirty="0" smtClean="0"/>
              <a:t>/2017/04/</a:t>
            </a:r>
            <a:r>
              <a:rPr lang="en-US" sz="1000" dirty="0" err="1" smtClean="0"/>
              <a:t>relacion</a:t>
            </a:r>
            <a:r>
              <a:rPr lang="en-US" sz="1000" dirty="0" smtClean="0"/>
              <a:t>-entre-</a:t>
            </a:r>
            <a:r>
              <a:rPr lang="en-US" sz="1000" dirty="0" err="1" smtClean="0"/>
              <a:t>celulas</a:t>
            </a:r>
            <a:r>
              <a:rPr lang="en-US" sz="1000" dirty="0" smtClean="0"/>
              <a:t>-</a:t>
            </a:r>
            <a:r>
              <a:rPr lang="en-US" sz="1000" dirty="0" err="1" smtClean="0"/>
              <a:t>organos-y.html</a:t>
            </a:r>
            <a:endParaRPr lang="en-US" sz="1000" dirty="0"/>
          </a:p>
        </p:txBody>
      </p:sp>
      <p:sp>
        <p:nvSpPr>
          <p:cNvPr id="20" name="Rectangle 19"/>
          <p:cNvSpPr/>
          <p:nvPr/>
        </p:nvSpPr>
        <p:spPr>
          <a:xfrm>
            <a:off x="3550943" y="6358349"/>
            <a:ext cx="2256335" cy="41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rapidlearningcenter.com</a:t>
            </a:r>
            <a:r>
              <a:rPr lang="en-US" sz="1000" dirty="0"/>
              <a:t>/biology/images/Mitosis-</a:t>
            </a:r>
            <a:r>
              <a:rPr lang="en-US" sz="1000" dirty="0" err="1"/>
              <a:t>vs</a:t>
            </a:r>
            <a:r>
              <a:rPr lang="en-US" sz="1000" dirty="0"/>
              <a:t>-</a:t>
            </a:r>
            <a:r>
              <a:rPr lang="en-US" sz="1000" dirty="0" err="1"/>
              <a:t>Meiosis.jpg</a:t>
            </a:r>
            <a:endParaRPr lang="en-US" sz="1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486" y="4069094"/>
            <a:ext cx="2486874" cy="20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7687"/>
          </a:xfrm>
        </p:spPr>
        <p:txBody>
          <a:bodyPr/>
          <a:lstStyle/>
          <a:p>
            <a:r>
              <a:rPr lang="en-US" dirty="0" smtClean="0"/>
              <a:t>Mitosis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8428" y="1097280"/>
            <a:ext cx="4502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información</a:t>
            </a:r>
            <a:r>
              <a:rPr lang="en-US" sz="2000" dirty="0" smtClean="0"/>
              <a:t> </a:t>
            </a:r>
            <a:r>
              <a:rPr lang="en-US" sz="2000" dirty="0" err="1" smtClean="0"/>
              <a:t>genética</a:t>
            </a:r>
            <a:r>
              <a:rPr lang="en-US" sz="2000" dirty="0" smtClean="0"/>
              <a:t> se </a:t>
            </a:r>
            <a:r>
              <a:rPr lang="en-US" sz="2000" dirty="0" err="1" smtClean="0"/>
              <a:t>duplica</a:t>
            </a:r>
            <a:r>
              <a:rPr lang="en-US" sz="2000" dirty="0" smtClean="0"/>
              <a:t> </a:t>
            </a:r>
            <a:r>
              <a:rPr lang="en-US" sz="2000" dirty="0" err="1" smtClean="0"/>
              <a:t>primero</a:t>
            </a:r>
            <a:r>
              <a:rPr lang="en-US" sz="2000" dirty="0" smtClean="0"/>
              <a:t> 2n x2= 4n y </a:t>
            </a:r>
            <a:r>
              <a:rPr lang="en-US" sz="2000" dirty="0" err="1" smtClean="0"/>
              <a:t>luego</a:t>
            </a:r>
            <a:r>
              <a:rPr lang="en-US" sz="2000" dirty="0" smtClean="0"/>
              <a:t> se </a:t>
            </a:r>
            <a:r>
              <a:rPr lang="en-US" sz="2000" dirty="0" err="1" smtClean="0"/>
              <a:t>transmite</a:t>
            </a:r>
            <a:r>
              <a:rPr lang="en-US" sz="2000" dirty="0" smtClean="0"/>
              <a:t> a 2 </a:t>
            </a:r>
            <a:r>
              <a:rPr lang="en-US" sz="2000" dirty="0" err="1" smtClean="0"/>
              <a:t>células</a:t>
            </a:r>
            <a:r>
              <a:rPr lang="en-US" sz="2000" dirty="0" smtClean="0"/>
              <a:t> </a:t>
            </a:r>
            <a:r>
              <a:rPr lang="en-US" sz="2000" dirty="0" err="1" smtClean="0"/>
              <a:t>hijas</a:t>
            </a:r>
            <a:r>
              <a:rPr lang="en-US" sz="2000" dirty="0" smtClean="0"/>
              <a:t> (2n)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83583" y="900016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Ciclo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8486" t="17044" r="6147" b="9387"/>
          <a:stretch/>
        </p:blipFill>
        <p:spPr>
          <a:xfrm>
            <a:off x="172615" y="1269348"/>
            <a:ext cx="3964264" cy="2564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678" y="2157573"/>
            <a:ext cx="4593989" cy="409630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06678" y="6303196"/>
            <a:ext cx="463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geneed.nlm.nih.gov</a:t>
            </a:r>
            <a:r>
              <a:rPr lang="en-US" sz="1400" dirty="0" smtClean="0"/>
              <a:t>/</a:t>
            </a:r>
            <a:r>
              <a:rPr lang="en-US" sz="1400" dirty="0" err="1" smtClean="0"/>
              <a:t>topic_subtopic.php?tid</a:t>
            </a:r>
            <a:r>
              <a:rPr lang="en-US" sz="1400" dirty="0" smtClean="0"/>
              <a:t>=1&amp;sid=2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15" y="4119196"/>
            <a:ext cx="3964264" cy="21346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9764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9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Meiosis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0966" y="616450"/>
            <a:ext cx="494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</a:t>
            </a:r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r>
              <a:rPr lang="en-US" dirty="0" smtClean="0"/>
              <a:t> (2n)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duplicada</a:t>
            </a:r>
            <a:r>
              <a:rPr lang="en-US" dirty="0" smtClean="0"/>
              <a:t> (4n) y </a:t>
            </a:r>
            <a:r>
              <a:rPr lang="en-US" dirty="0" err="1" smtClean="0"/>
              <a:t>dividida</a:t>
            </a:r>
            <a:r>
              <a:rPr lang="en-US" dirty="0" smtClean="0"/>
              <a:t> en dos </a:t>
            </a:r>
            <a:r>
              <a:rPr lang="en-US" dirty="0" err="1" smtClean="0"/>
              <a:t>divisiones</a:t>
            </a:r>
            <a:r>
              <a:rPr lang="en-US" dirty="0" smtClean="0"/>
              <a:t> </a:t>
            </a:r>
            <a:r>
              <a:rPr lang="en-US" dirty="0" err="1" smtClean="0"/>
              <a:t>sucesivas</a:t>
            </a:r>
            <a:r>
              <a:rPr lang="en-US" dirty="0" smtClean="0"/>
              <a:t> en </a:t>
            </a:r>
            <a:r>
              <a:rPr lang="en-US" dirty="0" err="1" smtClean="0"/>
              <a:t>c</a:t>
            </a:r>
            <a:r>
              <a:rPr lang="en-US" dirty="0" err="1" smtClean="0"/>
              <a:t>élulas</a:t>
            </a:r>
            <a:r>
              <a:rPr lang="en-US" dirty="0" smtClean="0"/>
              <a:t> </a:t>
            </a:r>
            <a:r>
              <a:rPr lang="en-US" dirty="0" smtClean="0"/>
              <a:t>4 </a:t>
            </a:r>
            <a:r>
              <a:rPr lang="en-US" dirty="0" smtClean="0"/>
              <a:t>(n)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964" y="6293950"/>
            <a:ext cx="463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geneed.nlm.nih.gov</a:t>
            </a:r>
            <a:r>
              <a:rPr lang="en-US" sz="1400" dirty="0" smtClean="0"/>
              <a:t>/</a:t>
            </a:r>
            <a:r>
              <a:rPr lang="en-US" sz="1400" dirty="0" err="1" smtClean="0"/>
              <a:t>topic_subtopic.php?tid</a:t>
            </a:r>
            <a:r>
              <a:rPr lang="en-US" sz="1400" dirty="0" smtClean="0"/>
              <a:t>=1&amp;sid=2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0" y="1329935"/>
            <a:ext cx="4948603" cy="49486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8209" y="505489"/>
            <a:ext cx="3923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Formación</a:t>
            </a:r>
            <a:r>
              <a:rPr lang="en-US" dirty="0" smtClean="0"/>
              <a:t> de </a:t>
            </a:r>
            <a:r>
              <a:rPr lang="en-US" dirty="0" err="1" smtClean="0"/>
              <a:t>t</a:t>
            </a:r>
            <a:r>
              <a:rPr lang="en-US" dirty="0" err="1" smtClean="0"/>
              <a:t>é</a:t>
            </a:r>
            <a:r>
              <a:rPr lang="en-US" dirty="0" err="1" smtClean="0"/>
              <a:t>tradas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pareo</a:t>
            </a:r>
            <a:r>
              <a:rPr lang="en-US" dirty="0" smtClean="0"/>
              <a:t> de </a:t>
            </a:r>
          </a:p>
          <a:p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cromosomas</a:t>
            </a:r>
            <a:r>
              <a:rPr lang="en-US" dirty="0" smtClean="0"/>
              <a:t> </a:t>
            </a:r>
            <a:r>
              <a:rPr lang="en-US" dirty="0" err="1" smtClean="0"/>
              <a:t>duplicados</a:t>
            </a:r>
            <a:r>
              <a:rPr lang="en-US" dirty="0" smtClean="0"/>
              <a:t> (2 </a:t>
            </a:r>
          </a:p>
          <a:p>
            <a:r>
              <a:rPr lang="en-US" dirty="0" err="1" smtClean="0"/>
              <a:t>cromátidas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uno</a:t>
            </a:r>
            <a:r>
              <a:rPr lang="en-US" dirty="0" smtClean="0"/>
              <a:t>) con 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homólogo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9569" y="5789897"/>
            <a:ext cx="4178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1: 4n&gt;2n: </a:t>
            </a:r>
            <a:r>
              <a:rPr lang="en-US" dirty="0" err="1" smtClean="0"/>
              <a:t>cromosomas</a:t>
            </a:r>
            <a:r>
              <a:rPr lang="en-US" dirty="0" smtClean="0"/>
              <a:t> </a:t>
            </a:r>
            <a:r>
              <a:rPr lang="en-US" dirty="0" err="1" smtClean="0"/>
              <a:t>duplicados</a:t>
            </a:r>
            <a:endParaRPr lang="en-US" dirty="0" smtClean="0"/>
          </a:p>
          <a:p>
            <a:r>
              <a:rPr lang="en-US" dirty="0" err="1" smtClean="0"/>
              <a:t>Divisi</a:t>
            </a:r>
            <a:r>
              <a:rPr lang="en-US" dirty="0" err="1" smtClean="0"/>
              <a:t>ó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smtClean="0"/>
              <a:t>2: 2n&gt;n: </a:t>
            </a:r>
            <a:r>
              <a:rPr lang="en-US" dirty="0" err="1" smtClean="0"/>
              <a:t>separar</a:t>
            </a:r>
            <a:r>
              <a:rPr lang="en-US" dirty="0" smtClean="0"/>
              <a:t> </a:t>
            </a:r>
            <a:r>
              <a:rPr lang="en-US" dirty="0" err="1" smtClean="0"/>
              <a:t>cromátidas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60" t="50154"/>
          <a:stretch/>
        </p:blipFill>
        <p:spPr>
          <a:xfrm rot="5400000">
            <a:off x="4383766" y="2272826"/>
            <a:ext cx="4407245" cy="2719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5743" y="3057589"/>
            <a:ext cx="91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Tétrada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59568" y="6319797"/>
            <a:ext cx="40226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https://</a:t>
            </a:r>
            <a:r>
              <a:rPr lang="en-US" sz="1050" dirty="0" err="1" smtClean="0"/>
              <a:t>www.nature.com</a:t>
            </a:r>
            <a:r>
              <a:rPr lang="en-US" sz="1050" dirty="0" smtClean="0"/>
              <a:t>/</a:t>
            </a:r>
            <a:r>
              <a:rPr lang="en-US" sz="1050" dirty="0" err="1" smtClean="0"/>
              <a:t>scitable</a:t>
            </a:r>
            <a:r>
              <a:rPr lang="en-US" sz="1050" dirty="0" smtClean="0"/>
              <a:t>/</a:t>
            </a:r>
            <a:r>
              <a:rPr lang="en-US" sz="1050" dirty="0" err="1" smtClean="0"/>
              <a:t>resource?action</a:t>
            </a:r>
            <a:r>
              <a:rPr lang="en-US" sz="1050" dirty="0" smtClean="0"/>
              <a:t>=</a:t>
            </a:r>
            <a:r>
              <a:rPr lang="en-US" sz="1050" dirty="0" err="1" smtClean="0"/>
              <a:t>showFullImageForTopic&amp;imgSrc</a:t>
            </a:r>
            <a:r>
              <a:rPr lang="en-US" sz="1050" dirty="0" smtClean="0"/>
              <a:t>=/</a:t>
            </a:r>
            <a:r>
              <a:rPr lang="en-US" sz="1050" dirty="0" err="1" smtClean="0"/>
              <a:t>scitable</a:t>
            </a:r>
            <a:r>
              <a:rPr lang="en-US" sz="1050" dirty="0" smtClean="0"/>
              <a:t>/content/32851/10.1038_nrm1526-f1_full.jpg</a:t>
            </a:r>
            <a:endParaRPr lang="en-US" sz="1050" dirty="0"/>
          </a:p>
        </p:txBody>
      </p:sp>
      <p:sp>
        <p:nvSpPr>
          <p:cNvPr id="9" name="Left Arrow 8"/>
          <p:cNvSpPr/>
          <p:nvPr/>
        </p:nvSpPr>
        <p:spPr>
          <a:xfrm>
            <a:off x="7323830" y="3156221"/>
            <a:ext cx="567253" cy="2707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79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Gametogénesis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0966" y="563900"/>
            <a:ext cx="427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Ovogonia</a:t>
            </a:r>
            <a:r>
              <a:rPr lang="en-US" sz="2400" dirty="0" smtClean="0"/>
              <a:t>/</a:t>
            </a:r>
            <a:r>
              <a:rPr lang="en-US" sz="2400" dirty="0" err="1" smtClean="0"/>
              <a:t>Ovog</a:t>
            </a:r>
            <a:r>
              <a:rPr lang="en-US" sz="2400" dirty="0" err="1" smtClean="0"/>
              <a:t>é</a:t>
            </a:r>
            <a:r>
              <a:rPr lang="en-US" sz="2400" dirty="0" err="1" smtClean="0"/>
              <a:t>nesis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443633" y="6263129"/>
            <a:ext cx="5634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celldivisionandreproduction.weebly.com</a:t>
            </a:r>
            <a:r>
              <a:rPr lang="en-US" sz="1400" dirty="0" smtClean="0"/>
              <a:t>/sexual-</a:t>
            </a:r>
            <a:r>
              <a:rPr lang="en-US" sz="1400" dirty="0" err="1" smtClean="0"/>
              <a:t>reproduction.html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6307" y="574410"/>
            <a:ext cx="468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Espermatogonia</a:t>
            </a:r>
            <a:r>
              <a:rPr lang="en-US" sz="2400" dirty="0" smtClean="0"/>
              <a:t>/</a:t>
            </a:r>
            <a:r>
              <a:rPr lang="en-US" sz="2400" dirty="0" err="1" smtClean="0"/>
              <a:t>Espermatog</a:t>
            </a:r>
            <a:r>
              <a:rPr lang="en-US" sz="2400" dirty="0" err="1" smtClean="0"/>
              <a:t>é</a:t>
            </a:r>
            <a:r>
              <a:rPr lang="en-US" sz="2400" dirty="0" err="1" smtClean="0"/>
              <a:t>nesis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5098"/>
            <a:ext cx="8229600" cy="52280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976" y="1491808"/>
            <a:ext cx="4229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2n</a:t>
            </a:r>
          </a:p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5660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876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Primordial Germ Cells (PGCs)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El </a:t>
            </a:r>
            <a:r>
              <a:rPr lang="en-US" sz="2700" dirty="0" err="1" smtClean="0"/>
              <a:t>viaje</a:t>
            </a:r>
            <a:endParaRPr lang="en-US" sz="2700" dirty="0"/>
          </a:p>
        </p:txBody>
      </p:sp>
      <p:sp>
        <p:nvSpPr>
          <p:cNvPr id="10" name="TextBox 9"/>
          <p:cNvSpPr txBox="1"/>
          <p:nvPr/>
        </p:nvSpPr>
        <p:spPr>
          <a:xfrm>
            <a:off x="78674" y="2786351"/>
            <a:ext cx="2598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PGC (2n) </a:t>
            </a:r>
            <a:r>
              <a:rPr lang="en-US" sz="2000" dirty="0" err="1" smtClean="0"/>
              <a:t>migran</a:t>
            </a:r>
            <a:r>
              <a:rPr lang="en-US" sz="2000" dirty="0" smtClean="0"/>
              <a:t> </a:t>
            </a:r>
            <a:r>
              <a:rPr lang="en-US" sz="2000" dirty="0" err="1" smtClean="0"/>
              <a:t>desde</a:t>
            </a:r>
            <a:r>
              <a:rPr lang="en-US" sz="2000" dirty="0" smtClean="0"/>
              <a:t> </a:t>
            </a:r>
            <a:r>
              <a:rPr lang="en-US" sz="2000" dirty="0" err="1" smtClean="0"/>
              <a:t>epiblasto</a:t>
            </a:r>
            <a:r>
              <a:rPr lang="en-US" sz="2000" dirty="0"/>
              <a:t> </a:t>
            </a:r>
            <a:r>
              <a:rPr lang="en-US" sz="2000" dirty="0" smtClean="0"/>
              <a:t>hasta </a:t>
            </a:r>
          </a:p>
          <a:p>
            <a:pPr algn="ctr"/>
            <a:r>
              <a:rPr lang="en-US" sz="2000" dirty="0" smtClean="0"/>
              <a:t>el </a:t>
            </a:r>
            <a:r>
              <a:rPr lang="en-US" sz="2000" dirty="0" err="1" smtClean="0"/>
              <a:t>saco</a:t>
            </a:r>
            <a:r>
              <a:rPr lang="en-US" sz="2000" dirty="0" smtClean="0"/>
              <a:t> </a:t>
            </a:r>
            <a:r>
              <a:rPr lang="en-US" sz="2000" dirty="0" err="1" smtClean="0"/>
              <a:t>vitelino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113063"/>
            <a:ext cx="3385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https://</a:t>
            </a:r>
            <a:r>
              <a:rPr lang="en-US" sz="1400" dirty="0" err="1" smtClean="0"/>
              <a:t>celldivisionandreproduction.weebly.com</a:t>
            </a:r>
            <a:r>
              <a:rPr lang="en-US" sz="1400" dirty="0" smtClean="0"/>
              <a:t>/sexual-</a:t>
            </a:r>
            <a:r>
              <a:rPr lang="en-US" sz="1400" dirty="0" err="1" smtClean="0"/>
              <a:t>reproduction.html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763147" y="516584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mitosis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6393" y="583606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q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6120" y="4521314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4481" y="2849411"/>
            <a:ext cx="2922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PGCs (2n) </a:t>
            </a:r>
            <a:r>
              <a:rPr lang="en-US" sz="2000" dirty="0" smtClean="0"/>
              <a:t>sale del </a:t>
            </a:r>
            <a:r>
              <a:rPr lang="en-US" sz="2000" dirty="0" err="1" smtClean="0"/>
              <a:t>saco</a:t>
            </a:r>
            <a:r>
              <a:rPr lang="en-US" sz="2000" dirty="0" smtClean="0"/>
              <a:t> </a:t>
            </a:r>
            <a:r>
              <a:rPr lang="en-US" sz="2000" dirty="0" err="1" smtClean="0"/>
              <a:t>vitelino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34004" y="2838901"/>
            <a:ext cx="2991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PGC (2n) </a:t>
            </a:r>
            <a:r>
              <a:rPr lang="en-US" sz="2000" dirty="0" err="1" smtClean="0"/>
              <a:t>colonizan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gonadas</a:t>
            </a:r>
            <a:r>
              <a:rPr lang="en-US" sz="2000" dirty="0" smtClean="0"/>
              <a:t> en </a:t>
            </a:r>
            <a:r>
              <a:rPr lang="en-US" sz="2000" dirty="0" err="1" smtClean="0"/>
              <a:t>desarrollo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8674" y="3816540"/>
            <a:ext cx="920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PGCs </a:t>
            </a:r>
            <a:r>
              <a:rPr lang="en-US" sz="2400" dirty="0" err="1" smtClean="0"/>
              <a:t>pasan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mitosis </a:t>
            </a:r>
            <a:r>
              <a:rPr lang="en-US" sz="2400" dirty="0" err="1" smtClean="0"/>
              <a:t>m</a:t>
            </a:r>
            <a:r>
              <a:rPr lang="en-US" sz="2400" dirty="0" err="1" smtClean="0"/>
              <a:t>ú</a:t>
            </a:r>
            <a:r>
              <a:rPr lang="en-US" sz="2400" dirty="0" err="1" smtClean="0"/>
              <a:t>ltiples</a:t>
            </a:r>
            <a:r>
              <a:rPr lang="en-US" sz="2400" dirty="0" smtClean="0"/>
              <a:t> </a:t>
            </a:r>
            <a:r>
              <a:rPr lang="en-US" sz="2400" dirty="0" smtClean="0"/>
              <a:t>en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etapa</a:t>
            </a:r>
            <a:r>
              <a:rPr lang="en-US" sz="2400" dirty="0" smtClean="0"/>
              <a:t> </a:t>
            </a:r>
            <a:r>
              <a:rPr lang="en-US" sz="2400" dirty="0" err="1" smtClean="0"/>
              <a:t>aumentando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n</a:t>
            </a:r>
            <a:r>
              <a:rPr lang="en-US" sz="2400" dirty="0" err="1" smtClean="0"/>
              <a:t>ú</a:t>
            </a:r>
            <a:r>
              <a:rPr lang="en-US" sz="2400" dirty="0" err="1" smtClean="0"/>
              <a:t>mero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5348" y="4500349"/>
            <a:ext cx="3361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nada</a:t>
            </a:r>
            <a:r>
              <a:rPr lang="en-US" sz="2400" dirty="0" smtClean="0"/>
              <a:t> </a:t>
            </a:r>
            <a:r>
              <a:rPr lang="en-US" sz="2400" dirty="0" err="1" smtClean="0"/>
              <a:t>masculina</a:t>
            </a:r>
            <a:r>
              <a:rPr lang="en-US" sz="2400" dirty="0" smtClean="0"/>
              <a:t> en </a:t>
            </a:r>
            <a:r>
              <a:rPr lang="en-US" sz="2400" dirty="0" err="1" smtClean="0"/>
              <a:t>desarrollo</a:t>
            </a:r>
            <a:endParaRPr lang="en-US" sz="2400" dirty="0" smtClean="0"/>
          </a:p>
          <a:p>
            <a:pPr algn="ctr"/>
            <a:r>
              <a:rPr lang="en-US" sz="2400" dirty="0" err="1" smtClean="0"/>
              <a:t>Cord</a:t>
            </a:r>
            <a:r>
              <a:rPr lang="en-US" sz="2400" dirty="0" err="1" smtClean="0"/>
              <a:t>ó</a:t>
            </a:r>
            <a:r>
              <a:rPr lang="en-US" sz="2400" dirty="0" err="1" smtClean="0"/>
              <a:t>n</a:t>
            </a:r>
            <a:r>
              <a:rPr lang="en-US" sz="2400" dirty="0" smtClean="0"/>
              <a:t> </a:t>
            </a:r>
            <a:r>
              <a:rPr lang="en-US" sz="2400" dirty="0" smtClean="0"/>
              <a:t>sexual </a:t>
            </a:r>
            <a:r>
              <a:rPr lang="en-US" sz="2400" dirty="0" err="1" smtClean="0"/>
              <a:t>primitivo</a:t>
            </a:r>
            <a:endParaRPr lang="en-US" sz="2400" dirty="0" smtClean="0"/>
          </a:p>
          <a:p>
            <a:pPr algn="ctr"/>
            <a:r>
              <a:rPr lang="en-US" sz="2400" dirty="0" err="1" smtClean="0"/>
              <a:t>T</a:t>
            </a:r>
            <a:r>
              <a:rPr lang="en-US" sz="2400" dirty="0" err="1" smtClean="0"/>
              <a:t>ú</a:t>
            </a:r>
            <a:r>
              <a:rPr lang="en-US" sz="2400" dirty="0" err="1" smtClean="0"/>
              <a:t>bulo</a:t>
            </a:r>
            <a:r>
              <a:rPr lang="en-US" sz="2400" dirty="0" smtClean="0"/>
              <a:t> </a:t>
            </a:r>
            <a:r>
              <a:rPr lang="en-US" sz="2400" dirty="0" err="1" smtClean="0"/>
              <a:t>semin</a:t>
            </a:r>
            <a:r>
              <a:rPr lang="en-US" sz="2400" dirty="0" err="1" smtClean="0"/>
              <a:t>ífero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4" y="924673"/>
            <a:ext cx="2581285" cy="193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40" y="924673"/>
            <a:ext cx="2120705" cy="1957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521" y="838371"/>
            <a:ext cx="2973810" cy="20596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66510" y="3470941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slideplayer.com</a:t>
            </a:r>
            <a:r>
              <a:rPr lang="en-US" sz="1200" dirty="0" smtClean="0"/>
              <a:t>/slide/8302661/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3158254" y="3424873"/>
            <a:ext cx="2608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slideplayer.com</a:t>
            </a:r>
            <a:r>
              <a:rPr lang="en-US" sz="1200" dirty="0" smtClean="0"/>
              <a:t>/slide/8302661/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2055" y="1267273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2da</a:t>
            </a:r>
          </a:p>
          <a:p>
            <a:r>
              <a:rPr lang="en-US" dirty="0" err="1" smtClean="0"/>
              <a:t>sem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9655" y="1341246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4-5 </a:t>
            </a:r>
          </a:p>
          <a:p>
            <a:r>
              <a:rPr lang="en-US" dirty="0" err="1" smtClean="0"/>
              <a:t>sem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2702055" y="1987577"/>
            <a:ext cx="574196" cy="2932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479562" y="1913604"/>
            <a:ext cx="574196" cy="2932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341" y="4228573"/>
            <a:ext cx="3302759" cy="26231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33541" y="6027003"/>
            <a:ext cx="2310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healtheappointments.com</a:t>
            </a:r>
            <a:r>
              <a:rPr lang="en-US" sz="1200" dirty="0" smtClean="0"/>
              <a:t>/chapter-2-gametogenesis-essays/3/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0100" y="4513067"/>
            <a:ext cx="22938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PGCs (2n) </a:t>
            </a:r>
            <a:r>
              <a:rPr lang="en-US" sz="2400" dirty="0" err="1" smtClean="0"/>
              <a:t>durmientes</a:t>
            </a:r>
            <a:r>
              <a:rPr lang="en-US" sz="2400" dirty="0" smtClean="0"/>
              <a:t> hasta la </a:t>
            </a:r>
            <a:r>
              <a:rPr lang="en-US" sz="2400" dirty="0" err="1" smtClean="0"/>
              <a:t>pubertad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1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2215</TotalTime>
  <Words>1283</Words>
  <Application>Microsoft Macintosh PowerPoint</Application>
  <PresentationFormat>On-screen Show (4:3)</PresentationFormat>
  <Paragraphs>361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Wingdings</vt:lpstr>
      <vt:lpstr>Arial</vt:lpstr>
      <vt:lpstr>Black</vt:lpstr>
      <vt:lpstr>Desarrollo y Embriología Humana: Gametogénesis y Fecundación</vt:lpstr>
      <vt:lpstr>Objetivos</vt:lpstr>
      <vt:lpstr>El ciclo de vida</vt:lpstr>
      <vt:lpstr>El Genoma</vt:lpstr>
      <vt:lpstr>Destino Celular</vt:lpstr>
      <vt:lpstr>Mitosis</vt:lpstr>
      <vt:lpstr>Meiosis</vt:lpstr>
      <vt:lpstr>Gametogénesis </vt:lpstr>
      <vt:lpstr>Primordial Germ Cells (PGCs) El viaje</vt:lpstr>
      <vt:lpstr>Maduración de PGCs: ovario en desarrollo </vt:lpstr>
      <vt:lpstr>Pubertad femenina</vt:lpstr>
      <vt:lpstr>Ovulación gatillada por HL</vt:lpstr>
      <vt:lpstr>Pubertad masculina</vt:lpstr>
      <vt:lpstr>Espermatogénesis (espermatocitogenesis + espermiogenesis)</vt:lpstr>
      <vt:lpstr>Fecundación e Implantación en la pared uterina</vt:lpstr>
      <vt:lpstr>Fecundación</vt:lpstr>
      <vt:lpstr>El Cigoto: organismo nuevo y único</vt:lpstr>
      <vt:lpstr>Cambios en la Mucosa Uterina y Ovario</vt:lpstr>
      <vt:lpstr>Clínico - Infertilidad</vt:lpstr>
      <vt:lpstr>Meiosis anormal: no disyunción</vt:lpstr>
      <vt:lpstr>Diagnóstico</vt:lpstr>
      <vt:lpstr>Resumen</vt:lpstr>
      <vt:lpstr>Cierre</vt:lpstr>
    </vt:vector>
  </TitlesOfParts>
  <Company>Home - 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y Embriología Humana: Gametogénesis y Fecundación</dc:title>
  <dc:creator>Jose Carde</dc:creator>
  <cp:lastModifiedBy>Microsoft Office User</cp:lastModifiedBy>
  <cp:revision>40</cp:revision>
  <dcterms:created xsi:type="dcterms:W3CDTF">2018-05-15T00:43:58Z</dcterms:created>
  <dcterms:modified xsi:type="dcterms:W3CDTF">2018-05-16T19:21:26Z</dcterms:modified>
</cp:coreProperties>
</file>