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</p:sldMasterIdLst>
  <p:notesMasterIdLst>
    <p:notesMasterId r:id="rId47"/>
  </p:notesMasterIdLst>
  <p:sldIdLst>
    <p:sldId id="256" r:id="rId2"/>
    <p:sldId id="257" r:id="rId3"/>
    <p:sldId id="264" r:id="rId4"/>
    <p:sldId id="258" r:id="rId5"/>
    <p:sldId id="263" r:id="rId6"/>
    <p:sldId id="265" r:id="rId7"/>
    <p:sldId id="283" r:id="rId8"/>
    <p:sldId id="259" r:id="rId9"/>
    <p:sldId id="284" r:id="rId10"/>
    <p:sldId id="266" r:id="rId11"/>
    <p:sldId id="267" r:id="rId12"/>
    <p:sldId id="291" r:id="rId13"/>
    <p:sldId id="260" r:id="rId14"/>
    <p:sldId id="303" r:id="rId15"/>
    <p:sldId id="261" r:id="rId16"/>
    <p:sldId id="304" r:id="rId17"/>
    <p:sldId id="268" r:id="rId18"/>
    <p:sldId id="262" r:id="rId19"/>
    <p:sldId id="305" r:id="rId20"/>
    <p:sldId id="281" r:id="rId21"/>
    <p:sldId id="285" r:id="rId22"/>
    <p:sldId id="306" r:id="rId23"/>
    <p:sldId id="269" r:id="rId24"/>
    <p:sldId id="289" r:id="rId25"/>
    <p:sldId id="292" r:id="rId26"/>
    <p:sldId id="270" r:id="rId27"/>
    <p:sldId id="307" r:id="rId28"/>
    <p:sldId id="282" r:id="rId29"/>
    <p:sldId id="308" r:id="rId30"/>
    <p:sldId id="290" r:id="rId31"/>
    <p:sldId id="286" r:id="rId32"/>
    <p:sldId id="295" r:id="rId33"/>
    <p:sldId id="294" r:id="rId34"/>
    <p:sldId id="296" r:id="rId35"/>
    <p:sldId id="297" r:id="rId36"/>
    <p:sldId id="309" r:id="rId37"/>
    <p:sldId id="298" r:id="rId38"/>
    <p:sldId id="299" r:id="rId39"/>
    <p:sldId id="300" r:id="rId40"/>
    <p:sldId id="310" r:id="rId41"/>
    <p:sldId id="301" r:id="rId42"/>
    <p:sldId id="302" r:id="rId43"/>
    <p:sldId id="272" r:id="rId44"/>
    <p:sldId id="288" r:id="rId45"/>
    <p:sldId id="29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68841" autoAdjust="0"/>
  </p:normalViewPr>
  <p:slideViewPr>
    <p:cSldViewPr snapToGrid="0" snapToObjects="1">
      <p:cViewPr>
        <p:scale>
          <a:sx n="72" d="100"/>
          <a:sy n="72" d="100"/>
        </p:scale>
        <p:origin x="220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1A3BD-0201-0844-A704-33F6EB944A0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5B448-6E64-6D47-9382-B0B15D53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28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Relationship Id="rId3" Type="http://schemas.openxmlformats.org/officeDocument/2006/relationships/hyperlink" Target="http://www.ncbi.nlm.nih.gov/books/NBK10023/figure/A779/?report=objectonly" TargetMode="Externa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Relationship Id="rId3" Type="http://schemas.openxmlformats.org/officeDocument/2006/relationships/hyperlink" Target="http://www.ncbi.nlm.nih.gov/books/NBK10023/figure/A779/?report=objectonly" TargetMode="Externa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Equivalencia</a:t>
            </a:r>
            <a:r>
              <a:rPr lang="en-US" sz="1200" dirty="0" smtClean="0"/>
              <a:t>:</a:t>
            </a:r>
            <a:r>
              <a:rPr lang="en-US" sz="1200" baseline="0" dirty="0" smtClean="0"/>
              <a:t> </a:t>
            </a:r>
          </a:p>
          <a:p>
            <a:r>
              <a:rPr lang="en-US" sz="1200" baseline="0" dirty="0" smtClean="0"/>
              <a:t>PLT </a:t>
            </a:r>
            <a:r>
              <a:rPr lang="en-US" sz="1200" dirty="0" err="1" smtClean="0"/>
              <a:t>todos</a:t>
            </a:r>
            <a:r>
              <a:rPr lang="en-US" sz="1200" dirty="0" smtClean="0"/>
              <a:t> los </a:t>
            </a:r>
            <a:r>
              <a:rPr lang="en-US" sz="1200" dirty="0" err="1" smtClean="0"/>
              <a:t>cromosomas</a:t>
            </a:r>
            <a:r>
              <a:rPr lang="en-US" sz="1200" dirty="0" smtClean="0"/>
              <a:t> </a:t>
            </a:r>
            <a:r>
              <a:rPr lang="en-US" sz="1200" dirty="0" err="1" smtClean="0"/>
              <a:t>somáticos</a:t>
            </a:r>
            <a:r>
              <a:rPr lang="en-US" sz="1200" dirty="0" smtClean="0"/>
              <a:t> son </a:t>
            </a:r>
            <a:r>
              <a:rPr lang="en-US" sz="1200" dirty="0" err="1" smtClean="0"/>
              <a:t>descendientes</a:t>
            </a:r>
            <a:r>
              <a:rPr lang="en-US" sz="1200" dirty="0" smtClean="0"/>
              <a:t> </a:t>
            </a:r>
            <a:r>
              <a:rPr lang="en-US" sz="1200" dirty="0" err="1" smtClean="0"/>
              <a:t>mitóticos</a:t>
            </a:r>
            <a:r>
              <a:rPr lang="en-US" sz="1200" dirty="0" smtClean="0"/>
              <a:t> de los </a:t>
            </a:r>
            <a:r>
              <a:rPr lang="en-US" sz="1200" dirty="0" err="1" smtClean="0"/>
              <a:t>cigoticos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La </a:t>
            </a:r>
            <a:r>
              <a:rPr lang="en-US" sz="1200" dirty="0" err="1" smtClean="0"/>
              <a:t>respuesta</a:t>
            </a:r>
            <a:r>
              <a:rPr lang="en-US" sz="1200" dirty="0" smtClean="0"/>
              <a:t> </a:t>
            </a:r>
            <a:r>
              <a:rPr lang="en-US" sz="1200" dirty="0" err="1" smtClean="0"/>
              <a:t>es</a:t>
            </a:r>
            <a:r>
              <a:rPr lang="en-US" sz="1200" dirty="0" smtClean="0"/>
              <a:t> </a:t>
            </a:r>
            <a:r>
              <a:rPr lang="en-US" sz="1200" dirty="0" err="1" smtClean="0"/>
              <a:t>por</a:t>
            </a:r>
            <a:r>
              <a:rPr lang="en-US" sz="1200" dirty="0" smtClean="0"/>
              <a:t> </a:t>
            </a:r>
            <a:r>
              <a:rPr lang="en-US" sz="1200" dirty="0" err="1" smtClean="0"/>
              <a:t>que</a:t>
            </a:r>
            <a:r>
              <a:rPr lang="en-US" sz="1200" dirty="0" smtClean="0"/>
              <a:t> la </a:t>
            </a:r>
            <a:r>
              <a:rPr lang="en-US" sz="1200" dirty="0" err="1" smtClean="0"/>
              <a:t>expresion</a:t>
            </a:r>
            <a:r>
              <a:rPr lang="en-US" sz="1200" dirty="0" smtClean="0"/>
              <a:t> </a:t>
            </a:r>
            <a:r>
              <a:rPr lang="en-US" sz="1200" dirty="0" err="1" smtClean="0"/>
              <a:t>genética</a:t>
            </a:r>
            <a:r>
              <a:rPr lang="en-US" sz="1200" dirty="0" smtClean="0"/>
              <a:t> </a:t>
            </a:r>
            <a:r>
              <a:rPr lang="en-US" sz="1200" dirty="0" err="1" smtClean="0"/>
              <a:t>diferencial</a:t>
            </a:r>
            <a:r>
              <a:rPr lang="en-US" sz="1200" dirty="0" smtClean="0"/>
              <a:t>:</a:t>
            </a:r>
          </a:p>
          <a:p>
            <a:r>
              <a:rPr lang="en-US" sz="1200" dirty="0" smtClean="0"/>
              <a:t> O la </a:t>
            </a:r>
            <a:r>
              <a:rPr lang="en-US" sz="1200" dirty="0" err="1" smtClean="0"/>
              <a:t>expresión</a:t>
            </a:r>
            <a:r>
              <a:rPr lang="en-US" sz="1200" dirty="0" smtClean="0"/>
              <a:t> </a:t>
            </a:r>
            <a:r>
              <a:rPr lang="en-US" sz="1200" dirty="0" err="1" smtClean="0"/>
              <a:t>diferencial</a:t>
            </a:r>
            <a:r>
              <a:rPr lang="en-US" sz="1200" dirty="0" smtClean="0"/>
              <a:t> del </a:t>
            </a:r>
            <a:r>
              <a:rPr lang="en-US" sz="1200" dirty="0" err="1" smtClean="0"/>
              <a:t>genoma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305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Primera</a:t>
            </a:r>
            <a:r>
              <a:rPr lang="en-US" dirty="0" smtClean="0"/>
              <a:t> </a:t>
            </a:r>
            <a:r>
              <a:rPr lang="en-US" dirty="0" err="1" smtClean="0"/>
              <a:t>diferencia</a:t>
            </a:r>
            <a:r>
              <a:rPr lang="en-US" dirty="0" smtClean="0"/>
              <a:t> entre </a:t>
            </a:r>
            <a:r>
              <a:rPr lang="en-US" dirty="0" err="1" smtClean="0"/>
              <a:t>procariotes</a:t>
            </a:r>
            <a:r>
              <a:rPr lang="en-US" dirty="0" smtClean="0"/>
              <a:t> y </a:t>
            </a:r>
            <a:r>
              <a:rPr lang="en-US" dirty="0" err="1" smtClean="0"/>
              <a:t>ecucariotes</a:t>
            </a:r>
            <a:r>
              <a:rPr lang="en-US" dirty="0" smtClean="0"/>
              <a:t> : </a:t>
            </a:r>
            <a:r>
              <a:rPr lang="en-US" dirty="0" err="1" smtClean="0"/>
              <a:t>Cromatina</a:t>
            </a:r>
            <a:r>
              <a:rPr lang="en-US" dirty="0" smtClean="0"/>
              <a:t> : DNA y </a:t>
            </a:r>
            <a:r>
              <a:rPr lang="en-US" dirty="0" err="1" smtClean="0"/>
              <a:t>proteinas</a:t>
            </a:r>
            <a:r>
              <a:rPr lang="en-US" dirty="0" smtClean="0"/>
              <a:t>: </a:t>
            </a:r>
            <a:r>
              <a:rPr lang="en-US" dirty="0" err="1" smtClean="0"/>
              <a:t>histonicas</a:t>
            </a:r>
            <a:r>
              <a:rPr lang="en-US" baseline="0" dirty="0" smtClean="0"/>
              <a:t> y no </a:t>
            </a:r>
            <a:r>
              <a:rPr lang="en-US" baseline="0" dirty="0" err="1" smtClean="0"/>
              <a:t>histonicas</a:t>
            </a:r>
            <a:endParaRPr lang="en-US" baseline="0" dirty="0" smtClean="0"/>
          </a:p>
          <a:p>
            <a:r>
              <a:rPr lang="en-US" baseline="0" dirty="0" smtClean="0"/>
              <a:t>50% DNA y 50% </a:t>
            </a:r>
            <a:r>
              <a:rPr lang="en-US" baseline="0" dirty="0" err="1" smtClean="0"/>
              <a:t>proteinas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terminos</a:t>
            </a:r>
            <a:r>
              <a:rPr lang="en-US" baseline="0" dirty="0" smtClean="0"/>
              <a:t> del peso de la </a:t>
            </a:r>
            <a:r>
              <a:rPr lang="en-US" baseline="0" dirty="0" err="1" smtClean="0"/>
              <a:t>cromatina</a:t>
            </a:r>
            <a:endParaRPr lang="en-US" dirty="0" smtClean="0"/>
          </a:p>
          <a:p>
            <a:r>
              <a:rPr lang="en-US" dirty="0" err="1" smtClean="0"/>
              <a:t>Otra</a:t>
            </a:r>
            <a:r>
              <a:rPr lang="en-US" dirty="0" smtClean="0"/>
              <a:t> </a:t>
            </a:r>
            <a:r>
              <a:rPr lang="en-US" dirty="0" err="1" smtClean="0"/>
              <a:t>diferencia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compactacion</a:t>
            </a:r>
            <a:endParaRPr lang="en-US" dirty="0" smtClean="0"/>
          </a:p>
          <a:p>
            <a:r>
              <a:rPr lang="en-US" dirty="0" smtClean="0"/>
              <a:t>147 </a:t>
            </a:r>
            <a:r>
              <a:rPr lang="en-US" dirty="0" err="1" smtClean="0"/>
              <a:t>bp</a:t>
            </a:r>
            <a:r>
              <a:rPr lang="en-US" dirty="0" smtClean="0"/>
              <a:t> / </a:t>
            </a:r>
            <a:r>
              <a:rPr lang="en-US" dirty="0" err="1" smtClean="0"/>
              <a:t>nuclesoma</a:t>
            </a:r>
            <a:endParaRPr lang="en-US" dirty="0" smtClean="0"/>
          </a:p>
          <a:p>
            <a:r>
              <a:rPr lang="en-US" dirty="0" smtClean="0"/>
              <a:t>60-80 DNA linker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70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Acetil</a:t>
            </a:r>
            <a:r>
              <a:rPr lang="en-US" dirty="0" smtClean="0"/>
              <a:t> </a:t>
            </a:r>
            <a:r>
              <a:rPr lang="en-US" dirty="0" err="1" smtClean="0"/>
              <a:t>transferasas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histona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Activan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desestabilizan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nucleosoma</a:t>
            </a:r>
            <a:endParaRPr lang="en-US" baseline="0" dirty="0" smtClean="0"/>
          </a:p>
          <a:p>
            <a:r>
              <a:rPr lang="en-US" baseline="0" dirty="0" err="1" smtClean="0"/>
              <a:t>Deacetilasas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inactivan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esatbilizan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nucleosomas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Metiltransferasas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histona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añaden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grupo</a:t>
            </a:r>
            <a:r>
              <a:rPr lang="en-US" baseline="0" dirty="0" smtClean="0"/>
              <a:t> CH3 a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histonas</a:t>
            </a:r>
            <a:endParaRPr lang="en-US" baseline="0" dirty="0" smtClean="0"/>
          </a:p>
          <a:p>
            <a:r>
              <a:rPr lang="en-US" baseline="0" dirty="0" err="1" smtClean="0"/>
              <a:t>Histona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lysina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posicion</a:t>
            </a:r>
            <a:r>
              <a:rPr lang="en-US" baseline="0" dirty="0" smtClean="0"/>
              <a:t> 4, 3 </a:t>
            </a:r>
            <a:r>
              <a:rPr lang="en-US" baseline="0" dirty="0" err="1" smtClean="0"/>
              <a:t>metilaciones</a:t>
            </a:r>
            <a:endParaRPr lang="en-US" baseline="0" dirty="0" smtClean="0"/>
          </a:p>
          <a:p>
            <a:r>
              <a:rPr lang="en-US" baseline="0" dirty="0" err="1" smtClean="0"/>
              <a:t>Histona</a:t>
            </a:r>
            <a:r>
              <a:rPr lang="en-US" baseline="0" dirty="0" smtClean="0"/>
              <a:t> 3-4 </a:t>
            </a:r>
            <a:r>
              <a:rPr lang="en-US" baseline="0" dirty="0" err="1" smtClean="0"/>
              <a:t>Acetiladas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23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Acetil</a:t>
            </a:r>
            <a:r>
              <a:rPr lang="en-US" dirty="0" smtClean="0"/>
              <a:t> </a:t>
            </a:r>
            <a:r>
              <a:rPr lang="en-US" dirty="0" err="1" smtClean="0"/>
              <a:t>transferasas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histona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Activan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desestabilizan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nucleosoma</a:t>
            </a:r>
            <a:endParaRPr lang="en-US" baseline="0" dirty="0" smtClean="0"/>
          </a:p>
          <a:p>
            <a:r>
              <a:rPr lang="en-US" baseline="0" dirty="0" err="1" smtClean="0"/>
              <a:t>Deacetilasas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inactivan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esatbilizan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nucleosomas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Metiltransferasas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histona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añaden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grupo</a:t>
            </a:r>
            <a:r>
              <a:rPr lang="en-US" baseline="0" dirty="0" smtClean="0"/>
              <a:t> CH3 a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histonas</a:t>
            </a:r>
            <a:endParaRPr lang="en-US" baseline="0" dirty="0" smtClean="0"/>
          </a:p>
          <a:p>
            <a:r>
              <a:rPr lang="en-US" baseline="0" dirty="0" err="1" smtClean="0"/>
              <a:t>Histona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lysina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posicion</a:t>
            </a:r>
            <a:r>
              <a:rPr lang="en-US" baseline="0" dirty="0" smtClean="0"/>
              <a:t> 4, 3 </a:t>
            </a:r>
            <a:r>
              <a:rPr lang="en-US" baseline="0" dirty="0" err="1" smtClean="0"/>
              <a:t>metilaciones</a:t>
            </a:r>
            <a:endParaRPr lang="en-US" baseline="0" dirty="0" smtClean="0"/>
          </a:p>
          <a:p>
            <a:r>
              <a:rPr lang="en-US" baseline="0" dirty="0" err="1" smtClean="0"/>
              <a:t>Histona</a:t>
            </a:r>
            <a:r>
              <a:rPr lang="en-US" baseline="0" dirty="0" smtClean="0"/>
              <a:t> 3-4 </a:t>
            </a:r>
            <a:r>
              <a:rPr lang="en-US" baseline="0" dirty="0" err="1" smtClean="0"/>
              <a:t>Acetiladas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7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Hasta el </a:t>
            </a:r>
            <a:r>
              <a:rPr lang="en-US" dirty="0" err="1" smtClean="0"/>
              <a:t>Momento</a:t>
            </a:r>
            <a:r>
              <a:rPr lang="en-US" baseline="0" dirty="0" smtClean="0"/>
              <a:t> van 2 </a:t>
            </a:r>
            <a:r>
              <a:rPr lang="en-US" baseline="0" dirty="0" err="1" smtClean="0"/>
              <a:t>diferencias</a:t>
            </a:r>
            <a:r>
              <a:rPr lang="en-US" baseline="0" dirty="0" smtClean="0"/>
              <a:t> entre </a:t>
            </a:r>
            <a:r>
              <a:rPr lang="en-US" baseline="0" dirty="0" err="1" smtClean="0"/>
              <a:t>Eu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Proc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Cromatina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Compactación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err="1" smtClean="0"/>
              <a:t>Vamos</a:t>
            </a:r>
            <a:r>
              <a:rPr lang="en-US" baseline="0" dirty="0" smtClean="0"/>
              <a:t> a la 3ra – </a:t>
            </a:r>
            <a:r>
              <a:rPr lang="en-US" baseline="0" dirty="0" err="1" smtClean="0"/>
              <a:t>Anatomía</a:t>
            </a:r>
            <a:r>
              <a:rPr lang="en-US" baseline="0" dirty="0" smtClean="0"/>
              <a:t> de un Gen - </a:t>
            </a:r>
            <a:r>
              <a:rPr lang="en-US" baseline="0" dirty="0" err="1" smtClean="0"/>
              <a:t>estructura</a:t>
            </a: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81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Repasemos</a:t>
            </a:r>
            <a:r>
              <a:rPr lang="en-US" dirty="0" smtClean="0"/>
              <a:t> </a:t>
            </a:r>
            <a:r>
              <a:rPr lang="en-US" dirty="0" err="1" smtClean="0"/>
              <a:t>anatomia</a:t>
            </a:r>
            <a:r>
              <a:rPr lang="en-US" dirty="0" smtClean="0"/>
              <a:t> de gen</a:t>
            </a:r>
          </a:p>
          <a:p>
            <a:r>
              <a:rPr lang="en-US" b="1" dirty="0" err="1" smtClean="0"/>
              <a:t>Promotor</a:t>
            </a:r>
            <a:r>
              <a:rPr lang="en-US" b="1" dirty="0" smtClean="0"/>
              <a:t>:</a:t>
            </a:r>
            <a:r>
              <a:rPr lang="en-US" b="1" baseline="0" dirty="0" smtClean="0"/>
              <a:t> </a:t>
            </a:r>
            <a:r>
              <a:rPr lang="en-US" baseline="0" dirty="0" smtClean="0"/>
              <a:t>binding the la RNA pol II y la </a:t>
            </a:r>
            <a:r>
              <a:rPr lang="en-US" baseline="0" dirty="0" err="1" smtClean="0"/>
              <a:t>iniciacion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transcripcion</a:t>
            </a:r>
            <a:endParaRPr lang="en-US" baseline="0" dirty="0" smtClean="0"/>
          </a:p>
          <a:p>
            <a:r>
              <a:rPr lang="en-US" baseline="0" dirty="0" smtClean="0"/>
              <a:t>3 </a:t>
            </a:r>
            <a:r>
              <a:rPr lang="en-US" baseline="0" dirty="0" err="1" smtClean="0"/>
              <a:t>unidades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desde</a:t>
            </a:r>
            <a:r>
              <a:rPr lang="en-US" baseline="0" dirty="0" smtClean="0"/>
              <a:t> -26  a -96</a:t>
            </a:r>
          </a:p>
          <a:p>
            <a:r>
              <a:rPr lang="en-US" b="1" baseline="0" dirty="0" smtClean="0"/>
              <a:t>ACATTTG – </a:t>
            </a:r>
            <a:r>
              <a:rPr lang="en-US" baseline="0" dirty="0" smtClean="0"/>
              <a:t>en N </a:t>
            </a:r>
            <a:r>
              <a:rPr lang="en-US" baseline="0" dirty="0" err="1" smtClean="0"/>
              <a:t>globina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secuencia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iniciacion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transcripcion</a:t>
            </a:r>
            <a:endParaRPr lang="en-US" baseline="0" dirty="0" smtClean="0"/>
          </a:p>
          <a:p>
            <a:r>
              <a:rPr lang="en-US" baseline="0" dirty="0" err="1" smtClean="0"/>
              <a:t>Equivale</a:t>
            </a:r>
            <a:r>
              <a:rPr lang="en-US" baseline="0" dirty="0" smtClean="0"/>
              <a:t> a 5’ del RNA, </a:t>
            </a:r>
            <a:r>
              <a:rPr lang="en-US" baseline="0" dirty="0" err="1" smtClean="0"/>
              <a:t>donde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</a:t>
            </a:r>
            <a:r>
              <a:rPr lang="en-US" baseline="0" dirty="0" smtClean="0"/>
              <a:t> el capping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82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5’UTR </a:t>
            </a:r>
            <a:r>
              <a:rPr lang="en-US" baseline="0" dirty="0" smtClean="0"/>
              <a:t>– </a:t>
            </a:r>
            <a:r>
              <a:rPr lang="en-US" baseline="0" dirty="0" err="1" smtClean="0"/>
              <a:t>trancrita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traducida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secuencia</a:t>
            </a:r>
            <a:r>
              <a:rPr lang="en-US" baseline="0" dirty="0" smtClean="0"/>
              <a:t> leader son 50 </a:t>
            </a:r>
            <a:r>
              <a:rPr lang="en-US" baseline="0" dirty="0" err="1" smtClean="0"/>
              <a:t>bp</a:t>
            </a:r>
            <a:endParaRPr lang="en-US" baseline="0" dirty="0" smtClean="0"/>
          </a:p>
          <a:p>
            <a:r>
              <a:rPr lang="en-US" baseline="0" dirty="0" smtClean="0"/>
              <a:t>Entre los </a:t>
            </a:r>
            <a:r>
              <a:rPr lang="en-US" baseline="0" dirty="0" err="1" smtClean="0"/>
              <a:t>puntos</a:t>
            </a:r>
            <a:r>
              <a:rPr lang="en-US" baseline="0" dirty="0" smtClean="0"/>
              <a:t> d </a:t>
            </a:r>
            <a:r>
              <a:rPr lang="en-US" baseline="0" dirty="0" err="1" smtClean="0"/>
              <a:t>einiciacion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transcripcion</a:t>
            </a:r>
            <a:r>
              <a:rPr lang="en-US" baseline="0" dirty="0" smtClean="0"/>
              <a:t> y de </a:t>
            </a:r>
            <a:r>
              <a:rPr lang="en-US" baseline="0" dirty="0" err="1" smtClean="0"/>
              <a:t>traduccion</a:t>
            </a:r>
            <a:endParaRPr lang="en-US" baseline="0" dirty="0" smtClean="0"/>
          </a:p>
          <a:p>
            <a:r>
              <a:rPr lang="en-US" baseline="0" dirty="0" err="1" smtClean="0"/>
              <a:t>Determina</a:t>
            </a:r>
            <a:r>
              <a:rPr lang="en-US" baseline="0" dirty="0" smtClean="0"/>
              <a:t> a q </a:t>
            </a:r>
            <a:r>
              <a:rPr lang="en-US" baseline="0" dirty="0" err="1" smtClean="0"/>
              <a:t>velocidad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comienza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traduccion</a:t>
            </a:r>
            <a:endParaRPr lang="en-US" baseline="0" dirty="0" smtClean="0"/>
          </a:p>
          <a:p>
            <a:r>
              <a:rPr lang="en-US" b="1" baseline="0" dirty="0" smtClean="0"/>
              <a:t>ATG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iniciacion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traduccion</a:t>
            </a:r>
            <a:r>
              <a:rPr lang="en-US" baseline="0" dirty="0" smtClean="0"/>
              <a:t> – AUG </a:t>
            </a:r>
            <a:r>
              <a:rPr lang="en-US" baseline="0" dirty="0" err="1" smtClean="0"/>
              <a:t>comienzo</a:t>
            </a:r>
            <a:r>
              <a:rPr lang="en-US" baseline="0" dirty="0" smtClean="0"/>
              <a:t> del primer axon de 130 </a:t>
            </a:r>
            <a:r>
              <a:rPr lang="en-US" baseline="0" dirty="0" err="1" smtClean="0"/>
              <a:t>bp</a:t>
            </a:r>
            <a:endParaRPr lang="en-US" baseline="0" dirty="0" smtClean="0"/>
          </a:p>
          <a:p>
            <a:r>
              <a:rPr lang="en-US" b="1" baseline="0" dirty="0" smtClean="0"/>
              <a:t>Intron  de 130 </a:t>
            </a:r>
            <a:r>
              <a:rPr lang="en-US" b="1" baseline="0" dirty="0" err="1" smtClean="0"/>
              <a:t>bp</a:t>
            </a:r>
            <a:r>
              <a:rPr lang="en-US" b="1" baseline="0" dirty="0" smtClean="0"/>
              <a:t> ( imp </a:t>
            </a:r>
            <a:r>
              <a:rPr lang="en-US" b="1" baseline="0" dirty="0" err="1" smtClean="0"/>
              <a:t>para</a:t>
            </a:r>
            <a:r>
              <a:rPr lang="en-US" b="1" baseline="0" dirty="0" smtClean="0"/>
              <a:t> processing </a:t>
            </a:r>
            <a:r>
              <a:rPr lang="en-US" b="1" baseline="0" dirty="0" err="1" smtClean="0"/>
              <a:t>maduracion</a:t>
            </a:r>
            <a:r>
              <a:rPr lang="en-US" b="1" baseline="0" dirty="0" smtClean="0"/>
              <a:t> y </a:t>
            </a:r>
            <a:r>
              <a:rPr lang="en-US" b="1" baseline="0" dirty="0" err="1" smtClean="0"/>
              <a:t>exportacion</a:t>
            </a:r>
            <a:r>
              <a:rPr lang="en-US" b="1" baseline="0" dirty="0" smtClean="0"/>
              <a:t>)</a:t>
            </a:r>
          </a:p>
          <a:p>
            <a:r>
              <a:rPr lang="en-US" b="1" baseline="0" dirty="0" smtClean="0"/>
              <a:t>Exon 2 – 222 </a:t>
            </a:r>
            <a:r>
              <a:rPr lang="en-US" b="1" baseline="0" dirty="0" err="1" smtClean="0"/>
              <a:t>bp</a:t>
            </a:r>
            <a:endParaRPr lang="en-US" b="1" baseline="0" dirty="0" smtClean="0"/>
          </a:p>
          <a:p>
            <a:r>
              <a:rPr lang="en-US" b="1" baseline="0" dirty="0" smtClean="0"/>
              <a:t>Intron 850bp</a:t>
            </a:r>
          </a:p>
          <a:p>
            <a:r>
              <a:rPr lang="en-US" b="1" baseline="0" dirty="0" smtClean="0"/>
              <a:t>Exon 126 </a:t>
            </a:r>
            <a:r>
              <a:rPr lang="en-US" b="1" baseline="0" dirty="0" err="1" smtClean="0"/>
              <a:t>bp</a:t>
            </a:r>
            <a:endParaRPr lang="en-US" b="1" baseline="0" dirty="0" smtClean="0"/>
          </a:p>
          <a:p>
            <a:r>
              <a:rPr lang="en-US" b="1" baseline="0" dirty="0" smtClean="0"/>
              <a:t>UAA o TAA </a:t>
            </a:r>
            <a:r>
              <a:rPr lang="en-US" baseline="0" dirty="0" err="1" smtClean="0"/>
              <a:t>disociacion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ribosoma</a:t>
            </a:r>
            <a:endParaRPr lang="en-US" baseline="0" dirty="0" smtClean="0"/>
          </a:p>
          <a:p>
            <a:r>
              <a:rPr lang="en-US" b="1" baseline="0" dirty="0" smtClean="0"/>
              <a:t>3’ UTR </a:t>
            </a:r>
            <a:r>
              <a:rPr lang="en-US" baseline="0" dirty="0" smtClean="0"/>
              <a:t>– </a:t>
            </a:r>
            <a:r>
              <a:rPr lang="en-US" baseline="0" dirty="0" err="1" smtClean="0"/>
              <a:t>transcrita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traducida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incluye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secuencia</a:t>
            </a:r>
            <a:endParaRPr lang="en-US" baseline="0" dirty="0" smtClean="0"/>
          </a:p>
          <a:p>
            <a:r>
              <a:rPr lang="en-US" b="1" baseline="0" dirty="0" err="1" smtClean="0"/>
              <a:t>Ia</a:t>
            </a:r>
            <a:r>
              <a:rPr lang="en-US" b="1" baseline="0" dirty="0" smtClean="0"/>
              <a:t> AATAAA </a:t>
            </a:r>
            <a:r>
              <a:rPr lang="en-US" baseline="0" dirty="0" smtClean="0"/>
              <a:t>– </a:t>
            </a:r>
            <a:r>
              <a:rPr lang="en-US" baseline="0" dirty="0" err="1" smtClean="0"/>
              <a:t>senal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poliA</a:t>
            </a:r>
            <a:endParaRPr lang="en-US" baseline="0" dirty="0" smtClean="0"/>
          </a:p>
          <a:p>
            <a:r>
              <a:rPr lang="en-US" baseline="0" dirty="0" err="1" smtClean="0"/>
              <a:t>Poli</a:t>
            </a:r>
            <a:r>
              <a:rPr lang="en-US" baseline="0" dirty="0" smtClean="0"/>
              <a:t> A se </a:t>
            </a:r>
            <a:r>
              <a:rPr lang="en-US" baseline="0" dirty="0" err="1" smtClean="0"/>
              <a:t>coloca</a:t>
            </a:r>
            <a:r>
              <a:rPr lang="en-US" baseline="0" dirty="0" smtClean="0"/>
              <a:t> 20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luego</a:t>
            </a:r>
            <a:r>
              <a:rPr lang="en-US" baseline="0" dirty="0" smtClean="0"/>
              <a:t> de la AAUAAA, (el </a:t>
            </a:r>
            <a:r>
              <a:rPr lang="en-US" baseline="0" dirty="0" err="1" smtClean="0"/>
              <a:t>poliA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un TTTTTTTTTTT  en la </a:t>
            </a:r>
            <a:r>
              <a:rPr lang="en-US" baseline="0" dirty="0" err="1" smtClean="0"/>
              <a:t>secuencia</a:t>
            </a:r>
            <a:r>
              <a:rPr lang="en-US" baseline="0" dirty="0" smtClean="0"/>
              <a:t> de DNA)</a:t>
            </a:r>
          </a:p>
          <a:p>
            <a:r>
              <a:rPr lang="en-US" baseline="0" dirty="0" err="1" smtClean="0"/>
              <a:t>S</a:t>
            </a:r>
            <a:r>
              <a:rPr lang="en-US" b="1" baseline="0" dirty="0" err="1" smtClean="0"/>
              <a:t>ecuencia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terminacion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sigue</a:t>
            </a:r>
            <a:r>
              <a:rPr lang="en-US" baseline="0" dirty="0" smtClean="0"/>
              <a:t> 1000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luego</a:t>
            </a:r>
            <a:r>
              <a:rPr lang="en-US" baseline="0" dirty="0" smtClean="0"/>
              <a:t> del AATAAA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82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214FE-1F56-8C4C-8AC1-2B1B5F9D798F}" type="slidenum">
              <a:rPr lang="en-US"/>
              <a:pPr/>
              <a:t>21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320"/>
            <a:ext cx="5029200" cy="411464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b="1" baseline="0" dirty="0" smtClean="0"/>
              <a:t>UAA o TAA </a:t>
            </a:r>
            <a:r>
              <a:rPr lang="en-US" baseline="0" dirty="0" err="1" smtClean="0"/>
              <a:t>disociacion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ribosoma</a:t>
            </a:r>
            <a:endParaRPr lang="en-US" baseline="0" dirty="0" smtClean="0"/>
          </a:p>
          <a:p>
            <a:r>
              <a:rPr lang="en-US" b="1" baseline="0" dirty="0" smtClean="0"/>
              <a:t>3’ UTR </a:t>
            </a:r>
            <a:r>
              <a:rPr lang="en-US" baseline="0" dirty="0" smtClean="0"/>
              <a:t>– </a:t>
            </a:r>
            <a:r>
              <a:rPr lang="en-US" baseline="0" dirty="0" err="1" smtClean="0"/>
              <a:t>transcrita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traducida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incluye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secuencia</a:t>
            </a:r>
            <a:endParaRPr lang="en-US" baseline="0" dirty="0" smtClean="0"/>
          </a:p>
          <a:p>
            <a:r>
              <a:rPr lang="en-US" b="1" baseline="0" dirty="0" err="1" smtClean="0"/>
              <a:t>Ia</a:t>
            </a:r>
            <a:r>
              <a:rPr lang="en-US" b="1" baseline="0" dirty="0" smtClean="0"/>
              <a:t> AATAAA </a:t>
            </a:r>
            <a:r>
              <a:rPr lang="en-US" baseline="0" dirty="0" smtClean="0"/>
              <a:t>– </a:t>
            </a:r>
            <a:r>
              <a:rPr lang="en-US" baseline="0" dirty="0" err="1" smtClean="0"/>
              <a:t>senal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poliA</a:t>
            </a:r>
            <a:r>
              <a:rPr lang="en-US" baseline="0" dirty="0" smtClean="0"/>
              <a:t> (el </a:t>
            </a:r>
            <a:r>
              <a:rPr lang="en-US" baseline="0" dirty="0" err="1" smtClean="0"/>
              <a:t>poliA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un AAAAAAAAAAAA  en la </a:t>
            </a:r>
            <a:r>
              <a:rPr lang="en-US" baseline="0" dirty="0" err="1" smtClean="0"/>
              <a:t>secuencia</a:t>
            </a:r>
            <a:r>
              <a:rPr lang="en-US" baseline="0" dirty="0" smtClean="0"/>
              <a:t>)</a:t>
            </a:r>
          </a:p>
          <a:p>
            <a:r>
              <a:rPr lang="en-US" baseline="0" dirty="0" err="1" smtClean="0"/>
              <a:t>Poli</a:t>
            </a:r>
            <a:r>
              <a:rPr lang="en-US" baseline="0" dirty="0" smtClean="0"/>
              <a:t> A se </a:t>
            </a:r>
            <a:r>
              <a:rPr lang="en-US" baseline="0" dirty="0" err="1" smtClean="0"/>
              <a:t>coloca</a:t>
            </a:r>
            <a:r>
              <a:rPr lang="en-US" baseline="0" dirty="0" smtClean="0"/>
              <a:t> 20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luego</a:t>
            </a:r>
            <a:r>
              <a:rPr lang="en-US" baseline="0" dirty="0" smtClean="0"/>
              <a:t> de la AAUAA</a:t>
            </a:r>
          </a:p>
          <a:p>
            <a:r>
              <a:rPr lang="en-US" baseline="0" dirty="0" err="1" smtClean="0"/>
              <a:t>S</a:t>
            </a:r>
            <a:r>
              <a:rPr lang="en-US" b="1" baseline="0" dirty="0" err="1" smtClean="0"/>
              <a:t>ecuencia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terminacion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sige</a:t>
            </a:r>
            <a:r>
              <a:rPr lang="en-US" baseline="0" dirty="0" smtClean="0"/>
              <a:t> 1000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luego</a:t>
            </a:r>
            <a:r>
              <a:rPr lang="en-US" baseline="0" dirty="0" smtClean="0"/>
              <a:t> del AATAAA</a:t>
            </a:r>
          </a:p>
          <a:p>
            <a:r>
              <a:rPr lang="en-US" baseline="0" dirty="0" smtClean="0"/>
              <a:t>RNA </a:t>
            </a:r>
            <a:r>
              <a:rPr lang="en-US" baseline="0" dirty="0" err="1" smtClean="0"/>
              <a:t>heterogeneo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premRNA</a:t>
            </a:r>
            <a:endParaRPr lang="en-US" baseline="0" dirty="0" smtClean="0"/>
          </a:p>
          <a:p>
            <a:r>
              <a:rPr lang="en-US" baseline="0" dirty="0" err="1" smtClean="0"/>
              <a:t>Caping</a:t>
            </a:r>
            <a:r>
              <a:rPr lang="en-US" baseline="0" dirty="0" smtClean="0"/>
              <a:t> 5’-5’ </a:t>
            </a:r>
            <a:r>
              <a:rPr lang="en-US" baseline="0" dirty="0" err="1" smtClean="0"/>
              <a:t>Metilguanosina</a:t>
            </a:r>
            <a:endParaRPr lang="en-US" dirty="0" smtClean="0"/>
          </a:p>
          <a:p>
            <a:r>
              <a:rPr lang="en-US" dirty="0" smtClean="0"/>
              <a:t>3’ </a:t>
            </a:r>
            <a:r>
              <a:rPr lang="en-US" dirty="0" err="1" smtClean="0"/>
              <a:t>poli</a:t>
            </a:r>
            <a:r>
              <a:rPr lang="en-US" baseline="0" dirty="0" smtClean="0"/>
              <a:t> A, no en el DNA</a:t>
            </a:r>
          </a:p>
        </p:txBody>
      </p:sp>
    </p:spTree>
    <p:extLst>
      <p:ext uri="{BB962C8B-B14F-4D97-AF65-F5344CB8AC3E}">
        <p14:creationId xmlns:p14="http://schemas.microsoft.com/office/powerpoint/2010/main" val="1648645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5’UTR </a:t>
            </a:r>
            <a:r>
              <a:rPr lang="en-US" baseline="0" dirty="0" smtClean="0"/>
              <a:t>– </a:t>
            </a:r>
            <a:r>
              <a:rPr lang="en-US" baseline="0" dirty="0" err="1" smtClean="0"/>
              <a:t>trancrita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traducida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secuencia</a:t>
            </a:r>
            <a:r>
              <a:rPr lang="en-US" baseline="0" dirty="0" smtClean="0"/>
              <a:t> leader son 50 </a:t>
            </a:r>
            <a:r>
              <a:rPr lang="en-US" baseline="0" dirty="0" err="1" smtClean="0"/>
              <a:t>bp</a:t>
            </a:r>
            <a:endParaRPr lang="en-US" baseline="0" dirty="0" smtClean="0"/>
          </a:p>
          <a:p>
            <a:r>
              <a:rPr lang="en-US" baseline="0" dirty="0" smtClean="0"/>
              <a:t>Entre los </a:t>
            </a:r>
            <a:r>
              <a:rPr lang="en-US" baseline="0" dirty="0" err="1" smtClean="0"/>
              <a:t>puntos</a:t>
            </a:r>
            <a:r>
              <a:rPr lang="en-US" baseline="0" dirty="0" smtClean="0"/>
              <a:t> d </a:t>
            </a:r>
            <a:r>
              <a:rPr lang="en-US" baseline="0" dirty="0" err="1" smtClean="0"/>
              <a:t>einiciacion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transcripcion</a:t>
            </a:r>
            <a:r>
              <a:rPr lang="en-US" baseline="0" dirty="0" smtClean="0"/>
              <a:t> y de </a:t>
            </a:r>
            <a:r>
              <a:rPr lang="en-US" baseline="0" dirty="0" err="1" smtClean="0"/>
              <a:t>traduccion</a:t>
            </a:r>
            <a:endParaRPr lang="en-US" baseline="0" dirty="0" smtClean="0"/>
          </a:p>
          <a:p>
            <a:r>
              <a:rPr lang="en-US" baseline="0" dirty="0" err="1" smtClean="0"/>
              <a:t>Determina</a:t>
            </a:r>
            <a:r>
              <a:rPr lang="en-US" baseline="0" dirty="0" smtClean="0"/>
              <a:t> a q </a:t>
            </a:r>
            <a:r>
              <a:rPr lang="en-US" baseline="0" dirty="0" err="1" smtClean="0"/>
              <a:t>velocidad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comienza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traduccion</a:t>
            </a:r>
            <a:endParaRPr lang="en-US" baseline="0" dirty="0" smtClean="0"/>
          </a:p>
          <a:p>
            <a:r>
              <a:rPr lang="en-US" b="1" baseline="0" dirty="0" smtClean="0"/>
              <a:t>ATG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iniciacion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traduccion</a:t>
            </a:r>
            <a:r>
              <a:rPr lang="en-US" baseline="0" dirty="0" smtClean="0"/>
              <a:t> – AUG </a:t>
            </a:r>
            <a:r>
              <a:rPr lang="en-US" baseline="0" dirty="0" err="1" smtClean="0"/>
              <a:t>comienzo</a:t>
            </a:r>
            <a:r>
              <a:rPr lang="en-US" baseline="0" dirty="0" smtClean="0"/>
              <a:t> del primer axon de 130 </a:t>
            </a:r>
            <a:r>
              <a:rPr lang="en-US" baseline="0" dirty="0" err="1" smtClean="0"/>
              <a:t>bp</a:t>
            </a:r>
            <a:endParaRPr lang="en-US" baseline="0" dirty="0" smtClean="0"/>
          </a:p>
          <a:p>
            <a:r>
              <a:rPr lang="en-US" b="1" baseline="0" dirty="0" smtClean="0"/>
              <a:t>Intron  de 130 </a:t>
            </a:r>
            <a:r>
              <a:rPr lang="en-US" b="1" baseline="0" dirty="0" err="1" smtClean="0"/>
              <a:t>bp</a:t>
            </a:r>
            <a:r>
              <a:rPr lang="en-US" b="1" baseline="0" dirty="0" smtClean="0"/>
              <a:t> ( imp </a:t>
            </a:r>
            <a:r>
              <a:rPr lang="en-US" b="1" baseline="0" dirty="0" err="1" smtClean="0"/>
              <a:t>para</a:t>
            </a:r>
            <a:r>
              <a:rPr lang="en-US" b="1" baseline="0" dirty="0" smtClean="0"/>
              <a:t> processing </a:t>
            </a:r>
            <a:r>
              <a:rPr lang="en-US" b="1" baseline="0" dirty="0" err="1" smtClean="0"/>
              <a:t>maduracion</a:t>
            </a:r>
            <a:r>
              <a:rPr lang="en-US" b="1" baseline="0" dirty="0" smtClean="0"/>
              <a:t> y </a:t>
            </a:r>
            <a:r>
              <a:rPr lang="en-US" b="1" baseline="0" dirty="0" err="1" smtClean="0"/>
              <a:t>exportacion</a:t>
            </a:r>
            <a:r>
              <a:rPr lang="en-US" b="1" baseline="0" dirty="0" smtClean="0"/>
              <a:t>)</a:t>
            </a:r>
          </a:p>
          <a:p>
            <a:r>
              <a:rPr lang="en-US" b="1" baseline="0" dirty="0" smtClean="0"/>
              <a:t>Exon 2 – 222 </a:t>
            </a:r>
            <a:r>
              <a:rPr lang="en-US" b="1" baseline="0" dirty="0" err="1" smtClean="0"/>
              <a:t>bp</a:t>
            </a:r>
            <a:endParaRPr lang="en-US" b="1" baseline="0" dirty="0" smtClean="0"/>
          </a:p>
          <a:p>
            <a:r>
              <a:rPr lang="en-US" b="1" baseline="0" dirty="0" smtClean="0"/>
              <a:t>Intron 850bp</a:t>
            </a:r>
          </a:p>
          <a:p>
            <a:r>
              <a:rPr lang="en-US" b="1" baseline="0" dirty="0" smtClean="0"/>
              <a:t>Exon 126 </a:t>
            </a:r>
            <a:r>
              <a:rPr lang="en-US" b="1" baseline="0" dirty="0" err="1" smtClean="0"/>
              <a:t>bp</a:t>
            </a:r>
            <a:endParaRPr lang="en-US" b="1" baseline="0" dirty="0" smtClean="0"/>
          </a:p>
          <a:p>
            <a:r>
              <a:rPr lang="en-US" b="1" baseline="0" dirty="0" smtClean="0"/>
              <a:t>UAA o TAA </a:t>
            </a:r>
            <a:r>
              <a:rPr lang="en-US" baseline="0" dirty="0" err="1" smtClean="0"/>
              <a:t>disociacion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ribosoma</a:t>
            </a:r>
            <a:endParaRPr lang="en-US" baseline="0" dirty="0" smtClean="0"/>
          </a:p>
          <a:p>
            <a:r>
              <a:rPr lang="en-US" b="1" baseline="0" dirty="0" smtClean="0"/>
              <a:t>3’ UTR </a:t>
            </a:r>
            <a:r>
              <a:rPr lang="en-US" baseline="0" dirty="0" smtClean="0"/>
              <a:t>– </a:t>
            </a:r>
            <a:r>
              <a:rPr lang="en-US" baseline="0" dirty="0" err="1" smtClean="0"/>
              <a:t>transcrita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traducida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incluye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secuencia</a:t>
            </a:r>
            <a:endParaRPr lang="en-US" baseline="0" dirty="0" smtClean="0"/>
          </a:p>
          <a:p>
            <a:r>
              <a:rPr lang="en-US" b="1" baseline="0" dirty="0" err="1" smtClean="0"/>
              <a:t>Ia</a:t>
            </a:r>
            <a:r>
              <a:rPr lang="en-US" b="1" baseline="0" dirty="0" smtClean="0"/>
              <a:t> AATAAA </a:t>
            </a:r>
            <a:r>
              <a:rPr lang="en-US" baseline="0" dirty="0" smtClean="0"/>
              <a:t>– </a:t>
            </a:r>
            <a:r>
              <a:rPr lang="en-US" baseline="0" dirty="0" err="1" smtClean="0"/>
              <a:t>senal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poliA</a:t>
            </a:r>
            <a:endParaRPr lang="en-US" baseline="0" dirty="0" smtClean="0"/>
          </a:p>
          <a:p>
            <a:r>
              <a:rPr lang="en-US" baseline="0" dirty="0" err="1" smtClean="0"/>
              <a:t>Poli</a:t>
            </a:r>
            <a:r>
              <a:rPr lang="en-US" baseline="0" dirty="0" smtClean="0"/>
              <a:t> A se </a:t>
            </a:r>
            <a:r>
              <a:rPr lang="en-US" baseline="0" dirty="0" err="1" smtClean="0"/>
              <a:t>coloca</a:t>
            </a:r>
            <a:r>
              <a:rPr lang="en-US" baseline="0" dirty="0" smtClean="0"/>
              <a:t> 20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luego</a:t>
            </a:r>
            <a:r>
              <a:rPr lang="en-US" baseline="0" dirty="0" smtClean="0"/>
              <a:t> de la AAUAAA, (el </a:t>
            </a:r>
            <a:r>
              <a:rPr lang="en-US" baseline="0" dirty="0" err="1" smtClean="0"/>
              <a:t>poliA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esta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un TTTTTTTTTTT  en la </a:t>
            </a:r>
            <a:r>
              <a:rPr lang="en-US" baseline="0" dirty="0" err="1" smtClean="0"/>
              <a:t>secuencia</a:t>
            </a:r>
            <a:r>
              <a:rPr lang="en-US" baseline="0" dirty="0" smtClean="0"/>
              <a:t> de DNA)</a:t>
            </a:r>
          </a:p>
          <a:p>
            <a:r>
              <a:rPr lang="en-US" baseline="0" dirty="0" err="1" smtClean="0"/>
              <a:t>S</a:t>
            </a:r>
            <a:r>
              <a:rPr lang="en-US" b="1" baseline="0" dirty="0" err="1" smtClean="0"/>
              <a:t>ecuencia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terminacion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sigue</a:t>
            </a:r>
            <a:r>
              <a:rPr lang="en-US" baseline="0" dirty="0" smtClean="0"/>
              <a:t> 1000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luego</a:t>
            </a:r>
            <a:r>
              <a:rPr lang="en-US" baseline="0" dirty="0" smtClean="0"/>
              <a:t> del AATAAA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13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Enhancer </a:t>
            </a:r>
            <a:r>
              <a:rPr lang="en-US" dirty="0" err="1" smtClean="0"/>
              <a:t>ayuda</a:t>
            </a:r>
            <a:r>
              <a:rPr lang="en-US" dirty="0" smtClean="0"/>
              <a:t> a </a:t>
            </a:r>
            <a:r>
              <a:rPr lang="en-US" dirty="0" err="1" smtClean="0"/>
              <a:t>formar</a:t>
            </a:r>
            <a:r>
              <a:rPr lang="en-US" dirty="0" smtClean="0"/>
              <a:t> un</a:t>
            </a:r>
            <a:r>
              <a:rPr lang="en-US" baseline="0" dirty="0" smtClean="0"/>
              <a:t> loop</a:t>
            </a:r>
          </a:p>
          <a:p>
            <a:r>
              <a:rPr lang="en-US" baseline="0" dirty="0" err="1" smtClean="0"/>
              <a:t>Acerca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complejo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iniciacion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promotor</a:t>
            </a:r>
            <a:endParaRPr lang="en-US" baseline="0" dirty="0" smtClean="0"/>
          </a:p>
          <a:p>
            <a:r>
              <a:rPr lang="en-US" baseline="0" dirty="0" smtClean="0"/>
              <a:t>Lo </a:t>
            </a:r>
            <a:r>
              <a:rPr lang="en-US" baseline="0" dirty="0" err="1" smtClean="0"/>
              <a:t>estabiliza</a:t>
            </a:r>
            <a:endParaRPr lang="en-US" baseline="0" dirty="0" smtClean="0"/>
          </a:p>
          <a:p>
            <a:r>
              <a:rPr lang="en-US" baseline="0" dirty="0" err="1" smtClean="0"/>
              <a:t>Resulta</a:t>
            </a:r>
            <a:r>
              <a:rPr lang="en-US" baseline="0" dirty="0" smtClean="0"/>
              <a:t> en un </a:t>
            </a:r>
            <a:r>
              <a:rPr lang="en-US" baseline="0" dirty="0" err="1" smtClean="0"/>
              <a:t>aumento</a:t>
            </a:r>
            <a:r>
              <a:rPr lang="en-US" baseline="0" dirty="0" smtClean="0"/>
              <a:t> en la </a:t>
            </a:r>
            <a:r>
              <a:rPr lang="en-US" baseline="0" dirty="0" err="1" smtClean="0"/>
              <a:t>expresión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genetica</a:t>
            </a:r>
            <a:endParaRPr lang="en-US" baseline="0" dirty="0" smtClean="0"/>
          </a:p>
          <a:p>
            <a:r>
              <a:rPr lang="en-US" baseline="0" dirty="0" smtClean="0"/>
              <a:t>Son </a:t>
            </a:r>
            <a:r>
              <a:rPr lang="en-US" baseline="0" dirty="0" err="1" smtClean="0"/>
              <a:t>independiente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localizacion</a:t>
            </a:r>
            <a:r>
              <a:rPr lang="en-US" baseline="0" dirty="0" smtClean="0"/>
              <a:t>: ups o down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53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Como se </a:t>
            </a:r>
            <a:r>
              <a:rPr lang="en-US" baseline="0" dirty="0" err="1" smtClean="0"/>
              <a:t>identifican</a:t>
            </a:r>
            <a:r>
              <a:rPr lang="en-US" baseline="0" dirty="0" smtClean="0"/>
              <a:t> los enhancers: </a:t>
            </a:r>
          </a:p>
          <a:p>
            <a:r>
              <a:rPr lang="en-US" baseline="0" dirty="0" err="1" smtClean="0"/>
              <a:t>Clono</a:t>
            </a:r>
            <a:r>
              <a:rPr lang="en-US" baseline="0" dirty="0" smtClean="0"/>
              <a:t> DNA </a:t>
            </a:r>
            <a:r>
              <a:rPr lang="en-US" baseline="0" dirty="0" err="1" smtClean="0"/>
              <a:t>flancos</a:t>
            </a:r>
            <a:r>
              <a:rPr lang="en-US" baseline="0" dirty="0" smtClean="0"/>
              <a:t> de gene de </a:t>
            </a:r>
            <a:r>
              <a:rPr lang="en-US" baseline="0" dirty="0" err="1" smtClean="0"/>
              <a:t>interes</a:t>
            </a:r>
            <a:r>
              <a:rPr lang="en-US" baseline="0" dirty="0" smtClean="0"/>
              <a:t> con gen </a:t>
            </a:r>
            <a:r>
              <a:rPr lang="en-US" baseline="0" dirty="0" err="1" smtClean="0"/>
              <a:t>reportero</a:t>
            </a:r>
            <a:r>
              <a:rPr lang="en-US" baseline="0" dirty="0" smtClean="0"/>
              <a:t> </a:t>
            </a:r>
          </a:p>
          <a:p>
            <a:r>
              <a:rPr lang="en-US" baseline="0" dirty="0" err="1" smtClean="0"/>
              <a:t>Quimeras</a:t>
            </a:r>
            <a:r>
              <a:rPr lang="en-US" baseline="0" dirty="0" smtClean="0"/>
              <a:t> con GPF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reportero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ejemplo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Enhancer </a:t>
            </a:r>
            <a:r>
              <a:rPr lang="en-US" baseline="0" dirty="0" err="1" smtClean="0"/>
              <a:t>hace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el GFP de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constructo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exprese</a:t>
            </a:r>
            <a:r>
              <a:rPr lang="en-US" baseline="0" dirty="0" smtClean="0"/>
              <a:t> </a:t>
            </a:r>
          </a:p>
          <a:p>
            <a:r>
              <a:rPr lang="en-US" baseline="0" dirty="0" err="1" smtClean="0"/>
              <a:t>Relacionado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tiempo</a:t>
            </a:r>
            <a:r>
              <a:rPr lang="en-US" baseline="0" dirty="0" smtClean="0"/>
              <a:t> y </a:t>
            </a:r>
            <a:r>
              <a:rPr lang="en-US" baseline="0" dirty="0" err="1" smtClean="0"/>
              <a:t>espacio</a:t>
            </a:r>
            <a:r>
              <a:rPr lang="en-US" baseline="0" dirty="0" smtClean="0"/>
              <a:t> del enhancer t</a:t>
            </a:r>
          </a:p>
          <a:p>
            <a:r>
              <a:rPr lang="en-US" baseline="0" dirty="0" smtClean="0"/>
              <a:t>Enhancers </a:t>
            </a:r>
            <a:r>
              <a:rPr lang="en-US" baseline="0" dirty="0" err="1" smtClean="0"/>
              <a:t>funcionan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Cis</a:t>
            </a:r>
            <a:r>
              <a:rPr lang="en-US" baseline="0" dirty="0" smtClean="0"/>
              <a:t> y a </a:t>
            </a:r>
            <a:r>
              <a:rPr lang="en-US" baseline="0" dirty="0" err="1" smtClean="0"/>
              <a:t>distancias</a:t>
            </a:r>
            <a:endParaRPr lang="en-US" baseline="0" dirty="0" smtClean="0"/>
          </a:p>
          <a:p>
            <a:r>
              <a:rPr lang="en-US" baseline="0" dirty="0" err="1" smtClean="0"/>
              <a:t>Ejemplo</a:t>
            </a:r>
            <a:r>
              <a:rPr lang="en-US" baseline="0" dirty="0" smtClean="0"/>
              <a:t> de GFP con gen </a:t>
            </a:r>
            <a:r>
              <a:rPr lang="en-US" baseline="0" dirty="0" err="1" smtClean="0"/>
              <a:t>expresados</a:t>
            </a:r>
            <a:r>
              <a:rPr lang="en-US" baseline="0" dirty="0" smtClean="0"/>
              <a:t> en retina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5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genoma</a:t>
            </a:r>
            <a:r>
              <a:rPr lang="en-US" dirty="0" smtClean="0"/>
              <a:t> se </a:t>
            </a:r>
            <a:r>
              <a:rPr lang="en-US" dirty="0" err="1" smtClean="0"/>
              <a:t>establecio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cigoto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Pronucleos</a:t>
            </a:r>
            <a:r>
              <a:rPr lang="en-US" baseline="0" dirty="0" smtClean="0"/>
              <a:t> fem y </a:t>
            </a:r>
            <a:r>
              <a:rPr lang="en-US" baseline="0" dirty="0" err="1" smtClean="0"/>
              <a:t>masculino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funden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El DNA de </a:t>
            </a:r>
            <a:r>
              <a:rPr lang="en-US" baseline="0" dirty="0" err="1" smtClean="0"/>
              <a:t>toda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célula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somática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identico</a:t>
            </a:r>
            <a:r>
              <a:rPr lang="en-US" baseline="0" dirty="0" smtClean="0"/>
              <a:t>; ESTÉ  </a:t>
            </a:r>
            <a:r>
              <a:rPr lang="en-US" baseline="0" dirty="0" err="1" smtClean="0"/>
              <a:t>diferenciada</a:t>
            </a:r>
            <a:r>
              <a:rPr lang="en-US" baseline="0" dirty="0" smtClean="0"/>
              <a:t> o NO!!!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Genes NO </a:t>
            </a:r>
            <a:r>
              <a:rPr lang="en-US" baseline="0" dirty="0" err="1" smtClean="0"/>
              <a:t>usados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expresados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porcion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importante</a:t>
            </a:r>
            <a:r>
              <a:rPr lang="en-US" baseline="0" dirty="0" smtClean="0"/>
              <a:t> del mRNA </a:t>
            </a:r>
            <a:r>
              <a:rPr lang="en-US" baseline="0" dirty="0" err="1" smtClean="0"/>
              <a:t>sintetizado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célula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célula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especeifico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err="1" smtClean="0"/>
              <a:t>Porque</a:t>
            </a:r>
            <a:r>
              <a:rPr lang="en-US" baseline="0" dirty="0" smtClean="0"/>
              <a:t> un </a:t>
            </a:r>
            <a:r>
              <a:rPr lang="en-US" baseline="0" dirty="0" err="1" smtClean="0"/>
              <a:t>bajo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porciento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por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diferenciación</a:t>
            </a:r>
            <a:r>
              <a:rPr lang="en-US" baseline="0" dirty="0" smtClean="0"/>
              <a:t>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480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Fusion entre </a:t>
            </a:r>
            <a:r>
              <a:rPr lang="en-US" baseline="0" dirty="0" err="1" smtClean="0"/>
              <a:t>regiones</a:t>
            </a:r>
            <a:r>
              <a:rPr lang="en-US" baseline="0" dirty="0" smtClean="0"/>
              <a:t> 5’ con lac Z </a:t>
            </a:r>
            <a:r>
              <a:rPr lang="en-US" baseline="0" dirty="0" err="1" smtClean="0"/>
              <a:t>inyectados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embriones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descubre</a:t>
            </a:r>
            <a:r>
              <a:rPr lang="en-US" baseline="0" dirty="0" smtClean="0"/>
              <a:t> 4 enhancers</a:t>
            </a:r>
          </a:p>
          <a:p>
            <a:r>
              <a:rPr lang="en-US" baseline="0" dirty="0" smtClean="0"/>
              <a:t>Uno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tejido</a:t>
            </a:r>
            <a:r>
              <a:rPr lang="en-US" baseline="0" dirty="0" smtClean="0"/>
              <a:t> u </a:t>
            </a:r>
            <a:r>
              <a:rPr lang="en-US" baseline="0" dirty="0" err="1" smtClean="0"/>
              <a:t>organo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Enhancer son los </a:t>
            </a:r>
            <a:r>
              <a:rPr lang="en-US" baseline="0" dirty="0" err="1" smtClean="0"/>
              <a:t>mismos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todas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celulas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organismo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Lo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diferencia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combinacion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Factores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transcripcion</a:t>
            </a:r>
            <a:r>
              <a:rPr lang="en-US" baseline="0" dirty="0" smtClean="0"/>
              <a:t> q </a:t>
            </a:r>
            <a:r>
              <a:rPr lang="en-US" baseline="0" dirty="0" err="1" smtClean="0"/>
              <a:t>interactuen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ellos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ASIGNACION: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Lectura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43 a la 47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: </a:t>
            </a:r>
            <a:r>
              <a:rPr lang="en-US" baseline="0" dirty="0" err="1" smtClean="0"/>
              <a:t>factores</a:t>
            </a:r>
            <a:r>
              <a:rPr lang="en-US" baseline="0" dirty="0" smtClean="0"/>
              <a:t> de trans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57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Enhancers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funcionan</a:t>
            </a:r>
            <a:endParaRPr lang="en-US" baseline="0" dirty="0" smtClean="0"/>
          </a:p>
          <a:p>
            <a:r>
              <a:rPr lang="en-US" baseline="0" dirty="0" smtClean="0"/>
              <a:t>- </a:t>
            </a:r>
            <a:r>
              <a:rPr lang="en-US" baseline="0" dirty="0" err="1" smtClean="0"/>
              <a:t>Combinados</a:t>
            </a:r>
            <a:r>
              <a:rPr lang="en-US" baseline="0" dirty="0" smtClean="0"/>
              <a:t> con TF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223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Pax6, Sox2 y L-</a:t>
            </a:r>
            <a:r>
              <a:rPr lang="en-US" dirty="0" err="1" smtClean="0"/>
              <a:t>Maf</a:t>
            </a:r>
            <a:r>
              <a:rPr lang="en-US" dirty="0" smtClean="0"/>
              <a:t> son TF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reclutan</a:t>
            </a:r>
            <a:r>
              <a:rPr lang="en-US" dirty="0" smtClean="0"/>
              <a:t> </a:t>
            </a:r>
            <a:r>
              <a:rPr lang="en-US" dirty="0" err="1" smtClean="0"/>
              <a:t>acetiltransferasas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histona</a:t>
            </a:r>
            <a:endParaRPr lang="en-US" baseline="0" dirty="0" smtClean="0"/>
          </a:p>
          <a:p>
            <a:r>
              <a:rPr lang="en-US" baseline="0" dirty="0" err="1" smtClean="0"/>
              <a:t>Pax</a:t>
            </a:r>
            <a:r>
              <a:rPr lang="en-US" baseline="0" dirty="0" smtClean="0"/>
              <a:t> 7 induce H3K4me via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metiltra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3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Pax6, Sox2 y L-</a:t>
            </a:r>
            <a:r>
              <a:rPr lang="en-US" dirty="0" err="1" smtClean="0"/>
              <a:t>Maf</a:t>
            </a:r>
            <a:r>
              <a:rPr lang="en-US" dirty="0" smtClean="0"/>
              <a:t> son TF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reclutan</a:t>
            </a:r>
            <a:r>
              <a:rPr lang="en-US" dirty="0" smtClean="0"/>
              <a:t> </a:t>
            </a:r>
            <a:r>
              <a:rPr lang="en-US" dirty="0" err="1" smtClean="0"/>
              <a:t>acetiltransferasas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histona</a:t>
            </a:r>
            <a:endParaRPr lang="en-US" baseline="0" dirty="0" smtClean="0"/>
          </a:p>
          <a:p>
            <a:r>
              <a:rPr lang="en-US" baseline="0" dirty="0" err="1" smtClean="0"/>
              <a:t>Pax</a:t>
            </a:r>
            <a:r>
              <a:rPr lang="en-US" baseline="0" dirty="0" smtClean="0"/>
              <a:t> 7 induce H3K4me via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metiltra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3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TAF – transcription associated factors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37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TAF – transcription associated factors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3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TAF – transcription associated factors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37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 of β-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galactosidase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staining patterns in 11.5-day embryonic mice containing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transgene composed of the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promoter, a portion of the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gene, and a bacterial 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gene fused to the second exon (which contains the NRSE region), or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similar transgene, but lacking the NRSE sequence.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dark areas reveal the presence of β-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galactosidase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product). (From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Kallunki et al. 1997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3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 of β-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galactosidase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staining patterns in 11.5-day embryonic mice containing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transgene composed of the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promoter, a portion of the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gene, and a bacterial 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gene fused to the second exon (which contains the NRSE region), or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similar transgene, but lacking the NRSE sequence. 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dark areas reveal the presence of β-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galactosidase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lacZ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product). (From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Kallunki et al. 1997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12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Hgb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fetal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GATA1 y BCL11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silenciador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deacetilacion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H3K21me3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Mutados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PLT no lo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3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cs typeface="+mn-cs"/>
              </a:rPr>
              <a:t>08_03_control.steps.jpg</a:t>
            </a:r>
          </a:p>
          <a:p>
            <a:pPr eaLnBrk="1" hangingPunct="1">
              <a:defRPr/>
            </a:pPr>
            <a:r>
              <a:rPr lang="en-US" altLang="en-US" dirty="0" err="1" smtClean="0">
                <a:cs typeface="+mn-cs"/>
              </a:rPr>
              <a:t>Etapas</a:t>
            </a:r>
            <a:r>
              <a:rPr lang="en-US" altLang="en-US" dirty="0" smtClean="0">
                <a:cs typeface="+mn-cs"/>
              </a:rPr>
              <a:t> de control </a:t>
            </a:r>
            <a:r>
              <a:rPr lang="en-US" altLang="en-US" dirty="0" err="1" smtClean="0">
                <a:cs typeface="+mn-cs"/>
              </a:rPr>
              <a:t>implica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que</a:t>
            </a:r>
            <a:r>
              <a:rPr lang="en-US" altLang="en-US" dirty="0" smtClean="0">
                <a:cs typeface="+mn-cs"/>
              </a:rPr>
              <a:t> el </a:t>
            </a:r>
            <a:r>
              <a:rPr lang="en-US" altLang="en-US" dirty="0" err="1" smtClean="0">
                <a:cs typeface="+mn-cs"/>
              </a:rPr>
              <a:t>proceso</a:t>
            </a:r>
            <a:r>
              <a:rPr lang="en-US" altLang="en-US" dirty="0" smtClean="0">
                <a:cs typeface="+mn-cs"/>
              </a:rPr>
              <a:t> de </a:t>
            </a:r>
            <a:r>
              <a:rPr lang="en-US" altLang="en-US" dirty="0" err="1" smtClean="0">
                <a:cs typeface="+mn-cs"/>
              </a:rPr>
              <a:t>expresion</a:t>
            </a:r>
            <a:r>
              <a:rPr lang="en-US" altLang="en-US" dirty="0" smtClean="0">
                <a:cs typeface="+mn-cs"/>
              </a:rPr>
              <a:t> se </a:t>
            </a:r>
            <a:r>
              <a:rPr lang="en-US" altLang="en-US" dirty="0" err="1" smtClean="0">
                <a:cs typeface="+mn-cs"/>
              </a:rPr>
              <a:t>puede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controlar</a:t>
            </a:r>
            <a:r>
              <a:rPr lang="en-US" altLang="en-US" dirty="0" smtClean="0">
                <a:cs typeface="+mn-cs"/>
              </a:rPr>
              <a:t> o regular</a:t>
            </a:r>
          </a:p>
          <a:p>
            <a:pPr eaLnBrk="1" hangingPunct="1">
              <a:defRPr/>
            </a:pPr>
            <a:r>
              <a:rPr lang="en-US" altLang="en-US" dirty="0" err="1" smtClean="0">
                <a:cs typeface="+mn-cs"/>
              </a:rPr>
              <a:t>Algunas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celulas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expresan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sus</a:t>
            </a:r>
            <a:r>
              <a:rPr lang="en-US" altLang="en-US" dirty="0" smtClean="0">
                <a:cs typeface="+mn-cs"/>
              </a:rPr>
              <a:t> genes en </a:t>
            </a:r>
            <a:r>
              <a:rPr lang="en-US" altLang="en-US" dirty="0" err="1" smtClean="0">
                <a:cs typeface="+mn-cs"/>
              </a:rPr>
              <a:t>respuesta</a:t>
            </a:r>
            <a:r>
              <a:rPr lang="en-US" altLang="en-US" dirty="0" smtClean="0">
                <a:cs typeface="+mn-cs"/>
              </a:rPr>
              <a:t> a </a:t>
            </a:r>
            <a:r>
              <a:rPr lang="en-US" altLang="en-US" dirty="0" err="1" smtClean="0">
                <a:cs typeface="+mn-cs"/>
              </a:rPr>
              <a:t>senales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externas</a:t>
            </a:r>
            <a:endParaRPr lang="en-US" alt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en-US" dirty="0" err="1" smtClean="0">
                <a:cs typeface="+mn-cs"/>
              </a:rPr>
              <a:t>Diferentes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celulas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responden</a:t>
            </a:r>
            <a:r>
              <a:rPr lang="en-US" altLang="en-US" dirty="0" smtClean="0">
                <a:cs typeface="+mn-cs"/>
              </a:rPr>
              <a:t> de forma </a:t>
            </a:r>
            <a:r>
              <a:rPr lang="en-US" altLang="en-US" dirty="0" err="1" smtClean="0">
                <a:cs typeface="+mn-cs"/>
              </a:rPr>
              <a:t>distinta</a:t>
            </a:r>
            <a:r>
              <a:rPr lang="en-US" altLang="en-US" dirty="0" smtClean="0">
                <a:cs typeface="+mn-cs"/>
              </a:rPr>
              <a:t> al </a:t>
            </a:r>
            <a:r>
              <a:rPr lang="en-US" altLang="en-US" dirty="0" err="1" smtClean="0">
                <a:cs typeface="+mn-cs"/>
              </a:rPr>
              <a:t>mismo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estimulo</a:t>
            </a:r>
            <a:endParaRPr lang="en-US" alt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en-US" dirty="0" err="1" smtClean="0">
                <a:cs typeface="+mn-cs"/>
              </a:rPr>
              <a:t>Glucocorticoide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higado</a:t>
            </a:r>
            <a:r>
              <a:rPr lang="en-US" altLang="en-US" dirty="0" smtClean="0">
                <a:cs typeface="+mn-cs"/>
              </a:rPr>
              <a:t>, </a:t>
            </a:r>
            <a:r>
              <a:rPr lang="en-US" altLang="en-US" dirty="0" err="1" smtClean="0">
                <a:cs typeface="+mn-cs"/>
              </a:rPr>
              <a:t>tejido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adiposo</a:t>
            </a:r>
            <a:r>
              <a:rPr lang="en-US" altLang="en-US" dirty="0" smtClean="0">
                <a:cs typeface="+mn-cs"/>
              </a:rPr>
              <a:t> </a:t>
            </a:r>
          </a:p>
          <a:p>
            <a:pPr eaLnBrk="1" hangingPunct="1">
              <a:defRPr/>
            </a:pPr>
            <a:endParaRPr lang="en-US" altLang="en-US" dirty="0" smtClean="0">
              <a:cs typeface="+mn-cs"/>
            </a:endParaRPr>
          </a:p>
          <a:p>
            <a:pPr eaLnBrk="1" hangingPunct="1">
              <a:defRPr/>
            </a:pPr>
            <a:r>
              <a:rPr lang="en-US" altLang="en-US" dirty="0" smtClean="0">
                <a:cs typeface="+mn-cs"/>
              </a:rPr>
              <a:t>El </a:t>
            </a:r>
            <a:r>
              <a:rPr lang="en-US" altLang="en-US" dirty="0" err="1" smtClean="0">
                <a:cs typeface="+mn-cs"/>
              </a:rPr>
              <a:t>proceso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puede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ser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regulado</a:t>
            </a:r>
            <a:r>
              <a:rPr lang="en-US" altLang="en-US" dirty="0" smtClean="0">
                <a:cs typeface="+mn-cs"/>
              </a:rPr>
              <a:t> en </a:t>
            </a:r>
            <a:r>
              <a:rPr lang="en-US" altLang="en-US" dirty="0" err="1" smtClean="0">
                <a:cs typeface="+mn-cs"/>
              </a:rPr>
              <a:t>muchos</a:t>
            </a:r>
            <a:r>
              <a:rPr lang="en-US" altLang="en-US" dirty="0" smtClean="0">
                <a:cs typeface="+mn-cs"/>
              </a:rPr>
              <a:t> </a:t>
            </a:r>
            <a:r>
              <a:rPr lang="en-US" altLang="en-US" dirty="0" err="1" smtClean="0">
                <a:cs typeface="+mn-cs"/>
              </a:rPr>
              <a:t>puntos</a:t>
            </a:r>
            <a:r>
              <a:rPr lang="en-US" altLang="en-US" dirty="0" smtClean="0">
                <a:cs typeface="+mn-cs"/>
              </a:rPr>
              <a:t> de la </a:t>
            </a:r>
            <a:r>
              <a:rPr lang="en-US" altLang="en-US" dirty="0" err="1" smtClean="0">
                <a:cs typeface="+mn-cs"/>
              </a:rPr>
              <a:t>ruta</a:t>
            </a:r>
            <a:r>
              <a:rPr lang="en-US" altLang="en-US" dirty="0" smtClean="0">
                <a:cs typeface="+mn-cs"/>
              </a:rPr>
              <a:t> q </a:t>
            </a:r>
            <a:r>
              <a:rPr lang="en-US" altLang="en-US" dirty="0" err="1" smtClean="0">
                <a:cs typeface="+mn-cs"/>
              </a:rPr>
              <a:t>va</a:t>
            </a:r>
            <a:r>
              <a:rPr lang="en-US" altLang="en-US" dirty="0" smtClean="0">
                <a:cs typeface="+mn-cs"/>
              </a:rPr>
              <a:t> de DNA </a:t>
            </a:r>
            <a:r>
              <a:rPr lang="en-US" altLang="en-US" dirty="0" smtClean="0">
                <a:cs typeface="+mn-cs"/>
                <a:sym typeface="Wingdings"/>
              </a:rPr>
              <a:t> RNA </a:t>
            </a:r>
            <a:r>
              <a:rPr lang="en-US" altLang="en-US" dirty="0" err="1" smtClean="0">
                <a:cs typeface="+mn-cs"/>
                <a:sym typeface="Wingdings"/>
              </a:rPr>
              <a:t>Proteina</a:t>
            </a:r>
            <a:endParaRPr lang="en-US" altLang="en-US" dirty="0" smtClean="0">
              <a:cs typeface="+mn-cs"/>
              <a:sym typeface="Wingdings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altLang="en-US" dirty="0" smtClean="0">
                <a:cs typeface="+mn-cs"/>
                <a:sym typeface="Wingdings"/>
              </a:rPr>
              <a:t>Control de </a:t>
            </a:r>
            <a:r>
              <a:rPr lang="en-US" altLang="en-US" dirty="0" err="1" smtClean="0">
                <a:cs typeface="+mn-cs"/>
                <a:sym typeface="Wingdings"/>
              </a:rPr>
              <a:t>cuando</a:t>
            </a:r>
            <a:r>
              <a:rPr lang="en-US" altLang="en-US" dirty="0" smtClean="0">
                <a:cs typeface="+mn-cs"/>
                <a:sym typeface="Wingdings"/>
              </a:rPr>
              <a:t> y </a:t>
            </a:r>
            <a:r>
              <a:rPr lang="en-US" altLang="en-US" dirty="0" err="1" smtClean="0">
                <a:cs typeface="+mn-cs"/>
                <a:sym typeface="Wingdings"/>
              </a:rPr>
              <a:t>como</a:t>
            </a:r>
            <a:r>
              <a:rPr lang="en-US" altLang="en-US" dirty="0" smtClean="0">
                <a:cs typeface="+mn-cs"/>
                <a:sym typeface="Wingdings"/>
              </a:rPr>
              <a:t> un gen se transcribe : el principal control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altLang="en-US" dirty="0" smtClean="0">
                <a:cs typeface="+mn-cs"/>
                <a:sym typeface="Wingdings"/>
              </a:rPr>
              <a:t>Control de </a:t>
            </a:r>
            <a:r>
              <a:rPr lang="en-US" altLang="en-US" dirty="0" err="1" smtClean="0">
                <a:cs typeface="+mn-cs"/>
                <a:sym typeface="Wingdings"/>
              </a:rPr>
              <a:t>si</a:t>
            </a:r>
            <a:r>
              <a:rPr lang="en-US" altLang="en-US" dirty="0" smtClean="0">
                <a:cs typeface="+mn-cs"/>
                <a:sym typeface="Wingdings"/>
              </a:rPr>
              <a:t> se </a:t>
            </a:r>
            <a:r>
              <a:rPr lang="en-US" altLang="en-US" dirty="0" err="1" smtClean="0">
                <a:cs typeface="+mn-cs"/>
                <a:sym typeface="Wingdings"/>
              </a:rPr>
              <a:t>procesa</a:t>
            </a:r>
            <a:r>
              <a:rPr lang="en-US" altLang="en-US" baseline="0" dirty="0" smtClean="0">
                <a:cs typeface="+mn-cs"/>
                <a:sym typeface="Wingdings"/>
              </a:rPr>
              <a:t> o no : Si no lo </a:t>
            </a:r>
            <a:r>
              <a:rPr lang="en-US" altLang="en-US" baseline="0" dirty="0" err="1" smtClean="0">
                <a:cs typeface="+mn-cs"/>
                <a:sym typeface="Wingdings"/>
              </a:rPr>
              <a:t>proceso</a:t>
            </a:r>
            <a:r>
              <a:rPr lang="en-US" altLang="en-US" baseline="0" dirty="0" smtClean="0">
                <a:cs typeface="+mn-cs"/>
                <a:sym typeface="Wingdings"/>
              </a:rPr>
              <a:t> </a:t>
            </a:r>
            <a:r>
              <a:rPr lang="en-US" altLang="en-US" baseline="0" dirty="0" err="1" smtClean="0">
                <a:cs typeface="+mn-cs"/>
                <a:sym typeface="Wingdings"/>
              </a:rPr>
              <a:t>es</a:t>
            </a:r>
            <a:r>
              <a:rPr lang="en-US" altLang="en-US" baseline="0" dirty="0" smtClean="0">
                <a:cs typeface="+mn-cs"/>
                <a:sym typeface="Wingdings"/>
              </a:rPr>
              <a:t> </a:t>
            </a:r>
            <a:r>
              <a:rPr lang="en-US" altLang="en-US" baseline="0" dirty="0" err="1" smtClean="0">
                <a:cs typeface="+mn-cs"/>
                <a:sym typeface="Wingdings"/>
              </a:rPr>
              <a:t>como</a:t>
            </a:r>
            <a:r>
              <a:rPr lang="en-US" altLang="en-US" baseline="0" dirty="0" smtClean="0">
                <a:cs typeface="+mn-cs"/>
                <a:sym typeface="Wingdings"/>
              </a:rPr>
              <a:t> </a:t>
            </a:r>
            <a:r>
              <a:rPr lang="en-US" altLang="en-US" baseline="0" dirty="0" err="1" smtClean="0">
                <a:cs typeface="+mn-cs"/>
                <a:sym typeface="Wingdings"/>
              </a:rPr>
              <a:t>si</a:t>
            </a:r>
            <a:r>
              <a:rPr lang="en-US" altLang="en-US" baseline="0" dirty="0" smtClean="0">
                <a:cs typeface="+mn-cs"/>
                <a:sym typeface="Wingdings"/>
              </a:rPr>
              <a:t> no se </a:t>
            </a:r>
            <a:r>
              <a:rPr lang="en-US" altLang="en-US" baseline="0" dirty="0" err="1" smtClean="0">
                <a:cs typeface="+mn-cs"/>
                <a:sym typeface="Wingdings"/>
              </a:rPr>
              <a:t>hubiera</a:t>
            </a:r>
            <a:r>
              <a:rPr lang="en-US" altLang="en-US" baseline="0" dirty="0" smtClean="0">
                <a:cs typeface="+mn-cs"/>
                <a:sym typeface="Wingdings"/>
              </a:rPr>
              <a:t> </a:t>
            </a:r>
            <a:r>
              <a:rPr lang="en-US" altLang="en-US" baseline="0" dirty="0" err="1" smtClean="0">
                <a:cs typeface="+mn-cs"/>
                <a:sym typeface="Wingdings"/>
              </a:rPr>
              <a:t>transcrito</a:t>
            </a:r>
            <a:endParaRPr lang="en-US" altLang="en-US" dirty="0" smtClean="0">
              <a:cs typeface="+mn-cs"/>
              <a:sym typeface="Wingdings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altLang="en-US" dirty="0" smtClean="0">
                <a:cs typeface="+mn-cs"/>
                <a:sym typeface="Wingdings"/>
              </a:rPr>
              <a:t>Control de </a:t>
            </a:r>
            <a:r>
              <a:rPr lang="en-US" altLang="en-US" dirty="0" err="1" smtClean="0">
                <a:cs typeface="+mn-cs"/>
                <a:sym typeface="Wingdings"/>
              </a:rPr>
              <a:t>si</a:t>
            </a:r>
            <a:r>
              <a:rPr lang="en-US" altLang="en-US" dirty="0" smtClean="0">
                <a:cs typeface="+mn-cs"/>
                <a:sym typeface="Wingdings"/>
              </a:rPr>
              <a:t>  </a:t>
            </a:r>
            <a:r>
              <a:rPr lang="en-US" altLang="en-US" dirty="0" err="1" smtClean="0">
                <a:cs typeface="+mn-cs"/>
                <a:sym typeface="Wingdings"/>
              </a:rPr>
              <a:t>ese</a:t>
            </a:r>
            <a:r>
              <a:rPr lang="en-US" altLang="en-US" dirty="0" smtClean="0">
                <a:cs typeface="+mn-cs"/>
                <a:sym typeface="Wingdings"/>
              </a:rPr>
              <a:t> mRNA </a:t>
            </a:r>
            <a:r>
              <a:rPr lang="en-US" altLang="en-US" dirty="0" err="1" smtClean="0">
                <a:cs typeface="+mn-cs"/>
                <a:sym typeface="Wingdings"/>
              </a:rPr>
              <a:t>es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exportado</a:t>
            </a:r>
            <a:r>
              <a:rPr lang="en-US" altLang="en-US" dirty="0" smtClean="0">
                <a:cs typeface="+mn-cs"/>
                <a:sym typeface="Wingdings"/>
              </a:rPr>
              <a:t> o no y </a:t>
            </a:r>
            <a:r>
              <a:rPr lang="en-US" altLang="en-US" dirty="0" err="1" smtClean="0">
                <a:cs typeface="+mn-cs"/>
                <a:sym typeface="Wingdings"/>
              </a:rPr>
              <a:t>si</a:t>
            </a:r>
            <a:r>
              <a:rPr lang="en-US" altLang="en-US" dirty="0" smtClean="0">
                <a:cs typeface="+mn-cs"/>
                <a:sym typeface="Wingdings"/>
              </a:rPr>
              <a:t> lo </a:t>
            </a:r>
            <a:r>
              <a:rPr lang="en-US" altLang="en-US" dirty="0" err="1" smtClean="0">
                <a:cs typeface="+mn-cs"/>
                <a:sym typeface="Wingdings"/>
              </a:rPr>
              <a:t>exporto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donde</a:t>
            </a:r>
            <a:r>
              <a:rPr lang="en-US" altLang="en-US" dirty="0" smtClean="0">
                <a:cs typeface="+mn-cs"/>
                <a:sym typeface="Wingdings"/>
              </a:rPr>
              <a:t> lo </a:t>
            </a:r>
            <a:r>
              <a:rPr lang="en-US" altLang="en-US" dirty="0" err="1" smtClean="0">
                <a:cs typeface="+mn-cs"/>
                <a:sym typeface="Wingdings"/>
              </a:rPr>
              <a:t>llevo</a:t>
            </a:r>
            <a:r>
              <a:rPr lang="en-US" altLang="en-US" dirty="0" smtClean="0">
                <a:cs typeface="+mn-cs"/>
                <a:sym typeface="Wingdings"/>
              </a:rPr>
              <a:t>?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altLang="en-US" dirty="0" smtClean="0">
                <a:cs typeface="+mn-cs"/>
                <a:sym typeface="Wingdings"/>
              </a:rPr>
              <a:t>Control al </a:t>
            </a:r>
            <a:r>
              <a:rPr lang="en-US" altLang="en-US" dirty="0" err="1" smtClean="0">
                <a:cs typeface="+mn-cs"/>
                <a:sym typeface="Wingdings"/>
              </a:rPr>
              <a:t>ser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seleccionado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para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ser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traducido</a:t>
            </a:r>
            <a:r>
              <a:rPr lang="en-US" altLang="en-US" dirty="0" smtClean="0">
                <a:cs typeface="+mn-cs"/>
                <a:sym typeface="Wingdings"/>
              </a:rPr>
              <a:t>,</a:t>
            </a:r>
            <a:r>
              <a:rPr lang="en-US" altLang="en-US" baseline="0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ribosomas</a:t>
            </a:r>
            <a:r>
              <a:rPr lang="en-US" altLang="en-US" dirty="0" smtClean="0">
                <a:cs typeface="+mn-cs"/>
                <a:sym typeface="Wingdings"/>
              </a:rPr>
              <a:t>?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altLang="en-US" dirty="0" smtClean="0">
                <a:cs typeface="+mn-cs"/>
                <a:sym typeface="Wingdings"/>
              </a:rPr>
              <a:t>Control al </a:t>
            </a:r>
            <a:r>
              <a:rPr lang="en-US" altLang="en-US" dirty="0" err="1" smtClean="0">
                <a:cs typeface="+mn-cs"/>
                <a:sym typeface="Wingdings"/>
              </a:rPr>
              <a:t>ser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seleccionado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para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degradarlo</a:t>
            </a:r>
            <a:r>
              <a:rPr lang="en-US" altLang="en-US" dirty="0" smtClean="0">
                <a:cs typeface="+mn-cs"/>
                <a:sym typeface="Wingdings"/>
              </a:rPr>
              <a:t> (a </a:t>
            </a:r>
            <a:r>
              <a:rPr lang="en-US" altLang="en-US" dirty="0" err="1" smtClean="0">
                <a:cs typeface="+mn-cs"/>
                <a:sym typeface="Wingdings"/>
              </a:rPr>
              <a:t>lmRNA</a:t>
            </a:r>
            <a:r>
              <a:rPr lang="en-US" altLang="en-US" dirty="0" smtClean="0">
                <a:cs typeface="+mn-cs"/>
                <a:sym typeface="Wingdings"/>
              </a:rPr>
              <a:t>); antes o </a:t>
            </a:r>
            <a:r>
              <a:rPr lang="en-US" altLang="en-US" dirty="0" err="1" smtClean="0">
                <a:cs typeface="+mn-cs"/>
                <a:sym typeface="Wingdings"/>
              </a:rPr>
              <a:t>despues</a:t>
            </a:r>
            <a:r>
              <a:rPr lang="en-US" altLang="en-US" dirty="0" smtClean="0">
                <a:cs typeface="+mn-cs"/>
                <a:sym typeface="Wingdings"/>
              </a:rPr>
              <a:t> de </a:t>
            </a:r>
            <a:r>
              <a:rPr lang="en-US" altLang="en-US" dirty="0" err="1" smtClean="0">
                <a:cs typeface="+mn-cs"/>
                <a:sym typeface="Wingdings"/>
              </a:rPr>
              <a:t>usarlo</a:t>
            </a:r>
            <a:r>
              <a:rPr lang="en-US" altLang="en-US" dirty="0" smtClean="0">
                <a:cs typeface="+mn-cs"/>
                <a:sym typeface="Wingdings"/>
              </a:rPr>
              <a:t>?</a:t>
            </a: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en-US" altLang="en-US" dirty="0" smtClean="0">
                <a:cs typeface="+mn-cs"/>
                <a:sym typeface="Wingdings"/>
              </a:rPr>
              <a:t>Control al </a:t>
            </a:r>
            <a:r>
              <a:rPr lang="en-US" altLang="en-US" dirty="0" err="1" smtClean="0">
                <a:cs typeface="+mn-cs"/>
                <a:sym typeface="Wingdings"/>
              </a:rPr>
              <a:t>activar</a:t>
            </a:r>
            <a:r>
              <a:rPr lang="en-US" altLang="en-US" dirty="0" smtClean="0">
                <a:cs typeface="+mn-cs"/>
                <a:sym typeface="Wingdings"/>
              </a:rPr>
              <a:t> o no </a:t>
            </a:r>
            <a:r>
              <a:rPr lang="en-US" altLang="en-US" dirty="0" err="1" smtClean="0">
                <a:cs typeface="+mn-cs"/>
                <a:sym typeface="Wingdings"/>
              </a:rPr>
              <a:t>inactivar</a:t>
            </a:r>
            <a:r>
              <a:rPr lang="en-US" altLang="en-US" dirty="0" smtClean="0">
                <a:cs typeface="+mn-cs"/>
                <a:sym typeface="Wingdings"/>
              </a:rPr>
              <a:t> la </a:t>
            </a:r>
            <a:r>
              <a:rPr lang="en-US" altLang="en-US" dirty="0" err="1" smtClean="0">
                <a:cs typeface="+mn-cs"/>
                <a:sym typeface="Wingdings"/>
              </a:rPr>
              <a:t>proteina</a:t>
            </a:r>
            <a:r>
              <a:rPr lang="en-US" altLang="en-US" dirty="0" smtClean="0">
                <a:cs typeface="+mn-cs"/>
                <a:sym typeface="Wingdings"/>
              </a:rPr>
              <a:t>, </a:t>
            </a:r>
            <a:r>
              <a:rPr lang="en-US" altLang="en-US" dirty="0" err="1" smtClean="0">
                <a:cs typeface="+mn-cs"/>
                <a:sym typeface="Wingdings"/>
              </a:rPr>
              <a:t>secuestrarla</a:t>
            </a:r>
            <a:r>
              <a:rPr lang="en-US" altLang="en-US" dirty="0" smtClean="0">
                <a:cs typeface="+mn-cs"/>
                <a:sym typeface="Wingdings"/>
              </a:rPr>
              <a:t> y </a:t>
            </a:r>
            <a:r>
              <a:rPr lang="en-US" altLang="en-US" dirty="0" err="1" smtClean="0">
                <a:cs typeface="+mn-cs"/>
                <a:sym typeface="Wingdings"/>
              </a:rPr>
              <a:t>degradarla</a:t>
            </a:r>
            <a:r>
              <a:rPr lang="en-US" altLang="en-US" dirty="0" smtClean="0">
                <a:cs typeface="+mn-cs"/>
                <a:sym typeface="Wingdings"/>
              </a:rPr>
              <a:t> </a:t>
            </a:r>
            <a:r>
              <a:rPr lang="en-US" altLang="en-US" dirty="0" err="1" smtClean="0">
                <a:cs typeface="+mn-cs"/>
                <a:sym typeface="Wingdings"/>
              </a:rPr>
              <a:t>luego</a:t>
            </a:r>
            <a:r>
              <a:rPr lang="en-US" altLang="en-US" dirty="0" smtClean="0">
                <a:cs typeface="+mn-cs"/>
                <a:sym typeface="Wingdings"/>
              </a:rPr>
              <a:t> de </a:t>
            </a:r>
            <a:r>
              <a:rPr lang="en-US" altLang="en-US" dirty="0" err="1" smtClean="0">
                <a:cs typeface="+mn-cs"/>
                <a:sym typeface="Wingdings"/>
              </a:rPr>
              <a:t>usarla</a:t>
            </a:r>
            <a:endParaRPr lang="en-US" dirty="0" smtClean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E6608E-A64F-B94F-9BC1-A1A605289FC6}" type="slidenum">
              <a:rPr lang="en-US" altLang="en-US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776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Cambio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Hgb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fetal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adulta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GATA1 y BCL11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silenciador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Inducen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deacetilacion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H3K21me3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Mutados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PLT no lo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reconocen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permanece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activo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637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Cambian</a:t>
            </a:r>
            <a:r>
              <a:rPr lang="en-US" dirty="0" smtClean="0"/>
              <a:t> idea de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trabajaban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promotores</a:t>
            </a:r>
            <a:r>
              <a:rPr lang="en-US" baseline="0" dirty="0" smtClean="0"/>
              <a:t> y enhancer en la </a:t>
            </a:r>
            <a:r>
              <a:rPr lang="en-US" baseline="0" dirty="0" err="1" smtClean="0"/>
              <a:t>regulacion</a:t>
            </a:r>
            <a:endParaRPr lang="en-US" baseline="0" dirty="0" smtClean="0"/>
          </a:p>
          <a:p>
            <a:r>
              <a:rPr lang="en-US" baseline="0" dirty="0" smtClean="0"/>
              <a:t>No </a:t>
            </a:r>
            <a:r>
              <a:rPr lang="en-US" baseline="0" dirty="0" err="1" smtClean="0"/>
              <a:t>toos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promootres</a:t>
            </a:r>
            <a:r>
              <a:rPr lang="en-US" baseline="0" dirty="0" smtClean="0"/>
              <a:t> son </a:t>
            </a:r>
            <a:r>
              <a:rPr lang="en-US" baseline="0" dirty="0" err="1" smtClean="0"/>
              <a:t>iguales</a:t>
            </a:r>
            <a:endParaRPr lang="en-US" baseline="0" dirty="0" smtClean="0"/>
          </a:p>
          <a:p>
            <a:r>
              <a:rPr lang="en-US" baseline="0" dirty="0" err="1" smtClean="0"/>
              <a:t>Difierene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contenido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CpG</a:t>
            </a:r>
            <a:r>
              <a:rPr lang="en-US" baseline="0" dirty="0" smtClean="0"/>
              <a:t> island, </a:t>
            </a:r>
            <a:r>
              <a:rPr lang="en-US" baseline="0" dirty="0" err="1" smtClean="0"/>
              <a:t>regiones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metilacion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demeticlacion</a:t>
            </a:r>
            <a:endParaRPr lang="en-US" baseline="0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43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charset="0"/>
                <a:ea typeface="ＭＳ Ｐゴシック" charset="0"/>
                <a:cs typeface="ＭＳ Ｐゴシック" charset="0"/>
              </a:rPr>
              <a:t>In some somatic tissues—for example, the salivary glands of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 smtClean="0">
                <a:latin typeface="Corbel" charset="0"/>
                <a:ea typeface="ＭＳ Ｐゴシック" charset="0"/>
                <a:cs typeface="ＭＳ Ｐゴシック" charset="0"/>
              </a:rPr>
              <a:t>Drosophila</a:t>
            </a:r>
            <a:r>
              <a:rPr lang="en-US" sz="1200" dirty="0" smtClean="0">
                <a:latin typeface="Corbel" charset="0"/>
                <a:ea typeface="ＭＳ Ｐゴシック" charset="0"/>
                <a:cs typeface="ＭＳ Ｐゴシック" charset="0"/>
              </a:rPr>
              <a:t> larvae—successive rounds of chromosome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charset="0"/>
                <a:ea typeface="ＭＳ Ｐゴシック" charset="0"/>
                <a:cs typeface="ＭＳ Ｐゴシック" charset="0"/>
              </a:rPr>
              <a:t>replication occur without intervening cell divisions and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charset="0"/>
                <a:ea typeface="ＭＳ Ｐゴシック" charset="0"/>
                <a:cs typeface="ＭＳ Ｐゴシック" charset="0"/>
              </a:rPr>
              <a:t>produce large </a:t>
            </a:r>
            <a:r>
              <a:rPr lang="en-US" sz="1200" dirty="0" err="1" smtClean="0">
                <a:latin typeface="Corbel" charset="0"/>
                <a:ea typeface="ＭＳ Ｐゴシック" charset="0"/>
                <a:cs typeface="ＭＳ Ｐゴシック" charset="0"/>
              </a:rPr>
              <a:t>polytene</a:t>
            </a:r>
            <a:r>
              <a:rPr lang="en-US" sz="1200" dirty="0" smtClean="0">
                <a:latin typeface="Corbel" charset="0"/>
                <a:ea typeface="ＭＳ Ｐゴシック" charset="0"/>
                <a:cs typeface="ＭＳ Ｐゴシック" charset="0"/>
              </a:rPr>
              <a:t> chromosomes that are ideal for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Corbel" charset="0"/>
                <a:ea typeface="ＭＳ Ｐゴシック" charset="0"/>
                <a:cs typeface="ＭＳ Ｐゴシック" charset="0"/>
              </a:rPr>
              <a:t>cytogenetic analysis.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5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C1E225-E064-CC48-971E-FFC25530AF1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Mapas cfromosomicos </a:t>
            </a:r>
          </a:p>
          <a:p>
            <a:pPr eaLnBrk="1" hangingPunct="1">
              <a:buFontTx/>
              <a:buChar char="-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secciones  numeradas y subsecciones con letras</a:t>
            </a:r>
          </a:p>
          <a:p>
            <a:pPr eaLnBrk="1" hangingPunct="1">
              <a:buFontTx/>
              <a:buChar char="-"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Char char="-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mapa detallado q ha permitido estudiar lo q pasa en cada punto del cromosoma</a:t>
            </a:r>
          </a:p>
          <a:p>
            <a:pPr eaLnBrk="1" hangingPunct="1">
              <a:buFontTx/>
              <a:buChar char="-"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Char char="-"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Son como si estuvieran en interfase….no en metafase</a:t>
            </a:r>
          </a:p>
          <a:p>
            <a:pPr eaLnBrk="1" hangingPunct="1">
              <a:buFontTx/>
              <a:buChar char="-"/>
            </a:pP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asi q estan activos no inactivos</a:t>
            </a:r>
          </a:p>
          <a:p>
            <a:pPr eaLnBrk="1" hangingPunct="1">
              <a:buFontTx/>
              <a:buChar char="-"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Char char="-"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Giemsa</a:t>
            </a:r>
            <a:r>
              <a:rPr lang="en-US" dirty="0" smtClean="0"/>
              <a:t> </a:t>
            </a:r>
            <a:r>
              <a:rPr lang="en-US" dirty="0" err="1" smtClean="0"/>
              <a:t>permitio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e </a:t>
            </a:r>
            <a:r>
              <a:rPr lang="en-US" dirty="0" err="1" smtClean="0"/>
              <a:t>mismo</a:t>
            </a:r>
            <a:r>
              <a:rPr lang="en-US" dirty="0" smtClean="0"/>
              <a:t> </a:t>
            </a:r>
            <a:r>
              <a:rPr lang="en-US" dirty="0" err="1" smtClean="0"/>
              <a:t>analisis</a:t>
            </a:r>
            <a:r>
              <a:rPr lang="en-US" dirty="0" smtClean="0"/>
              <a:t> de</a:t>
            </a:r>
            <a:r>
              <a:rPr lang="en-US" baseline="0" dirty="0" smtClean="0"/>
              <a:t> los </a:t>
            </a:r>
            <a:r>
              <a:rPr lang="en-US" baseline="0" dirty="0" err="1" smtClean="0"/>
              <a:t>politenicos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estructuras</a:t>
            </a:r>
            <a:endParaRPr lang="en-US" baseline="0" dirty="0" smtClean="0"/>
          </a:p>
          <a:p>
            <a:r>
              <a:rPr lang="en-US" baseline="0" dirty="0" smtClean="0"/>
              <a:t>No se </a:t>
            </a:r>
            <a:r>
              <a:rPr lang="en-US" baseline="0" dirty="0" err="1" smtClean="0"/>
              <a:t>perdia</a:t>
            </a:r>
            <a:r>
              <a:rPr lang="en-US" baseline="0" dirty="0" smtClean="0"/>
              <a:t> nada</a:t>
            </a:r>
          </a:p>
          <a:p>
            <a:r>
              <a:rPr lang="en-US" baseline="0" dirty="0" err="1" smtClean="0"/>
              <a:t>Luego</a:t>
            </a:r>
            <a:r>
              <a:rPr lang="en-US" baseline="0" dirty="0" smtClean="0"/>
              <a:t> el Southern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mas </a:t>
            </a:r>
            <a:r>
              <a:rPr lang="en-US" baseline="0" dirty="0" err="1" smtClean="0"/>
              <a:t>directo</a:t>
            </a:r>
            <a:endParaRPr lang="en-US" dirty="0" smtClean="0"/>
          </a:p>
          <a:p>
            <a:r>
              <a:rPr lang="en-US" dirty="0" smtClean="0"/>
              <a:t>B </a:t>
            </a:r>
            <a:r>
              <a:rPr lang="en-US" dirty="0" err="1" smtClean="0"/>
              <a:t>globina</a:t>
            </a:r>
            <a:r>
              <a:rPr lang="en-US" dirty="0" smtClean="0"/>
              <a:t> in pancreas </a:t>
            </a:r>
          </a:p>
          <a:p>
            <a:r>
              <a:rPr lang="en-US" dirty="0" smtClean="0"/>
              <a:t>Origen</a:t>
            </a:r>
          </a:p>
          <a:p>
            <a:r>
              <a:rPr lang="en-US" dirty="0" smtClean="0"/>
              <a:t>Lane 1 Pancreas </a:t>
            </a:r>
            <a:r>
              <a:rPr lang="en-US" dirty="0" err="1" smtClean="0"/>
              <a:t>alfa</a:t>
            </a:r>
            <a:endParaRPr lang="en-US" dirty="0" smtClean="0"/>
          </a:p>
          <a:p>
            <a:r>
              <a:rPr lang="en-US" dirty="0" smtClean="0"/>
              <a:t>Lane</a:t>
            </a:r>
            <a:r>
              <a:rPr lang="en-US" baseline="0" dirty="0" smtClean="0"/>
              <a:t> 2 Pancreas beta</a:t>
            </a:r>
          </a:p>
          <a:p>
            <a:r>
              <a:rPr lang="en-US" baseline="0" dirty="0" smtClean="0"/>
              <a:t>Lane 3 Control RBC</a:t>
            </a:r>
          </a:p>
          <a:p>
            <a:r>
              <a:rPr lang="en-US" baseline="0" dirty="0" smtClean="0"/>
              <a:t>Lane 4 </a:t>
            </a:r>
            <a:r>
              <a:rPr lang="en-US" baseline="0" dirty="0" err="1" smtClean="0"/>
              <a:t>Preursor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Eritroide</a:t>
            </a:r>
            <a:endParaRPr lang="en-US" baseline="0" dirty="0" smtClean="0"/>
          </a:p>
          <a:p>
            <a:r>
              <a:rPr lang="en-US" baseline="0" dirty="0" smtClean="0"/>
              <a:t>Y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hago</a:t>
            </a:r>
            <a:r>
              <a:rPr lang="en-US" baseline="0" dirty="0" smtClean="0"/>
              <a:t> un Western Blot con </a:t>
            </a:r>
            <a:r>
              <a:rPr lang="en-US" baseline="0" dirty="0" err="1" smtClean="0"/>
              <a:t>Anticuper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68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Celulas</a:t>
            </a:r>
            <a:r>
              <a:rPr lang="en-US" dirty="0" smtClean="0"/>
              <a:t> </a:t>
            </a:r>
            <a:r>
              <a:rPr lang="en-US" dirty="0" err="1" smtClean="0"/>
              <a:t>glandulas</a:t>
            </a:r>
            <a:r>
              <a:rPr lang="en-US" dirty="0" smtClean="0"/>
              <a:t> </a:t>
            </a:r>
            <a:r>
              <a:rPr lang="en-US" dirty="0" err="1" smtClean="0"/>
              <a:t>mamarias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hembra</a:t>
            </a:r>
            <a:r>
              <a:rPr lang="en-US" dirty="0" smtClean="0"/>
              <a:t> y la </a:t>
            </a:r>
            <a:r>
              <a:rPr lang="en-US" dirty="0" err="1" smtClean="0"/>
              <a:t>cultivan</a:t>
            </a:r>
            <a:endParaRPr lang="en-US" dirty="0" smtClean="0"/>
          </a:p>
          <a:p>
            <a:r>
              <a:rPr lang="en-US" dirty="0" err="1" smtClean="0"/>
              <a:t>Medio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ayuda</a:t>
            </a:r>
            <a:r>
              <a:rPr lang="en-US" dirty="0" smtClean="0"/>
              <a:t> a </a:t>
            </a:r>
            <a:r>
              <a:rPr lang="en-US" dirty="0" err="1" smtClean="0"/>
              <a:t>mantener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celula</a:t>
            </a:r>
            <a:r>
              <a:rPr lang="en-US" baseline="0" dirty="0" smtClean="0"/>
              <a:t> en G1</a:t>
            </a:r>
          </a:p>
          <a:p>
            <a:r>
              <a:rPr lang="en-US" baseline="0" dirty="0" err="1" smtClean="0"/>
              <a:t>Buscaron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ovocitos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estuvieran</a:t>
            </a:r>
            <a:r>
              <a:rPr lang="en-US" baseline="0" dirty="0" smtClean="0"/>
              <a:t> en</a:t>
            </a:r>
          </a:p>
          <a:p>
            <a:r>
              <a:rPr lang="en-US" baseline="0" dirty="0" err="1" smtClean="0"/>
              <a:t>Metafase</a:t>
            </a:r>
            <a:r>
              <a:rPr lang="en-US" baseline="0" dirty="0" smtClean="0"/>
              <a:t> de meiosis 2 (</a:t>
            </a:r>
            <a:r>
              <a:rPr lang="en-US" baseline="0" dirty="0" err="1" smtClean="0"/>
              <a:t>punto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fecundacion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Se </a:t>
            </a:r>
            <a:r>
              <a:rPr lang="en-US" baseline="0" dirty="0" err="1" smtClean="0"/>
              <a:t>funden</a:t>
            </a:r>
            <a:r>
              <a:rPr lang="en-US" baseline="0" dirty="0" smtClean="0"/>
              <a:t> con electroshock (</a:t>
            </a:r>
            <a:r>
              <a:rPr lang="en-US" baseline="0" dirty="0" err="1" smtClean="0"/>
              <a:t>desestabiliza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membranas</a:t>
            </a:r>
            <a:r>
              <a:rPr lang="en-US" baseline="0" dirty="0" smtClean="0"/>
              <a:t> y se </a:t>
            </a:r>
            <a:r>
              <a:rPr lang="en-US" baseline="0" dirty="0" err="1" smtClean="0"/>
              <a:t>funden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El </a:t>
            </a:r>
            <a:r>
              <a:rPr lang="en-US" baseline="0" dirty="0" err="1" smtClean="0"/>
              <a:t>mismo</a:t>
            </a:r>
            <a:r>
              <a:rPr lang="en-US" baseline="0" dirty="0" smtClean="0"/>
              <a:t> electroshock </a:t>
            </a:r>
            <a:r>
              <a:rPr lang="en-US" baseline="0" dirty="0" err="1" smtClean="0"/>
              <a:t>activa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ovocito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dividirse</a:t>
            </a:r>
            <a:endParaRPr lang="en-US" baseline="0" dirty="0" smtClean="0"/>
          </a:p>
          <a:p>
            <a:r>
              <a:rPr lang="en-US" baseline="0" dirty="0" err="1" smtClean="0"/>
              <a:t>Transplantar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embrio</a:t>
            </a:r>
            <a:r>
              <a:rPr lang="en-US" baseline="0" dirty="0" smtClean="0"/>
              <a:t> a utero de </a:t>
            </a:r>
            <a:r>
              <a:rPr lang="en-US" baseline="0" dirty="0" err="1" smtClean="0"/>
              <a:t>hembra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preñada</a:t>
            </a:r>
            <a:endParaRPr lang="en-US" baseline="0" dirty="0" smtClean="0"/>
          </a:p>
          <a:p>
            <a:r>
              <a:rPr lang="en-US" baseline="0" dirty="0" smtClean="0"/>
              <a:t>1/434</a:t>
            </a:r>
          </a:p>
          <a:p>
            <a:r>
              <a:rPr lang="en-US" baseline="0" dirty="0" err="1" smtClean="0"/>
              <a:t>Analisis</a:t>
            </a:r>
            <a:r>
              <a:rPr lang="en-US" baseline="0" dirty="0" smtClean="0"/>
              <a:t> de DNA </a:t>
            </a:r>
            <a:r>
              <a:rPr lang="en-US" baseline="0" dirty="0" err="1" smtClean="0"/>
              <a:t>confirma</a:t>
            </a:r>
            <a:r>
              <a:rPr lang="en-US" baseline="0" dirty="0" smtClean="0"/>
              <a:t> q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DNA nuclear no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de la surrogate </a:t>
            </a:r>
            <a:r>
              <a:rPr lang="en-US" baseline="0" dirty="0" err="1" smtClean="0"/>
              <a:t>ni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donante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huevo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no de la </a:t>
            </a:r>
            <a:r>
              <a:rPr lang="en-US" baseline="0" dirty="0" err="1" smtClean="0"/>
              <a:t>donante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nucleo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6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Celulas</a:t>
            </a:r>
            <a:r>
              <a:rPr lang="en-US" dirty="0" smtClean="0"/>
              <a:t> </a:t>
            </a:r>
            <a:r>
              <a:rPr lang="en-US" dirty="0" err="1" smtClean="0"/>
              <a:t>glandulas</a:t>
            </a:r>
            <a:r>
              <a:rPr lang="en-US" dirty="0" smtClean="0"/>
              <a:t> </a:t>
            </a:r>
            <a:r>
              <a:rPr lang="en-US" dirty="0" err="1" smtClean="0"/>
              <a:t>mamarias</a:t>
            </a:r>
            <a:r>
              <a:rPr lang="en-US" dirty="0" smtClean="0"/>
              <a:t> de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hembra</a:t>
            </a:r>
            <a:r>
              <a:rPr lang="en-US" dirty="0" smtClean="0"/>
              <a:t> y la </a:t>
            </a:r>
            <a:r>
              <a:rPr lang="en-US" dirty="0" err="1" smtClean="0"/>
              <a:t>cultivan</a:t>
            </a:r>
            <a:endParaRPr lang="en-US" dirty="0" smtClean="0"/>
          </a:p>
          <a:p>
            <a:r>
              <a:rPr lang="en-US" dirty="0" err="1" smtClean="0"/>
              <a:t>Medio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ayuda</a:t>
            </a:r>
            <a:r>
              <a:rPr lang="en-US" dirty="0" smtClean="0"/>
              <a:t> a </a:t>
            </a:r>
            <a:r>
              <a:rPr lang="en-US" dirty="0" err="1" smtClean="0"/>
              <a:t>mantener</a:t>
            </a:r>
            <a:r>
              <a:rPr lang="en-US" baseline="0" dirty="0" smtClean="0"/>
              <a:t> la </a:t>
            </a:r>
            <a:r>
              <a:rPr lang="en-US" baseline="0" dirty="0" err="1" smtClean="0"/>
              <a:t>celula</a:t>
            </a:r>
            <a:r>
              <a:rPr lang="en-US" baseline="0" dirty="0" smtClean="0"/>
              <a:t> en G1</a:t>
            </a:r>
          </a:p>
          <a:p>
            <a:r>
              <a:rPr lang="en-US" baseline="0" dirty="0" err="1" smtClean="0"/>
              <a:t>Buscaron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ovocitos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otra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cepa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estuvieran</a:t>
            </a:r>
            <a:r>
              <a:rPr lang="en-US" baseline="0" dirty="0" smtClean="0"/>
              <a:t> en</a:t>
            </a:r>
          </a:p>
          <a:p>
            <a:r>
              <a:rPr lang="en-US" baseline="0" dirty="0" err="1" smtClean="0"/>
              <a:t>Metafase</a:t>
            </a:r>
            <a:r>
              <a:rPr lang="en-US" baseline="0" dirty="0" smtClean="0"/>
              <a:t> de meiosis 2 (</a:t>
            </a:r>
            <a:r>
              <a:rPr lang="en-US" baseline="0" dirty="0" err="1" smtClean="0"/>
              <a:t>punto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fecundacion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Se </a:t>
            </a:r>
            <a:r>
              <a:rPr lang="en-US" baseline="0" dirty="0" err="1" smtClean="0"/>
              <a:t>funden</a:t>
            </a:r>
            <a:r>
              <a:rPr lang="en-US" baseline="0" dirty="0" smtClean="0"/>
              <a:t> con electroshock (</a:t>
            </a:r>
            <a:r>
              <a:rPr lang="en-US" baseline="0" dirty="0" err="1" smtClean="0"/>
              <a:t>desestabiliza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membranas</a:t>
            </a:r>
            <a:r>
              <a:rPr lang="en-US" baseline="0" dirty="0" smtClean="0"/>
              <a:t> y se </a:t>
            </a:r>
            <a:r>
              <a:rPr lang="en-US" baseline="0" dirty="0" err="1" smtClean="0"/>
              <a:t>funden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El </a:t>
            </a:r>
            <a:r>
              <a:rPr lang="en-US" baseline="0" dirty="0" err="1" smtClean="0"/>
              <a:t>mismo</a:t>
            </a:r>
            <a:r>
              <a:rPr lang="en-US" baseline="0" dirty="0" smtClean="0"/>
              <a:t> electroshock </a:t>
            </a:r>
            <a:r>
              <a:rPr lang="en-US" baseline="0" dirty="0" err="1" smtClean="0"/>
              <a:t>activa</a:t>
            </a:r>
            <a:r>
              <a:rPr lang="en-US" baseline="0" dirty="0" smtClean="0"/>
              <a:t> le </a:t>
            </a:r>
            <a:r>
              <a:rPr lang="en-US" baseline="0" dirty="0" err="1" smtClean="0"/>
              <a:t>ovocito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dividirse</a:t>
            </a:r>
            <a:endParaRPr lang="en-US" baseline="0" dirty="0" smtClean="0"/>
          </a:p>
          <a:p>
            <a:r>
              <a:rPr lang="en-US" baseline="0" dirty="0" err="1" smtClean="0"/>
              <a:t>Transplantar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embrio</a:t>
            </a:r>
            <a:r>
              <a:rPr lang="en-US" baseline="0" dirty="0" smtClean="0"/>
              <a:t> a utero de </a:t>
            </a:r>
            <a:r>
              <a:rPr lang="en-US" baseline="0" dirty="0" err="1" smtClean="0"/>
              <a:t>hembra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preñada</a:t>
            </a:r>
            <a:endParaRPr lang="en-US" baseline="0" dirty="0" smtClean="0"/>
          </a:p>
          <a:p>
            <a:r>
              <a:rPr lang="en-US" baseline="0" dirty="0" smtClean="0"/>
              <a:t>1/434</a:t>
            </a:r>
          </a:p>
          <a:p>
            <a:r>
              <a:rPr lang="en-US" baseline="0" dirty="0" err="1" smtClean="0"/>
              <a:t>Analisis</a:t>
            </a:r>
            <a:r>
              <a:rPr lang="en-US" baseline="0" dirty="0" smtClean="0"/>
              <a:t> de DNA </a:t>
            </a:r>
            <a:r>
              <a:rPr lang="en-US" baseline="0" dirty="0" err="1" smtClean="0"/>
              <a:t>confirma</a:t>
            </a:r>
            <a:r>
              <a:rPr lang="en-US" baseline="0" dirty="0" smtClean="0"/>
              <a:t> q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DNA nuclear no 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de la surrogate </a:t>
            </a:r>
            <a:r>
              <a:rPr lang="en-US" baseline="0" dirty="0" err="1" smtClean="0"/>
              <a:t>ni</a:t>
            </a:r>
            <a:r>
              <a:rPr lang="en-US" baseline="0" dirty="0" smtClean="0"/>
              <a:t> de la </a:t>
            </a:r>
            <a:r>
              <a:rPr lang="en-US" baseline="0" dirty="0" err="1" smtClean="0"/>
              <a:t>donante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huevo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no de la </a:t>
            </a:r>
            <a:r>
              <a:rPr lang="en-US" baseline="0" dirty="0" err="1" smtClean="0"/>
              <a:t>donante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nucleo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Primera</a:t>
            </a:r>
            <a:r>
              <a:rPr lang="en-US" dirty="0" smtClean="0"/>
              <a:t> </a:t>
            </a:r>
            <a:r>
              <a:rPr lang="en-US" dirty="0" err="1" smtClean="0"/>
              <a:t>diferencia</a:t>
            </a:r>
            <a:r>
              <a:rPr lang="en-US" dirty="0" smtClean="0"/>
              <a:t> entre </a:t>
            </a:r>
            <a:r>
              <a:rPr lang="en-US" dirty="0" err="1" smtClean="0"/>
              <a:t>procariotes</a:t>
            </a:r>
            <a:r>
              <a:rPr lang="en-US" dirty="0" smtClean="0"/>
              <a:t> y </a:t>
            </a:r>
            <a:r>
              <a:rPr lang="en-US" dirty="0" err="1" smtClean="0"/>
              <a:t>ecucariotes</a:t>
            </a:r>
            <a:r>
              <a:rPr lang="en-US" dirty="0" smtClean="0"/>
              <a:t> : </a:t>
            </a:r>
            <a:r>
              <a:rPr lang="en-US" dirty="0" err="1" smtClean="0"/>
              <a:t>Cromatina</a:t>
            </a:r>
            <a:r>
              <a:rPr lang="en-US" dirty="0" smtClean="0"/>
              <a:t> : DNA y </a:t>
            </a:r>
            <a:r>
              <a:rPr lang="en-US" dirty="0" err="1" smtClean="0"/>
              <a:t>proteinas</a:t>
            </a:r>
            <a:r>
              <a:rPr lang="en-US" dirty="0" smtClean="0"/>
              <a:t>: </a:t>
            </a:r>
            <a:r>
              <a:rPr lang="en-US" dirty="0" err="1" smtClean="0"/>
              <a:t>histonicas</a:t>
            </a:r>
            <a:r>
              <a:rPr lang="en-US" baseline="0" dirty="0" smtClean="0"/>
              <a:t> y no </a:t>
            </a:r>
            <a:r>
              <a:rPr lang="en-US" baseline="0" dirty="0" err="1" smtClean="0"/>
              <a:t>histonicas</a:t>
            </a:r>
            <a:endParaRPr lang="en-US" baseline="0" dirty="0" smtClean="0"/>
          </a:p>
          <a:p>
            <a:r>
              <a:rPr lang="en-US" baseline="0" dirty="0" smtClean="0"/>
              <a:t>50% DNA y 50% </a:t>
            </a:r>
            <a:r>
              <a:rPr lang="en-US" baseline="0" dirty="0" err="1" smtClean="0"/>
              <a:t>proteinas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terminos</a:t>
            </a:r>
            <a:r>
              <a:rPr lang="en-US" baseline="0" dirty="0" smtClean="0"/>
              <a:t> del peso de la </a:t>
            </a:r>
            <a:r>
              <a:rPr lang="en-US" baseline="0" dirty="0" err="1" smtClean="0"/>
              <a:t>cromatina</a:t>
            </a:r>
            <a:endParaRPr lang="en-US" dirty="0" smtClean="0"/>
          </a:p>
          <a:p>
            <a:r>
              <a:rPr lang="en-US" dirty="0" err="1" smtClean="0"/>
              <a:t>Otra</a:t>
            </a:r>
            <a:r>
              <a:rPr lang="en-US" dirty="0" smtClean="0"/>
              <a:t> </a:t>
            </a:r>
            <a:r>
              <a:rPr lang="en-US" dirty="0" err="1" smtClean="0"/>
              <a:t>diferencia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compactacion</a:t>
            </a:r>
            <a:endParaRPr lang="en-US" dirty="0" smtClean="0"/>
          </a:p>
          <a:p>
            <a:r>
              <a:rPr lang="en-US" dirty="0" smtClean="0"/>
              <a:t>147 </a:t>
            </a:r>
            <a:r>
              <a:rPr lang="en-US" dirty="0" err="1" smtClean="0"/>
              <a:t>bp</a:t>
            </a:r>
            <a:r>
              <a:rPr lang="en-US" dirty="0" smtClean="0"/>
              <a:t> / </a:t>
            </a:r>
            <a:r>
              <a:rPr lang="en-US" dirty="0" err="1" smtClean="0"/>
              <a:t>nuclesoma</a:t>
            </a:r>
            <a:endParaRPr lang="en-US" dirty="0" smtClean="0"/>
          </a:p>
          <a:p>
            <a:r>
              <a:rPr lang="en-US" dirty="0" smtClean="0"/>
              <a:t>60-80 DNA linker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5B448-6E64-6D47-9382-B0B15D53702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5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C976E7D-AF44-3C46-B605-A554BD84A1BD}" type="datetimeFigureOut">
              <a:rPr lang="en-US" smtClean="0"/>
              <a:t>3/23/18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B71E32CA-91B7-C74B-B0AF-DD8142A31C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208929"/>
            <a:ext cx="5671781" cy="1583624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/>
              <a:t>Expresión</a:t>
            </a:r>
            <a:r>
              <a:rPr lang="en-US" sz="3600" dirty="0" smtClean="0"/>
              <a:t> </a:t>
            </a:r>
            <a:r>
              <a:rPr lang="en-US" sz="3600" dirty="0" err="1" smtClean="0"/>
              <a:t>Diferencial</a:t>
            </a:r>
            <a:r>
              <a:rPr lang="en-US" sz="3600" dirty="0" smtClean="0"/>
              <a:t> del </a:t>
            </a:r>
            <a:r>
              <a:rPr lang="en-US" sz="3600" dirty="0" err="1" smtClean="0"/>
              <a:t>Genoma</a:t>
            </a:r>
            <a:r>
              <a:rPr lang="en-US" sz="3600" dirty="0" smtClean="0"/>
              <a:t> en el </a:t>
            </a:r>
            <a:r>
              <a:rPr lang="en-US" sz="3600" dirty="0" err="1" smtClean="0"/>
              <a:t>Desarrollo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145" y="529099"/>
            <a:ext cx="4977313" cy="3298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349604"/>
            <a:ext cx="3200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Biol</a:t>
            </a:r>
            <a:r>
              <a:rPr lang="en-US" dirty="0" smtClean="0"/>
              <a:t> 3019</a:t>
            </a:r>
          </a:p>
          <a:p>
            <a:pPr algn="ctr"/>
            <a:r>
              <a:rPr lang="en-US" dirty="0" err="1" smtClean="0"/>
              <a:t>Biología</a:t>
            </a:r>
            <a:r>
              <a:rPr lang="en-US" dirty="0" smtClean="0"/>
              <a:t> del </a:t>
            </a:r>
            <a:r>
              <a:rPr lang="en-US" dirty="0" err="1" smtClean="0"/>
              <a:t>Desarrollo</a:t>
            </a:r>
            <a:endParaRPr lang="en-US" dirty="0" smtClean="0"/>
          </a:p>
          <a:p>
            <a:pPr algn="ctr"/>
            <a:r>
              <a:rPr lang="en-US" dirty="0" smtClean="0"/>
              <a:t>Universidad de Puerto Rico-Aguadilla</a:t>
            </a:r>
          </a:p>
          <a:p>
            <a:pPr algn="ctr"/>
            <a:r>
              <a:rPr lang="en-US" dirty="0" smtClean="0"/>
              <a:t>JA </a:t>
            </a:r>
            <a:r>
              <a:rPr lang="en-US" dirty="0" err="1" smtClean="0"/>
              <a:t>Cardé</a:t>
            </a:r>
            <a:r>
              <a:rPr lang="en-US" dirty="0" smtClean="0"/>
              <a:t>, PhD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20769"/>
            <a:ext cx="6508377" cy="685945"/>
          </a:xfrm>
        </p:spPr>
        <p:txBody>
          <a:bodyPr/>
          <a:lstStyle/>
          <a:p>
            <a:pPr algn="ctr"/>
            <a:r>
              <a:rPr lang="en-US" dirty="0" err="1" smtClean="0"/>
              <a:t>Evidencias</a:t>
            </a:r>
            <a:r>
              <a:rPr lang="en-US" dirty="0" smtClean="0"/>
              <a:t> de </a:t>
            </a:r>
            <a:r>
              <a:rPr lang="en-US" dirty="0" err="1" smtClean="0"/>
              <a:t>Equivalencia</a:t>
            </a:r>
            <a:r>
              <a:rPr lang="en-US" dirty="0" smtClean="0"/>
              <a:t> </a:t>
            </a:r>
            <a:r>
              <a:rPr lang="en-US" dirty="0" err="1" smtClean="0"/>
              <a:t>Genómica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4219" y="1111321"/>
            <a:ext cx="5952508" cy="5690235"/>
          </a:xfrm>
        </p:spPr>
        <p:txBody>
          <a:bodyPr>
            <a:normAutofit/>
          </a:bodyPr>
          <a:lstStyle/>
          <a:p>
            <a:r>
              <a:rPr lang="en-US" sz="2600" dirty="0" err="1" smtClean="0"/>
              <a:t>Giemsa</a:t>
            </a:r>
            <a:r>
              <a:rPr lang="en-US" sz="2600" dirty="0" smtClean="0"/>
              <a:t> staining:</a:t>
            </a:r>
          </a:p>
          <a:p>
            <a:r>
              <a:rPr lang="en-US" sz="2600" dirty="0" smtClean="0"/>
              <a:t> </a:t>
            </a:r>
            <a:r>
              <a:rPr lang="en-US" sz="2600" dirty="0" err="1" smtClean="0"/>
              <a:t>tinción</a:t>
            </a:r>
            <a:r>
              <a:rPr lang="en-US" sz="2600" dirty="0" smtClean="0"/>
              <a:t> en </a:t>
            </a:r>
            <a:r>
              <a:rPr lang="en-US" sz="2600" dirty="0" err="1" smtClean="0"/>
              <a:t>cromosomas</a:t>
            </a:r>
            <a:r>
              <a:rPr lang="en-US" sz="2600" dirty="0" smtClean="0"/>
              <a:t> de </a:t>
            </a:r>
            <a:r>
              <a:rPr lang="en-US" sz="2600" dirty="0" err="1" smtClean="0"/>
              <a:t>mamíferos</a:t>
            </a:r>
            <a:r>
              <a:rPr lang="en-US" sz="2600" dirty="0" smtClean="0"/>
              <a:t> se </a:t>
            </a:r>
            <a:r>
              <a:rPr lang="en-US" sz="2600" dirty="0" err="1" smtClean="0"/>
              <a:t>observó</a:t>
            </a:r>
            <a:r>
              <a:rPr lang="en-US" sz="2600" dirty="0" smtClean="0"/>
              <a:t> lo </a:t>
            </a:r>
            <a:r>
              <a:rPr lang="en-US" sz="2600" dirty="0" err="1" smtClean="0"/>
              <a:t>mismo</a:t>
            </a:r>
            <a:endParaRPr lang="en-US" sz="2600" dirty="0" smtClean="0"/>
          </a:p>
          <a:p>
            <a:pPr lvl="1"/>
            <a:r>
              <a:rPr lang="en-US" sz="2600" dirty="0" smtClean="0"/>
              <a:t>No </a:t>
            </a:r>
            <a:r>
              <a:rPr lang="en-US" sz="2600" dirty="0" err="1" smtClean="0"/>
              <a:t>diferencias</a:t>
            </a:r>
            <a:r>
              <a:rPr lang="en-US" sz="2600" dirty="0" smtClean="0"/>
              <a:t> </a:t>
            </a:r>
            <a:r>
              <a:rPr lang="en-US" sz="2600" dirty="0" err="1" smtClean="0"/>
              <a:t>estructurales</a:t>
            </a:r>
            <a:r>
              <a:rPr lang="en-US" sz="2600" dirty="0" smtClean="0"/>
              <a:t> en los </a:t>
            </a:r>
            <a:r>
              <a:rPr lang="en-US" sz="2600" dirty="0" err="1" smtClean="0"/>
              <a:t>cromosomas</a:t>
            </a:r>
            <a:r>
              <a:rPr lang="en-US" sz="2600" dirty="0" smtClean="0"/>
              <a:t>, no </a:t>
            </a:r>
            <a:r>
              <a:rPr lang="en-US" sz="2600" dirty="0" err="1" smtClean="0"/>
              <a:t>regiones</a:t>
            </a:r>
            <a:r>
              <a:rPr lang="en-US" sz="2600" dirty="0" smtClean="0"/>
              <a:t> </a:t>
            </a:r>
            <a:r>
              <a:rPr lang="en-US" sz="2600" dirty="0" err="1" smtClean="0"/>
              <a:t>perdidas</a:t>
            </a:r>
            <a:r>
              <a:rPr lang="en-US" sz="2600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luego</a:t>
            </a:r>
            <a:r>
              <a:rPr lang="en-US" sz="2400" dirty="0" smtClean="0"/>
              <a:t> de </a:t>
            </a:r>
            <a:r>
              <a:rPr lang="en-US" sz="2400" dirty="0" err="1" smtClean="0"/>
              <a:t>diferenciación</a:t>
            </a:r>
            <a:r>
              <a:rPr lang="en-US" sz="2400" dirty="0" smtClean="0"/>
              <a:t>)</a:t>
            </a:r>
          </a:p>
          <a:p>
            <a:pPr lvl="1"/>
            <a:r>
              <a:rPr lang="en-US" sz="2600" dirty="0" err="1" smtClean="0"/>
              <a:t>Confirmada</a:t>
            </a:r>
            <a:r>
              <a:rPr lang="en-US" sz="2600" dirty="0" smtClean="0"/>
              <a:t> </a:t>
            </a:r>
            <a:r>
              <a:rPr lang="en-US" sz="2600" dirty="0" err="1" smtClean="0"/>
              <a:t>por</a:t>
            </a:r>
            <a:r>
              <a:rPr lang="en-US" sz="2600" dirty="0" smtClean="0"/>
              <a:t> </a:t>
            </a:r>
            <a:r>
              <a:rPr lang="en-US" sz="2600" dirty="0" err="1" smtClean="0"/>
              <a:t>hibridación</a:t>
            </a:r>
            <a:r>
              <a:rPr lang="en-US" sz="2600" dirty="0" smtClean="0"/>
              <a:t> de </a:t>
            </a:r>
            <a:r>
              <a:rPr lang="en-US" sz="2600" dirty="0" err="1" smtClean="0"/>
              <a:t>sondas</a:t>
            </a:r>
            <a:r>
              <a:rPr lang="en-US" sz="2600" dirty="0" smtClean="0"/>
              <a:t> con el DNA </a:t>
            </a:r>
            <a:r>
              <a:rPr lang="en-US" sz="2600" dirty="0" err="1" smtClean="0"/>
              <a:t>Genómico</a:t>
            </a:r>
            <a:r>
              <a:rPr lang="en-US" sz="2600" dirty="0" smtClean="0"/>
              <a:t> de </a:t>
            </a:r>
            <a:r>
              <a:rPr lang="en-US" sz="2600" dirty="0" err="1" smtClean="0"/>
              <a:t>las</a:t>
            </a:r>
            <a:r>
              <a:rPr lang="en-US" sz="2600" dirty="0" smtClean="0"/>
              <a:t> </a:t>
            </a:r>
            <a:r>
              <a:rPr lang="en-US" sz="2600" dirty="0" err="1" smtClean="0"/>
              <a:t>células</a:t>
            </a:r>
            <a:r>
              <a:rPr lang="en-US" sz="2600" dirty="0" smtClean="0"/>
              <a:t>: </a:t>
            </a:r>
            <a:r>
              <a:rPr lang="en-US" sz="2600" b="1" dirty="0" smtClean="0"/>
              <a:t>southern blot</a:t>
            </a:r>
          </a:p>
          <a:p>
            <a:pPr lvl="1"/>
            <a:r>
              <a:rPr lang="en-US" sz="2600" dirty="0" err="1" smtClean="0"/>
              <a:t>Ej</a:t>
            </a:r>
            <a:r>
              <a:rPr lang="en-US" sz="2600" dirty="0" smtClean="0"/>
              <a:t> β</a:t>
            </a:r>
            <a:r>
              <a:rPr lang="en-US" sz="2600" dirty="0" err="1" smtClean="0"/>
              <a:t>Globina</a:t>
            </a:r>
            <a:r>
              <a:rPr lang="en-US" sz="2600" dirty="0" smtClean="0"/>
              <a:t>: RBCs </a:t>
            </a:r>
            <a:r>
              <a:rPr lang="en-US" sz="2600" dirty="0" err="1" smtClean="0"/>
              <a:t>vs</a:t>
            </a:r>
            <a:r>
              <a:rPr lang="en-US" sz="2600" dirty="0" smtClean="0"/>
              <a:t> </a:t>
            </a:r>
            <a:r>
              <a:rPr lang="en-US" sz="2600" dirty="0" err="1" smtClean="0"/>
              <a:t>páncreas</a:t>
            </a:r>
            <a:endParaRPr lang="en-US" sz="2600" dirty="0" smtClean="0"/>
          </a:p>
          <a:p>
            <a:pPr lvl="1"/>
            <a:r>
              <a:rPr lang="en-US" sz="2600" dirty="0" smtClean="0"/>
              <a:t>Y un </a:t>
            </a:r>
            <a:r>
              <a:rPr lang="en-US" sz="2600" b="1" dirty="0"/>
              <a:t>w</a:t>
            </a:r>
            <a:r>
              <a:rPr lang="en-US" sz="2600" b="1" dirty="0" smtClean="0"/>
              <a:t>estern</a:t>
            </a:r>
            <a:r>
              <a:rPr lang="en-US" sz="2600" dirty="0" smtClean="0"/>
              <a:t> con Antiβ </a:t>
            </a:r>
            <a:r>
              <a:rPr lang="en-US" sz="2600" dirty="0" err="1" smtClean="0"/>
              <a:t>Globina</a:t>
            </a:r>
            <a:r>
              <a:rPr lang="en-US" sz="2600" dirty="0" smtClean="0"/>
              <a:t>,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mostraría</a:t>
            </a:r>
            <a:r>
              <a:rPr lang="en-US" sz="2600" dirty="0" smtClean="0"/>
              <a:t>?</a:t>
            </a:r>
          </a:p>
          <a:p>
            <a:pPr lvl="1"/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727" y="1167765"/>
            <a:ext cx="3117273" cy="2391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727" y="1167765"/>
            <a:ext cx="3098800" cy="542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7451" t="6865" r="-597" b="29673"/>
          <a:stretch/>
        </p:blipFill>
        <p:spPr>
          <a:xfrm>
            <a:off x="5948885" y="1181822"/>
            <a:ext cx="3117273" cy="4326753"/>
          </a:xfrm>
          <a:prstGeom prst="rect">
            <a:avLst/>
          </a:prstGeom>
          <a:ln w="57150" cmpd="sng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3785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2547"/>
            <a:ext cx="6508377" cy="685945"/>
          </a:xfrm>
        </p:spPr>
        <p:txBody>
          <a:bodyPr/>
          <a:lstStyle/>
          <a:p>
            <a:pPr algn="ctr"/>
            <a:r>
              <a:rPr lang="en-US" dirty="0" err="1" smtClean="0"/>
              <a:t>Evidencias</a:t>
            </a:r>
            <a:r>
              <a:rPr lang="en-US" dirty="0" smtClean="0"/>
              <a:t> de </a:t>
            </a:r>
            <a:r>
              <a:rPr lang="en-US" dirty="0" err="1" smtClean="0"/>
              <a:t>Equivalencia</a:t>
            </a:r>
            <a:r>
              <a:rPr lang="en-US" dirty="0" smtClean="0"/>
              <a:t> </a:t>
            </a:r>
            <a:r>
              <a:rPr lang="en-US" dirty="0" err="1" smtClean="0"/>
              <a:t>Genómica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2181" y="487382"/>
            <a:ext cx="3215896" cy="5656496"/>
          </a:xfrm>
        </p:spPr>
        <p:txBody>
          <a:bodyPr>
            <a:noAutofit/>
          </a:bodyPr>
          <a:lstStyle/>
          <a:p>
            <a:r>
              <a:rPr lang="en-US" sz="2400" dirty="0" smtClean="0"/>
              <a:t>Dolly</a:t>
            </a:r>
          </a:p>
          <a:p>
            <a:r>
              <a:rPr lang="en-US" sz="2400" dirty="0" smtClean="0"/>
              <a:t>Ian </a:t>
            </a:r>
            <a:r>
              <a:rPr lang="en-US" sz="2400" dirty="0" err="1" smtClean="0"/>
              <a:t>Wilmut</a:t>
            </a:r>
            <a:endParaRPr lang="en-US" sz="2400" dirty="0"/>
          </a:p>
          <a:p>
            <a:r>
              <a:rPr lang="en-US" sz="2400" b="1" dirty="0" smtClean="0">
                <a:solidFill>
                  <a:srgbClr val="800000"/>
                </a:solidFill>
              </a:rPr>
              <a:t>Si</a:t>
            </a:r>
            <a:r>
              <a:rPr lang="en-US" sz="2400" dirty="0" smtClean="0"/>
              <a:t>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núcleo</a:t>
            </a:r>
            <a:r>
              <a:rPr lang="en-US" sz="2400" dirty="0" smtClean="0"/>
              <a:t> </a:t>
            </a:r>
            <a:r>
              <a:rPr lang="en-US" sz="2400" dirty="0" err="1" smtClean="0"/>
              <a:t>celular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idéntico</a:t>
            </a:r>
            <a:r>
              <a:rPr lang="en-US" sz="2400" dirty="0" smtClean="0"/>
              <a:t> al </a:t>
            </a:r>
            <a:r>
              <a:rPr lang="en-US" sz="2400" dirty="0" err="1" smtClean="0"/>
              <a:t>núcleo</a:t>
            </a:r>
            <a:r>
              <a:rPr lang="en-US" sz="2400" dirty="0" smtClean="0"/>
              <a:t> del </a:t>
            </a:r>
            <a:r>
              <a:rPr lang="en-US" sz="2400" dirty="0" err="1" smtClean="0"/>
              <a:t>cigoto</a:t>
            </a:r>
            <a:r>
              <a:rPr lang="en-US" sz="2400" dirty="0" smtClean="0"/>
              <a:t>, </a:t>
            </a:r>
            <a:r>
              <a:rPr lang="en-US" sz="2400" b="1" dirty="0" err="1" smtClean="0">
                <a:solidFill>
                  <a:srgbClr val="800000"/>
                </a:solidFill>
              </a:rPr>
              <a:t>entonces</a:t>
            </a:r>
            <a:r>
              <a:rPr lang="en-US" sz="2400" dirty="0" smtClean="0"/>
              <a:t>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núcleo</a:t>
            </a:r>
            <a:r>
              <a:rPr lang="en-US" sz="2400" dirty="0" smtClean="0"/>
              <a:t> </a:t>
            </a:r>
            <a:r>
              <a:rPr lang="en-US" sz="2400" dirty="0" err="1" smtClean="0"/>
              <a:t>celular</a:t>
            </a:r>
            <a:r>
              <a:rPr lang="en-US" sz="2400" dirty="0" smtClean="0"/>
              <a:t> </a:t>
            </a:r>
            <a:r>
              <a:rPr lang="en-US" sz="2400" dirty="0" err="1" smtClean="0"/>
              <a:t>debe</a:t>
            </a:r>
            <a:r>
              <a:rPr lang="en-US" sz="2400" dirty="0" smtClean="0"/>
              <a:t>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capaz</a:t>
            </a:r>
            <a:r>
              <a:rPr lang="en-US" sz="2400" dirty="0" smtClean="0"/>
              <a:t> de </a:t>
            </a:r>
            <a:r>
              <a:rPr lang="en-US" sz="2400" dirty="0" err="1" smtClean="0"/>
              <a:t>dirigir</a:t>
            </a:r>
            <a:r>
              <a:rPr lang="en-US" sz="2400" dirty="0" smtClean="0"/>
              <a:t> el </a:t>
            </a:r>
            <a:r>
              <a:rPr lang="en-US" sz="2400" dirty="0" err="1" smtClean="0"/>
              <a:t>desarrollo</a:t>
            </a:r>
            <a:r>
              <a:rPr lang="en-US" sz="2400" dirty="0" smtClean="0"/>
              <a:t> </a:t>
            </a:r>
            <a:r>
              <a:rPr lang="en-US" sz="2400" dirty="0" err="1" smtClean="0"/>
              <a:t>completo</a:t>
            </a:r>
            <a:r>
              <a:rPr lang="en-US" sz="2400" dirty="0" smtClean="0"/>
              <a:t> al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transplantado</a:t>
            </a:r>
            <a:r>
              <a:rPr lang="en-US" sz="2400" dirty="0" smtClean="0"/>
              <a:t> y </a:t>
            </a:r>
            <a:r>
              <a:rPr lang="en-US" sz="2400" dirty="0" err="1" smtClean="0"/>
              <a:t>activado</a:t>
            </a:r>
            <a:r>
              <a:rPr lang="en-US" sz="2400" dirty="0" smtClean="0"/>
              <a:t> en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célula</a:t>
            </a:r>
            <a:r>
              <a:rPr lang="en-US" sz="2400" dirty="0" smtClean="0"/>
              <a:t> </a:t>
            </a:r>
            <a:r>
              <a:rPr lang="en-US" sz="2400" dirty="0" err="1" smtClean="0"/>
              <a:t>enucleada</a:t>
            </a:r>
            <a:endParaRPr lang="en-US" sz="2400" dirty="0" smtClean="0"/>
          </a:p>
          <a:p>
            <a:r>
              <a:rPr lang="en-US" sz="2400" dirty="0" smtClean="0"/>
              <a:t>1/434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707" y="2001027"/>
            <a:ext cx="5919610" cy="4821533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137852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2547"/>
            <a:ext cx="6508377" cy="685945"/>
          </a:xfrm>
        </p:spPr>
        <p:txBody>
          <a:bodyPr/>
          <a:lstStyle/>
          <a:p>
            <a:pPr algn="ctr"/>
            <a:r>
              <a:rPr lang="en-US" dirty="0" err="1" smtClean="0"/>
              <a:t>Evidencias</a:t>
            </a:r>
            <a:r>
              <a:rPr lang="en-US" dirty="0" smtClean="0"/>
              <a:t> de </a:t>
            </a:r>
            <a:r>
              <a:rPr lang="en-US" dirty="0" err="1" smtClean="0"/>
              <a:t>Equivalencia</a:t>
            </a:r>
            <a:r>
              <a:rPr lang="en-US" dirty="0" smtClean="0"/>
              <a:t> </a:t>
            </a:r>
            <a:r>
              <a:rPr lang="en-US" dirty="0" err="1" smtClean="0"/>
              <a:t>Genómica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2181" y="487382"/>
            <a:ext cx="4712138" cy="5656496"/>
          </a:xfrm>
        </p:spPr>
        <p:txBody>
          <a:bodyPr>
            <a:noAutofit/>
          </a:bodyPr>
          <a:lstStyle/>
          <a:p>
            <a:r>
              <a:rPr lang="en-US" sz="2400" dirty="0" smtClean="0"/>
              <a:t>Dolly</a:t>
            </a:r>
          </a:p>
          <a:p>
            <a:r>
              <a:rPr lang="en-US" sz="2400" dirty="0" err="1" smtClean="0"/>
              <a:t>Celulas</a:t>
            </a:r>
            <a:r>
              <a:rPr lang="en-US" sz="2400" dirty="0" smtClean="0"/>
              <a:t> mamas </a:t>
            </a:r>
            <a:r>
              <a:rPr lang="en-US" sz="2400" dirty="0" err="1" smtClean="0"/>
              <a:t>cultivadas</a:t>
            </a:r>
            <a:endParaRPr lang="en-US" sz="2400" dirty="0" smtClean="0"/>
          </a:p>
          <a:p>
            <a:r>
              <a:rPr lang="en-US" sz="2400" dirty="0" err="1" smtClean="0"/>
              <a:t>Medio</a:t>
            </a:r>
            <a:r>
              <a:rPr lang="en-US" sz="2400" dirty="0" smtClean="0"/>
              <a:t>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arresta</a:t>
            </a:r>
            <a:r>
              <a:rPr lang="en-US" sz="2400" dirty="0" smtClean="0"/>
              <a:t> en G1</a:t>
            </a:r>
          </a:p>
          <a:p>
            <a:r>
              <a:rPr lang="en-US" sz="2400" dirty="0" err="1" smtClean="0"/>
              <a:t>Ovocito</a:t>
            </a:r>
            <a:r>
              <a:rPr lang="en-US" sz="2400" dirty="0" smtClean="0"/>
              <a:t> en </a:t>
            </a:r>
            <a:r>
              <a:rPr lang="en-US" sz="2400" dirty="0" err="1" smtClean="0"/>
              <a:t>Metafase</a:t>
            </a:r>
            <a:endParaRPr lang="en-US" sz="2400" dirty="0"/>
          </a:p>
          <a:p>
            <a:r>
              <a:rPr lang="en-US" sz="2400" dirty="0" smtClean="0"/>
              <a:t>Fusion </a:t>
            </a:r>
            <a:r>
              <a:rPr lang="en-US" sz="2400" dirty="0" err="1" smtClean="0"/>
              <a:t>por</a:t>
            </a:r>
            <a:r>
              <a:rPr lang="en-US" sz="2400" dirty="0" smtClean="0"/>
              <a:t> electroshock</a:t>
            </a:r>
          </a:p>
          <a:p>
            <a:r>
              <a:rPr lang="en-US" sz="2400" dirty="0" err="1" smtClean="0"/>
              <a:t>Activado</a:t>
            </a:r>
            <a:r>
              <a:rPr lang="en-US" sz="2400" dirty="0" smtClean="0"/>
              <a:t> </a:t>
            </a:r>
            <a:r>
              <a:rPr lang="en-US" sz="2400" dirty="0" err="1" smtClean="0"/>
              <a:t>comienza</a:t>
            </a:r>
            <a:r>
              <a:rPr lang="en-US" sz="2400" dirty="0" smtClean="0"/>
              <a:t> a </a:t>
            </a:r>
            <a:r>
              <a:rPr lang="en-US" sz="2400" dirty="0" err="1" smtClean="0"/>
              <a:t>dividirse</a:t>
            </a:r>
            <a:endParaRPr lang="en-US" sz="2400" dirty="0" smtClean="0"/>
          </a:p>
          <a:p>
            <a:r>
              <a:rPr lang="en-US" sz="2400" dirty="0" err="1" smtClean="0"/>
              <a:t>Embrion</a:t>
            </a:r>
            <a:r>
              <a:rPr lang="en-US" sz="2400" dirty="0" smtClean="0"/>
              <a:t> a </a:t>
            </a:r>
            <a:r>
              <a:rPr lang="en-US" sz="2400" dirty="0" err="1" smtClean="0"/>
              <a:t>hembra</a:t>
            </a:r>
            <a:r>
              <a:rPr lang="en-US" sz="2400" dirty="0" smtClean="0"/>
              <a:t> en </a:t>
            </a:r>
            <a:r>
              <a:rPr lang="en-US" sz="2400" dirty="0" err="1" smtClean="0"/>
              <a:t>gestación</a:t>
            </a:r>
            <a:endParaRPr lang="en-US" sz="2400" dirty="0" smtClean="0"/>
          </a:p>
          <a:p>
            <a:r>
              <a:rPr lang="en-US" sz="2400" dirty="0" err="1" smtClean="0"/>
              <a:t>Analisis</a:t>
            </a:r>
            <a:r>
              <a:rPr lang="en-US" sz="2400" dirty="0" smtClean="0"/>
              <a:t> de DNA</a:t>
            </a:r>
            <a:endParaRPr lang="en-US" sz="2400" dirty="0"/>
          </a:p>
          <a:p>
            <a:r>
              <a:rPr lang="en-US" sz="2400" dirty="0" smtClean="0"/>
              <a:t>1/434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319" y="1078492"/>
            <a:ext cx="4148459" cy="5241634"/>
          </a:xfrm>
          <a:prstGeom prst="rect">
            <a:avLst/>
          </a:prstGeom>
          <a:ln w="57150" cmpd="sng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385157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252"/>
            <a:ext cx="6508377" cy="685945"/>
          </a:xfrm>
        </p:spPr>
        <p:txBody>
          <a:bodyPr/>
          <a:lstStyle/>
          <a:p>
            <a:r>
              <a:rPr lang="en-US" dirty="0" err="1" smtClean="0"/>
              <a:t>Transcripción</a:t>
            </a:r>
            <a:r>
              <a:rPr lang="en-US" dirty="0" smtClean="0"/>
              <a:t> </a:t>
            </a:r>
            <a:r>
              <a:rPr lang="en-US" dirty="0" err="1" smtClean="0"/>
              <a:t>Diferencial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84" y="1563167"/>
            <a:ext cx="6875291" cy="4821533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Anatomía</a:t>
            </a:r>
            <a:r>
              <a:rPr lang="en-US" sz="2400" dirty="0" smtClean="0"/>
              <a:t> de un gen:</a:t>
            </a:r>
          </a:p>
          <a:p>
            <a:r>
              <a:rPr lang="en-US" sz="2400" b="1" dirty="0" err="1" smtClean="0"/>
              <a:t>Procariota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Eucariota</a:t>
            </a:r>
            <a:r>
              <a:rPr lang="en-US" sz="2400" dirty="0" smtClean="0"/>
              <a:t>: </a:t>
            </a:r>
            <a:r>
              <a:rPr lang="en-US" sz="2400" b="1" dirty="0" err="1" smtClean="0"/>
              <a:t>cromatina</a:t>
            </a:r>
            <a:endParaRPr lang="en-US" sz="2400" b="1" dirty="0" smtClean="0"/>
          </a:p>
          <a:p>
            <a:r>
              <a:rPr lang="en-US" sz="2400" dirty="0" smtClean="0"/>
              <a:t>El </a:t>
            </a:r>
            <a:r>
              <a:rPr lang="en-US" sz="2400" dirty="0" err="1" smtClean="0"/>
              <a:t>Nucleosoma</a:t>
            </a:r>
            <a:r>
              <a:rPr lang="en-US" sz="2400" dirty="0" smtClean="0"/>
              <a:t>: H2A y B – H3-H4; H1</a:t>
            </a:r>
          </a:p>
          <a:p>
            <a:r>
              <a:rPr lang="en-US" sz="2400" dirty="0" smtClean="0"/>
              <a:t>14 </a:t>
            </a:r>
            <a:r>
              <a:rPr lang="en-US" sz="2400" dirty="0" err="1" smtClean="0"/>
              <a:t>puntos</a:t>
            </a:r>
            <a:r>
              <a:rPr lang="en-US" sz="2400" dirty="0" smtClean="0"/>
              <a:t> de </a:t>
            </a:r>
            <a:r>
              <a:rPr lang="en-US" sz="2400" dirty="0" err="1" smtClean="0"/>
              <a:t>contacto</a:t>
            </a:r>
            <a:r>
              <a:rPr lang="en-US" sz="2400" dirty="0" smtClean="0"/>
              <a:t>- </a:t>
            </a:r>
            <a:r>
              <a:rPr lang="en-US" sz="2400" dirty="0" err="1" smtClean="0"/>
              <a:t>implica</a:t>
            </a:r>
            <a:r>
              <a:rPr lang="en-US" sz="2400" dirty="0" smtClean="0"/>
              <a:t> control </a:t>
            </a:r>
          </a:p>
          <a:p>
            <a:r>
              <a:rPr lang="en-US" sz="2400" b="1" dirty="0" err="1" smtClean="0"/>
              <a:t>Solenoide</a:t>
            </a:r>
            <a:r>
              <a:rPr lang="en-US" sz="2400" b="1" dirty="0" smtClean="0"/>
              <a:t> – </a:t>
            </a:r>
            <a:r>
              <a:rPr lang="en-US" sz="2400" b="1" dirty="0" err="1" smtClean="0"/>
              <a:t>estructura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dependiente</a:t>
            </a:r>
            <a:r>
              <a:rPr lang="en-US" sz="2400" b="1" dirty="0" smtClean="0"/>
              <a:t> de H1</a:t>
            </a:r>
          </a:p>
          <a:p>
            <a:r>
              <a:rPr lang="en-US" sz="2400" dirty="0" err="1" smtClean="0"/>
              <a:t>Inhibición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transcripción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b="1" dirty="0" err="1" smtClean="0"/>
              <a:t>empaquetamiento</a:t>
            </a:r>
            <a:r>
              <a:rPr lang="en-US" sz="2400" dirty="0" smtClean="0"/>
              <a:t> en </a:t>
            </a:r>
            <a:r>
              <a:rPr lang="en-US" sz="2400" dirty="0" err="1" smtClean="0"/>
              <a:t>nucleosomas</a:t>
            </a:r>
            <a:r>
              <a:rPr lang="en-US" sz="2400" dirty="0" smtClean="0"/>
              <a:t>;</a:t>
            </a:r>
          </a:p>
          <a:p>
            <a:r>
              <a:rPr lang="en-US" sz="2400" dirty="0" smtClean="0"/>
              <a:t>tan </a:t>
            </a:r>
            <a:r>
              <a:rPr lang="en-US" sz="2400" dirty="0" err="1" smtClean="0"/>
              <a:t>apretados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 </a:t>
            </a:r>
            <a:r>
              <a:rPr lang="en-US" sz="2400" dirty="0" err="1" smtClean="0"/>
              <a:t>evita</a:t>
            </a:r>
            <a:r>
              <a:rPr lang="en-US" sz="2400" dirty="0" smtClean="0"/>
              <a:t> el </a:t>
            </a:r>
            <a:r>
              <a:rPr lang="en-US" sz="2400" dirty="0" err="1" smtClean="0"/>
              <a:t>acceso</a:t>
            </a:r>
            <a:r>
              <a:rPr lang="en-US" sz="2400" dirty="0" smtClean="0"/>
              <a:t> de la RNA pol y los </a:t>
            </a:r>
            <a:r>
              <a:rPr lang="en-US" sz="2400" dirty="0" err="1" smtClean="0"/>
              <a:t>factores</a:t>
            </a:r>
            <a:r>
              <a:rPr lang="en-US" sz="2400" dirty="0" smtClean="0"/>
              <a:t> de </a:t>
            </a:r>
            <a:r>
              <a:rPr lang="en-US" sz="2400" dirty="0" err="1" smtClean="0"/>
              <a:t>transcripción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7866" y="647518"/>
            <a:ext cx="6959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Como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el </a:t>
            </a:r>
            <a:r>
              <a:rPr lang="en-US" sz="2400" dirty="0" err="1" smtClean="0"/>
              <a:t>mismo</a:t>
            </a:r>
            <a:r>
              <a:rPr lang="en-US" sz="2400" dirty="0" smtClean="0"/>
              <a:t> </a:t>
            </a:r>
            <a:r>
              <a:rPr lang="en-US" sz="2400" dirty="0" err="1" smtClean="0"/>
              <a:t>genoma</a:t>
            </a:r>
            <a:r>
              <a:rPr lang="en-US" sz="2400" dirty="0" smtClean="0"/>
              <a:t> da </a:t>
            </a:r>
            <a:r>
              <a:rPr lang="en-US" sz="2400" dirty="0" err="1" smtClean="0"/>
              <a:t>lugar</a:t>
            </a:r>
            <a:r>
              <a:rPr lang="en-US" sz="2400" dirty="0" smtClean="0"/>
              <a:t> a </a:t>
            </a:r>
            <a:r>
              <a:rPr lang="en-US" sz="2400" dirty="0" err="1" smtClean="0"/>
              <a:t>distintos</a:t>
            </a:r>
            <a:r>
              <a:rPr lang="en-US" sz="2400" dirty="0" smtClean="0"/>
              <a:t> </a:t>
            </a:r>
            <a:r>
              <a:rPr lang="en-US" sz="2400" dirty="0" err="1" smtClean="0"/>
              <a:t>tipos</a:t>
            </a:r>
            <a:r>
              <a:rPr lang="en-US" sz="2400" dirty="0" smtClean="0"/>
              <a:t> de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0" y="1559856"/>
            <a:ext cx="9144000" cy="532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252"/>
            <a:ext cx="6508377" cy="685945"/>
          </a:xfrm>
        </p:spPr>
        <p:txBody>
          <a:bodyPr/>
          <a:lstStyle/>
          <a:p>
            <a:r>
              <a:rPr lang="en-US" dirty="0" err="1" smtClean="0"/>
              <a:t>Transcripción</a:t>
            </a:r>
            <a:r>
              <a:rPr lang="en-US" dirty="0" smtClean="0"/>
              <a:t> </a:t>
            </a:r>
            <a:r>
              <a:rPr lang="en-US" dirty="0" err="1" smtClean="0"/>
              <a:t>Diferencial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84" y="810133"/>
            <a:ext cx="5808492" cy="4821533"/>
          </a:xfrm>
        </p:spPr>
        <p:txBody>
          <a:bodyPr>
            <a:noAutofit/>
          </a:bodyPr>
          <a:lstStyle/>
          <a:p>
            <a:r>
              <a:rPr lang="en-US" sz="2400" dirty="0" err="1" smtClean="0"/>
              <a:t>Anatomía</a:t>
            </a:r>
            <a:r>
              <a:rPr lang="en-US" sz="2400" dirty="0" smtClean="0"/>
              <a:t> de un gen:</a:t>
            </a:r>
          </a:p>
          <a:p>
            <a:r>
              <a:rPr lang="en-US" sz="2400" b="1" dirty="0" err="1" smtClean="0"/>
              <a:t>Procariota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Eucariota</a:t>
            </a:r>
            <a:r>
              <a:rPr lang="en-US" sz="2400" dirty="0" smtClean="0"/>
              <a:t>: </a:t>
            </a:r>
            <a:r>
              <a:rPr lang="en-US" sz="2400" b="1" dirty="0" err="1" smtClean="0"/>
              <a:t>cromatina</a:t>
            </a:r>
            <a:endParaRPr lang="en-US" sz="2400" b="1" dirty="0" smtClean="0"/>
          </a:p>
          <a:p>
            <a:r>
              <a:rPr lang="en-US" sz="2400" dirty="0" smtClean="0"/>
              <a:t>El </a:t>
            </a:r>
            <a:r>
              <a:rPr lang="en-US" sz="2400" dirty="0" err="1" smtClean="0"/>
              <a:t>Nucleosoma</a:t>
            </a:r>
            <a:r>
              <a:rPr lang="en-US" sz="2400" dirty="0" smtClean="0"/>
              <a:t>: H2A y B – H3-H4; H1</a:t>
            </a:r>
          </a:p>
          <a:p>
            <a:r>
              <a:rPr lang="en-US" sz="2400" dirty="0" smtClean="0"/>
              <a:t>14 </a:t>
            </a:r>
            <a:r>
              <a:rPr lang="en-US" sz="2400" dirty="0" err="1" smtClean="0"/>
              <a:t>puntos</a:t>
            </a:r>
            <a:r>
              <a:rPr lang="en-US" sz="2400" dirty="0" smtClean="0"/>
              <a:t> de </a:t>
            </a:r>
            <a:r>
              <a:rPr lang="en-US" sz="2400" dirty="0" err="1" smtClean="0"/>
              <a:t>contacto</a:t>
            </a:r>
            <a:r>
              <a:rPr lang="en-US" sz="2400" dirty="0" smtClean="0"/>
              <a:t>- </a:t>
            </a:r>
            <a:r>
              <a:rPr lang="en-US" sz="2400" dirty="0" err="1" smtClean="0"/>
              <a:t>implica</a:t>
            </a:r>
            <a:r>
              <a:rPr lang="en-US" sz="2400" dirty="0" smtClean="0"/>
              <a:t> control </a:t>
            </a:r>
          </a:p>
          <a:p>
            <a:r>
              <a:rPr lang="en-US" sz="2400" b="1" dirty="0" err="1" smtClean="0"/>
              <a:t>Solenoide</a:t>
            </a:r>
            <a:r>
              <a:rPr lang="en-US" sz="2400" b="1" dirty="0" smtClean="0"/>
              <a:t> – </a:t>
            </a:r>
            <a:r>
              <a:rPr lang="en-US" sz="2400" b="1" dirty="0" err="1" smtClean="0"/>
              <a:t>estructura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dependiente</a:t>
            </a:r>
            <a:r>
              <a:rPr lang="en-US" sz="2400" b="1" dirty="0" smtClean="0"/>
              <a:t> de H1</a:t>
            </a:r>
          </a:p>
          <a:p>
            <a:r>
              <a:rPr lang="en-US" sz="2400" dirty="0" err="1" smtClean="0"/>
              <a:t>Inhibición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transcripción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b="1" dirty="0" err="1" smtClean="0"/>
              <a:t>empaquetamiento</a:t>
            </a:r>
            <a:r>
              <a:rPr lang="en-US" sz="2400" dirty="0" smtClean="0"/>
              <a:t> en </a:t>
            </a:r>
            <a:r>
              <a:rPr lang="en-US" sz="2400" dirty="0" err="1" smtClean="0"/>
              <a:t>nucleosomas</a:t>
            </a:r>
            <a:r>
              <a:rPr lang="en-US" sz="2400" dirty="0" smtClean="0"/>
              <a:t>;</a:t>
            </a:r>
          </a:p>
          <a:p>
            <a:r>
              <a:rPr lang="en-US" sz="2400" dirty="0" smtClean="0"/>
              <a:t>tan </a:t>
            </a:r>
            <a:r>
              <a:rPr lang="en-US" sz="2400" dirty="0" err="1" smtClean="0"/>
              <a:t>apretados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 </a:t>
            </a:r>
            <a:r>
              <a:rPr lang="en-US" sz="2400" dirty="0" err="1" smtClean="0"/>
              <a:t>evita</a:t>
            </a:r>
            <a:r>
              <a:rPr lang="en-US" sz="2400" dirty="0" smtClean="0"/>
              <a:t> el </a:t>
            </a:r>
            <a:r>
              <a:rPr lang="en-US" sz="2400" dirty="0" err="1" smtClean="0"/>
              <a:t>acceso</a:t>
            </a:r>
            <a:r>
              <a:rPr lang="en-US" sz="2400" dirty="0" smtClean="0"/>
              <a:t> de la RNA pol y los </a:t>
            </a:r>
            <a:r>
              <a:rPr lang="en-US" sz="2400" dirty="0" err="1" smtClean="0"/>
              <a:t>factores</a:t>
            </a:r>
            <a:r>
              <a:rPr lang="en-US" sz="2400" dirty="0" smtClean="0"/>
              <a:t> de </a:t>
            </a:r>
            <a:r>
              <a:rPr lang="en-US" sz="2400" dirty="0" err="1" smtClean="0"/>
              <a:t>transcripción</a:t>
            </a:r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17" y="948334"/>
            <a:ext cx="3451033" cy="177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931"/>
            <a:ext cx="7137849" cy="1023615"/>
          </a:xfrm>
        </p:spPr>
        <p:txBody>
          <a:bodyPr/>
          <a:lstStyle/>
          <a:p>
            <a:r>
              <a:rPr lang="en-US" dirty="0" err="1" smtClean="0"/>
              <a:t>Anatomía</a:t>
            </a:r>
            <a:r>
              <a:rPr lang="en-US" dirty="0" smtClean="0"/>
              <a:t> del Gen: </a:t>
            </a:r>
            <a:br>
              <a:rPr lang="en-US" dirty="0" smtClean="0"/>
            </a:br>
            <a:r>
              <a:rPr lang="en-US" dirty="0" err="1" smtClean="0"/>
              <a:t>Cromatina</a:t>
            </a:r>
            <a:r>
              <a:rPr lang="en-US" dirty="0" smtClean="0"/>
              <a:t> </a:t>
            </a:r>
            <a:r>
              <a:rPr lang="en-US" dirty="0" err="1" smtClean="0"/>
              <a:t>activa</a:t>
            </a:r>
            <a:r>
              <a:rPr lang="en-US" dirty="0" smtClean="0"/>
              <a:t> y </a:t>
            </a:r>
            <a:r>
              <a:rPr lang="en-US" dirty="0" err="1" smtClean="0"/>
              <a:t>reprimida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81" y="1412285"/>
            <a:ext cx="7250381" cy="482153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/>
              <a:t>Histonas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funcionan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interruptores</a:t>
            </a:r>
            <a:endParaRPr lang="en-US" sz="2400" dirty="0" smtClean="0"/>
          </a:p>
          <a:p>
            <a:r>
              <a:rPr lang="en-US" sz="2400" dirty="0" err="1" smtClean="0"/>
              <a:t>Modificadas</a:t>
            </a:r>
            <a:r>
              <a:rPr lang="en-US" sz="2400" dirty="0" smtClean="0"/>
              <a:t> </a:t>
            </a:r>
            <a:r>
              <a:rPr lang="en-US" sz="2400" b="1" dirty="0" smtClean="0"/>
              <a:t>post-</a:t>
            </a:r>
            <a:r>
              <a:rPr lang="en-US" sz="2400" b="1" dirty="0" err="1" smtClean="0"/>
              <a:t>traduccionalmente</a:t>
            </a:r>
            <a:r>
              <a:rPr lang="en-US" sz="2400" b="1" dirty="0" smtClean="0"/>
              <a:t> </a:t>
            </a:r>
          </a:p>
          <a:p>
            <a:r>
              <a:rPr lang="en-US" sz="2400" dirty="0" err="1" smtClean="0"/>
              <a:t>Rabos</a:t>
            </a:r>
            <a:r>
              <a:rPr lang="en-US" sz="2400" dirty="0" smtClean="0"/>
              <a:t> de H3 y H4</a:t>
            </a:r>
          </a:p>
          <a:p>
            <a:r>
              <a:rPr lang="en-US" sz="2400" b="1" dirty="0" err="1" smtClean="0"/>
              <a:t>Acetilaciones</a:t>
            </a:r>
            <a:r>
              <a:rPr lang="en-US" sz="2400" dirty="0" smtClean="0"/>
              <a:t> (</a:t>
            </a:r>
            <a:r>
              <a:rPr lang="en-US" sz="2400" dirty="0"/>
              <a:t>COCH</a:t>
            </a:r>
            <a:r>
              <a:rPr lang="en-US" sz="2400" baseline="-25000" dirty="0"/>
              <a:t>3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err="1" smtClean="0"/>
              <a:t>adición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cargas</a:t>
            </a:r>
            <a:r>
              <a:rPr lang="en-US" sz="2400" dirty="0" smtClean="0"/>
              <a:t> (-)</a:t>
            </a:r>
            <a:br>
              <a:rPr lang="en-US" sz="2400" dirty="0" smtClean="0"/>
            </a:br>
            <a:r>
              <a:rPr lang="en-US" sz="2400" dirty="0" err="1" smtClean="0"/>
              <a:t>neutraliza</a:t>
            </a:r>
            <a:r>
              <a:rPr lang="en-US" sz="2400" dirty="0" smtClean="0"/>
              <a:t> </a:t>
            </a:r>
            <a:r>
              <a:rPr lang="en-US" sz="2400" dirty="0" err="1" smtClean="0"/>
              <a:t>carga</a:t>
            </a:r>
            <a:r>
              <a:rPr lang="en-US" sz="2400" dirty="0" smtClean="0"/>
              <a:t> (+) de </a:t>
            </a:r>
            <a:r>
              <a:rPr lang="en-US" sz="2400" dirty="0" err="1" smtClean="0"/>
              <a:t>lys</a:t>
            </a:r>
            <a:r>
              <a:rPr lang="en-US" sz="2400" dirty="0" smtClean="0"/>
              <a:t>(K)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 smtClean="0"/>
              <a:t>suelta</a:t>
            </a:r>
            <a:r>
              <a:rPr lang="en-US" sz="2400" dirty="0" smtClean="0"/>
              <a:t>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histonas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activa</a:t>
            </a:r>
            <a:r>
              <a:rPr lang="en-US" sz="2400" dirty="0" smtClean="0">
                <a:sym typeface="Wingdings"/>
              </a:rPr>
              <a:t> 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b="1" dirty="0" err="1"/>
              <a:t>Metilaciones</a:t>
            </a:r>
            <a:r>
              <a:rPr lang="en-US" sz="2400" dirty="0"/>
              <a:t> (CH</a:t>
            </a:r>
            <a:r>
              <a:rPr lang="en-US" sz="2400" baseline="-25000" dirty="0"/>
              <a:t>3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err="1" smtClean="0"/>
              <a:t>depende</a:t>
            </a:r>
            <a:r>
              <a:rPr lang="en-US" sz="2400" dirty="0" smtClean="0"/>
              <a:t> de: </a:t>
            </a:r>
            <a:r>
              <a:rPr lang="en-US" sz="2400" dirty="0" err="1" smtClean="0"/>
              <a:t>aa</a:t>
            </a:r>
            <a:r>
              <a:rPr lang="en-US" sz="2400" dirty="0" smtClean="0"/>
              <a:t>, </a:t>
            </a:r>
            <a:r>
              <a:rPr lang="en-US" sz="2400" dirty="0" err="1" smtClean="0"/>
              <a:t>vecinos</a:t>
            </a:r>
            <a:r>
              <a:rPr lang="en-US" sz="2400" dirty="0" smtClean="0"/>
              <a:t>, y </a:t>
            </a:r>
            <a:r>
              <a:rPr lang="en-US" sz="2400" dirty="0" err="1" smtClean="0"/>
              <a:t>estado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 smtClean="0"/>
              <a:t>estos</a:t>
            </a:r>
            <a:endParaRPr lang="en-US" sz="2400" dirty="0" smtClean="0"/>
          </a:p>
          <a:p>
            <a:pPr lvl="1"/>
            <a:r>
              <a:rPr lang="en-US" sz="2400" dirty="0" smtClean="0"/>
              <a:t>H3K4me3 + H3-4Ac – </a:t>
            </a:r>
            <a:r>
              <a:rPr lang="en-US" sz="2400" dirty="0" err="1" smtClean="0"/>
              <a:t>activa</a:t>
            </a:r>
            <a:endParaRPr lang="en-US" sz="2400" dirty="0" smtClean="0"/>
          </a:p>
          <a:p>
            <a:pPr lvl="1"/>
            <a:r>
              <a:rPr lang="en-US" sz="2400" dirty="0" smtClean="0"/>
              <a:t>H3K9me – </a:t>
            </a:r>
            <a:r>
              <a:rPr lang="en-US" sz="2400" dirty="0" err="1" smtClean="0"/>
              <a:t>inactiva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10" y="1835960"/>
            <a:ext cx="8839200" cy="50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931"/>
            <a:ext cx="7137849" cy="1023615"/>
          </a:xfrm>
        </p:spPr>
        <p:txBody>
          <a:bodyPr/>
          <a:lstStyle/>
          <a:p>
            <a:r>
              <a:rPr lang="en-US" dirty="0" err="1" smtClean="0"/>
              <a:t>Anatomía</a:t>
            </a:r>
            <a:r>
              <a:rPr lang="en-US" dirty="0" smtClean="0"/>
              <a:t> del Gen: </a:t>
            </a:r>
            <a:br>
              <a:rPr lang="en-US" dirty="0" smtClean="0"/>
            </a:br>
            <a:r>
              <a:rPr lang="en-US" dirty="0" err="1" smtClean="0"/>
              <a:t>Cromatina</a:t>
            </a:r>
            <a:r>
              <a:rPr lang="en-US" dirty="0" smtClean="0"/>
              <a:t> </a:t>
            </a:r>
            <a:r>
              <a:rPr lang="en-US" dirty="0" err="1" smtClean="0"/>
              <a:t>activa</a:t>
            </a:r>
            <a:r>
              <a:rPr lang="en-US" dirty="0" smtClean="0"/>
              <a:t> y </a:t>
            </a:r>
            <a:r>
              <a:rPr lang="en-US" dirty="0" err="1" smtClean="0"/>
              <a:t>reprimida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181" y="1412285"/>
            <a:ext cx="7250381" cy="482153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 smtClean="0"/>
              <a:t>Histonas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funcionan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interruptores</a:t>
            </a:r>
            <a:endParaRPr lang="en-US" sz="2400" dirty="0" smtClean="0"/>
          </a:p>
          <a:p>
            <a:r>
              <a:rPr lang="en-US" sz="2400" dirty="0" err="1" smtClean="0"/>
              <a:t>Modificadas</a:t>
            </a:r>
            <a:r>
              <a:rPr lang="en-US" sz="2400" dirty="0" smtClean="0"/>
              <a:t> </a:t>
            </a:r>
            <a:r>
              <a:rPr lang="en-US" sz="2400" b="1" dirty="0" smtClean="0"/>
              <a:t>post-</a:t>
            </a:r>
            <a:r>
              <a:rPr lang="en-US" sz="2400" b="1" dirty="0" err="1" smtClean="0"/>
              <a:t>traduccionalmente</a:t>
            </a:r>
            <a:r>
              <a:rPr lang="en-US" sz="2400" b="1" dirty="0" smtClean="0"/>
              <a:t> </a:t>
            </a:r>
          </a:p>
          <a:p>
            <a:r>
              <a:rPr lang="en-US" sz="2400" dirty="0" err="1" smtClean="0"/>
              <a:t>Rabos</a:t>
            </a:r>
            <a:r>
              <a:rPr lang="en-US" sz="2400" dirty="0" smtClean="0"/>
              <a:t> de H3 y H4</a:t>
            </a:r>
          </a:p>
          <a:p>
            <a:r>
              <a:rPr lang="en-US" sz="2400" b="1" dirty="0" err="1" smtClean="0"/>
              <a:t>Acetilaciones</a:t>
            </a:r>
            <a:r>
              <a:rPr lang="en-US" sz="2400" dirty="0" smtClean="0"/>
              <a:t> (</a:t>
            </a:r>
            <a:r>
              <a:rPr lang="en-US" sz="2400" dirty="0"/>
              <a:t>COCH</a:t>
            </a:r>
            <a:r>
              <a:rPr lang="en-US" sz="2400" baseline="-25000" dirty="0"/>
              <a:t>3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err="1" smtClean="0"/>
              <a:t>adición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cargas</a:t>
            </a:r>
            <a:r>
              <a:rPr lang="en-US" sz="2400" dirty="0" smtClean="0"/>
              <a:t> (-)</a:t>
            </a:r>
            <a:br>
              <a:rPr lang="en-US" sz="2400" dirty="0" smtClean="0"/>
            </a:br>
            <a:r>
              <a:rPr lang="en-US" sz="2400" dirty="0" err="1" smtClean="0"/>
              <a:t>neutraliza</a:t>
            </a:r>
            <a:r>
              <a:rPr lang="en-US" sz="2400" dirty="0" smtClean="0"/>
              <a:t> </a:t>
            </a:r>
            <a:r>
              <a:rPr lang="en-US" sz="2400" dirty="0" err="1" smtClean="0"/>
              <a:t>carga</a:t>
            </a:r>
            <a:r>
              <a:rPr lang="en-US" sz="2400" dirty="0" smtClean="0"/>
              <a:t> (+) de </a:t>
            </a:r>
            <a:r>
              <a:rPr lang="en-US" sz="2400" dirty="0" err="1" smtClean="0"/>
              <a:t>lys</a:t>
            </a:r>
            <a:r>
              <a:rPr lang="en-US" sz="2400" dirty="0" smtClean="0"/>
              <a:t>(K)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 smtClean="0"/>
              <a:t>suelta</a:t>
            </a:r>
            <a:r>
              <a:rPr lang="en-US" sz="2400" dirty="0" smtClean="0"/>
              <a:t>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histonas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activa</a:t>
            </a:r>
            <a:r>
              <a:rPr lang="en-US" sz="2400" dirty="0" smtClean="0">
                <a:sym typeface="Wingdings"/>
              </a:rPr>
              <a:t> </a:t>
            </a:r>
            <a:endParaRPr lang="en-US" sz="2400" dirty="0" smtClean="0"/>
          </a:p>
          <a:p>
            <a:r>
              <a:rPr lang="en-US" sz="2400" dirty="0" smtClean="0"/>
              <a:t> </a:t>
            </a:r>
            <a:r>
              <a:rPr lang="en-US" sz="2400" b="1" dirty="0" err="1"/>
              <a:t>Metilaciones</a:t>
            </a:r>
            <a:r>
              <a:rPr lang="en-US" sz="2400" dirty="0"/>
              <a:t> (CH</a:t>
            </a:r>
            <a:r>
              <a:rPr lang="en-US" sz="2400" baseline="-25000" dirty="0"/>
              <a:t>3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err="1" smtClean="0"/>
              <a:t>depende</a:t>
            </a:r>
            <a:r>
              <a:rPr lang="en-US" sz="2400" dirty="0" smtClean="0"/>
              <a:t> de: </a:t>
            </a:r>
            <a:r>
              <a:rPr lang="en-US" sz="2400" dirty="0" err="1" smtClean="0"/>
              <a:t>aa</a:t>
            </a:r>
            <a:r>
              <a:rPr lang="en-US" sz="2400" dirty="0" smtClean="0"/>
              <a:t>, </a:t>
            </a:r>
            <a:r>
              <a:rPr lang="en-US" sz="2400" dirty="0" err="1" smtClean="0"/>
              <a:t>vecinos</a:t>
            </a:r>
            <a:r>
              <a:rPr lang="en-US" sz="2400" dirty="0" smtClean="0"/>
              <a:t>, y </a:t>
            </a:r>
            <a:r>
              <a:rPr lang="en-US" sz="2400" dirty="0" err="1" smtClean="0"/>
              <a:t>estado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 smtClean="0"/>
              <a:t>estos</a:t>
            </a:r>
            <a:endParaRPr lang="en-US" sz="2400" dirty="0" smtClean="0"/>
          </a:p>
          <a:p>
            <a:pPr lvl="1"/>
            <a:r>
              <a:rPr lang="en-US" sz="2400" dirty="0" smtClean="0"/>
              <a:t>H3K4me3 + H3-4Ac – </a:t>
            </a:r>
            <a:r>
              <a:rPr lang="en-US" sz="2400" dirty="0" err="1" smtClean="0"/>
              <a:t>activa</a:t>
            </a:r>
            <a:endParaRPr lang="en-US" sz="2400" dirty="0" smtClean="0"/>
          </a:p>
          <a:p>
            <a:pPr lvl="1"/>
            <a:r>
              <a:rPr lang="en-US" sz="2400" dirty="0" smtClean="0"/>
              <a:t>H3K9me – </a:t>
            </a:r>
            <a:r>
              <a:rPr lang="en-US" sz="2400" dirty="0" err="1" smtClean="0"/>
              <a:t>inactiva</a:t>
            </a:r>
            <a:r>
              <a:rPr lang="en-US" sz="2400" dirty="0" smtClean="0"/>
              <a:t> 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8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879"/>
            <a:ext cx="8100665" cy="45811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790" y="114824"/>
            <a:ext cx="7137849" cy="10236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Anatomía del Gen: </a:t>
            </a:r>
            <a:br>
              <a:rPr lang="en-US" smtClean="0"/>
            </a:br>
            <a:r>
              <a:rPr lang="en-US" smtClean="0"/>
              <a:t>Cromatina activa y reprimida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17599" y="1926588"/>
            <a:ext cx="36346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 </a:t>
            </a:r>
            <a:r>
              <a:rPr lang="en-US" sz="2400" dirty="0" err="1" smtClean="0"/>
              <a:t>estado</a:t>
            </a:r>
            <a:r>
              <a:rPr lang="en-US" sz="2400" dirty="0" smtClean="0"/>
              <a:t> de la </a:t>
            </a:r>
            <a:r>
              <a:rPr lang="en-US" sz="2400" dirty="0" err="1" smtClean="0"/>
              <a:t>cromatina</a:t>
            </a:r>
            <a:r>
              <a:rPr lang="en-US" sz="2400" dirty="0" smtClean="0"/>
              <a:t> se </a:t>
            </a:r>
            <a:r>
              <a:rPr lang="en-US" sz="2400" dirty="0" err="1" smtClean="0"/>
              <a:t>puede</a:t>
            </a:r>
            <a:r>
              <a:rPr lang="en-US" sz="2400" dirty="0" smtClean="0"/>
              <a:t> </a:t>
            </a:r>
            <a:r>
              <a:rPr lang="en-US" sz="2400" dirty="0" err="1" smtClean="0"/>
              <a:t>alterar</a:t>
            </a:r>
            <a:r>
              <a:rPr lang="en-US" sz="2400" dirty="0" smtClean="0"/>
              <a:t> con </a:t>
            </a:r>
            <a:r>
              <a:rPr lang="en-US" sz="2400" dirty="0" err="1" smtClean="0"/>
              <a:t>modificaciones</a:t>
            </a:r>
            <a:r>
              <a:rPr lang="en-US" sz="2400" dirty="0" smtClean="0"/>
              <a:t> post </a:t>
            </a:r>
            <a:r>
              <a:rPr lang="en-US" sz="2400" dirty="0" err="1" smtClean="0"/>
              <a:t>traduccionales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8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98" y="64573"/>
            <a:ext cx="8631637" cy="652603"/>
          </a:xfrm>
        </p:spPr>
        <p:txBody>
          <a:bodyPr/>
          <a:lstStyle/>
          <a:p>
            <a:r>
              <a:rPr lang="en-US" sz="2800" dirty="0" err="1" smtClean="0"/>
              <a:t>Anatomía</a:t>
            </a:r>
            <a:r>
              <a:rPr lang="en-US" sz="2800" dirty="0" smtClean="0"/>
              <a:t> del Gen </a:t>
            </a:r>
            <a:r>
              <a:rPr lang="en-US" sz="2800" dirty="0" err="1" smtClean="0"/>
              <a:t>Exones</a:t>
            </a:r>
            <a:r>
              <a:rPr lang="en-US" sz="2800" dirty="0" smtClean="0"/>
              <a:t> e </a:t>
            </a:r>
            <a:r>
              <a:rPr lang="en-US" sz="2800" dirty="0" err="1" smtClean="0"/>
              <a:t>Intrones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797331"/>
            <a:ext cx="9144001" cy="3191828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Falta</a:t>
            </a:r>
            <a:r>
              <a:rPr lang="en-US" sz="2400" dirty="0" smtClean="0"/>
              <a:t> de </a:t>
            </a:r>
            <a:r>
              <a:rPr lang="en-US" sz="2400" dirty="0" err="1" smtClean="0"/>
              <a:t>colinearidad</a:t>
            </a:r>
            <a:r>
              <a:rPr lang="en-US" sz="2400" dirty="0" smtClean="0"/>
              <a:t> entre DNA y mRNA – </a:t>
            </a:r>
            <a:r>
              <a:rPr lang="en-US" sz="2400" dirty="0" err="1" smtClean="0"/>
              <a:t>Proc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Euc</a:t>
            </a:r>
            <a:endParaRPr lang="en-US" sz="2400" dirty="0" smtClean="0"/>
          </a:p>
          <a:p>
            <a:r>
              <a:rPr lang="en-US" sz="2400" dirty="0" err="1" smtClean="0"/>
              <a:t>Intrones</a:t>
            </a:r>
            <a:r>
              <a:rPr lang="en-US" sz="2400" dirty="0" smtClean="0"/>
              <a:t> </a:t>
            </a:r>
            <a:r>
              <a:rPr lang="en-US" sz="2400" dirty="0" err="1" smtClean="0"/>
              <a:t>intervienen</a:t>
            </a:r>
            <a:r>
              <a:rPr lang="en-US" sz="2400" dirty="0" smtClean="0"/>
              <a:t> entre los </a:t>
            </a:r>
            <a:r>
              <a:rPr lang="en-US" sz="2400" dirty="0" err="1" smtClean="0"/>
              <a:t>Exones</a:t>
            </a:r>
            <a:endParaRPr lang="en-US" sz="2400" dirty="0" smtClean="0"/>
          </a:p>
          <a:p>
            <a:r>
              <a:rPr lang="en-US" sz="2400" dirty="0" err="1" smtClean="0"/>
              <a:t>Ej</a:t>
            </a:r>
            <a:r>
              <a:rPr lang="en-US" sz="2400" dirty="0" smtClean="0"/>
              <a:t>: Gen de β</a:t>
            </a:r>
            <a:r>
              <a:rPr lang="en-US" sz="2400" dirty="0" err="1" smtClean="0"/>
              <a:t>globina</a:t>
            </a:r>
            <a:r>
              <a:rPr lang="en-US" sz="2400" dirty="0" smtClean="0"/>
              <a:t>: </a:t>
            </a:r>
            <a:r>
              <a:rPr lang="en-US" sz="2400" dirty="0" err="1" smtClean="0"/>
              <a:t>cromosoma</a:t>
            </a:r>
            <a:r>
              <a:rPr lang="en-US" sz="2400" dirty="0" smtClean="0"/>
              <a:t> 11</a:t>
            </a:r>
          </a:p>
          <a:p>
            <a:r>
              <a:rPr lang="en-US" sz="2400" b="1" dirty="0" err="1" smtClean="0"/>
              <a:t>Promotor</a:t>
            </a:r>
            <a:r>
              <a:rPr lang="en-US" sz="2400" dirty="0" smtClean="0"/>
              <a:t>, -</a:t>
            </a:r>
            <a:r>
              <a:rPr lang="en-US" sz="2400" dirty="0" err="1" smtClean="0"/>
              <a:t>RNAPol</a:t>
            </a:r>
            <a:r>
              <a:rPr lang="en-US" sz="2400" dirty="0" smtClean="0"/>
              <a:t> II Binding Site upstream</a:t>
            </a:r>
          </a:p>
          <a:p>
            <a:r>
              <a:rPr lang="en-US" sz="2400" dirty="0" smtClean="0"/>
              <a:t>ACATTTG </a:t>
            </a:r>
            <a:r>
              <a:rPr lang="en-US" sz="2400" dirty="0" err="1" smtClean="0"/>
              <a:t>iniciación</a:t>
            </a:r>
            <a:r>
              <a:rPr lang="en-US" sz="2400" dirty="0" smtClean="0"/>
              <a:t>, </a:t>
            </a:r>
            <a:r>
              <a:rPr lang="en-US" sz="2400" dirty="0" err="1" smtClean="0"/>
              <a:t>secuencia</a:t>
            </a:r>
            <a:r>
              <a:rPr lang="en-US" sz="2400" dirty="0" smtClean="0"/>
              <a:t> cap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29" y="3739219"/>
            <a:ext cx="9144000" cy="31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" r="6052"/>
          <a:stretch/>
        </p:blipFill>
        <p:spPr>
          <a:xfrm>
            <a:off x="2205312" y="0"/>
            <a:ext cx="6920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252"/>
            <a:ext cx="6710131" cy="685945"/>
          </a:xfrm>
        </p:spPr>
        <p:txBody>
          <a:bodyPr/>
          <a:lstStyle/>
          <a:p>
            <a:r>
              <a:rPr lang="en-US" dirty="0" err="1" smtClean="0"/>
              <a:t>Objetivos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51" y="1913455"/>
            <a:ext cx="8541648" cy="482153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Repasar</a:t>
            </a:r>
            <a:r>
              <a:rPr lang="en-US" sz="2400" dirty="0" smtClean="0"/>
              <a:t> los </a:t>
            </a:r>
            <a:r>
              <a:rPr lang="en-US" sz="2400" dirty="0" err="1" smtClean="0"/>
              <a:t>conceptos</a:t>
            </a:r>
            <a:r>
              <a:rPr lang="en-US" sz="2400" dirty="0" smtClean="0"/>
              <a:t> de </a:t>
            </a:r>
            <a:r>
              <a:rPr lang="en-US" sz="2400" dirty="0" err="1" smtClean="0"/>
              <a:t>equivalencia</a:t>
            </a:r>
            <a:r>
              <a:rPr lang="en-US" sz="2400" dirty="0" smtClean="0"/>
              <a:t> </a:t>
            </a:r>
            <a:r>
              <a:rPr lang="en-US" sz="2400" dirty="0" err="1" smtClean="0"/>
              <a:t>genómica</a:t>
            </a:r>
            <a:r>
              <a:rPr lang="en-US" sz="2400" dirty="0" smtClean="0"/>
              <a:t> y de </a:t>
            </a:r>
            <a:r>
              <a:rPr lang="en-US" sz="2400" dirty="0" err="1" smtClean="0"/>
              <a:t>expresión</a:t>
            </a:r>
            <a:r>
              <a:rPr lang="en-US" sz="2400" dirty="0" smtClean="0"/>
              <a:t> </a:t>
            </a:r>
            <a:r>
              <a:rPr lang="en-US" sz="2400" dirty="0" err="1" smtClean="0"/>
              <a:t>diferencial</a:t>
            </a:r>
            <a:r>
              <a:rPr lang="en-US" sz="2400" dirty="0" smtClean="0"/>
              <a:t> del </a:t>
            </a:r>
            <a:r>
              <a:rPr lang="en-US" sz="2400" dirty="0" err="1" smtClean="0"/>
              <a:t>genoma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Repasar</a:t>
            </a:r>
            <a:r>
              <a:rPr lang="en-US" sz="2400" dirty="0" smtClean="0"/>
              <a:t> la </a:t>
            </a:r>
            <a:r>
              <a:rPr lang="en-US" sz="2400" dirty="0" err="1" smtClean="0"/>
              <a:t>anatomía</a:t>
            </a:r>
            <a:r>
              <a:rPr lang="en-US" sz="2400" dirty="0" smtClean="0"/>
              <a:t> de un gen y del mRNA</a:t>
            </a:r>
          </a:p>
          <a:p>
            <a:pPr lvl="1"/>
            <a:r>
              <a:rPr lang="en-US" sz="2200" dirty="0" err="1" smtClean="0"/>
              <a:t>Promotores</a:t>
            </a:r>
            <a:r>
              <a:rPr lang="en-US" sz="2200" dirty="0" smtClean="0"/>
              <a:t>, enhancers, </a:t>
            </a:r>
          </a:p>
          <a:p>
            <a:pPr lvl="1"/>
            <a:r>
              <a:rPr lang="en-US" sz="2200" dirty="0" smtClean="0"/>
              <a:t>TF y silencers</a:t>
            </a:r>
          </a:p>
          <a:p>
            <a:r>
              <a:rPr lang="en-US" sz="2400" dirty="0" err="1" smtClean="0"/>
              <a:t>Explicar</a:t>
            </a:r>
            <a:r>
              <a:rPr lang="en-US" sz="2400" dirty="0" smtClean="0"/>
              <a:t> los </a:t>
            </a:r>
            <a:r>
              <a:rPr lang="en-US" sz="2400" dirty="0" err="1" smtClean="0"/>
              <a:t>mecanismos</a:t>
            </a:r>
            <a:r>
              <a:rPr lang="en-US" sz="2400" dirty="0" smtClean="0"/>
              <a:t> de </a:t>
            </a:r>
            <a:r>
              <a:rPr lang="en-US" sz="2400" dirty="0" err="1" smtClean="0"/>
              <a:t>transcripción</a:t>
            </a:r>
            <a:r>
              <a:rPr lang="en-US" sz="2400" dirty="0" smtClean="0"/>
              <a:t> </a:t>
            </a:r>
            <a:r>
              <a:rPr lang="en-US" sz="2400" dirty="0" err="1" smtClean="0"/>
              <a:t>diferencial</a:t>
            </a:r>
            <a:endParaRPr lang="en-US" sz="2400" dirty="0" smtClean="0"/>
          </a:p>
          <a:p>
            <a:r>
              <a:rPr lang="en-US" sz="2400" dirty="0" err="1" smtClean="0"/>
              <a:t>Discutir</a:t>
            </a:r>
            <a:r>
              <a:rPr lang="en-US" sz="2400" dirty="0" smtClean="0"/>
              <a:t> el </a:t>
            </a:r>
            <a:r>
              <a:rPr lang="en-US" sz="2400" dirty="0" err="1" smtClean="0"/>
              <a:t>procesamiento</a:t>
            </a:r>
            <a:r>
              <a:rPr lang="en-US" sz="2400" dirty="0" smtClean="0"/>
              <a:t> </a:t>
            </a:r>
            <a:r>
              <a:rPr lang="en-US" sz="2400" dirty="0" err="1" smtClean="0"/>
              <a:t>diferencial</a:t>
            </a:r>
            <a:r>
              <a:rPr lang="en-US" sz="2400" dirty="0" smtClean="0"/>
              <a:t> del mRNA</a:t>
            </a:r>
          </a:p>
          <a:p>
            <a:r>
              <a:rPr lang="en-US" sz="2400" dirty="0" err="1" smtClean="0"/>
              <a:t>Resumir</a:t>
            </a:r>
            <a:r>
              <a:rPr lang="en-US" sz="2400" dirty="0" smtClean="0"/>
              <a:t> los </a:t>
            </a:r>
            <a:r>
              <a:rPr lang="en-US" sz="2400" dirty="0" err="1" smtClean="0"/>
              <a:t>mecanismos</a:t>
            </a:r>
            <a:r>
              <a:rPr lang="en-US" sz="2400" dirty="0" smtClean="0"/>
              <a:t> de control de </a:t>
            </a:r>
            <a:r>
              <a:rPr lang="en-US" sz="2400" dirty="0" err="1" smtClean="0"/>
              <a:t>expresión</a:t>
            </a:r>
            <a:r>
              <a:rPr lang="en-US" sz="2400" dirty="0" smtClean="0"/>
              <a:t> </a:t>
            </a:r>
            <a:r>
              <a:rPr lang="en-US" sz="2400" dirty="0" err="1" smtClean="0"/>
              <a:t>genética</a:t>
            </a:r>
            <a:r>
              <a:rPr lang="en-US" sz="2400" dirty="0" smtClean="0"/>
              <a:t>: </a:t>
            </a:r>
            <a:r>
              <a:rPr lang="en-US" sz="2400" dirty="0" err="1" smtClean="0"/>
              <a:t>transcripcional</a:t>
            </a:r>
            <a:r>
              <a:rPr lang="en-US" sz="2400" dirty="0" smtClean="0"/>
              <a:t>, </a:t>
            </a:r>
            <a:r>
              <a:rPr lang="en-US" sz="2400" dirty="0" err="1" smtClean="0"/>
              <a:t>traduccional</a:t>
            </a:r>
            <a:r>
              <a:rPr lang="en-US" sz="2400" dirty="0" smtClean="0"/>
              <a:t>, </a:t>
            </a:r>
            <a:r>
              <a:rPr lang="en-US" sz="2400" dirty="0" err="1" smtClean="0"/>
              <a:t>pos-traduccional</a:t>
            </a:r>
            <a:r>
              <a:rPr lang="en-US" sz="2400" dirty="0" smtClean="0"/>
              <a:t>; y </a:t>
            </a:r>
            <a:r>
              <a:rPr lang="en-US" sz="2400" dirty="0" err="1" smtClean="0"/>
              <a:t>sus</a:t>
            </a:r>
            <a:r>
              <a:rPr lang="en-US" sz="2400" dirty="0" smtClean="0"/>
              <a:t> </a:t>
            </a:r>
            <a:r>
              <a:rPr lang="en-US" sz="2400" dirty="0" err="1" smtClean="0"/>
              <a:t>implicaciones</a:t>
            </a:r>
            <a:r>
              <a:rPr lang="en-US" sz="2400" dirty="0" smtClean="0"/>
              <a:t> en el </a:t>
            </a:r>
            <a:r>
              <a:rPr lang="en-US" sz="2400" dirty="0" err="1" smtClean="0"/>
              <a:t>desarrollo</a:t>
            </a:r>
            <a:r>
              <a:rPr lang="en-US" sz="2400" dirty="0"/>
              <a:t>.</a:t>
            </a:r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3551" y="1020315"/>
            <a:ext cx="6923779" cy="6859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54" y="851069"/>
            <a:ext cx="8827649" cy="300187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Leader 5’UTR 50 </a:t>
            </a:r>
            <a:r>
              <a:rPr lang="en-US" sz="2400" dirty="0" err="1" smtClean="0"/>
              <a:t>nclt</a:t>
            </a:r>
            <a:r>
              <a:rPr lang="en-US" sz="2400" dirty="0" smtClean="0"/>
              <a:t> entre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transc</a:t>
            </a:r>
            <a:r>
              <a:rPr lang="en-US" sz="2400" dirty="0" smtClean="0"/>
              <a:t> e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trad</a:t>
            </a:r>
            <a:endParaRPr lang="en-US" sz="2400" dirty="0" smtClean="0"/>
          </a:p>
          <a:p>
            <a:r>
              <a:rPr lang="en-US" sz="2400" dirty="0" smtClean="0"/>
              <a:t>ATG</a:t>
            </a:r>
            <a:r>
              <a:rPr lang="en-US" sz="2400" dirty="0" smtClean="0">
                <a:sym typeface="Wingdings"/>
              </a:rPr>
              <a:t>AUG,</a:t>
            </a:r>
            <a:r>
              <a:rPr lang="en-US" sz="2400" dirty="0" smtClean="0"/>
              <a:t> 3 Ex(30, 70, 41bp)  y 2 </a:t>
            </a:r>
            <a:r>
              <a:rPr lang="en-US" sz="2400" dirty="0" err="1" smtClean="0"/>
              <a:t>Int</a:t>
            </a:r>
            <a:r>
              <a:rPr lang="en-US" sz="2400" dirty="0" smtClean="0"/>
              <a:t> (130-850)  </a:t>
            </a:r>
            <a:r>
              <a:rPr lang="en-US" sz="2400" dirty="0" err="1" smtClean="0"/>
              <a:t>Intrones</a:t>
            </a:r>
            <a:r>
              <a:rPr lang="en-US" sz="2400" dirty="0" smtClean="0"/>
              <a:t> - </a:t>
            </a:r>
            <a:r>
              <a:rPr lang="en-US" sz="2200" dirty="0" err="1" smtClean="0"/>
              <a:t>Procesamiento</a:t>
            </a:r>
            <a:r>
              <a:rPr lang="en-US" sz="2200" dirty="0" smtClean="0"/>
              <a:t> y </a:t>
            </a:r>
            <a:r>
              <a:rPr lang="en-US" sz="2200" dirty="0" err="1" smtClean="0"/>
              <a:t>transporte</a:t>
            </a:r>
            <a:endParaRPr lang="en-US" sz="2200" dirty="0" smtClean="0"/>
          </a:p>
          <a:p>
            <a:r>
              <a:rPr lang="en-US" sz="2400" dirty="0" smtClean="0"/>
              <a:t>TAA - </a:t>
            </a:r>
            <a:r>
              <a:rPr lang="en-US" sz="2400" dirty="0" err="1" smtClean="0"/>
              <a:t>terminación</a:t>
            </a:r>
            <a:endParaRPr lang="en-US" sz="2400" dirty="0" smtClean="0"/>
          </a:p>
          <a:p>
            <a:r>
              <a:rPr lang="en-US" sz="2400" dirty="0" smtClean="0"/>
              <a:t>3’UTR, AATAAA, </a:t>
            </a:r>
            <a:r>
              <a:rPr lang="en-US" sz="2400" dirty="0" err="1" smtClean="0"/>
              <a:t>poliA</a:t>
            </a:r>
            <a:r>
              <a:rPr lang="en-US" sz="2400" dirty="0" smtClean="0"/>
              <a:t>, </a:t>
            </a:r>
            <a:r>
              <a:rPr lang="en-US" sz="2400" dirty="0" err="1" smtClean="0"/>
              <a:t>secuencia</a:t>
            </a:r>
            <a:r>
              <a:rPr lang="en-US" sz="2400" dirty="0" smtClean="0"/>
              <a:t> 1000 downstream</a:t>
            </a:r>
          </a:p>
          <a:p>
            <a:r>
              <a:rPr lang="en-US" sz="2400" dirty="0" err="1" smtClean="0"/>
              <a:t>nRNA</a:t>
            </a:r>
            <a:r>
              <a:rPr lang="en-US" sz="2400" dirty="0" smtClean="0"/>
              <a:t>, pre mRNA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3298" y="64573"/>
            <a:ext cx="8631637" cy="652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Anatomía del Gen Exones e Intrones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3" y="3743273"/>
            <a:ext cx="9144000" cy="311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sz="3600" dirty="0" smtClean="0"/>
              <a:t>mRNA – </a:t>
            </a:r>
            <a:r>
              <a:rPr lang="en-US" sz="3600" dirty="0" err="1" smtClean="0"/>
              <a:t>Anatomía</a:t>
            </a:r>
            <a:r>
              <a:rPr lang="en-US" sz="3600" dirty="0" smtClean="0"/>
              <a:t> General</a:t>
            </a:r>
            <a:endParaRPr lang="en-US" sz="3600" dirty="0"/>
          </a:p>
        </p:txBody>
      </p:sp>
      <p:grpSp>
        <p:nvGrpSpPr>
          <p:cNvPr id="41087" name="Group 127"/>
          <p:cNvGrpSpPr>
            <a:grpSpLocks/>
          </p:cNvGrpSpPr>
          <p:nvPr/>
        </p:nvGrpSpPr>
        <p:grpSpPr bwMode="auto">
          <a:xfrm>
            <a:off x="590550" y="4038600"/>
            <a:ext cx="7943850" cy="1752600"/>
            <a:chOff x="288" y="1104"/>
            <a:chExt cx="4908" cy="1160"/>
          </a:xfrm>
        </p:grpSpPr>
        <p:sp>
          <p:nvSpPr>
            <p:cNvPr id="41067" name="Text Box 107"/>
            <p:cNvSpPr txBox="1">
              <a:spLocks noChangeArrowheads="1"/>
            </p:cNvSpPr>
            <p:nvPr/>
          </p:nvSpPr>
          <p:spPr bwMode="auto">
            <a:xfrm>
              <a:off x="288" y="1763"/>
              <a:ext cx="594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3D6357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ＭＳ Ｐゴシック" charset="0"/>
                </a:rPr>
                <a:t>mRNA</a:t>
              </a:r>
            </a:p>
          </p:txBody>
        </p:sp>
        <p:sp>
          <p:nvSpPr>
            <p:cNvPr id="41068" name="Freeform 108"/>
            <p:cNvSpPr>
              <a:spLocks/>
            </p:cNvSpPr>
            <p:nvPr/>
          </p:nvSpPr>
          <p:spPr bwMode="auto">
            <a:xfrm>
              <a:off x="865" y="1485"/>
              <a:ext cx="3715" cy="392"/>
            </a:xfrm>
            <a:custGeom>
              <a:avLst/>
              <a:gdLst>
                <a:gd name="T0" fmla="*/ 39 w 1853"/>
                <a:gd name="T1" fmla="*/ 87 h 172"/>
                <a:gd name="T2" fmla="*/ 101 w 1853"/>
                <a:gd name="T3" fmla="*/ 156 h 172"/>
                <a:gd name="T4" fmla="*/ 159 w 1853"/>
                <a:gd name="T5" fmla="*/ 168 h 172"/>
                <a:gd name="T6" fmla="*/ 232 w 1853"/>
                <a:gd name="T7" fmla="*/ 103 h 172"/>
                <a:gd name="T8" fmla="*/ 328 w 1853"/>
                <a:gd name="T9" fmla="*/ 26 h 172"/>
                <a:gd name="T10" fmla="*/ 371 w 1853"/>
                <a:gd name="T11" fmla="*/ 74 h 172"/>
                <a:gd name="T12" fmla="*/ 432 w 1853"/>
                <a:gd name="T13" fmla="*/ 157 h 172"/>
                <a:gd name="T14" fmla="*/ 488 w 1853"/>
                <a:gd name="T15" fmla="*/ 157 h 172"/>
                <a:gd name="T16" fmla="*/ 544 w 1853"/>
                <a:gd name="T17" fmla="*/ 81 h 172"/>
                <a:gd name="T18" fmla="*/ 587 w 1853"/>
                <a:gd name="T19" fmla="*/ 32 h 172"/>
                <a:gd name="T20" fmla="*/ 649 w 1853"/>
                <a:gd name="T21" fmla="*/ 62 h 172"/>
                <a:gd name="T22" fmla="*/ 762 w 1853"/>
                <a:gd name="T23" fmla="*/ 168 h 172"/>
                <a:gd name="T24" fmla="*/ 844 w 1853"/>
                <a:gd name="T25" fmla="*/ 126 h 172"/>
                <a:gd name="T26" fmla="*/ 932 w 1853"/>
                <a:gd name="T27" fmla="*/ 34 h 172"/>
                <a:gd name="T28" fmla="*/ 978 w 1853"/>
                <a:gd name="T29" fmla="*/ 46 h 172"/>
                <a:gd name="T30" fmla="*/ 1032 w 1853"/>
                <a:gd name="T31" fmla="*/ 126 h 172"/>
                <a:gd name="T32" fmla="*/ 1095 w 1853"/>
                <a:gd name="T33" fmla="*/ 171 h 172"/>
                <a:gd name="T34" fmla="*/ 1154 w 1853"/>
                <a:gd name="T35" fmla="*/ 126 h 172"/>
                <a:gd name="T36" fmla="*/ 1258 w 1853"/>
                <a:gd name="T37" fmla="*/ 27 h 172"/>
                <a:gd name="T38" fmla="*/ 1305 w 1853"/>
                <a:gd name="T39" fmla="*/ 61 h 172"/>
                <a:gd name="T40" fmla="*/ 1362 w 1853"/>
                <a:gd name="T41" fmla="*/ 144 h 172"/>
                <a:gd name="T42" fmla="*/ 1416 w 1853"/>
                <a:gd name="T43" fmla="*/ 168 h 172"/>
                <a:gd name="T44" fmla="*/ 1470 w 1853"/>
                <a:gd name="T45" fmla="*/ 108 h 172"/>
                <a:gd name="T46" fmla="*/ 1521 w 1853"/>
                <a:gd name="T47" fmla="*/ 37 h 172"/>
                <a:gd name="T48" fmla="*/ 1582 w 1853"/>
                <a:gd name="T49" fmla="*/ 51 h 172"/>
                <a:gd name="T50" fmla="*/ 1684 w 1853"/>
                <a:gd name="T51" fmla="*/ 159 h 172"/>
                <a:gd name="T52" fmla="*/ 1750 w 1853"/>
                <a:gd name="T53" fmla="*/ 157 h 172"/>
                <a:gd name="T54" fmla="*/ 1831 w 1853"/>
                <a:gd name="T55" fmla="*/ 69 h 172"/>
                <a:gd name="T56" fmla="*/ 1768 w 1853"/>
                <a:gd name="T57" fmla="*/ 122 h 172"/>
                <a:gd name="T58" fmla="*/ 1722 w 1853"/>
                <a:gd name="T59" fmla="*/ 162 h 172"/>
                <a:gd name="T60" fmla="*/ 1611 w 1853"/>
                <a:gd name="T61" fmla="*/ 64 h 172"/>
                <a:gd name="T62" fmla="*/ 1550 w 1853"/>
                <a:gd name="T63" fmla="*/ 17 h 172"/>
                <a:gd name="T64" fmla="*/ 1485 w 1853"/>
                <a:gd name="T65" fmla="*/ 58 h 172"/>
                <a:gd name="T66" fmla="*/ 1439 w 1853"/>
                <a:gd name="T67" fmla="*/ 129 h 172"/>
                <a:gd name="T68" fmla="*/ 1399 w 1853"/>
                <a:gd name="T69" fmla="*/ 161 h 172"/>
                <a:gd name="T70" fmla="*/ 1347 w 1853"/>
                <a:gd name="T71" fmla="*/ 97 h 172"/>
                <a:gd name="T72" fmla="*/ 1302 w 1853"/>
                <a:gd name="T73" fmla="*/ 37 h 172"/>
                <a:gd name="T74" fmla="*/ 1231 w 1853"/>
                <a:gd name="T75" fmla="*/ 27 h 172"/>
                <a:gd name="T76" fmla="*/ 1122 w 1853"/>
                <a:gd name="T77" fmla="*/ 144 h 172"/>
                <a:gd name="T78" fmla="*/ 1076 w 1853"/>
                <a:gd name="T79" fmla="*/ 155 h 172"/>
                <a:gd name="T80" fmla="*/ 1030 w 1853"/>
                <a:gd name="T81" fmla="*/ 97 h 172"/>
                <a:gd name="T82" fmla="*/ 971 w 1853"/>
                <a:gd name="T83" fmla="*/ 21 h 172"/>
                <a:gd name="T84" fmla="*/ 885 w 1853"/>
                <a:gd name="T85" fmla="*/ 58 h 172"/>
                <a:gd name="T86" fmla="*/ 814 w 1853"/>
                <a:gd name="T87" fmla="*/ 140 h 172"/>
                <a:gd name="T88" fmla="*/ 736 w 1853"/>
                <a:gd name="T89" fmla="*/ 140 h 172"/>
                <a:gd name="T90" fmla="*/ 646 w 1853"/>
                <a:gd name="T91" fmla="*/ 41 h 172"/>
                <a:gd name="T92" fmla="*/ 569 w 1853"/>
                <a:gd name="T93" fmla="*/ 27 h 172"/>
                <a:gd name="T94" fmla="*/ 523 w 1853"/>
                <a:gd name="T95" fmla="*/ 83 h 172"/>
                <a:gd name="T96" fmla="*/ 473 w 1853"/>
                <a:gd name="T97" fmla="*/ 155 h 172"/>
                <a:gd name="T98" fmla="*/ 436 w 1853"/>
                <a:gd name="T99" fmla="*/ 144 h 172"/>
                <a:gd name="T100" fmla="*/ 382 w 1853"/>
                <a:gd name="T101" fmla="*/ 65 h 172"/>
                <a:gd name="T102" fmla="*/ 328 w 1853"/>
                <a:gd name="T103" fmla="*/ 17 h 172"/>
                <a:gd name="T104" fmla="*/ 252 w 1853"/>
                <a:gd name="T105" fmla="*/ 59 h 172"/>
                <a:gd name="T106" fmla="*/ 156 w 1853"/>
                <a:gd name="T107" fmla="*/ 159 h 172"/>
                <a:gd name="T108" fmla="*/ 117 w 1853"/>
                <a:gd name="T109" fmla="*/ 153 h 172"/>
                <a:gd name="T110" fmla="*/ 54 w 1853"/>
                <a:gd name="T111" fmla="*/ 82 h 172"/>
                <a:gd name="T112" fmla="*/ 0 w 1853"/>
                <a:gd name="T11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53" h="172">
                  <a:moveTo>
                    <a:pt x="0" y="2"/>
                  </a:moveTo>
                  <a:lnTo>
                    <a:pt x="3" y="11"/>
                  </a:lnTo>
                  <a:lnTo>
                    <a:pt x="7" y="20"/>
                  </a:lnTo>
                  <a:lnTo>
                    <a:pt x="11" y="30"/>
                  </a:lnTo>
                  <a:lnTo>
                    <a:pt x="15" y="39"/>
                  </a:lnTo>
                  <a:lnTo>
                    <a:pt x="18" y="47"/>
                  </a:lnTo>
                  <a:lnTo>
                    <a:pt x="22" y="56"/>
                  </a:lnTo>
                  <a:lnTo>
                    <a:pt x="33" y="79"/>
                  </a:lnTo>
                  <a:lnTo>
                    <a:pt x="39" y="87"/>
                  </a:lnTo>
                  <a:lnTo>
                    <a:pt x="50" y="106"/>
                  </a:lnTo>
                  <a:lnTo>
                    <a:pt x="55" y="112"/>
                  </a:lnTo>
                  <a:lnTo>
                    <a:pt x="62" y="123"/>
                  </a:lnTo>
                  <a:lnTo>
                    <a:pt x="69" y="129"/>
                  </a:lnTo>
                  <a:lnTo>
                    <a:pt x="78" y="138"/>
                  </a:lnTo>
                  <a:lnTo>
                    <a:pt x="84" y="142"/>
                  </a:lnTo>
                  <a:lnTo>
                    <a:pt x="88" y="145"/>
                  </a:lnTo>
                  <a:lnTo>
                    <a:pt x="93" y="151"/>
                  </a:lnTo>
                  <a:lnTo>
                    <a:pt x="101" y="156"/>
                  </a:lnTo>
                  <a:lnTo>
                    <a:pt x="105" y="159"/>
                  </a:lnTo>
                  <a:lnTo>
                    <a:pt x="111" y="162"/>
                  </a:lnTo>
                  <a:lnTo>
                    <a:pt x="117" y="164"/>
                  </a:lnTo>
                  <a:lnTo>
                    <a:pt x="128" y="168"/>
                  </a:lnTo>
                  <a:lnTo>
                    <a:pt x="132" y="168"/>
                  </a:lnTo>
                  <a:lnTo>
                    <a:pt x="145" y="171"/>
                  </a:lnTo>
                  <a:lnTo>
                    <a:pt x="150" y="171"/>
                  </a:lnTo>
                  <a:lnTo>
                    <a:pt x="154" y="170"/>
                  </a:lnTo>
                  <a:lnTo>
                    <a:pt x="159" y="168"/>
                  </a:lnTo>
                  <a:lnTo>
                    <a:pt x="163" y="166"/>
                  </a:lnTo>
                  <a:lnTo>
                    <a:pt x="171" y="163"/>
                  </a:lnTo>
                  <a:lnTo>
                    <a:pt x="177" y="161"/>
                  </a:lnTo>
                  <a:lnTo>
                    <a:pt x="182" y="155"/>
                  </a:lnTo>
                  <a:lnTo>
                    <a:pt x="186" y="151"/>
                  </a:lnTo>
                  <a:lnTo>
                    <a:pt x="192" y="147"/>
                  </a:lnTo>
                  <a:lnTo>
                    <a:pt x="210" y="129"/>
                  </a:lnTo>
                  <a:lnTo>
                    <a:pt x="225" y="110"/>
                  </a:lnTo>
                  <a:lnTo>
                    <a:pt x="232" y="103"/>
                  </a:lnTo>
                  <a:lnTo>
                    <a:pt x="267" y="63"/>
                  </a:lnTo>
                  <a:lnTo>
                    <a:pt x="283" y="47"/>
                  </a:lnTo>
                  <a:lnTo>
                    <a:pt x="290" y="41"/>
                  </a:lnTo>
                  <a:lnTo>
                    <a:pt x="301" y="35"/>
                  </a:lnTo>
                  <a:lnTo>
                    <a:pt x="305" y="32"/>
                  </a:lnTo>
                  <a:lnTo>
                    <a:pt x="310" y="28"/>
                  </a:lnTo>
                  <a:lnTo>
                    <a:pt x="314" y="27"/>
                  </a:lnTo>
                  <a:lnTo>
                    <a:pt x="318" y="26"/>
                  </a:lnTo>
                  <a:lnTo>
                    <a:pt x="328" y="26"/>
                  </a:lnTo>
                  <a:lnTo>
                    <a:pt x="339" y="32"/>
                  </a:lnTo>
                  <a:lnTo>
                    <a:pt x="343" y="37"/>
                  </a:lnTo>
                  <a:lnTo>
                    <a:pt x="348" y="41"/>
                  </a:lnTo>
                  <a:lnTo>
                    <a:pt x="351" y="46"/>
                  </a:lnTo>
                  <a:lnTo>
                    <a:pt x="353" y="51"/>
                  </a:lnTo>
                  <a:lnTo>
                    <a:pt x="359" y="57"/>
                  </a:lnTo>
                  <a:lnTo>
                    <a:pt x="363" y="61"/>
                  </a:lnTo>
                  <a:lnTo>
                    <a:pt x="367" y="67"/>
                  </a:lnTo>
                  <a:lnTo>
                    <a:pt x="371" y="74"/>
                  </a:lnTo>
                  <a:lnTo>
                    <a:pt x="376" y="81"/>
                  </a:lnTo>
                  <a:lnTo>
                    <a:pt x="383" y="94"/>
                  </a:lnTo>
                  <a:lnTo>
                    <a:pt x="390" y="101"/>
                  </a:lnTo>
                  <a:lnTo>
                    <a:pt x="400" y="121"/>
                  </a:lnTo>
                  <a:lnTo>
                    <a:pt x="406" y="126"/>
                  </a:lnTo>
                  <a:lnTo>
                    <a:pt x="410" y="132"/>
                  </a:lnTo>
                  <a:lnTo>
                    <a:pt x="418" y="144"/>
                  </a:lnTo>
                  <a:lnTo>
                    <a:pt x="425" y="149"/>
                  </a:lnTo>
                  <a:lnTo>
                    <a:pt x="432" y="157"/>
                  </a:lnTo>
                  <a:lnTo>
                    <a:pt x="437" y="162"/>
                  </a:lnTo>
                  <a:lnTo>
                    <a:pt x="441" y="165"/>
                  </a:lnTo>
                  <a:lnTo>
                    <a:pt x="449" y="168"/>
                  </a:lnTo>
                  <a:lnTo>
                    <a:pt x="452" y="170"/>
                  </a:lnTo>
                  <a:lnTo>
                    <a:pt x="460" y="171"/>
                  </a:lnTo>
                  <a:lnTo>
                    <a:pt x="465" y="171"/>
                  </a:lnTo>
                  <a:lnTo>
                    <a:pt x="473" y="168"/>
                  </a:lnTo>
                  <a:lnTo>
                    <a:pt x="484" y="162"/>
                  </a:lnTo>
                  <a:lnTo>
                    <a:pt x="488" y="157"/>
                  </a:lnTo>
                  <a:lnTo>
                    <a:pt x="500" y="144"/>
                  </a:lnTo>
                  <a:lnTo>
                    <a:pt x="507" y="138"/>
                  </a:lnTo>
                  <a:lnTo>
                    <a:pt x="510" y="132"/>
                  </a:lnTo>
                  <a:lnTo>
                    <a:pt x="514" y="125"/>
                  </a:lnTo>
                  <a:lnTo>
                    <a:pt x="518" y="120"/>
                  </a:lnTo>
                  <a:lnTo>
                    <a:pt x="522" y="114"/>
                  </a:lnTo>
                  <a:lnTo>
                    <a:pt x="527" y="108"/>
                  </a:lnTo>
                  <a:lnTo>
                    <a:pt x="538" y="88"/>
                  </a:lnTo>
                  <a:lnTo>
                    <a:pt x="544" y="81"/>
                  </a:lnTo>
                  <a:lnTo>
                    <a:pt x="548" y="73"/>
                  </a:lnTo>
                  <a:lnTo>
                    <a:pt x="551" y="69"/>
                  </a:lnTo>
                  <a:lnTo>
                    <a:pt x="557" y="62"/>
                  </a:lnTo>
                  <a:lnTo>
                    <a:pt x="564" y="51"/>
                  </a:lnTo>
                  <a:lnTo>
                    <a:pt x="569" y="46"/>
                  </a:lnTo>
                  <a:lnTo>
                    <a:pt x="572" y="41"/>
                  </a:lnTo>
                  <a:lnTo>
                    <a:pt x="577" y="37"/>
                  </a:lnTo>
                  <a:lnTo>
                    <a:pt x="581" y="34"/>
                  </a:lnTo>
                  <a:lnTo>
                    <a:pt x="587" y="32"/>
                  </a:lnTo>
                  <a:lnTo>
                    <a:pt x="595" y="26"/>
                  </a:lnTo>
                  <a:lnTo>
                    <a:pt x="607" y="26"/>
                  </a:lnTo>
                  <a:lnTo>
                    <a:pt x="615" y="32"/>
                  </a:lnTo>
                  <a:lnTo>
                    <a:pt x="620" y="34"/>
                  </a:lnTo>
                  <a:lnTo>
                    <a:pt x="624" y="37"/>
                  </a:lnTo>
                  <a:lnTo>
                    <a:pt x="635" y="46"/>
                  </a:lnTo>
                  <a:lnTo>
                    <a:pt x="639" y="51"/>
                  </a:lnTo>
                  <a:lnTo>
                    <a:pt x="642" y="57"/>
                  </a:lnTo>
                  <a:lnTo>
                    <a:pt x="649" y="62"/>
                  </a:lnTo>
                  <a:lnTo>
                    <a:pt x="654" y="69"/>
                  </a:lnTo>
                  <a:lnTo>
                    <a:pt x="659" y="74"/>
                  </a:lnTo>
                  <a:lnTo>
                    <a:pt x="698" y="121"/>
                  </a:lnTo>
                  <a:lnTo>
                    <a:pt x="705" y="126"/>
                  </a:lnTo>
                  <a:lnTo>
                    <a:pt x="713" y="133"/>
                  </a:lnTo>
                  <a:lnTo>
                    <a:pt x="724" y="144"/>
                  </a:lnTo>
                  <a:lnTo>
                    <a:pt x="742" y="159"/>
                  </a:lnTo>
                  <a:lnTo>
                    <a:pt x="754" y="165"/>
                  </a:lnTo>
                  <a:lnTo>
                    <a:pt x="762" y="168"/>
                  </a:lnTo>
                  <a:lnTo>
                    <a:pt x="775" y="171"/>
                  </a:lnTo>
                  <a:lnTo>
                    <a:pt x="778" y="171"/>
                  </a:lnTo>
                  <a:lnTo>
                    <a:pt x="792" y="168"/>
                  </a:lnTo>
                  <a:lnTo>
                    <a:pt x="798" y="165"/>
                  </a:lnTo>
                  <a:lnTo>
                    <a:pt x="805" y="162"/>
                  </a:lnTo>
                  <a:lnTo>
                    <a:pt x="808" y="157"/>
                  </a:lnTo>
                  <a:lnTo>
                    <a:pt x="825" y="144"/>
                  </a:lnTo>
                  <a:lnTo>
                    <a:pt x="839" y="133"/>
                  </a:lnTo>
                  <a:lnTo>
                    <a:pt x="844" y="126"/>
                  </a:lnTo>
                  <a:lnTo>
                    <a:pt x="849" y="121"/>
                  </a:lnTo>
                  <a:lnTo>
                    <a:pt x="864" y="101"/>
                  </a:lnTo>
                  <a:lnTo>
                    <a:pt x="874" y="94"/>
                  </a:lnTo>
                  <a:lnTo>
                    <a:pt x="878" y="88"/>
                  </a:lnTo>
                  <a:lnTo>
                    <a:pt x="889" y="74"/>
                  </a:lnTo>
                  <a:lnTo>
                    <a:pt x="894" y="69"/>
                  </a:lnTo>
                  <a:lnTo>
                    <a:pt x="899" y="62"/>
                  </a:lnTo>
                  <a:lnTo>
                    <a:pt x="914" y="46"/>
                  </a:lnTo>
                  <a:lnTo>
                    <a:pt x="932" y="34"/>
                  </a:lnTo>
                  <a:lnTo>
                    <a:pt x="937" y="32"/>
                  </a:lnTo>
                  <a:lnTo>
                    <a:pt x="941" y="28"/>
                  </a:lnTo>
                  <a:lnTo>
                    <a:pt x="944" y="27"/>
                  </a:lnTo>
                  <a:lnTo>
                    <a:pt x="948" y="26"/>
                  </a:lnTo>
                  <a:lnTo>
                    <a:pt x="957" y="26"/>
                  </a:lnTo>
                  <a:lnTo>
                    <a:pt x="959" y="28"/>
                  </a:lnTo>
                  <a:lnTo>
                    <a:pt x="963" y="32"/>
                  </a:lnTo>
                  <a:lnTo>
                    <a:pt x="968" y="34"/>
                  </a:lnTo>
                  <a:lnTo>
                    <a:pt x="978" y="46"/>
                  </a:lnTo>
                  <a:lnTo>
                    <a:pt x="983" y="51"/>
                  </a:lnTo>
                  <a:lnTo>
                    <a:pt x="991" y="61"/>
                  </a:lnTo>
                  <a:lnTo>
                    <a:pt x="995" y="67"/>
                  </a:lnTo>
                  <a:lnTo>
                    <a:pt x="998" y="74"/>
                  </a:lnTo>
                  <a:lnTo>
                    <a:pt x="1004" y="81"/>
                  </a:lnTo>
                  <a:lnTo>
                    <a:pt x="1015" y="101"/>
                  </a:lnTo>
                  <a:lnTo>
                    <a:pt x="1021" y="108"/>
                  </a:lnTo>
                  <a:lnTo>
                    <a:pt x="1029" y="120"/>
                  </a:lnTo>
                  <a:lnTo>
                    <a:pt x="1032" y="126"/>
                  </a:lnTo>
                  <a:lnTo>
                    <a:pt x="1037" y="133"/>
                  </a:lnTo>
                  <a:lnTo>
                    <a:pt x="1046" y="144"/>
                  </a:lnTo>
                  <a:lnTo>
                    <a:pt x="1053" y="149"/>
                  </a:lnTo>
                  <a:lnTo>
                    <a:pt x="1056" y="153"/>
                  </a:lnTo>
                  <a:lnTo>
                    <a:pt x="1061" y="157"/>
                  </a:lnTo>
                  <a:lnTo>
                    <a:pt x="1065" y="162"/>
                  </a:lnTo>
                  <a:lnTo>
                    <a:pt x="1076" y="168"/>
                  </a:lnTo>
                  <a:lnTo>
                    <a:pt x="1090" y="171"/>
                  </a:lnTo>
                  <a:lnTo>
                    <a:pt x="1095" y="171"/>
                  </a:lnTo>
                  <a:lnTo>
                    <a:pt x="1099" y="170"/>
                  </a:lnTo>
                  <a:lnTo>
                    <a:pt x="1104" y="168"/>
                  </a:lnTo>
                  <a:lnTo>
                    <a:pt x="1112" y="165"/>
                  </a:lnTo>
                  <a:lnTo>
                    <a:pt x="1115" y="162"/>
                  </a:lnTo>
                  <a:lnTo>
                    <a:pt x="1122" y="159"/>
                  </a:lnTo>
                  <a:lnTo>
                    <a:pt x="1133" y="149"/>
                  </a:lnTo>
                  <a:lnTo>
                    <a:pt x="1138" y="144"/>
                  </a:lnTo>
                  <a:lnTo>
                    <a:pt x="1149" y="133"/>
                  </a:lnTo>
                  <a:lnTo>
                    <a:pt x="1154" y="126"/>
                  </a:lnTo>
                  <a:lnTo>
                    <a:pt x="1161" y="121"/>
                  </a:lnTo>
                  <a:lnTo>
                    <a:pt x="1200" y="74"/>
                  </a:lnTo>
                  <a:lnTo>
                    <a:pt x="1205" y="69"/>
                  </a:lnTo>
                  <a:lnTo>
                    <a:pt x="1211" y="62"/>
                  </a:lnTo>
                  <a:lnTo>
                    <a:pt x="1226" y="46"/>
                  </a:lnTo>
                  <a:lnTo>
                    <a:pt x="1243" y="34"/>
                  </a:lnTo>
                  <a:lnTo>
                    <a:pt x="1248" y="32"/>
                  </a:lnTo>
                  <a:lnTo>
                    <a:pt x="1254" y="28"/>
                  </a:lnTo>
                  <a:lnTo>
                    <a:pt x="1258" y="27"/>
                  </a:lnTo>
                  <a:lnTo>
                    <a:pt x="1261" y="26"/>
                  </a:lnTo>
                  <a:lnTo>
                    <a:pt x="1270" y="26"/>
                  </a:lnTo>
                  <a:lnTo>
                    <a:pt x="1282" y="32"/>
                  </a:lnTo>
                  <a:lnTo>
                    <a:pt x="1285" y="37"/>
                  </a:lnTo>
                  <a:lnTo>
                    <a:pt x="1292" y="41"/>
                  </a:lnTo>
                  <a:lnTo>
                    <a:pt x="1293" y="46"/>
                  </a:lnTo>
                  <a:lnTo>
                    <a:pt x="1297" y="51"/>
                  </a:lnTo>
                  <a:lnTo>
                    <a:pt x="1302" y="57"/>
                  </a:lnTo>
                  <a:lnTo>
                    <a:pt x="1305" y="61"/>
                  </a:lnTo>
                  <a:lnTo>
                    <a:pt x="1309" y="67"/>
                  </a:lnTo>
                  <a:lnTo>
                    <a:pt x="1313" y="74"/>
                  </a:lnTo>
                  <a:lnTo>
                    <a:pt x="1319" y="81"/>
                  </a:lnTo>
                  <a:lnTo>
                    <a:pt x="1327" y="94"/>
                  </a:lnTo>
                  <a:lnTo>
                    <a:pt x="1332" y="101"/>
                  </a:lnTo>
                  <a:lnTo>
                    <a:pt x="1343" y="121"/>
                  </a:lnTo>
                  <a:lnTo>
                    <a:pt x="1348" y="126"/>
                  </a:lnTo>
                  <a:lnTo>
                    <a:pt x="1352" y="132"/>
                  </a:lnTo>
                  <a:lnTo>
                    <a:pt x="1362" y="144"/>
                  </a:lnTo>
                  <a:lnTo>
                    <a:pt x="1367" y="149"/>
                  </a:lnTo>
                  <a:lnTo>
                    <a:pt x="1375" y="157"/>
                  </a:lnTo>
                  <a:lnTo>
                    <a:pt x="1381" y="162"/>
                  </a:lnTo>
                  <a:lnTo>
                    <a:pt x="1385" y="165"/>
                  </a:lnTo>
                  <a:lnTo>
                    <a:pt x="1392" y="168"/>
                  </a:lnTo>
                  <a:lnTo>
                    <a:pt x="1395" y="170"/>
                  </a:lnTo>
                  <a:lnTo>
                    <a:pt x="1402" y="171"/>
                  </a:lnTo>
                  <a:lnTo>
                    <a:pt x="1409" y="171"/>
                  </a:lnTo>
                  <a:lnTo>
                    <a:pt x="1416" y="168"/>
                  </a:lnTo>
                  <a:lnTo>
                    <a:pt x="1428" y="162"/>
                  </a:lnTo>
                  <a:lnTo>
                    <a:pt x="1431" y="157"/>
                  </a:lnTo>
                  <a:lnTo>
                    <a:pt x="1444" y="144"/>
                  </a:lnTo>
                  <a:lnTo>
                    <a:pt x="1449" y="138"/>
                  </a:lnTo>
                  <a:lnTo>
                    <a:pt x="1453" y="132"/>
                  </a:lnTo>
                  <a:lnTo>
                    <a:pt x="1456" y="125"/>
                  </a:lnTo>
                  <a:lnTo>
                    <a:pt x="1460" y="120"/>
                  </a:lnTo>
                  <a:lnTo>
                    <a:pt x="1464" y="114"/>
                  </a:lnTo>
                  <a:lnTo>
                    <a:pt x="1470" y="108"/>
                  </a:lnTo>
                  <a:lnTo>
                    <a:pt x="1482" y="88"/>
                  </a:lnTo>
                  <a:lnTo>
                    <a:pt x="1487" y="81"/>
                  </a:lnTo>
                  <a:lnTo>
                    <a:pt x="1490" y="73"/>
                  </a:lnTo>
                  <a:lnTo>
                    <a:pt x="1494" y="69"/>
                  </a:lnTo>
                  <a:lnTo>
                    <a:pt x="1499" y="62"/>
                  </a:lnTo>
                  <a:lnTo>
                    <a:pt x="1507" y="51"/>
                  </a:lnTo>
                  <a:lnTo>
                    <a:pt x="1513" y="46"/>
                  </a:lnTo>
                  <a:lnTo>
                    <a:pt x="1514" y="41"/>
                  </a:lnTo>
                  <a:lnTo>
                    <a:pt x="1521" y="37"/>
                  </a:lnTo>
                  <a:lnTo>
                    <a:pt x="1524" y="34"/>
                  </a:lnTo>
                  <a:lnTo>
                    <a:pt x="1529" y="32"/>
                  </a:lnTo>
                  <a:lnTo>
                    <a:pt x="1537" y="26"/>
                  </a:lnTo>
                  <a:lnTo>
                    <a:pt x="1550" y="26"/>
                  </a:lnTo>
                  <a:lnTo>
                    <a:pt x="1557" y="32"/>
                  </a:lnTo>
                  <a:lnTo>
                    <a:pt x="1563" y="34"/>
                  </a:lnTo>
                  <a:lnTo>
                    <a:pt x="1567" y="37"/>
                  </a:lnTo>
                  <a:lnTo>
                    <a:pt x="1578" y="46"/>
                  </a:lnTo>
                  <a:lnTo>
                    <a:pt x="1582" y="51"/>
                  </a:lnTo>
                  <a:lnTo>
                    <a:pt x="1586" y="57"/>
                  </a:lnTo>
                  <a:lnTo>
                    <a:pt x="1591" y="62"/>
                  </a:lnTo>
                  <a:lnTo>
                    <a:pt x="1596" y="69"/>
                  </a:lnTo>
                  <a:lnTo>
                    <a:pt x="1602" y="74"/>
                  </a:lnTo>
                  <a:lnTo>
                    <a:pt x="1641" y="121"/>
                  </a:lnTo>
                  <a:lnTo>
                    <a:pt x="1649" y="126"/>
                  </a:lnTo>
                  <a:lnTo>
                    <a:pt x="1656" y="133"/>
                  </a:lnTo>
                  <a:lnTo>
                    <a:pt x="1668" y="144"/>
                  </a:lnTo>
                  <a:lnTo>
                    <a:pt x="1684" y="159"/>
                  </a:lnTo>
                  <a:lnTo>
                    <a:pt x="1697" y="165"/>
                  </a:lnTo>
                  <a:lnTo>
                    <a:pt x="1704" y="168"/>
                  </a:lnTo>
                  <a:lnTo>
                    <a:pt x="1718" y="171"/>
                  </a:lnTo>
                  <a:lnTo>
                    <a:pt x="1723" y="171"/>
                  </a:lnTo>
                  <a:lnTo>
                    <a:pt x="1727" y="170"/>
                  </a:lnTo>
                  <a:lnTo>
                    <a:pt x="1733" y="168"/>
                  </a:lnTo>
                  <a:lnTo>
                    <a:pt x="1741" y="165"/>
                  </a:lnTo>
                  <a:lnTo>
                    <a:pt x="1746" y="162"/>
                  </a:lnTo>
                  <a:lnTo>
                    <a:pt x="1750" y="157"/>
                  </a:lnTo>
                  <a:lnTo>
                    <a:pt x="1766" y="144"/>
                  </a:lnTo>
                  <a:lnTo>
                    <a:pt x="1773" y="138"/>
                  </a:lnTo>
                  <a:lnTo>
                    <a:pt x="1777" y="133"/>
                  </a:lnTo>
                  <a:lnTo>
                    <a:pt x="1784" y="126"/>
                  </a:lnTo>
                  <a:lnTo>
                    <a:pt x="1789" y="121"/>
                  </a:lnTo>
                  <a:lnTo>
                    <a:pt x="1811" y="94"/>
                  </a:lnTo>
                  <a:lnTo>
                    <a:pt x="1815" y="88"/>
                  </a:lnTo>
                  <a:lnTo>
                    <a:pt x="1826" y="74"/>
                  </a:lnTo>
                  <a:lnTo>
                    <a:pt x="1831" y="69"/>
                  </a:lnTo>
                  <a:lnTo>
                    <a:pt x="1838" y="62"/>
                  </a:lnTo>
                  <a:lnTo>
                    <a:pt x="1852" y="46"/>
                  </a:lnTo>
                  <a:lnTo>
                    <a:pt x="1823" y="58"/>
                  </a:lnTo>
                  <a:lnTo>
                    <a:pt x="1816" y="64"/>
                  </a:lnTo>
                  <a:lnTo>
                    <a:pt x="1811" y="70"/>
                  </a:lnTo>
                  <a:lnTo>
                    <a:pt x="1800" y="83"/>
                  </a:lnTo>
                  <a:lnTo>
                    <a:pt x="1796" y="90"/>
                  </a:lnTo>
                  <a:lnTo>
                    <a:pt x="1773" y="117"/>
                  </a:lnTo>
                  <a:lnTo>
                    <a:pt x="1768" y="122"/>
                  </a:lnTo>
                  <a:lnTo>
                    <a:pt x="1762" y="129"/>
                  </a:lnTo>
                  <a:lnTo>
                    <a:pt x="1758" y="134"/>
                  </a:lnTo>
                  <a:lnTo>
                    <a:pt x="1755" y="140"/>
                  </a:lnTo>
                  <a:lnTo>
                    <a:pt x="1738" y="153"/>
                  </a:lnTo>
                  <a:lnTo>
                    <a:pt x="1729" y="159"/>
                  </a:lnTo>
                  <a:lnTo>
                    <a:pt x="1726" y="159"/>
                  </a:lnTo>
                  <a:lnTo>
                    <a:pt x="1719" y="161"/>
                  </a:lnTo>
                  <a:lnTo>
                    <a:pt x="1716" y="162"/>
                  </a:lnTo>
                  <a:lnTo>
                    <a:pt x="1722" y="162"/>
                  </a:lnTo>
                  <a:lnTo>
                    <a:pt x="1712" y="159"/>
                  </a:lnTo>
                  <a:lnTo>
                    <a:pt x="1704" y="159"/>
                  </a:lnTo>
                  <a:lnTo>
                    <a:pt x="1695" y="152"/>
                  </a:lnTo>
                  <a:lnTo>
                    <a:pt x="1679" y="140"/>
                  </a:lnTo>
                  <a:lnTo>
                    <a:pt x="1668" y="129"/>
                  </a:lnTo>
                  <a:lnTo>
                    <a:pt x="1660" y="122"/>
                  </a:lnTo>
                  <a:lnTo>
                    <a:pt x="1656" y="117"/>
                  </a:lnTo>
                  <a:lnTo>
                    <a:pt x="1617" y="70"/>
                  </a:lnTo>
                  <a:lnTo>
                    <a:pt x="1611" y="64"/>
                  </a:lnTo>
                  <a:lnTo>
                    <a:pt x="1606" y="58"/>
                  </a:lnTo>
                  <a:lnTo>
                    <a:pt x="1600" y="53"/>
                  </a:lnTo>
                  <a:lnTo>
                    <a:pt x="1596" y="47"/>
                  </a:lnTo>
                  <a:lnTo>
                    <a:pt x="1590" y="41"/>
                  </a:lnTo>
                  <a:lnTo>
                    <a:pt x="1578" y="32"/>
                  </a:lnTo>
                  <a:lnTo>
                    <a:pt x="1575" y="27"/>
                  </a:lnTo>
                  <a:lnTo>
                    <a:pt x="1568" y="25"/>
                  </a:lnTo>
                  <a:lnTo>
                    <a:pt x="1557" y="19"/>
                  </a:lnTo>
                  <a:lnTo>
                    <a:pt x="1550" y="17"/>
                  </a:lnTo>
                  <a:lnTo>
                    <a:pt x="1537" y="17"/>
                  </a:lnTo>
                  <a:lnTo>
                    <a:pt x="1529" y="19"/>
                  </a:lnTo>
                  <a:lnTo>
                    <a:pt x="1518" y="25"/>
                  </a:lnTo>
                  <a:lnTo>
                    <a:pt x="1513" y="27"/>
                  </a:lnTo>
                  <a:lnTo>
                    <a:pt x="1509" y="32"/>
                  </a:lnTo>
                  <a:lnTo>
                    <a:pt x="1503" y="37"/>
                  </a:lnTo>
                  <a:lnTo>
                    <a:pt x="1498" y="41"/>
                  </a:lnTo>
                  <a:lnTo>
                    <a:pt x="1493" y="47"/>
                  </a:lnTo>
                  <a:lnTo>
                    <a:pt x="1485" y="58"/>
                  </a:lnTo>
                  <a:lnTo>
                    <a:pt x="1479" y="64"/>
                  </a:lnTo>
                  <a:lnTo>
                    <a:pt x="1475" y="71"/>
                  </a:lnTo>
                  <a:lnTo>
                    <a:pt x="1472" y="76"/>
                  </a:lnTo>
                  <a:lnTo>
                    <a:pt x="1467" y="83"/>
                  </a:lnTo>
                  <a:lnTo>
                    <a:pt x="1455" y="103"/>
                  </a:lnTo>
                  <a:lnTo>
                    <a:pt x="1449" y="110"/>
                  </a:lnTo>
                  <a:lnTo>
                    <a:pt x="1445" y="117"/>
                  </a:lnTo>
                  <a:lnTo>
                    <a:pt x="1443" y="123"/>
                  </a:lnTo>
                  <a:lnTo>
                    <a:pt x="1439" y="129"/>
                  </a:lnTo>
                  <a:lnTo>
                    <a:pt x="1435" y="134"/>
                  </a:lnTo>
                  <a:lnTo>
                    <a:pt x="1429" y="140"/>
                  </a:lnTo>
                  <a:lnTo>
                    <a:pt x="1420" y="153"/>
                  </a:lnTo>
                  <a:lnTo>
                    <a:pt x="1416" y="155"/>
                  </a:lnTo>
                  <a:lnTo>
                    <a:pt x="1409" y="161"/>
                  </a:lnTo>
                  <a:lnTo>
                    <a:pt x="1401" y="162"/>
                  </a:lnTo>
                  <a:lnTo>
                    <a:pt x="1406" y="162"/>
                  </a:lnTo>
                  <a:lnTo>
                    <a:pt x="1402" y="161"/>
                  </a:lnTo>
                  <a:lnTo>
                    <a:pt x="1399" y="161"/>
                  </a:lnTo>
                  <a:lnTo>
                    <a:pt x="1395" y="159"/>
                  </a:lnTo>
                  <a:lnTo>
                    <a:pt x="1392" y="155"/>
                  </a:lnTo>
                  <a:lnTo>
                    <a:pt x="1386" y="153"/>
                  </a:lnTo>
                  <a:lnTo>
                    <a:pt x="1378" y="144"/>
                  </a:lnTo>
                  <a:lnTo>
                    <a:pt x="1373" y="140"/>
                  </a:lnTo>
                  <a:lnTo>
                    <a:pt x="1367" y="129"/>
                  </a:lnTo>
                  <a:lnTo>
                    <a:pt x="1363" y="122"/>
                  </a:lnTo>
                  <a:lnTo>
                    <a:pt x="1358" y="117"/>
                  </a:lnTo>
                  <a:lnTo>
                    <a:pt x="1347" y="97"/>
                  </a:lnTo>
                  <a:lnTo>
                    <a:pt x="1342" y="90"/>
                  </a:lnTo>
                  <a:lnTo>
                    <a:pt x="1334" y="76"/>
                  </a:lnTo>
                  <a:lnTo>
                    <a:pt x="1328" y="70"/>
                  </a:lnTo>
                  <a:lnTo>
                    <a:pt x="1324" y="65"/>
                  </a:lnTo>
                  <a:lnTo>
                    <a:pt x="1321" y="59"/>
                  </a:lnTo>
                  <a:lnTo>
                    <a:pt x="1317" y="53"/>
                  </a:lnTo>
                  <a:lnTo>
                    <a:pt x="1312" y="47"/>
                  </a:lnTo>
                  <a:lnTo>
                    <a:pt x="1308" y="41"/>
                  </a:lnTo>
                  <a:lnTo>
                    <a:pt x="1302" y="37"/>
                  </a:lnTo>
                  <a:lnTo>
                    <a:pt x="1297" y="32"/>
                  </a:lnTo>
                  <a:lnTo>
                    <a:pt x="1293" y="28"/>
                  </a:lnTo>
                  <a:lnTo>
                    <a:pt x="1278" y="19"/>
                  </a:lnTo>
                  <a:lnTo>
                    <a:pt x="1270" y="17"/>
                  </a:lnTo>
                  <a:lnTo>
                    <a:pt x="1258" y="17"/>
                  </a:lnTo>
                  <a:lnTo>
                    <a:pt x="1250" y="18"/>
                  </a:lnTo>
                  <a:lnTo>
                    <a:pt x="1243" y="21"/>
                  </a:lnTo>
                  <a:lnTo>
                    <a:pt x="1238" y="25"/>
                  </a:lnTo>
                  <a:lnTo>
                    <a:pt x="1231" y="27"/>
                  </a:lnTo>
                  <a:lnTo>
                    <a:pt x="1215" y="41"/>
                  </a:lnTo>
                  <a:lnTo>
                    <a:pt x="1196" y="58"/>
                  </a:lnTo>
                  <a:lnTo>
                    <a:pt x="1191" y="64"/>
                  </a:lnTo>
                  <a:lnTo>
                    <a:pt x="1185" y="70"/>
                  </a:lnTo>
                  <a:lnTo>
                    <a:pt x="1146" y="117"/>
                  </a:lnTo>
                  <a:lnTo>
                    <a:pt x="1141" y="122"/>
                  </a:lnTo>
                  <a:lnTo>
                    <a:pt x="1134" y="129"/>
                  </a:lnTo>
                  <a:lnTo>
                    <a:pt x="1123" y="140"/>
                  </a:lnTo>
                  <a:lnTo>
                    <a:pt x="1122" y="144"/>
                  </a:lnTo>
                  <a:lnTo>
                    <a:pt x="1110" y="152"/>
                  </a:lnTo>
                  <a:lnTo>
                    <a:pt x="1104" y="155"/>
                  </a:lnTo>
                  <a:lnTo>
                    <a:pt x="1100" y="159"/>
                  </a:lnTo>
                  <a:lnTo>
                    <a:pt x="1097" y="159"/>
                  </a:lnTo>
                  <a:lnTo>
                    <a:pt x="1092" y="161"/>
                  </a:lnTo>
                  <a:lnTo>
                    <a:pt x="1088" y="162"/>
                  </a:lnTo>
                  <a:lnTo>
                    <a:pt x="1094" y="162"/>
                  </a:lnTo>
                  <a:lnTo>
                    <a:pt x="1084" y="161"/>
                  </a:lnTo>
                  <a:lnTo>
                    <a:pt x="1076" y="155"/>
                  </a:lnTo>
                  <a:lnTo>
                    <a:pt x="1073" y="153"/>
                  </a:lnTo>
                  <a:lnTo>
                    <a:pt x="1068" y="149"/>
                  </a:lnTo>
                  <a:lnTo>
                    <a:pt x="1064" y="144"/>
                  </a:lnTo>
                  <a:lnTo>
                    <a:pt x="1058" y="140"/>
                  </a:lnTo>
                  <a:lnTo>
                    <a:pt x="1053" y="129"/>
                  </a:lnTo>
                  <a:lnTo>
                    <a:pt x="1046" y="122"/>
                  </a:lnTo>
                  <a:lnTo>
                    <a:pt x="1044" y="117"/>
                  </a:lnTo>
                  <a:lnTo>
                    <a:pt x="1036" y="103"/>
                  </a:lnTo>
                  <a:lnTo>
                    <a:pt x="1030" y="97"/>
                  </a:lnTo>
                  <a:lnTo>
                    <a:pt x="1019" y="76"/>
                  </a:lnTo>
                  <a:lnTo>
                    <a:pt x="1014" y="70"/>
                  </a:lnTo>
                  <a:lnTo>
                    <a:pt x="1010" y="65"/>
                  </a:lnTo>
                  <a:lnTo>
                    <a:pt x="1006" y="59"/>
                  </a:lnTo>
                  <a:lnTo>
                    <a:pt x="998" y="47"/>
                  </a:lnTo>
                  <a:lnTo>
                    <a:pt x="993" y="41"/>
                  </a:lnTo>
                  <a:lnTo>
                    <a:pt x="980" y="27"/>
                  </a:lnTo>
                  <a:lnTo>
                    <a:pt x="975" y="25"/>
                  </a:lnTo>
                  <a:lnTo>
                    <a:pt x="971" y="21"/>
                  </a:lnTo>
                  <a:lnTo>
                    <a:pt x="965" y="19"/>
                  </a:lnTo>
                  <a:lnTo>
                    <a:pt x="957" y="17"/>
                  </a:lnTo>
                  <a:lnTo>
                    <a:pt x="944" y="17"/>
                  </a:lnTo>
                  <a:lnTo>
                    <a:pt x="937" y="18"/>
                  </a:lnTo>
                  <a:lnTo>
                    <a:pt x="929" y="21"/>
                  </a:lnTo>
                  <a:lnTo>
                    <a:pt x="926" y="25"/>
                  </a:lnTo>
                  <a:lnTo>
                    <a:pt x="920" y="27"/>
                  </a:lnTo>
                  <a:lnTo>
                    <a:pt x="903" y="41"/>
                  </a:lnTo>
                  <a:lnTo>
                    <a:pt x="885" y="58"/>
                  </a:lnTo>
                  <a:lnTo>
                    <a:pt x="879" y="64"/>
                  </a:lnTo>
                  <a:lnTo>
                    <a:pt x="874" y="70"/>
                  </a:lnTo>
                  <a:lnTo>
                    <a:pt x="863" y="83"/>
                  </a:lnTo>
                  <a:lnTo>
                    <a:pt x="859" y="90"/>
                  </a:lnTo>
                  <a:lnTo>
                    <a:pt x="853" y="97"/>
                  </a:lnTo>
                  <a:lnTo>
                    <a:pt x="835" y="117"/>
                  </a:lnTo>
                  <a:lnTo>
                    <a:pt x="829" y="122"/>
                  </a:lnTo>
                  <a:lnTo>
                    <a:pt x="824" y="129"/>
                  </a:lnTo>
                  <a:lnTo>
                    <a:pt x="814" y="140"/>
                  </a:lnTo>
                  <a:lnTo>
                    <a:pt x="797" y="153"/>
                  </a:lnTo>
                  <a:lnTo>
                    <a:pt x="788" y="159"/>
                  </a:lnTo>
                  <a:lnTo>
                    <a:pt x="785" y="159"/>
                  </a:lnTo>
                  <a:lnTo>
                    <a:pt x="775" y="162"/>
                  </a:lnTo>
                  <a:lnTo>
                    <a:pt x="778" y="162"/>
                  </a:lnTo>
                  <a:lnTo>
                    <a:pt x="769" y="159"/>
                  </a:lnTo>
                  <a:lnTo>
                    <a:pt x="762" y="159"/>
                  </a:lnTo>
                  <a:lnTo>
                    <a:pt x="752" y="152"/>
                  </a:lnTo>
                  <a:lnTo>
                    <a:pt x="736" y="140"/>
                  </a:lnTo>
                  <a:lnTo>
                    <a:pt x="724" y="129"/>
                  </a:lnTo>
                  <a:lnTo>
                    <a:pt x="717" y="122"/>
                  </a:lnTo>
                  <a:lnTo>
                    <a:pt x="713" y="117"/>
                  </a:lnTo>
                  <a:lnTo>
                    <a:pt x="674" y="70"/>
                  </a:lnTo>
                  <a:lnTo>
                    <a:pt x="669" y="64"/>
                  </a:lnTo>
                  <a:lnTo>
                    <a:pt x="663" y="58"/>
                  </a:lnTo>
                  <a:lnTo>
                    <a:pt x="658" y="53"/>
                  </a:lnTo>
                  <a:lnTo>
                    <a:pt x="654" y="47"/>
                  </a:lnTo>
                  <a:lnTo>
                    <a:pt x="646" y="41"/>
                  </a:lnTo>
                  <a:lnTo>
                    <a:pt x="635" y="32"/>
                  </a:lnTo>
                  <a:lnTo>
                    <a:pt x="631" y="27"/>
                  </a:lnTo>
                  <a:lnTo>
                    <a:pt x="626" y="25"/>
                  </a:lnTo>
                  <a:lnTo>
                    <a:pt x="615" y="19"/>
                  </a:lnTo>
                  <a:lnTo>
                    <a:pt x="607" y="17"/>
                  </a:lnTo>
                  <a:lnTo>
                    <a:pt x="595" y="17"/>
                  </a:lnTo>
                  <a:lnTo>
                    <a:pt x="587" y="19"/>
                  </a:lnTo>
                  <a:lnTo>
                    <a:pt x="576" y="25"/>
                  </a:lnTo>
                  <a:lnTo>
                    <a:pt x="569" y="27"/>
                  </a:lnTo>
                  <a:lnTo>
                    <a:pt x="566" y="32"/>
                  </a:lnTo>
                  <a:lnTo>
                    <a:pt x="561" y="37"/>
                  </a:lnTo>
                  <a:lnTo>
                    <a:pt x="554" y="41"/>
                  </a:lnTo>
                  <a:lnTo>
                    <a:pt x="549" y="47"/>
                  </a:lnTo>
                  <a:lnTo>
                    <a:pt x="542" y="58"/>
                  </a:lnTo>
                  <a:lnTo>
                    <a:pt x="537" y="64"/>
                  </a:lnTo>
                  <a:lnTo>
                    <a:pt x="533" y="71"/>
                  </a:lnTo>
                  <a:lnTo>
                    <a:pt x="529" y="76"/>
                  </a:lnTo>
                  <a:lnTo>
                    <a:pt x="523" y="83"/>
                  </a:lnTo>
                  <a:lnTo>
                    <a:pt x="512" y="103"/>
                  </a:lnTo>
                  <a:lnTo>
                    <a:pt x="507" y="110"/>
                  </a:lnTo>
                  <a:lnTo>
                    <a:pt x="503" y="117"/>
                  </a:lnTo>
                  <a:lnTo>
                    <a:pt x="499" y="123"/>
                  </a:lnTo>
                  <a:lnTo>
                    <a:pt x="495" y="129"/>
                  </a:lnTo>
                  <a:lnTo>
                    <a:pt x="491" y="134"/>
                  </a:lnTo>
                  <a:lnTo>
                    <a:pt x="486" y="140"/>
                  </a:lnTo>
                  <a:lnTo>
                    <a:pt x="476" y="153"/>
                  </a:lnTo>
                  <a:lnTo>
                    <a:pt x="473" y="155"/>
                  </a:lnTo>
                  <a:lnTo>
                    <a:pt x="465" y="161"/>
                  </a:lnTo>
                  <a:lnTo>
                    <a:pt x="457" y="162"/>
                  </a:lnTo>
                  <a:lnTo>
                    <a:pt x="464" y="162"/>
                  </a:lnTo>
                  <a:lnTo>
                    <a:pt x="460" y="161"/>
                  </a:lnTo>
                  <a:lnTo>
                    <a:pt x="456" y="161"/>
                  </a:lnTo>
                  <a:lnTo>
                    <a:pt x="452" y="159"/>
                  </a:lnTo>
                  <a:lnTo>
                    <a:pt x="449" y="155"/>
                  </a:lnTo>
                  <a:lnTo>
                    <a:pt x="444" y="153"/>
                  </a:lnTo>
                  <a:lnTo>
                    <a:pt x="436" y="144"/>
                  </a:lnTo>
                  <a:lnTo>
                    <a:pt x="430" y="140"/>
                  </a:lnTo>
                  <a:lnTo>
                    <a:pt x="425" y="129"/>
                  </a:lnTo>
                  <a:lnTo>
                    <a:pt x="421" y="122"/>
                  </a:lnTo>
                  <a:lnTo>
                    <a:pt x="415" y="117"/>
                  </a:lnTo>
                  <a:lnTo>
                    <a:pt x="403" y="97"/>
                  </a:lnTo>
                  <a:lnTo>
                    <a:pt x="398" y="90"/>
                  </a:lnTo>
                  <a:lnTo>
                    <a:pt x="391" y="76"/>
                  </a:lnTo>
                  <a:lnTo>
                    <a:pt x="386" y="70"/>
                  </a:lnTo>
                  <a:lnTo>
                    <a:pt x="382" y="65"/>
                  </a:lnTo>
                  <a:lnTo>
                    <a:pt x="378" y="59"/>
                  </a:lnTo>
                  <a:lnTo>
                    <a:pt x="374" y="53"/>
                  </a:lnTo>
                  <a:lnTo>
                    <a:pt x="368" y="47"/>
                  </a:lnTo>
                  <a:lnTo>
                    <a:pt x="364" y="41"/>
                  </a:lnTo>
                  <a:lnTo>
                    <a:pt x="359" y="37"/>
                  </a:lnTo>
                  <a:lnTo>
                    <a:pt x="353" y="32"/>
                  </a:lnTo>
                  <a:lnTo>
                    <a:pt x="351" y="28"/>
                  </a:lnTo>
                  <a:lnTo>
                    <a:pt x="335" y="19"/>
                  </a:lnTo>
                  <a:lnTo>
                    <a:pt x="328" y="17"/>
                  </a:lnTo>
                  <a:lnTo>
                    <a:pt x="314" y="17"/>
                  </a:lnTo>
                  <a:lnTo>
                    <a:pt x="306" y="18"/>
                  </a:lnTo>
                  <a:lnTo>
                    <a:pt x="300" y="21"/>
                  </a:lnTo>
                  <a:lnTo>
                    <a:pt x="294" y="25"/>
                  </a:lnTo>
                  <a:lnTo>
                    <a:pt x="290" y="28"/>
                  </a:lnTo>
                  <a:lnTo>
                    <a:pt x="285" y="32"/>
                  </a:lnTo>
                  <a:lnTo>
                    <a:pt x="279" y="37"/>
                  </a:lnTo>
                  <a:lnTo>
                    <a:pt x="271" y="42"/>
                  </a:lnTo>
                  <a:lnTo>
                    <a:pt x="252" y="59"/>
                  </a:lnTo>
                  <a:lnTo>
                    <a:pt x="221" y="99"/>
                  </a:lnTo>
                  <a:lnTo>
                    <a:pt x="213" y="106"/>
                  </a:lnTo>
                  <a:lnTo>
                    <a:pt x="196" y="125"/>
                  </a:lnTo>
                  <a:lnTo>
                    <a:pt x="181" y="142"/>
                  </a:lnTo>
                  <a:lnTo>
                    <a:pt x="174" y="147"/>
                  </a:lnTo>
                  <a:lnTo>
                    <a:pt x="171" y="151"/>
                  </a:lnTo>
                  <a:lnTo>
                    <a:pt x="166" y="154"/>
                  </a:lnTo>
                  <a:lnTo>
                    <a:pt x="159" y="156"/>
                  </a:lnTo>
                  <a:lnTo>
                    <a:pt x="156" y="159"/>
                  </a:lnTo>
                  <a:lnTo>
                    <a:pt x="152" y="159"/>
                  </a:lnTo>
                  <a:lnTo>
                    <a:pt x="147" y="161"/>
                  </a:lnTo>
                  <a:lnTo>
                    <a:pt x="143" y="162"/>
                  </a:lnTo>
                  <a:lnTo>
                    <a:pt x="149" y="162"/>
                  </a:lnTo>
                  <a:lnTo>
                    <a:pt x="139" y="159"/>
                  </a:lnTo>
                  <a:lnTo>
                    <a:pt x="135" y="159"/>
                  </a:lnTo>
                  <a:lnTo>
                    <a:pt x="124" y="157"/>
                  </a:lnTo>
                  <a:lnTo>
                    <a:pt x="123" y="155"/>
                  </a:lnTo>
                  <a:lnTo>
                    <a:pt x="117" y="153"/>
                  </a:lnTo>
                  <a:lnTo>
                    <a:pt x="113" y="150"/>
                  </a:lnTo>
                  <a:lnTo>
                    <a:pt x="99" y="141"/>
                  </a:lnTo>
                  <a:lnTo>
                    <a:pt x="95" y="138"/>
                  </a:lnTo>
                  <a:lnTo>
                    <a:pt x="89" y="133"/>
                  </a:lnTo>
                  <a:lnTo>
                    <a:pt x="84" y="124"/>
                  </a:lnTo>
                  <a:lnTo>
                    <a:pt x="78" y="119"/>
                  </a:lnTo>
                  <a:lnTo>
                    <a:pt x="70" y="108"/>
                  </a:lnTo>
                  <a:lnTo>
                    <a:pt x="65" y="102"/>
                  </a:lnTo>
                  <a:lnTo>
                    <a:pt x="54" y="82"/>
                  </a:lnTo>
                  <a:lnTo>
                    <a:pt x="49" y="76"/>
                  </a:lnTo>
                  <a:lnTo>
                    <a:pt x="37" y="53"/>
                  </a:lnTo>
                  <a:lnTo>
                    <a:pt x="33" y="44"/>
                  </a:lnTo>
                  <a:lnTo>
                    <a:pt x="30" y="37"/>
                  </a:lnTo>
                  <a:lnTo>
                    <a:pt x="26" y="28"/>
                  </a:lnTo>
                  <a:lnTo>
                    <a:pt x="22" y="18"/>
                  </a:lnTo>
                  <a:lnTo>
                    <a:pt x="18" y="9"/>
                  </a:lnTo>
                  <a:lnTo>
                    <a:pt x="15" y="0"/>
                  </a:lnTo>
                  <a:lnTo>
                    <a:pt x="0" y="2"/>
                  </a:lnTo>
                </a:path>
              </a:pathLst>
            </a:custGeom>
            <a:solidFill>
              <a:srgbClr val="000000"/>
            </a:solidFill>
            <a:ln w="2540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69" name="Text Box 109"/>
            <p:cNvSpPr txBox="1">
              <a:spLocks noChangeArrowheads="1"/>
            </p:cNvSpPr>
            <p:nvPr/>
          </p:nvSpPr>
          <p:spPr bwMode="auto">
            <a:xfrm>
              <a:off x="4541" y="1468"/>
              <a:ext cx="655" cy="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42875">
                  <a:solidFill>
                    <a:srgbClr val="DDDDD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600" b="1" dirty="0">
                  <a:solidFill>
                    <a:srgbClr val="B1AF5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ＭＳ Ｐゴシック" charset="0"/>
                </a:rPr>
                <a:t>AAAAAA</a:t>
              </a:r>
            </a:p>
          </p:txBody>
        </p:sp>
        <p:grpSp>
          <p:nvGrpSpPr>
            <p:cNvPr id="41070" name="Group 110"/>
            <p:cNvGrpSpPr>
              <a:grpSpLocks/>
            </p:cNvGrpSpPr>
            <p:nvPr/>
          </p:nvGrpSpPr>
          <p:grpSpPr bwMode="auto">
            <a:xfrm rot="7946704">
              <a:off x="471" y="1270"/>
              <a:ext cx="581" cy="249"/>
              <a:chOff x="1349" y="2179"/>
              <a:chExt cx="1753" cy="1677"/>
            </a:xfrm>
          </p:grpSpPr>
          <p:sp>
            <p:nvSpPr>
              <p:cNvPr id="41071" name="Oval 111"/>
              <p:cNvSpPr>
                <a:spLocks noChangeArrowheads="1"/>
              </p:cNvSpPr>
              <p:nvPr/>
            </p:nvSpPr>
            <p:spPr bwMode="auto">
              <a:xfrm>
                <a:off x="1554" y="3267"/>
                <a:ext cx="1352" cy="589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2" name="Freeform 112"/>
              <p:cNvSpPr>
                <a:spLocks/>
              </p:cNvSpPr>
              <p:nvPr/>
            </p:nvSpPr>
            <p:spPr bwMode="auto">
              <a:xfrm>
                <a:off x="1555" y="2337"/>
                <a:ext cx="676" cy="1211"/>
              </a:xfrm>
              <a:custGeom>
                <a:avLst/>
                <a:gdLst>
                  <a:gd name="T0" fmla="*/ 153 w 1353"/>
                  <a:gd name="T1" fmla="*/ 0 h 2421"/>
                  <a:gd name="T2" fmla="*/ 191 w 1353"/>
                  <a:gd name="T3" fmla="*/ 332 h 2421"/>
                  <a:gd name="T4" fmla="*/ 202 w 1353"/>
                  <a:gd name="T5" fmla="*/ 519 h 2421"/>
                  <a:gd name="T6" fmla="*/ 215 w 1353"/>
                  <a:gd name="T7" fmla="*/ 724 h 2421"/>
                  <a:gd name="T8" fmla="*/ 227 w 1353"/>
                  <a:gd name="T9" fmla="*/ 918 h 2421"/>
                  <a:gd name="T10" fmla="*/ 229 w 1353"/>
                  <a:gd name="T11" fmla="*/ 1117 h 2421"/>
                  <a:gd name="T12" fmla="*/ 221 w 1353"/>
                  <a:gd name="T13" fmla="*/ 1264 h 2421"/>
                  <a:gd name="T14" fmla="*/ 203 w 1353"/>
                  <a:gd name="T15" fmla="*/ 1450 h 2421"/>
                  <a:gd name="T16" fmla="*/ 170 w 1353"/>
                  <a:gd name="T17" fmla="*/ 1683 h 2421"/>
                  <a:gd name="T18" fmla="*/ 128 w 1353"/>
                  <a:gd name="T19" fmla="*/ 1915 h 2421"/>
                  <a:gd name="T20" fmla="*/ 68 w 1353"/>
                  <a:gd name="T21" fmla="*/ 2148 h 2421"/>
                  <a:gd name="T22" fmla="*/ 0 w 1353"/>
                  <a:gd name="T23" fmla="*/ 2421 h 2421"/>
                  <a:gd name="T24" fmla="*/ 1353 w 1353"/>
                  <a:gd name="T25" fmla="*/ 2421 h 2421"/>
                  <a:gd name="T26" fmla="*/ 1353 w 1353"/>
                  <a:gd name="T27" fmla="*/ 0 h 2421"/>
                  <a:gd name="T28" fmla="*/ 153 w 1353"/>
                  <a:gd name="T29" fmla="*/ 0 h 2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53" h="2421">
                    <a:moveTo>
                      <a:pt x="153" y="0"/>
                    </a:moveTo>
                    <a:lnTo>
                      <a:pt x="191" y="332"/>
                    </a:lnTo>
                    <a:lnTo>
                      <a:pt x="202" y="519"/>
                    </a:lnTo>
                    <a:lnTo>
                      <a:pt x="215" y="724"/>
                    </a:lnTo>
                    <a:lnTo>
                      <a:pt x="227" y="918"/>
                    </a:lnTo>
                    <a:lnTo>
                      <a:pt x="229" y="1117"/>
                    </a:lnTo>
                    <a:lnTo>
                      <a:pt x="221" y="1264"/>
                    </a:lnTo>
                    <a:lnTo>
                      <a:pt x="203" y="1450"/>
                    </a:lnTo>
                    <a:lnTo>
                      <a:pt x="170" y="1683"/>
                    </a:lnTo>
                    <a:lnTo>
                      <a:pt x="128" y="1915"/>
                    </a:lnTo>
                    <a:lnTo>
                      <a:pt x="68" y="2148"/>
                    </a:lnTo>
                    <a:lnTo>
                      <a:pt x="0" y="2421"/>
                    </a:lnTo>
                    <a:lnTo>
                      <a:pt x="1353" y="2421"/>
                    </a:lnTo>
                    <a:lnTo>
                      <a:pt x="1353" y="0"/>
                    </a:lnTo>
                    <a:lnTo>
                      <a:pt x="15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3" name="Freeform 113"/>
              <p:cNvSpPr>
                <a:spLocks/>
              </p:cNvSpPr>
              <p:nvPr/>
            </p:nvSpPr>
            <p:spPr bwMode="auto">
              <a:xfrm>
                <a:off x="2225" y="2337"/>
                <a:ext cx="676" cy="1211"/>
              </a:xfrm>
              <a:custGeom>
                <a:avLst/>
                <a:gdLst>
                  <a:gd name="T0" fmla="*/ 1199 w 1354"/>
                  <a:gd name="T1" fmla="*/ 0 h 2421"/>
                  <a:gd name="T2" fmla="*/ 1161 w 1354"/>
                  <a:gd name="T3" fmla="*/ 332 h 2421"/>
                  <a:gd name="T4" fmla="*/ 1150 w 1354"/>
                  <a:gd name="T5" fmla="*/ 519 h 2421"/>
                  <a:gd name="T6" fmla="*/ 1137 w 1354"/>
                  <a:gd name="T7" fmla="*/ 724 h 2421"/>
                  <a:gd name="T8" fmla="*/ 1125 w 1354"/>
                  <a:gd name="T9" fmla="*/ 918 h 2421"/>
                  <a:gd name="T10" fmla="*/ 1123 w 1354"/>
                  <a:gd name="T11" fmla="*/ 1117 h 2421"/>
                  <a:gd name="T12" fmla="*/ 1131 w 1354"/>
                  <a:gd name="T13" fmla="*/ 1264 h 2421"/>
                  <a:gd name="T14" fmla="*/ 1149 w 1354"/>
                  <a:gd name="T15" fmla="*/ 1450 h 2421"/>
                  <a:gd name="T16" fmla="*/ 1183 w 1354"/>
                  <a:gd name="T17" fmla="*/ 1683 h 2421"/>
                  <a:gd name="T18" fmla="*/ 1226 w 1354"/>
                  <a:gd name="T19" fmla="*/ 1915 h 2421"/>
                  <a:gd name="T20" fmla="*/ 1284 w 1354"/>
                  <a:gd name="T21" fmla="*/ 2148 h 2421"/>
                  <a:gd name="T22" fmla="*/ 1354 w 1354"/>
                  <a:gd name="T23" fmla="*/ 2421 h 2421"/>
                  <a:gd name="T24" fmla="*/ 0 w 1354"/>
                  <a:gd name="T25" fmla="*/ 2421 h 2421"/>
                  <a:gd name="T26" fmla="*/ 0 w 1354"/>
                  <a:gd name="T27" fmla="*/ 0 h 2421"/>
                  <a:gd name="T28" fmla="*/ 1199 w 1354"/>
                  <a:gd name="T29" fmla="*/ 0 h 2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54" h="2421">
                    <a:moveTo>
                      <a:pt x="1199" y="0"/>
                    </a:moveTo>
                    <a:lnTo>
                      <a:pt x="1161" y="332"/>
                    </a:lnTo>
                    <a:lnTo>
                      <a:pt x="1150" y="519"/>
                    </a:lnTo>
                    <a:lnTo>
                      <a:pt x="1137" y="724"/>
                    </a:lnTo>
                    <a:lnTo>
                      <a:pt x="1125" y="918"/>
                    </a:lnTo>
                    <a:lnTo>
                      <a:pt x="1123" y="1117"/>
                    </a:lnTo>
                    <a:lnTo>
                      <a:pt x="1131" y="1264"/>
                    </a:lnTo>
                    <a:lnTo>
                      <a:pt x="1149" y="1450"/>
                    </a:lnTo>
                    <a:lnTo>
                      <a:pt x="1183" y="1683"/>
                    </a:lnTo>
                    <a:lnTo>
                      <a:pt x="1226" y="1915"/>
                    </a:lnTo>
                    <a:lnTo>
                      <a:pt x="1284" y="2148"/>
                    </a:lnTo>
                    <a:lnTo>
                      <a:pt x="1354" y="2421"/>
                    </a:lnTo>
                    <a:lnTo>
                      <a:pt x="0" y="2421"/>
                    </a:lnTo>
                    <a:lnTo>
                      <a:pt x="0" y="0"/>
                    </a:lnTo>
                    <a:lnTo>
                      <a:pt x="1199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4" name="Freeform 114"/>
              <p:cNvSpPr>
                <a:spLocks/>
              </p:cNvSpPr>
              <p:nvPr/>
            </p:nvSpPr>
            <p:spPr bwMode="auto">
              <a:xfrm>
                <a:off x="1558" y="3535"/>
                <a:ext cx="1341" cy="28"/>
              </a:xfrm>
              <a:custGeom>
                <a:avLst/>
                <a:gdLst>
                  <a:gd name="T0" fmla="*/ 13 w 2683"/>
                  <a:gd name="T1" fmla="*/ 0 h 57"/>
                  <a:gd name="T2" fmla="*/ 0 w 2683"/>
                  <a:gd name="T3" fmla="*/ 57 h 57"/>
                  <a:gd name="T4" fmla="*/ 2683 w 2683"/>
                  <a:gd name="T5" fmla="*/ 57 h 57"/>
                  <a:gd name="T6" fmla="*/ 2676 w 2683"/>
                  <a:gd name="T7" fmla="*/ 0 h 57"/>
                  <a:gd name="T8" fmla="*/ 13 w 2683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83" h="57">
                    <a:moveTo>
                      <a:pt x="13" y="0"/>
                    </a:moveTo>
                    <a:lnTo>
                      <a:pt x="0" y="57"/>
                    </a:lnTo>
                    <a:lnTo>
                      <a:pt x="2683" y="57"/>
                    </a:lnTo>
                    <a:lnTo>
                      <a:pt x="2676" y="0"/>
                    </a:lnTo>
                    <a:lnTo>
                      <a:pt x="1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5" name="Rectangle 115"/>
              <p:cNvSpPr>
                <a:spLocks noChangeArrowheads="1"/>
              </p:cNvSpPr>
              <p:nvPr/>
            </p:nvSpPr>
            <p:spPr bwMode="auto">
              <a:xfrm>
                <a:off x="2153" y="2297"/>
                <a:ext cx="149" cy="1299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6" name="Freeform 116"/>
              <p:cNvSpPr>
                <a:spLocks/>
              </p:cNvSpPr>
              <p:nvPr/>
            </p:nvSpPr>
            <p:spPr bwMode="auto">
              <a:xfrm>
                <a:off x="1630" y="2384"/>
                <a:ext cx="237" cy="1365"/>
              </a:xfrm>
              <a:custGeom>
                <a:avLst/>
                <a:gdLst>
                  <a:gd name="T0" fmla="*/ 146 w 474"/>
                  <a:gd name="T1" fmla="*/ 0 h 2730"/>
                  <a:gd name="T2" fmla="*/ 199 w 474"/>
                  <a:gd name="T3" fmla="*/ 399 h 2730"/>
                  <a:gd name="T4" fmla="*/ 210 w 474"/>
                  <a:gd name="T5" fmla="*/ 593 h 2730"/>
                  <a:gd name="T6" fmla="*/ 223 w 474"/>
                  <a:gd name="T7" fmla="*/ 806 h 2730"/>
                  <a:gd name="T8" fmla="*/ 237 w 474"/>
                  <a:gd name="T9" fmla="*/ 1013 h 2730"/>
                  <a:gd name="T10" fmla="*/ 240 w 474"/>
                  <a:gd name="T11" fmla="*/ 1221 h 2730"/>
                  <a:gd name="T12" fmla="*/ 231 w 474"/>
                  <a:gd name="T13" fmla="*/ 1374 h 2730"/>
                  <a:gd name="T14" fmla="*/ 212 w 474"/>
                  <a:gd name="T15" fmla="*/ 1566 h 2730"/>
                  <a:gd name="T16" fmla="*/ 179 w 474"/>
                  <a:gd name="T17" fmla="*/ 1811 h 2730"/>
                  <a:gd name="T18" fmla="*/ 133 w 474"/>
                  <a:gd name="T19" fmla="*/ 2054 h 2730"/>
                  <a:gd name="T20" fmla="*/ 70 w 474"/>
                  <a:gd name="T21" fmla="*/ 2298 h 2730"/>
                  <a:gd name="T22" fmla="*/ 0 w 474"/>
                  <a:gd name="T23" fmla="*/ 2582 h 2730"/>
                  <a:gd name="T24" fmla="*/ 56 w 474"/>
                  <a:gd name="T25" fmla="*/ 2631 h 2730"/>
                  <a:gd name="T26" fmla="*/ 133 w 474"/>
                  <a:gd name="T27" fmla="*/ 2677 h 2730"/>
                  <a:gd name="T28" fmla="*/ 229 w 474"/>
                  <a:gd name="T29" fmla="*/ 2730 h 2730"/>
                  <a:gd name="T30" fmla="*/ 254 w 474"/>
                  <a:gd name="T31" fmla="*/ 2338 h 2730"/>
                  <a:gd name="T32" fmla="*/ 286 w 474"/>
                  <a:gd name="T33" fmla="*/ 1850 h 2730"/>
                  <a:gd name="T34" fmla="*/ 305 w 474"/>
                  <a:gd name="T35" fmla="*/ 1565 h 2730"/>
                  <a:gd name="T36" fmla="*/ 319 w 474"/>
                  <a:gd name="T37" fmla="*/ 1371 h 2730"/>
                  <a:gd name="T38" fmla="*/ 344 w 474"/>
                  <a:gd name="T39" fmla="*/ 1025 h 2730"/>
                  <a:gd name="T40" fmla="*/ 390 w 474"/>
                  <a:gd name="T41" fmla="*/ 592 h 2730"/>
                  <a:gd name="T42" fmla="*/ 474 w 474"/>
                  <a:gd name="T43" fmla="*/ 40 h 2730"/>
                  <a:gd name="T44" fmla="*/ 146 w 474"/>
                  <a:gd name="T45" fmla="*/ 0 h 2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4" h="2730">
                    <a:moveTo>
                      <a:pt x="146" y="0"/>
                    </a:moveTo>
                    <a:lnTo>
                      <a:pt x="199" y="399"/>
                    </a:lnTo>
                    <a:lnTo>
                      <a:pt x="210" y="593"/>
                    </a:lnTo>
                    <a:lnTo>
                      <a:pt x="223" y="806"/>
                    </a:lnTo>
                    <a:lnTo>
                      <a:pt x="237" y="1013"/>
                    </a:lnTo>
                    <a:lnTo>
                      <a:pt x="240" y="1221"/>
                    </a:lnTo>
                    <a:lnTo>
                      <a:pt x="231" y="1374"/>
                    </a:lnTo>
                    <a:lnTo>
                      <a:pt x="212" y="1566"/>
                    </a:lnTo>
                    <a:lnTo>
                      <a:pt x="179" y="1811"/>
                    </a:lnTo>
                    <a:lnTo>
                      <a:pt x="133" y="2054"/>
                    </a:lnTo>
                    <a:lnTo>
                      <a:pt x="70" y="2298"/>
                    </a:lnTo>
                    <a:lnTo>
                      <a:pt x="0" y="2582"/>
                    </a:lnTo>
                    <a:lnTo>
                      <a:pt x="56" y="2631"/>
                    </a:lnTo>
                    <a:lnTo>
                      <a:pt x="133" y="2677"/>
                    </a:lnTo>
                    <a:lnTo>
                      <a:pt x="229" y="2730"/>
                    </a:lnTo>
                    <a:lnTo>
                      <a:pt x="254" y="2338"/>
                    </a:lnTo>
                    <a:lnTo>
                      <a:pt x="286" y="1850"/>
                    </a:lnTo>
                    <a:lnTo>
                      <a:pt x="305" y="1565"/>
                    </a:lnTo>
                    <a:lnTo>
                      <a:pt x="319" y="1371"/>
                    </a:lnTo>
                    <a:lnTo>
                      <a:pt x="344" y="1025"/>
                    </a:lnTo>
                    <a:lnTo>
                      <a:pt x="390" y="592"/>
                    </a:lnTo>
                    <a:lnTo>
                      <a:pt x="474" y="40"/>
                    </a:lnTo>
                    <a:lnTo>
                      <a:pt x="14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7" name="Oval 117"/>
              <p:cNvSpPr>
                <a:spLocks noChangeArrowheads="1"/>
              </p:cNvSpPr>
              <p:nvPr/>
            </p:nvSpPr>
            <p:spPr bwMode="auto">
              <a:xfrm>
                <a:off x="1349" y="2179"/>
                <a:ext cx="1753" cy="423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8" name="Oval 118"/>
              <p:cNvSpPr>
                <a:spLocks noChangeArrowheads="1"/>
              </p:cNvSpPr>
              <p:nvPr/>
            </p:nvSpPr>
            <p:spPr bwMode="auto">
              <a:xfrm>
                <a:off x="1631" y="2202"/>
                <a:ext cx="1203" cy="272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081" name="Group 121"/>
            <p:cNvGrpSpPr>
              <a:grpSpLocks/>
            </p:cNvGrpSpPr>
            <p:nvPr/>
          </p:nvGrpSpPr>
          <p:grpSpPr bwMode="auto">
            <a:xfrm>
              <a:off x="1537" y="1392"/>
              <a:ext cx="497" cy="872"/>
              <a:chOff x="960" y="1824"/>
              <a:chExt cx="387" cy="457"/>
            </a:xfrm>
          </p:grpSpPr>
          <p:sp>
            <p:nvSpPr>
              <p:cNvPr id="41082" name="Oval 122"/>
              <p:cNvSpPr>
                <a:spLocks noChangeArrowheads="1"/>
              </p:cNvSpPr>
              <p:nvPr/>
            </p:nvSpPr>
            <p:spPr bwMode="auto">
              <a:xfrm>
                <a:off x="1008" y="1824"/>
                <a:ext cx="309" cy="20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3" name="Oval 123"/>
              <p:cNvSpPr>
                <a:spLocks noChangeArrowheads="1"/>
              </p:cNvSpPr>
              <p:nvPr/>
            </p:nvSpPr>
            <p:spPr bwMode="auto">
              <a:xfrm>
                <a:off x="960" y="2016"/>
                <a:ext cx="387" cy="26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84" name="Rectangle 124"/>
            <p:cNvSpPr>
              <a:spLocks noChangeArrowheads="1"/>
            </p:cNvSpPr>
            <p:nvPr/>
          </p:nvSpPr>
          <p:spPr bwMode="auto">
            <a:xfrm>
              <a:off x="1008" y="1680"/>
              <a:ext cx="373" cy="29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 dirty="0">
                  <a:cs typeface="ＭＳ Ｐゴシック" charset="0"/>
                </a:rPr>
                <a:t>AUG</a:t>
              </a:r>
            </a:p>
          </p:txBody>
        </p:sp>
        <p:sp>
          <p:nvSpPr>
            <p:cNvPr id="41085" name="Rectangle 125"/>
            <p:cNvSpPr>
              <a:spLocks noChangeArrowheads="1"/>
            </p:cNvSpPr>
            <p:nvPr/>
          </p:nvSpPr>
          <p:spPr bwMode="auto">
            <a:xfrm>
              <a:off x="3929" y="1489"/>
              <a:ext cx="435" cy="2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 dirty="0">
                  <a:cs typeface="ＭＳ Ｐゴシック" charset="0"/>
                </a:rPr>
                <a:t>STOP</a:t>
              </a:r>
            </a:p>
          </p:txBody>
        </p:sp>
      </p:grpSp>
      <p:pic>
        <p:nvPicPr>
          <p:cNvPr id="41155" name="Picture 195" descr="800px-MRNA_structure.png                                       00123C7BOrigami                        C0DE62D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905000"/>
            <a:ext cx="8462962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56" name="Text Box 196"/>
          <p:cNvSpPr txBox="1">
            <a:spLocks noChangeArrowheads="1"/>
          </p:cNvSpPr>
          <p:nvPr/>
        </p:nvSpPr>
        <p:spPr bwMode="auto">
          <a:xfrm>
            <a:off x="3621542" y="6400800"/>
            <a:ext cx="52676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Adapted from Gonzalez Lab -UPR-Rio </a:t>
            </a:r>
            <a:r>
              <a:rPr lang="en-US" dirty="0" err="1"/>
              <a:t>Piedras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52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73298" y="64573"/>
            <a:ext cx="8631637" cy="6526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/>
              <a:t>Anatomía del Gen Exones e Intrones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6116"/>
            <a:ext cx="9144000" cy="605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6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4" y="1127386"/>
            <a:ext cx="9040312" cy="5704698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Promotores</a:t>
            </a:r>
            <a:r>
              <a:rPr lang="en-US" sz="2400" b="1" dirty="0" smtClean="0"/>
              <a:t>: </a:t>
            </a:r>
          </a:p>
          <a:p>
            <a:r>
              <a:rPr lang="en-US" sz="2400" dirty="0" err="1" smtClean="0"/>
              <a:t>contienen</a:t>
            </a:r>
            <a:r>
              <a:rPr lang="en-US" sz="2400" dirty="0" smtClean="0"/>
              <a:t> </a:t>
            </a:r>
            <a:r>
              <a:rPr lang="en-US" sz="2400" dirty="0" err="1" smtClean="0"/>
              <a:t>CpG</a:t>
            </a:r>
            <a:r>
              <a:rPr lang="en-US" sz="2400" dirty="0" smtClean="0"/>
              <a:t> Islands,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-1000bp, CG </a:t>
            </a:r>
            <a:r>
              <a:rPr lang="en-US" sz="2400" dirty="0" err="1" smtClean="0"/>
              <a:t>corridos</a:t>
            </a:r>
            <a:r>
              <a:rPr lang="en-US" sz="2400" dirty="0" smtClean="0"/>
              <a:t> en la </a:t>
            </a:r>
            <a:r>
              <a:rPr lang="en-US" sz="2400" dirty="0" err="1" smtClean="0"/>
              <a:t>secuencia</a:t>
            </a:r>
            <a:r>
              <a:rPr lang="en-US" sz="2400" dirty="0" smtClean="0"/>
              <a:t>,</a:t>
            </a:r>
            <a:br>
              <a:rPr lang="en-US" sz="2400" dirty="0" smtClean="0"/>
            </a:br>
            <a:r>
              <a:rPr lang="en-US" sz="2400" dirty="0" smtClean="0"/>
              <a:t>- TBP los </a:t>
            </a:r>
            <a:r>
              <a:rPr lang="en-US" sz="2400" dirty="0" err="1" smtClean="0"/>
              <a:t>reconoce</a:t>
            </a:r>
            <a:r>
              <a:rPr lang="en-US" sz="2400" dirty="0" smtClean="0"/>
              <a:t>, </a:t>
            </a:r>
            <a:r>
              <a:rPr lang="en-US" sz="2400" dirty="0" err="1" smtClean="0"/>
              <a:t>inicia</a:t>
            </a:r>
            <a:r>
              <a:rPr lang="en-US" sz="2400" dirty="0" smtClean="0"/>
              <a:t> </a:t>
            </a:r>
            <a:r>
              <a:rPr lang="en-US" sz="2400" dirty="0" err="1" smtClean="0"/>
              <a:t>transcripción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- </a:t>
            </a:r>
            <a:r>
              <a:rPr lang="en-US" sz="2400" dirty="0" err="1" smtClean="0"/>
              <a:t>Tambien</a:t>
            </a:r>
            <a:r>
              <a:rPr lang="en-US" sz="2400" dirty="0" smtClean="0"/>
              <a:t> se </a:t>
            </a:r>
            <a:r>
              <a:rPr lang="en-US" sz="2400" dirty="0" err="1" smtClean="0"/>
              <a:t>modifican</a:t>
            </a:r>
            <a:r>
              <a:rPr lang="en-US" sz="2400" dirty="0" smtClean="0"/>
              <a:t> post-</a:t>
            </a:r>
            <a:r>
              <a:rPr lang="en-US" sz="2400" dirty="0" err="1" smtClean="0"/>
              <a:t>transcripcionalmente</a:t>
            </a:r>
            <a:endParaRPr lang="en-US" sz="2400" dirty="0" smtClean="0"/>
          </a:p>
          <a:p>
            <a:r>
              <a:rPr lang="en-US" sz="2400" b="1" dirty="0" smtClean="0"/>
              <a:t>Enhancers</a:t>
            </a:r>
          </a:p>
          <a:p>
            <a:r>
              <a:rPr lang="en-US" sz="2400" dirty="0" err="1" smtClean="0"/>
              <a:t>Controlan</a:t>
            </a:r>
            <a:r>
              <a:rPr lang="en-US" sz="2400" dirty="0" smtClean="0"/>
              <a:t> la </a:t>
            </a:r>
            <a:r>
              <a:rPr lang="en-US" sz="2400" dirty="0" err="1" smtClean="0"/>
              <a:t>eficiencia</a:t>
            </a:r>
            <a:r>
              <a:rPr lang="en-US" sz="2400" dirty="0" smtClean="0"/>
              <a:t> de la </a:t>
            </a:r>
            <a:r>
              <a:rPr lang="en-US" sz="2400" dirty="0" err="1" smtClean="0"/>
              <a:t>iniciación</a:t>
            </a:r>
            <a:r>
              <a:rPr lang="en-US" sz="2400" dirty="0" smtClean="0"/>
              <a:t> de la </a:t>
            </a:r>
            <a:r>
              <a:rPr lang="en-US" sz="2400" dirty="0" err="1" smtClean="0"/>
              <a:t>transcripción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err="1" smtClean="0"/>
              <a:t>Estabilizan</a:t>
            </a:r>
            <a:r>
              <a:rPr lang="en-US" sz="2400" dirty="0" smtClean="0"/>
              <a:t> la </a:t>
            </a:r>
            <a:r>
              <a:rPr lang="en-US" sz="2400" dirty="0" err="1" smtClean="0"/>
              <a:t>interacción</a:t>
            </a:r>
            <a:r>
              <a:rPr lang="en-US" sz="2400" dirty="0" smtClean="0"/>
              <a:t> entre TFs</a:t>
            </a:r>
            <a:br>
              <a:rPr lang="en-US" sz="2400" dirty="0" smtClean="0"/>
            </a:br>
            <a:r>
              <a:rPr lang="en-US" sz="2400" dirty="0" smtClean="0"/>
              <a:t>RNA pol y el DNA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 smtClean="0"/>
              <a:t>Metilación</a:t>
            </a:r>
            <a:r>
              <a:rPr lang="en-US" sz="2400" dirty="0" smtClean="0"/>
              <a:t> y </a:t>
            </a:r>
            <a:r>
              <a:rPr lang="en-US" sz="2400" dirty="0" err="1" smtClean="0"/>
              <a:t>acetilación</a:t>
            </a:r>
            <a:endParaRPr lang="en-US" sz="2400" dirty="0" smtClean="0"/>
          </a:p>
          <a:p>
            <a:r>
              <a:rPr lang="en-US" sz="2400" dirty="0" err="1" smtClean="0"/>
              <a:t>Puentes</a:t>
            </a:r>
            <a:r>
              <a:rPr lang="en-US" sz="2400" dirty="0" smtClean="0"/>
              <a:t> y loops entre enhancer y </a:t>
            </a:r>
            <a:r>
              <a:rPr lang="en-US" sz="2400" dirty="0" err="1" smtClean="0"/>
              <a:t>promotores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el </a:t>
            </a:r>
            <a:r>
              <a:rPr lang="en-US" sz="2400" dirty="0" err="1" smtClean="0"/>
              <a:t>complejo</a:t>
            </a:r>
            <a:r>
              <a:rPr lang="en-US" sz="2400" dirty="0" smtClean="0"/>
              <a:t> </a:t>
            </a:r>
            <a:r>
              <a:rPr lang="en-US" sz="2400" dirty="0" err="1" smtClean="0"/>
              <a:t>mediador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426" y="-71716"/>
            <a:ext cx="8013246" cy="6859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 smtClean="0"/>
              <a:t>Anatomía</a:t>
            </a:r>
            <a:r>
              <a:rPr lang="en-US" sz="2800" dirty="0" smtClean="0"/>
              <a:t> del Gen </a:t>
            </a:r>
            <a:r>
              <a:rPr lang="en-US" sz="2800" dirty="0" err="1" smtClean="0"/>
              <a:t>Promotores</a:t>
            </a:r>
            <a:r>
              <a:rPr lang="en-US" sz="2800" dirty="0" smtClean="0"/>
              <a:t> y Enhancers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55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68" y="78400"/>
            <a:ext cx="6508377" cy="800141"/>
          </a:xfrm>
        </p:spPr>
        <p:txBody>
          <a:bodyPr/>
          <a:lstStyle/>
          <a:p>
            <a:r>
              <a:rPr lang="en-US" dirty="0" smtClean="0"/>
              <a:t>Mediator Complex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968" y="1376128"/>
            <a:ext cx="47791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Forma </a:t>
            </a:r>
            <a:r>
              <a:rPr lang="en-US" sz="2400" dirty="0" err="1" smtClean="0"/>
              <a:t>puente</a:t>
            </a:r>
            <a:r>
              <a:rPr lang="en-US" sz="2400" dirty="0" smtClean="0"/>
              <a:t> entre el enhancer y el </a:t>
            </a:r>
            <a:r>
              <a:rPr lang="en-US" sz="2400" dirty="0" err="1" smtClean="0"/>
              <a:t>promotor</a:t>
            </a:r>
            <a:endParaRPr lang="en-US" sz="2400" dirty="0" smtClean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err="1" smtClean="0"/>
              <a:t>Complejo</a:t>
            </a:r>
            <a:r>
              <a:rPr lang="en-US" sz="2400" dirty="0" smtClean="0"/>
              <a:t> de </a:t>
            </a:r>
            <a:r>
              <a:rPr lang="en-US" sz="2400" dirty="0" err="1" smtClean="0"/>
              <a:t>proteínas</a:t>
            </a:r>
            <a:endParaRPr lang="en-US" sz="2400" dirty="0" smtClean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err="1" smtClean="0"/>
              <a:t>Conecta</a:t>
            </a:r>
            <a:r>
              <a:rPr lang="en-US" sz="2400" dirty="0" smtClean="0"/>
              <a:t> la RNA pol II con la </a:t>
            </a:r>
            <a:r>
              <a:rPr lang="en-US" sz="2400" dirty="0" err="1" smtClean="0"/>
              <a:t>maquinaria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formar</a:t>
            </a:r>
            <a:r>
              <a:rPr lang="en-US" sz="2400" dirty="0" smtClean="0"/>
              <a:t> el </a:t>
            </a:r>
            <a:r>
              <a:rPr lang="en-US" sz="2400" dirty="0" err="1" smtClean="0"/>
              <a:t>complejo</a:t>
            </a:r>
            <a:r>
              <a:rPr lang="en-US" sz="2400" dirty="0" smtClean="0"/>
              <a:t> de pre-</a:t>
            </a:r>
            <a:r>
              <a:rPr lang="en-US" sz="2400" dirty="0" err="1" smtClean="0"/>
              <a:t>iniciación</a:t>
            </a:r>
            <a:endParaRPr lang="en-US" sz="2400" dirty="0" smtClean="0"/>
          </a:p>
          <a:p>
            <a:pPr marL="342900" indent="-342900">
              <a:buFontTx/>
              <a:buChar char="-"/>
            </a:pPr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err="1" smtClean="0"/>
              <a:t>Inicia</a:t>
            </a:r>
            <a:r>
              <a:rPr lang="en-US" sz="2400" dirty="0" smtClean="0"/>
              <a:t> el loop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acerca</a:t>
            </a:r>
            <a:r>
              <a:rPr lang="en-US" sz="2400" dirty="0" smtClean="0"/>
              <a:t> el enhancer al </a:t>
            </a:r>
            <a:r>
              <a:rPr lang="en-US" sz="2400" dirty="0" err="1" smtClean="0"/>
              <a:t>promotor</a:t>
            </a:r>
            <a:endParaRPr lang="en-US" sz="2400" dirty="0" smtClean="0"/>
          </a:p>
          <a:p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err="1" smtClean="0"/>
              <a:t>Acelera</a:t>
            </a:r>
            <a:r>
              <a:rPr lang="en-US" sz="2400" dirty="0" smtClean="0"/>
              <a:t> la </a:t>
            </a:r>
            <a:r>
              <a:rPr lang="en-US" sz="2400" dirty="0" err="1" smtClean="0"/>
              <a:t>iniciación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110" y="304001"/>
            <a:ext cx="3998262" cy="48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0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847"/>
            <a:ext cx="9144000" cy="429804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0851" y="38044"/>
            <a:ext cx="7690517" cy="7687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 smtClean="0"/>
              <a:t>Anatomía</a:t>
            </a:r>
            <a:r>
              <a:rPr lang="en-US" sz="3200" dirty="0" smtClean="0"/>
              <a:t> del Gen Enhancers: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8861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1872"/>
            <a:ext cx="9202550" cy="308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318"/>
            <a:ext cx="9144000" cy="5828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8011" y="3800143"/>
            <a:ext cx="2169259" cy="293573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851" y="38044"/>
            <a:ext cx="7690517" cy="7687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 smtClean="0"/>
              <a:t>Anatomía</a:t>
            </a:r>
            <a:r>
              <a:rPr lang="en-US" sz="3200" dirty="0" smtClean="0"/>
              <a:t> del Gen Enhancers: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55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12"/>
            <a:ext cx="9144000" cy="64545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0851" y="38044"/>
            <a:ext cx="7690517" cy="7687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 smtClean="0"/>
              <a:t>Anatomía</a:t>
            </a:r>
            <a:r>
              <a:rPr lang="en-US" sz="3200" dirty="0" smtClean="0"/>
              <a:t> del Gen Enhancers: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6827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90851" y="38044"/>
            <a:ext cx="7690517" cy="7687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 smtClean="0"/>
              <a:t>Anatomía</a:t>
            </a:r>
            <a:r>
              <a:rPr lang="en-US" sz="3200" dirty="0" smtClean="0"/>
              <a:t> del Gen Enhancers: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02" y="1876706"/>
            <a:ext cx="4384914" cy="4666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5817" y="1798139"/>
            <a:ext cx="45243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 smtClean="0"/>
              <a:t>Naturaleza</a:t>
            </a:r>
            <a:r>
              <a:rPr lang="en-US" sz="2800" b="1" dirty="0" smtClean="0"/>
              <a:t> modular</a:t>
            </a:r>
          </a:p>
          <a:p>
            <a:pPr marL="342900" indent="-342900">
              <a:buFontTx/>
              <a:buChar char="-"/>
            </a:pPr>
            <a:r>
              <a:rPr lang="en-US" sz="2800" dirty="0" smtClean="0"/>
              <a:t>Gen </a:t>
            </a:r>
            <a:r>
              <a:rPr lang="en-US" sz="2800" dirty="0" err="1" smtClean="0"/>
              <a:t>Pax</a:t>
            </a:r>
            <a:r>
              <a:rPr lang="en-US" sz="2800" dirty="0" smtClean="0"/>
              <a:t> 6 (</a:t>
            </a:r>
            <a:r>
              <a:rPr lang="en-US" sz="2800" dirty="0" err="1" smtClean="0"/>
              <a:t>Ratones</a:t>
            </a:r>
            <a:r>
              <a:rPr lang="en-US" sz="2800" dirty="0"/>
              <a:t>)</a:t>
            </a:r>
            <a:endParaRPr lang="en-US" sz="2800" dirty="0" smtClean="0"/>
          </a:p>
          <a:p>
            <a:pPr marL="342900" indent="-342900">
              <a:buFontTx/>
              <a:buChar char="-"/>
            </a:pPr>
            <a:r>
              <a:rPr lang="en-US" sz="2800" dirty="0" err="1" smtClean="0"/>
              <a:t>Expresado</a:t>
            </a:r>
            <a:r>
              <a:rPr lang="en-US" sz="2800" dirty="0" smtClean="0"/>
              <a:t> en: </a:t>
            </a:r>
            <a:r>
              <a:rPr lang="en-US" sz="2800" dirty="0" err="1" smtClean="0"/>
              <a:t>páncreas</a:t>
            </a:r>
            <a:r>
              <a:rPr lang="en-US" sz="2800" dirty="0" smtClean="0"/>
              <a:t>, </a:t>
            </a:r>
            <a:r>
              <a:rPr lang="en-US" sz="2800" dirty="0" err="1" smtClean="0"/>
              <a:t>lente-córnea</a:t>
            </a:r>
            <a:r>
              <a:rPr lang="en-US" sz="2800" dirty="0" smtClean="0"/>
              <a:t>,   </a:t>
            </a:r>
            <a:r>
              <a:rPr lang="en-US" sz="2800" dirty="0" err="1" smtClean="0"/>
              <a:t>tubo</a:t>
            </a:r>
            <a:r>
              <a:rPr lang="en-US" sz="2800" dirty="0" smtClean="0"/>
              <a:t> </a:t>
            </a:r>
            <a:r>
              <a:rPr lang="en-US" sz="2800" dirty="0" smtClean="0"/>
              <a:t>neural y retina</a:t>
            </a:r>
          </a:p>
          <a:p>
            <a:r>
              <a:rPr lang="en-US" sz="2800" dirty="0" smtClean="0"/>
              <a:t>-   4 enhancers - </a:t>
            </a:r>
            <a:r>
              <a:rPr lang="en-US" sz="2800" dirty="0" err="1" smtClean="0"/>
              <a:t>lacZ</a:t>
            </a:r>
            <a:endParaRPr lang="en-US" sz="2800" dirty="0"/>
          </a:p>
          <a:p>
            <a:pPr marL="342900" indent="-342900">
              <a:buFontTx/>
              <a:buChar char="-"/>
            </a:pPr>
            <a:r>
              <a:rPr lang="en-US" sz="2800" dirty="0" err="1" smtClean="0"/>
              <a:t>necesarios</a:t>
            </a:r>
            <a:r>
              <a:rPr lang="en-US" sz="2800" dirty="0" smtClean="0"/>
              <a:t> </a:t>
            </a:r>
            <a:r>
              <a:rPr lang="en-US" sz="2800" dirty="0" smtClean="0"/>
              <a:t>para genes </a:t>
            </a:r>
            <a:r>
              <a:rPr lang="en-US" sz="2800" dirty="0" smtClean="0"/>
              <a:t>en </a:t>
            </a:r>
            <a:r>
              <a:rPr lang="en-US" sz="2800" dirty="0" err="1" smtClean="0"/>
              <a:t>distintos</a:t>
            </a:r>
            <a:r>
              <a:rPr lang="en-US" sz="2800" dirty="0" smtClean="0"/>
              <a:t> </a:t>
            </a:r>
            <a:r>
              <a:rPr lang="en-US" sz="2800" dirty="0" err="1" smtClean="0"/>
              <a:t>tejidos</a:t>
            </a:r>
            <a:endParaRPr lang="en-US" sz="2800" dirty="0" smtClean="0"/>
          </a:p>
          <a:p>
            <a:pPr marL="342900" indent="-342900">
              <a:buFontTx/>
              <a:buChar char="-"/>
            </a:pPr>
            <a:r>
              <a:rPr lang="en-US" sz="2800" dirty="0" smtClean="0"/>
              <a:t>Los </a:t>
            </a:r>
            <a:r>
              <a:rPr lang="en-US" sz="2800" dirty="0" err="1" smtClean="0"/>
              <a:t>mismos</a:t>
            </a:r>
            <a:r>
              <a:rPr lang="en-US" sz="2800" dirty="0" smtClean="0"/>
              <a:t> </a:t>
            </a:r>
            <a:r>
              <a:rPr lang="en-US" sz="2800" dirty="0" err="1" smtClean="0"/>
              <a:t>pero</a:t>
            </a:r>
            <a:r>
              <a:rPr lang="en-US" sz="2800" dirty="0" smtClean="0"/>
              <a:t> con </a:t>
            </a:r>
            <a:r>
              <a:rPr lang="en-US" sz="2800" dirty="0" err="1" smtClean="0"/>
              <a:t>distintos</a:t>
            </a:r>
            <a:r>
              <a:rPr lang="en-US" sz="2800" dirty="0" smtClean="0"/>
              <a:t> TF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40298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7681"/>
            <a:ext cx="9144000" cy="4026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295" y="954386"/>
            <a:ext cx="855232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b="1" dirty="0" err="1"/>
              <a:t>Naturaleza</a:t>
            </a:r>
            <a:r>
              <a:rPr lang="en-US" sz="2800" b="1" dirty="0"/>
              <a:t> combinatorial</a:t>
            </a:r>
          </a:p>
          <a:p>
            <a:pPr marL="342900" indent="-342900">
              <a:buFontTx/>
              <a:buChar char="-"/>
            </a:pPr>
            <a:r>
              <a:rPr lang="en-US" sz="2400" dirty="0" err="1"/>
              <a:t>Interaccionan</a:t>
            </a:r>
            <a:r>
              <a:rPr lang="en-US" sz="2400" dirty="0"/>
              <a:t> con TF para </a:t>
            </a:r>
            <a:r>
              <a:rPr lang="en-US" sz="2400" dirty="0" err="1"/>
              <a:t>activar</a:t>
            </a:r>
            <a:r>
              <a:rPr lang="en-US" sz="2400" dirty="0"/>
              <a:t> genes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Pax6 + L-</a:t>
            </a:r>
            <a:r>
              <a:rPr lang="en-US" sz="2400" dirty="0" err="1"/>
              <a:t>Maf</a:t>
            </a:r>
            <a:r>
              <a:rPr lang="en-US" sz="2400" dirty="0"/>
              <a:t> + Sox2</a:t>
            </a:r>
            <a:r>
              <a:rPr lang="en-US" sz="2400" dirty="0">
                <a:sym typeface="Wingdings"/>
              </a:rPr>
              <a:t>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ym typeface="Wingdings"/>
              </a:rPr>
              <a:t>Ectodermo</a:t>
            </a:r>
            <a:r>
              <a:rPr lang="en-US" sz="2400" dirty="0">
                <a:sym typeface="Wingdings"/>
              </a:rPr>
              <a:t> en region de </a:t>
            </a:r>
            <a:r>
              <a:rPr lang="en-US" sz="2400" dirty="0" err="1">
                <a:sym typeface="Wingdings"/>
              </a:rPr>
              <a:t>ojos</a:t>
            </a:r>
            <a:r>
              <a:rPr lang="en-US" sz="2400" dirty="0">
                <a:sym typeface="Wingdings"/>
              </a:rPr>
              <a:t> en </a:t>
            </a:r>
            <a:r>
              <a:rPr lang="en-US" sz="2400" dirty="0" err="1">
                <a:sym typeface="Wingdings"/>
              </a:rPr>
              <a:t>contacto</a:t>
            </a:r>
            <a:r>
              <a:rPr lang="en-US" sz="2400" dirty="0">
                <a:sym typeface="Wingdings"/>
              </a:rPr>
              <a:t> con </a:t>
            </a:r>
            <a:r>
              <a:rPr lang="en-US" sz="2400" dirty="0" err="1">
                <a:sym typeface="Wingdings"/>
              </a:rPr>
              <a:t>celulas</a:t>
            </a:r>
            <a:r>
              <a:rPr lang="en-US" sz="2400" dirty="0">
                <a:sym typeface="Wingdings"/>
              </a:rPr>
              <a:t> </a:t>
            </a:r>
            <a:r>
              <a:rPr lang="en-US" sz="2400" dirty="0" err="1">
                <a:sym typeface="Wingdings"/>
              </a:rPr>
              <a:t>futuras</a:t>
            </a:r>
            <a:r>
              <a:rPr lang="en-US" sz="2400" dirty="0">
                <a:sym typeface="Wingdings"/>
              </a:rPr>
              <a:t> de retina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851" y="38044"/>
            <a:ext cx="7690517" cy="76878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 smtClean="0"/>
              <a:t>Anatomía</a:t>
            </a:r>
            <a:r>
              <a:rPr lang="en-US" sz="3200" dirty="0" smtClean="0"/>
              <a:t> del Gen: Enhancers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126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252"/>
            <a:ext cx="6508377" cy="685945"/>
          </a:xfrm>
        </p:spPr>
        <p:txBody>
          <a:bodyPr/>
          <a:lstStyle/>
          <a:p>
            <a:r>
              <a:rPr lang="en-US" dirty="0" err="1" smtClean="0"/>
              <a:t>Introducción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63" y="730591"/>
            <a:ext cx="6173517" cy="5809949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Equivalencia</a:t>
            </a:r>
            <a:r>
              <a:rPr lang="en-US" sz="2800" dirty="0" smtClean="0"/>
              <a:t> </a:t>
            </a:r>
            <a:r>
              <a:rPr lang="en-US" sz="2800" dirty="0" err="1" smtClean="0"/>
              <a:t>genómica</a:t>
            </a:r>
            <a:r>
              <a:rPr lang="en-US" sz="2800" dirty="0" smtClean="0"/>
              <a:t> –</a:t>
            </a:r>
            <a:r>
              <a:rPr lang="en-US" sz="2800" dirty="0" err="1" smtClean="0"/>
              <a:t>cada</a:t>
            </a:r>
            <a:r>
              <a:rPr lang="en-US" sz="2800" dirty="0" smtClean="0"/>
              <a:t> </a:t>
            </a:r>
            <a:r>
              <a:rPr lang="en-US" sz="2800" dirty="0" err="1" smtClean="0"/>
              <a:t>núcleo</a:t>
            </a:r>
            <a:r>
              <a:rPr lang="en-US" sz="2800" dirty="0" smtClean="0"/>
              <a:t> de </a:t>
            </a:r>
            <a:r>
              <a:rPr lang="en-US" sz="2800" dirty="0" err="1" smtClean="0"/>
              <a:t>célula</a:t>
            </a:r>
            <a:r>
              <a:rPr lang="en-US" sz="2800" dirty="0" smtClean="0"/>
              <a:t> </a:t>
            </a:r>
            <a:r>
              <a:rPr lang="en-US" sz="2800" dirty="0" err="1" smtClean="0"/>
              <a:t>somática</a:t>
            </a:r>
            <a:r>
              <a:rPr lang="en-US" sz="2800" dirty="0" smtClean="0"/>
              <a:t> </a:t>
            </a:r>
            <a:r>
              <a:rPr lang="en-US" sz="2800" dirty="0" err="1" smtClean="0"/>
              <a:t>tiene</a:t>
            </a:r>
            <a:r>
              <a:rPr lang="en-US" sz="2800" dirty="0" smtClean="0"/>
              <a:t> los </a:t>
            </a:r>
            <a:r>
              <a:rPr lang="en-US" sz="2800" dirty="0" err="1" smtClean="0"/>
              <a:t>mismos</a:t>
            </a:r>
            <a:r>
              <a:rPr lang="en-US" sz="2800" dirty="0" smtClean="0"/>
              <a:t> </a:t>
            </a:r>
            <a:r>
              <a:rPr lang="en-US" sz="2800" dirty="0" err="1" smtClean="0"/>
              <a:t>cromosomas</a:t>
            </a:r>
            <a:r>
              <a:rPr lang="en-US" sz="2800" dirty="0" smtClean="0"/>
              <a:t>.</a:t>
            </a:r>
          </a:p>
          <a:p>
            <a:r>
              <a:rPr lang="en-US" sz="2800" dirty="0" err="1" smtClean="0"/>
              <a:t>Entonces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Si </a:t>
            </a:r>
            <a:r>
              <a:rPr lang="en-US" sz="2800" dirty="0" err="1" smtClean="0"/>
              <a:t>toda</a:t>
            </a:r>
            <a:r>
              <a:rPr lang="en-US" sz="2800" dirty="0" smtClean="0"/>
              <a:t> </a:t>
            </a:r>
            <a:r>
              <a:rPr lang="en-US" sz="2800" dirty="0" err="1" smtClean="0"/>
              <a:t>célula</a:t>
            </a:r>
            <a:r>
              <a:rPr lang="en-US" sz="2800" dirty="0" smtClean="0"/>
              <a:t> del </a:t>
            </a:r>
            <a:r>
              <a:rPr lang="en-US" sz="2800" dirty="0" err="1" smtClean="0"/>
              <a:t>cuerpo</a:t>
            </a:r>
            <a:r>
              <a:rPr lang="en-US" sz="2800" dirty="0" smtClean="0"/>
              <a:t> </a:t>
            </a:r>
            <a:r>
              <a:rPr lang="en-US" sz="2800" dirty="0" err="1" smtClean="0"/>
              <a:t>tiene</a:t>
            </a:r>
            <a:r>
              <a:rPr lang="en-US" sz="2800" dirty="0" smtClean="0"/>
              <a:t> los genes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Hgb</a:t>
            </a:r>
            <a:r>
              <a:rPr lang="en-US" sz="2800" dirty="0" smtClean="0"/>
              <a:t> e Ins, …</a:t>
            </a:r>
            <a:br>
              <a:rPr lang="en-US" sz="2800" dirty="0" smtClean="0"/>
            </a:br>
            <a:r>
              <a:rPr lang="en-US" sz="2800" b="1" dirty="0" err="1" smtClean="0"/>
              <a:t>porque</a:t>
            </a:r>
            <a:r>
              <a:rPr lang="en-US" sz="2800" b="1" dirty="0" smtClean="0"/>
              <a:t>  </a:t>
            </a:r>
            <a:r>
              <a:rPr lang="en-US" sz="2800" b="1" dirty="0" err="1" smtClean="0"/>
              <a:t>como</a:t>
            </a:r>
            <a:r>
              <a:rPr lang="en-US" sz="2800" b="1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Hgb</a:t>
            </a:r>
            <a:r>
              <a:rPr lang="en-US" sz="2800" dirty="0" smtClean="0"/>
              <a:t> </a:t>
            </a:r>
            <a:r>
              <a:rPr lang="en-US" sz="2800" dirty="0" err="1" smtClean="0"/>
              <a:t>sólo</a:t>
            </a:r>
            <a:r>
              <a:rPr lang="en-US" sz="2800" dirty="0" smtClean="0"/>
              <a:t> se </a:t>
            </a:r>
            <a:r>
              <a:rPr lang="en-US" sz="2800" dirty="0" err="1" smtClean="0"/>
              <a:t>sintetiza</a:t>
            </a:r>
            <a:r>
              <a:rPr lang="en-US" sz="2800" dirty="0" smtClean="0"/>
              <a:t> en </a:t>
            </a:r>
            <a:r>
              <a:rPr lang="en-US" sz="2800" dirty="0" err="1" smtClean="0"/>
              <a:t>células</a:t>
            </a:r>
            <a:r>
              <a:rPr lang="en-US" sz="2800" dirty="0" smtClean="0"/>
              <a:t> </a:t>
            </a:r>
            <a:r>
              <a:rPr lang="en-US" sz="2800" dirty="0" err="1" smtClean="0"/>
              <a:t>rojas</a:t>
            </a:r>
            <a:r>
              <a:rPr lang="en-US" sz="2800" dirty="0" smtClean="0"/>
              <a:t> e </a:t>
            </a:r>
            <a:r>
              <a:rPr lang="en-US" sz="2800" dirty="0" err="1" smtClean="0"/>
              <a:t>Insulina</a:t>
            </a:r>
            <a:r>
              <a:rPr lang="en-US" sz="2800" dirty="0" smtClean="0"/>
              <a:t> </a:t>
            </a:r>
            <a:r>
              <a:rPr lang="en-US" sz="2800" dirty="0" err="1" smtClean="0"/>
              <a:t>sólo</a:t>
            </a:r>
            <a:r>
              <a:rPr lang="en-US" sz="2800" dirty="0" smtClean="0"/>
              <a:t> en </a:t>
            </a:r>
            <a:r>
              <a:rPr lang="en-US" sz="2800" dirty="0" err="1" smtClean="0"/>
              <a:t>células</a:t>
            </a:r>
            <a:r>
              <a:rPr lang="en-US" sz="2800" dirty="0" smtClean="0"/>
              <a:t> βde pancreas?</a:t>
            </a:r>
          </a:p>
          <a:p>
            <a:pPr marL="0" indent="0">
              <a:buNone/>
            </a:pPr>
            <a:r>
              <a:rPr lang="en-US" sz="2800" b="1" dirty="0" err="1" smtClean="0"/>
              <a:t>Expresión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Genética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Diferencial</a:t>
            </a:r>
            <a:endParaRPr lang="en-US" sz="2800" b="1" dirty="0" smtClean="0"/>
          </a:p>
          <a:p>
            <a:pPr marL="0" indent="0">
              <a:buNone/>
            </a:pPr>
            <a:r>
              <a:rPr lang="en-US" sz="2800" b="1" dirty="0" err="1" smtClean="0"/>
              <a:t>Expresión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Diferencial</a:t>
            </a:r>
            <a:r>
              <a:rPr lang="en-US" sz="2800" b="1" dirty="0" smtClean="0"/>
              <a:t> del </a:t>
            </a:r>
            <a:r>
              <a:rPr lang="en-US" sz="2800" b="1" dirty="0" err="1" smtClean="0"/>
              <a:t>Genoma</a:t>
            </a:r>
            <a:endParaRPr lang="en-US" sz="28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017" y="300563"/>
            <a:ext cx="3040982" cy="2820379"/>
          </a:xfrm>
          <a:prstGeom prst="rect">
            <a:avLst/>
          </a:prstGeom>
          <a:ln w="57150" cmpd="sng">
            <a:solidFill>
              <a:srgbClr val="8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880" y="3938842"/>
            <a:ext cx="2800896" cy="2724704"/>
          </a:xfrm>
          <a:prstGeom prst="rect">
            <a:avLst/>
          </a:prstGeom>
          <a:ln w="57150" cmpd="sng"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403390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266" b="-10318"/>
          <a:stretch/>
        </p:blipFill>
        <p:spPr>
          <a:xfrm>
            <a:off x="378809" y="230032"/>
            <a:ext cx="8463393" cy="6027154"/>
          </a:xfrm>
        </p:spPr>
      </p:pic>
    </p:spTree>
    <p:extLst>
      <p:ext uri="{BB962C8B-B14F-4D97-AF65-F5344CB8AC3E}">
        <p14:creationId xmlns:p14="http://schemas.microsoft.com/office/powerpoint/2010/main" val="25977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4" y="1801626"/>
            <a:ext cx="9040312" cy="4454661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Múltiples</a:t>
            </a:r>
            <a:r>
              <a:rPr lang="en-US" sz="2400" dirty="0" smtClean="0"/>
              <a:t> </a:t>
            </a:r>
            <a:r>
              <a:rPr lang="en-US" sz="2400" dirty="0" err="1" smtClean="0"/>
              <a:t>localizaciones</a:t>
            </a:r>
            <a:r>
              <a:rPr lang="en-US" sz="2400" dirty="0" smtClean="0"/>
              <a:t> - </a:t>
            </a:r>
            <a:r>
              <a:rPr lang="en-US" sz="2400" dirty="0" err="1" smtClean="0"/>
              <a:t>independiente</a:t>
            </a:r>
            <a:endParaRPr lang="en-US" sz="2400" dirty="0" smtClean="0"/>
          </a:p>
          <a:p>
            <a:r>
              <a:rPr lang="en-US" sz="2400" dirty="0" err="1" smtClean="0"/>
              <a:t>Facilita</a:t>
            </a:r>
            <a:r>
              <a:rPr lang="en-US" sz="2400" dirty="0" smtClean="0"/>
              <a:t> a genes </a:t>
            </a:r>
            <a:r>
              <a:rPr lang="en-US" sz="2400" dirty="0" err="1" smtClean="0"/>
              <a:t>usar</a:t>
            </a:r>
            <a:r>
              <a:rPr lang="en-US" sz="2400" dirty="0" smtClean="0"/>
              <a:t> </a:t>
            </a:r>
            <a:r>
              <a:rPr lang="en-US" sz="2400" dirty="0" err="1" smtClean="0"/>
              <a:t>varios</a:t>
            </a:r>
            <a:r>
              <a:rPr lang="en-US" sz="2400" dirty="0" smtClean="0"/>
              <a:t> TF en </a:t>
            </a:r>
            <a:r>
              <a:rPr lang="en-US" sz="2400" dirty="0" err="1" smtClean="0"/>
              <a:t>combinaciones</a:t>
            </a:r>
            <a:r>
              <a:rPr lang="en-US" sz="2400" dirty="0" smtClean="0"/>
              <a:t> </a:t>
            </a:r>
            <a:r>
              <a:rPr lang="en-US" sz="2400" dirty="0" err="1" smtClean="0"/>
              <a:t>variadas</a:t>
            </a:r>
            <a:endParaRPr lang="en-US" sz="2400" dirty="0" smtClean="0"/>
          </a:p>
          <a:p>
            <a:r>
              <a:rPr lang="en-US" sz="2400" dirty="0" smtClean="0"/>
              <a:t>Son </a:t>
            </a:r>
            <a:r>
              <a:rPr lang="en-US" sz="2400" dirty="0" err="1" smtClean="0"/>
              <a:t>modulares</a:t>
            </a:r>
            <a:r>
              <a:rPr lang="en-US" sz="2400" dirty="0" smtClean="0"/>
              <a:t>: </a:t>
            </a:r>
            <a:r>
              <a:rPr lang="en-US" sz="2400" dirty="0" err="1" smtClean="0"/>
              <a:t>Pax</a:t>
            </a:r>
            <a:r>
              <a:rPr lang="en-US" sz="2400" dirty="0" smtClean="0"/>
              <a:t> 6 </a:t>
            </a:r>
            <a:r>
              <a:rPr lang="en-US" sz="2400" dirty="0" err="1" smtClean="0"/>
              <a:t>regulado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varios</a:t>
            </a:r>
            <a:r>
              <a:rPr lang="en-US" sz="2400" dirty="0" smtClean="0"/>
              <a:t> enhancers en </a:t>
            </a:r>
            <a:r>
              <a:rPr lang="en-US" sz="2400" dirty="0" err="1" smtClean="0"/>
              <a:t>distintos</a:t>
            </a:r>
            <a:r>
              <a:rPr lang="en-US" sz="2400" dirty="0" smtClean="0"/>
              <a:t> </a:t>
            </a:r>
            <a:r>
              <a:rPr lang="en-US" sz="2400" dirty="0" err="1" smtClean="0"/>
              <a:t>tejidos</a:t>
            </a:r>
            <a:endParaRPr lang="en-US" sz="2400" dirty="0" smtClean="0"/>
          </a:p>
          <a:p>
            <a:r>
              <a:rPr lang="en-US" sz="2400" dirty="0" err="1" smtClean="0"/>
              <a:t>Dentro</a:t>
            </a:r>
            <a:r>
              <a:rPr lang="en-US" sz="2400" dirty="0" smtClean="0"/>
              <a:t> de un </a:t>
            </a:r>
            <a:r>
              <a:rPr lang="en-US" sz="2400" dirty="0" err="1" smtClean="0"/>
              <a:t>módulo</a:t>
            </a:r>
            <a:r>
              <a:rPr lang="en-US" sz="2400" dirty="0" smtClean="0"/>
              <a:t> </a:t>
            </a:r>
            <a:r>
              <a:rPr lang="en-US" sz="2400" dirty="0" err="1" smtClean="0"/>
              <a:t>regulador</a:t>
            </a:r>
            <a:r>
              <a:rPr lang="en-US" sz="2400" dirty="0" smtClean="0"/>
              <a:t> </a:t>
            </a:r>
            <a:r>
              <a:rPr lang="en-US" sz="2400" dirty="0" err="1" smtClean="0"/>
              <a:t>cis</a:t>
            </a:r>
            <a:r>
              <a:rPr lang="en-US" sz="2400" dirty="0" smtClean="0"/>
              <a:t> hay TF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trabajan</a:t>
            </a:r>
            <a:r>
              <a:rPr lang="en-US" sz="2400" dirty="0" smtClean="0"/>
              <a:t> en forma </a:t>
            </a:r>
            <a:r>
              <a:rPr lang="en-US" sz="2400" b="1" dirty="0" err="1" smtClean="0"/>
              <a:t>combinada</a:t>
            </a:r>
            <a:r>
              <a:rPr lang="en-US" sz="2400" dirty="0" smtClean="0"/>
              <a:t> (Pax6, </a:t>
            </a:r>
            <a:r>
              <a:rPr lang="en-US" sz="2400" dirty="0" err="1" smtClean="0"/>
              <a:t>L</a:t>
            </a:r>
            <a:r>
              <a:rPr lang="en-US" sz="2400" dirty="0" err="1"/>
              <a:t>M</a:t>
            </a:r>
            <a:r>
              <a:rPr lang="en-US" sz="2400" dirty="0" err="1" smtClean="0"/>
              <a:t>af</a:t>
            </a:r>
            <a:r>
              <a:rPr lang="en-US" sz="2400" dirty="0" smtClean="0"/>
              <a:t> y Sox2) </a:t>
            </a:r>
            <a:r>
              <a:rPr lang="en-US" sz="2400" dirty="0" err="1" smtClean="0"/>
              <a:t>todos</a:t>
            </a:r>
            <a:r>
              <a:rPr lang="en-US" sz="2400" dirty="0" smtClean="0"/>
              <a:t> </a:t>
            </a:r>
            <a:r>
              <a:rPr lang="en-US" sz="2400" dirty="0" err="1" smtClean="0"/>
              <a:t>necesarias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el </a:t>
            </a:r>
            <a:r>
              <a:rPr lang="en-US" sz="2400" dirty="0" err="1" smtClean="0"/>
              <a:t>cristalino</a:t>
            </a:r>
            <a:r>
              <a:rPr lang="en-US" sz="2400" dirty="0" smtClean="0"/>
              <a:t> del </a:t>
            </a:r>
            <a:r>
              <a:rPr lang="en-US" sz="2400" dirty="0" err="1" smtClean="0"/>
              <a:t>ojo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Combinando</a:t>
            </a:r>
            <a:r>
              <a:rPr lang="en-US" sz="2400" dirty="0" smtClean="0"/>
              <a:t> enhancers y TF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se  </a:t>
            </a:r>
            <a:r>
              <a:rPr lang="en-US" sz="2400" dirty="0" err="1" smtClean="0"/>
              <a:t>regula</a:t>
            </a:r>
            <a:r>
              <a:rPr lang="en-US" sz="2400" dirty="0" smtClean="0"/>
              <a:t> la </a:t>
            </a:r>
            <a:r>
              <a:rPr lang="en-US" sz="2400" dirty="0" err="1" smtClean="0"/>
              <a:t>expresión</a:t>
            </a:r>
            <a:r>
              <a:rPr lang="en-US" sz="2400" dirty="0" smtClean="0"/>
              <a:t> </a:t>
            </a:r>
            <a:r>
              <a:rPr lang="en-US" sz="2400" dirty="0" err="1" smtClean="0"/>
              <a:t>espacio</a:t>
            </a:r>
            <a:r>
              <a:rPr lang="en-US" sz="2400" dirty="0"/>
              <a:t>-</a:t>
            </a:r>
            <a:r>
              <a:rPr lang="en-US" sz="2400" dirty="0" smtClean="0"/>
              <a:t>temporal de genes</a:t>
            </a:r>
            <a:endParaRPr lang="en-US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2567" y="389614"/>
            <a:ext cx="8192540" cy="68594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/>
              <a:t>Anatomía</a:t>
            </a:r>
            <a:r>
              <a:rPr lang="en-US" sz="3200" dirty="0" smtClean="0"/>
              <a:t> del </a:t>
            </a:r>
            <a:r>
              <a:rPr lang="en-US" sz="3200" dirty="0" err="1" smtClean="0"/>
              <a:t>GenEnhancers</a:t>
            </a:r>
            <a:r>
              <a:rPr lang="en-US" sz="3200" dirty="0" smtClean="0"/>
              <a:t>: </a:t>
            </a:r>
          </a:p>
          <a:p>
            <a:r>
              <a:rPr lang="en-US" sz="3200" dirty="0" err="1" smtClean="0"/>
              <a:t>Resúmen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816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64" y="161069"/>
            <a:ext cx="7013002" cy="678357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80" y="918372"/>
            <a:ext cx="9009720" cy="540960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Comparten</a:t>
            </a:r>
            <a:r>
              <a:rPr lang="en-US" sz="2800" dirty="0" smtClean="0"/>
              <a:t> el </a:t>
            </a:r>
            <a:r>
              <a:rPr lang="en-US" sz="2800" dirty="0" err="1" smtClean="0"/>
              <a:t>marco</a:t>
            </a:r>
            <a:r>
              <a:rPr lang="en-US" sz="2800" dirty="0" smtClean="0"/>
              <a:t> de </a:t>
            </a:r>
            <a:r>
              <a:rPr lang="en-US" sz="2800" dirty="0" err="1" smtClean="0"/>
              <a:t>interacción</a:t>
            </a:r>
            <a:r>
              <a:rPr lang="en-US" sz="2800" dirty="0" smtClean="0"/>
              <a:t> con el DNA via enhancer. </a:t>
            </a:r>
          </a:p>
          <a:p>
            <a:r>
              <a:rPr lang="en-US" sz="2800" dirty="0" err="1" smtClean="0"/>
              <a:t>Pequeños</a:t>
            </a:r>
            <a:r>
              <a:rPr lang="en-US" sz="2800" dirty="0" smtClean="0"/>
              <a:t> </a:t>
            </a:r>
            <a:r>
              <a:rPr lang="en-US" sz="2800" dirty="0" err="1" smtClean="0"/>
              <a:t>cambios</a:t>
            </a:r>
            <a:r>
              <a:rPr lang="en-US" sz="2800" dirty="0" smtClean="0"/>
              <a:t> en </a:t>
            </a:r>
            <a:r>
              <a:rPr lang="en-US" sz="2800" dirty="0" err="1" smtClean="0"/>
              <a:t>secuencias</a:t>
            </a:r>
            <a:r>
              <a:rPr lang="en-US" sz="2800" dirty="0" smtClean="0"/>
              <a:t> de AA en los DNA BS </a:t>
            </a:r>
            <a:r>
              <a:rPr lang="en-US" sz="2800" dirty="0" err="1" smtClean="0"/>
              <a:t>alteran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especificidad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región</a:t>
            </a:r>
            <a:r>
              <a:rPr lang="en-US" sz="2800" dirty="0" smtClean="0"/>
              <a:t> del DNA</a:t>
            </a:r>
          </a:p>
          <a:p>
            <a:r>
              <a:rPr lang="en-US" sz="2800" b="1" dirty="0" err="1" smtClean="0"/>
              <a:t>Reclutan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proteínas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para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modificación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histonas</a:t>
            </a:r>
            <a:endParaRPr lang="en-US" sz="2800" b="1" dirty="0" smtClean="0"/>
          </a:p>
          <a:p>
            <a:pPr lvl="1"/>
            <a:r>
              <a:rPr lang="en-US" sz="2600" dirty="0" smtClean="0"/>
              <a:t>Con </a:t>
            </a:r>
            <a:r>
              <a:rPr lang="en-US" sz="2600" dirty="0" err="1" smtClean="0"/>
              <a:t>una</a:t>
            </a:r>
            <a:r>
              <a:rPr lang="en-US" sz="2600" dirty="0" smtClean="0"/>
              <a:t> parte se </a:t>
            </a:r>
            <a:r>
              <a:rPr lang="en-US" sz="2600" dirty="0" err="1" smtClean="0"/>
              <a:t>unen</a:t>
            </a:r>
            <a:r>
              <a:rPr lang="en-US" sz="2600" dirty="0" smtClean="0"/>
              <a:t> al DNA (enhancer) y con </a:t>
            </a:r>
            <a:r>
              <a:rPr lang="en-US" sz="2600" dirty="0" err="1" smtClean="0"/>
              <a:t>otra</a:t>
            </a:r>
            <a:r>
              <a:rPr lang="en-US" sz="2600" dirty="0" smtClean="0"/>
              <a:t> a </a:t>
            </a:r>
            <a:r>
              <a:rPr lang="en-US" sz="2600" dirty="0" err="1" smtClean="0"/>
              <a:t>otras</a:t>
            </a:r>
            <a:r>
              <a:rPr lang="en-US" sz="2600" dirty="0" smtClean="0"/>
              <a:t> </a:t>
            </a:r>
            <a:r>
              <a:rPr lang="en-US" sz="2600" dirty="0" err="1" smtClean="0"/>
              <a:t>proteínas</a:t>
            </a:r>
            <a:r>
              <a:rPr lang="en-US" sz="2600" dirty="0" smtClean="0"/>
              <a:t> (</a:t>
            </a:r>
            <a:r>
              <a:rPr lang="en-US" sz="2600" dirty="0" err="1" smtClean="0"/>
              <a:t>acetilasas</a:t>
            </a:r>
            <a:r>
              <a:rPr lang="en-US" sz="2600" dirty="0" smtClean="0"/>
              <a:t> o </a:t>
            </a:r>
            <a:r>
              <a:rPr lang="en-US" sz="2600" dirty="0" err="1" smtClean="0"/>
              <a:t>metilasas</a:t>
            </a:r>
            <a:r>
              <a:rPr lang="en-US" sz="2600" dirty="0" smtClean="0"/>
              <a:t>)</a:t>
            </a:r>
          </a:p>
          <a:p>
            <a:pPr lvl="1"/>
            <a:r>
              <a:rPr lang="en-US" sz="2800" dirty="0" smtClean="0"/>
              <a:t>Pax6, Sox2 y L-</a:t>
            </a:r>
            <a:r>
              <a:rPr lang="en-US" sz="2800" dirty="0" err="1" smtClean="0"/>
              <a:t>Maf</a:t>
            </a:r>
            <a:r>
              <a:rPr lang="en-US" sz="2800" dirty="0" smtClean="0"/>
              <a:t> </a:t>
            </a:r>
            <a:r>
              <a:rPr lang="en-US" sz="2800" dirty="0" err="1" smtClean="0"/>
              <a:t>reclutan</a:t>
            </a:r>
            <a:r>
              <a:rPr lang="en-US" sz="2800" dirty="0" smtClean="0"/>
              <a:t> </a:t>
            </a:r>
            <a:r>
              <a:rPr lang="en-US" sz="2800" dirty="0" err="1" smtClean="0"/>
              <a:t>acetiltransferasas</a:t>
            </a:r>
            <a:endParaRPr lang="en-US" sz="2800" dirty="0" smtClean="0"/>
          </a:p>
          <a:p>
            <a:pPr lvl="1"/>
            <a:r>
              <a:rPr lang="en-US" sz="2800" dirty="0" smtClean="0"/>
              <a:t>Pax7 induce H3K4me3 – a </a:t>
            </a:r>
            <a:r>
              <a:rPr lang="en-US" sz="2800" dirty="0" err="1" smtClean="0"/>
              <a:t>quien</a:t>
            </a:r>
            <a:r>
              <a:rPr lang="en-US" sz="2800" dirty="0" smtClean="0"/>
              <a:t> </a:t>
            </a:r>
            <a:r>
              <a:rPr lang="en-US" sz="2800" dirty="0" err="1" smtClean="0"/>
              <a:t>recluta</a:t>
            </a:r>
            <a:r>
              <a:rPr lang="en-US" sz="2800" dirty="0" smtClean="0"/>
              <a:t>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7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64" y="161069"/>
            <a:ext cx="7013002" cy="678357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80" y="918372"/>
            <a:ext cx="8756766" cy="5409603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Manejan</a:t>
            </a:r>
            <a:r>
              <a:rPr lang="en-US" sz="2400" dirty="0" smtClean="0"/>
              <a:t>, </a:t>
            </a:r>
            <a:r>
              <a:rPr lang="en-US" sz="2400" dirty="0" err="1" smtClean="0"/>
              <a:t>manipulan</a:t>
            </a:r>
            <a:r>
              <a:rPr lang="en-US" sz="2400" dirty="0" smtClean="0"/>
              <a:t>, </a:t>
            </a:r>
            <a:r>
              <a:rPr lang="en-US" sz="2400" dirty="0" err="1" smtClean="0"/>
              <a:t>controlan</a:t>
            </a:r>
            <a:r>
              <a:rPr lang="en-US" sz="2400" dirty="0" smtClean="0"/>
              <a:t>, </a:t>
            </a:r>
            <a:r>
              <a:rPr lang="en-US" sz="2400" dirty="0" err="1" smtClean="0"/>
              <a:t>regulan</a:t>
            </a:r>
            <a:r>
              <a:rPr lang="en-US" sz="2400" dirty="0" smtClean="0"/>
              <a:t> al DNA</a:t>
            </a:r>
          </a:p>
          <a:p>
            <a:r>
              <a:rPr lang="en-US" sz="2400" dirty="0" err="1" smtClean="0"/>
              <a:t>Familias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similaridad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estructural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" y="2061358"/>
            <a:ext cx="9144000" cy="477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8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64" y="161069"/>
            <a:ext cx="7013002" cy="678357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80" y="1006578"/>
            <a:ext cx="8756766" cy="4762082"/>
          </a:xfrm>
        </p:spPr>
        <p:txBody>
          <a:bodyPr/>
          <a:lstStyle/>
          <a:p>
            <a:r>
              <a:rPr lang="en-US" sz="2800" dirty="0" smtClean="0"/>
              <a:t> </a:t>
            </a:r>
            <a:r>
              <a:rPr lang="en-US" sz="2800" b="1" dirty="0" err="1"/>
              <a:t>E</a:t>
            </a:r>
            <a:r>
              <a:rPr lang="en-US" sz="2800" b="1" dirty="0" err="1" smtClean="0"/>
              <a:t>stabilizan</a:t>
            </a:r>
            <a:r>
              <a:rPr lang="en-US" sz="2800" b="1" dirty="0" smtClean="0"/>
              <a:t> el </a:t>
            </a:r>
            <a:r>
              <a:rPr lang="en-US" sz="2800" b="1" dirty="0" err="1" smtClean="0"/>
              <a:t>complejo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iniciación</a:t>
            </a:r>
            <a:r>
              <a:rPr lang="en-US" sz="2800" b="1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RNA pol II</a:t>
            </a:r>
          </a:p>
          <a:p>
            <a:pPr lvl="1"/>
            <a:r>
              <a:rPr lang="en-US" sz="2800" dirty="0" err="1" smtClean="0"/>
              <a:t>MyoD</a:t>
            </a:r>
            <a:r>
              <a:rPr lang="en-US" sz="2800" dirty="0" smtClean="0"/>
              <a:t> – </a:t>
            </a:r>
            <a:r>
              <a:rPr lang="en-US" sz="2800" dirty="0" err="1" smtClean="0"/>
              <a:t>estabiliza</a:t>
            </a:r>
            <a:r>
              <a:rPr lang="en-US" sz="2800" dirty="0" smtClean="0"/>
              <a:t> a </a:t>
            </a:r>
            <a:r>
              <a:rPr lang="en-US" sz="2800" dirty="0" err="1" smtClean="0"/>
              <a:t>TfIID</a:t>
            </a:r>
            <a:r>
              <a:rPr lang="en-US" sz="2800" dirty="0" smtClean="0"/>
              <a:t> y PLT a la RNA pol en el </a:t>
            </a:r>
            <a:r>
              <a:rPr lang="en-US" sz="2800" dirty="0" err="1" smtClean="0"/>
              <a:t>promotor</a:t>
            </a:r>
            <a:endParaRPr lang="en-US" sz="2800" dirty="0" smtClean="0"/>
          </a:p>
          <a:p>
            <a:r>
              <a:rPr lang="en-US" sz="2800" b="1" dirty="0" err="1" smtClean="0"/>
              <a:t>Coordinan</a:t>
            </a:r>
            <a:r>
              <a:rPr lang="en-US" sz="2800" b="1" dirty="0" smtClean="0"/>
              <a:t> a </a:t>
            </a:r>
            <a:r>
              <a:rPr lang="en-US" sz="2800" b="1" dirty="0" err="1" smtClean="0"/>
              <a:t>expresión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genética</a:t>
            </a:r>
            <a:endParaRPr lang="en-US" sz="2800" b="1" dirty="0" smtClean="0"/>
          </a:p>
          <a:p>
            <a:pPr lvl="1"/>
            <a:r>
              <a:rPr lang="en-US" sz="2800" dirty="0" err="1" smtClean="0"/>
              <a:t>Varios</a:t>
            </a:r>
            <a:r>
              <a:rPr lang="en-US" sz="2800" dirty="0" smtClean="0"/>
              <a:t> genes, </a:t>
            </a:r>
            <a:r>
              <a:rPr lang="en-US" sz="2800" dirty="0" err="1" smtClean="0"/>
              <a:t>contienen</a:t>
            </a:r>
            <a:r>
              <a:rPr lang="en-US" sz="2800" dirty="0" smtClean="0"/>
              <a:t> el </a:t>
            </a:r>
            <a:r>
              <a:rPr lang="en-US" sz="2800" dirty="0" err="1" smtClean="0"/>
              <a:t>mismo</a:t>
            </a:r>
            <a:r>
              <a:rPr lang="en-US" sz="2800" dirty="0" smtClean="0"/>
              <a:t> enhancer PLT </a:t>
            </a:r>
            <a:r>
              <a:rPr lang="en-US" sz="2800" dirty="0" err="1" smtClean="0"/>
              <a:t>dependen</a:t>
            </a:r>
            <a:r>
              <a:rPr lang="en-US" sz="2800" dirty="0" smtClean="0"/>
              <a:t> del </a:t>
            </a:r>
            <a:r>
              <a:rPr lang="en-US" sz="2800" dirty="0" err="1" smtClean="0"/>
              <a:t>mismo</a:t>
            </a:r>
            <a:r>
              <a:rPr lang="en-US" sz="2800" dirty="0" smtClean="0"/>
              <a:t> TF</a:t>
            </a:r>
          </a:p>
          <a:p>
            <a:pPr lvl="1"/>
            <a:r>
              <a:rPr lang="en-US" sz="2800" dirty="0" err="1" smtClean="0"/>
              <a:t>Pax</a:t>
            </a:r>
            <a:r>
              <a:rPr lang="en-US" sz="2800" dirty="0" smtClean="0"/>
              <a:t> 6, </a:t>
            </a:r>
            <a:r>
              <a:rPr lang="en-US" sz="2800" dirty="0" err="1" smtClean="0"/>
              <a:t>lente</a:t>
            </a:r>
            <a:r>
              <a:rPr lang="en-US" sz="2800" dirty="0" smtClean="0"/>
              <a:t> del </a:t>
            </a:r>
            <a:r>
              <a:rPr lang="en-US" sz="2800" dirty="0" err="1" smtClean="0"/>
              <a:t>ojo</a:t>
            </a:r>
            <a:r>
              <a:rPr lang="en-US" sz="2800" dirty="0" smtClean="0"/>
              <a:t> </a:t>
            </a:r>
            <a:r>
              <a:rPr lang="en-US" sz="2800" dirty="0" err="1" smtClean="0"/>
              <a:t>varios</a:t>
            </a:r>
            <a:r>
              <a:rPr lang="en-US" sz="2800" dirty="0" smtClean="0"/>
              <a:t> genes se </a:t>
            </a:r>
            <a:r>
              <a:rPr lang="en-US" sz="2800" dirty="0" err="1" smtClean="0"/>
              <a:t>tienen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expresar</a:t>
            </a:r>
            <a:r>
              <a:rPr lang="en-US" sz="2800" dirty="0" smtClean="0"/>
              <a:t> </a:t>
            </a:r>
            <a:r>
              <a:rPr lang="en-US" sz="2800" dirty="0" err="1" smtClean="0"/>
              <a:t>simultáneamente</a:t>
            </a:r>
            <a:endParaRPr lang="en-US" sz="28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7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64" y="71424"/>
            <a:ext cx="7013002" cy="678357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280" y="918372"/>
            <a:ext cx="5462989" cy="5409603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 </a:t>
            </a:r>
            <a:r>
              <a:rPr lang="en-US" sz="2800" b="1" dirty="0" err="1" smtClean="0"/>
              <a:t>Dominios</a:t>
            </a:r>
            <a:r>
              <a:rPr lang="en-US" sz="2800" b="1" dirty="0" smtClean="0"/>
              <a:t> : 3 </a:t>
            </a:r>
            <a:r>
              <a:rPr lang="en-US" sz="2800" b="1" dirty="0" err="1" smtClean="0"/>
              <a:t>tipos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principales</a:t>
            </a:r>
            <a:endParaRPr lang="en-US" sz="2800" b="1" dirty="0" smtClean="0"/>
          </a:p>
          <a:p>
            <a:r>
              <a:rPr lang="en-US" sz="2800" b="1" dirty="0" smtClean="0"/>
              <a:t>DNA binding domain</a:t>
            </a:r>
          </a:p>
          <a:p>
            <a:pPr lvl="1"/>
            <a:r>
              <a:rPr lang="en-US" sz="2600" dirty="0" smtClean="0"/>
              <a:t>Para </a:t>
            </a:r>
            <a:r>
              <a:rPr lang="en-US" sz="2600" dirty="0" err="1" smtClean="0"/>
              <a:t>secuencia</a:t>
            </a:r>
            <a:r>
              <a:rPr lang="en-US" sz="2600" dirty="0" smtClean="0"/>
              <a:t> </a:t>
            </a:r>
            <a:r>
              <a:rPr lang="en-US" sz="2600" dirty="0" err="1" smtClean="0"/>
              <a:t>específica</a:t>
            </a:r>
            <a:r>
              <a:rPr lang="en-US" sz="2600" dirty="0" smtClean="0"/>
              <a:t> CATGTG </a:t>
            </a:r>
            <a:r>
              <a:rPr lang="en-US" sz="2600" dirty="0" err="1"/>
              <a:t>p</a:t>
            </a:r>
            <a:r>
              <a:rPr lang="en-US" sz="2600" dirty="0" err="1" smtClean="0"/>
              <a:t>ara</a:t>
            </a:r>
            <a:r>
              <a:rPr lang="en-US" sz="2600" dirty="0" smtClean="0"/>
              <a:t> MITF</a:t>
            </a:r>
          </a:p>
          <a:p>
            <a:pPr lvl="1"/>
            <a:r>
              <a:rPr lang="en-US" sz="2600" dirty="0" err="1" smtClean="0"/>
              <a:t>Mutantes</a:t>
            </a:r>
            <a:r>
              <a:rPr lang="en-US" sz="2600" dirty="0" smtClean="0"/>
              <a:t> </a:t>
            </a:r>
            <a:r>
              <a:rPr lang="en-US" sz="2600" dirty="0" err="1" smtClean="0"/>
              <a:t>evitan</a:t>
            </a:r>
            <a:r>
              <a:rPr lang="en-US" sz="2600" dirty="0" smtClean="0"/>
              <a:t> el </a:t>
            </a:r>
            <a:r>
              <a:rPr lang="en-US" sz="2600" dirty="0" err="1" smtClean="0"/>
              <a:t>reconocimiento</a:t>
            </a:r>
            <a:endParaRPr lang="en-US" sz="2600" dirty="0" smtClean="0"/>
          </a:p>
          <a:p>
            <a:r>
              <a:rPr lang="en-US" sz="2800" b="1" dirty="0" smtClean="0"/>
              <a:t>Trans-activating domain</a:t>
            </a:r>
          </a:p>
          <a:p>
            <a:pPr lvl="1"/>
            <a:r>
              <a:rPr lang="en-US" sz="2600" dirty="0" err="1" smtClean="0"/>
              <a:t>Activan</a:t>
            </a:r>
            <a:r>
              <a:rPr lang="en-US" sz="2600" dirty="0" smtClean="0"/>
              <a:t> al TF </a:t>
            </a:r>
            <a:r>
              <a:rPr lang="en-US" sz="2600" dirty="0" err="1" smtClean="0"/>
              <a:t>para</a:t>
            </a:r>
            <a:r>
              <a:rPr lang="en-US" sz="2600" dirty="0" smtClean="0"/>
              <a:t> </a:t>
            </a:r>
            <a:r>
              <a:rPr lang="en-US" sz="2600" dirty="0" err="1" smtClean="0"/>
              <a:t>interactuar</a:t>
            </a:r>
            <a:r>
              <a:rPr lang="en-US" sz="2600" dirty="0" smtClean="0"/>
              <a:t> con </a:t>
            </a:r>
            <a:r>
              <a:rPr lang="en-US" sz="2600" dirty="0" err="1" smtClean="0"/>
              <a:t>otros</a:t>
            </a:r>
            <a:r>
              <a:rPr lang="en-US" sz="2600" dirty="0" smtClean="0"/>
              <a:t> TFIIs o </a:t>
            </a:r>
            <a:r>
              <a:rPr lang="en-US" sz="2600" dirty="0" err="1" smtClean="0"/>
              <a:t>acetilasas</a:t>
            </a:r>
            <a:r>
              <a:rPr lang="en-US" sz="2600" dirty="0" smtClean="0"/>
              <a:t> de </a:t>
            </a:r>
            <a:r>
              <a:rPr lang="en-US" sz="2600" dirty="0" err="1" smtClean="0"/>
              <a:t>histonas</a:t>
            </a:r>
            <a:r>
              <a:rPr lang="en-US" sz="2600" dirty="0" smtClean="0"/>
              <a:t> (p300/CBP)</a:t>
            </a:r>
          </a:p>
          <a:p>
            <a:r>
              <a:rPr lang="en-US" sz="2800" b="1" dirty="0" smtClean="0"/>
              <a:t>Protein-protein interaction domain</a:t>
            </a:r>
          </a:p>
          <a:p>
            <a:pPr lvl="1"/>
            <a:r>
              <a:rPr lang="en-US" sz="2600" dirty="0" err="1" smtClean="0"/>
              <a:t>Permite</a:t>
            </a:r>
            <a:r>
              <a:rPr lang="en-US" sz="2600" dirty="0" smtClean="0"/>
              <a:t> a los TAF regular la </a:t>
            </a:r>
            <a:r>
              <a:rPr lang="en-US" sz="2600" dirty="0" err="1" smtClean="0"/>
              <a:t>actividad</a:t>
            </a:r>
            <a:r>
              <a:rPr lang="en-US" sz="2600" dirty="0" smtClean="0"/>
              <a:t> del TF</a:t>
            </a:r>
          </a:p>
          <a:p>
            <a:pPr lvl="1"/>
            <a:r>
              <a:rPr lang="en-US" sz="2600" dirty="0" err="1" smtClean="0"/>
              <a:t>Heterodimeros</a:t>
            </a:r>
            <a:r>
              <a:rPr lang="en-US" sz="2600" dirty="0" smtClean="0"/>
              <a:t> u </a:t>
            </a:r>
            <a:r>
              <a:rPr lang="en-US" sz="2600" dirty="0" err="1" smtClean="0"/>
              <a:t>homodimeros</a:t>
            </a:r>
            <a:endParaRPr lang="en-US" sz="2600" dirty="0" smtClean="0"/>
          </a:p>
          <a:p>
            <a:pPr lvl="1"/>
            <a:r>
              <a:rPr lang="en-US" sz="2600" dirty="0" smtClean="0"/>
              <a:t>ER, MIRTF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72178" y="5600288"/>
            <a:ext cx="3571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Fig 2-11: MITF – </a:t>
            </a:r>
            <a:r>
              <a:rPr lang="en-US" sz="1400" dirty="0" err="1" smtClean="0"/>
              <a:t>homodimero</a:t>
            </a:r>
            <a:r>
              <a:rPr lang="en-US" sz="1400" dirty="0" smtClean="0"/>
              <a:t>, </a:t>
            </a:r>
            <a:r>
              <a:rPr lang="en-US" sz="1400" dirty="0" err="1" smtClean="0"/>
              <a:t>rojo</a:t>
            </a:r>
            <a:r>
              <a:rPr lang="en-US" sz="1400" dirty="0" smtClean="0"/>
              <a:t>/</a:t>
            </a:r>
            <a:r>
              <a:rPr lang="en-US" sz="1400" dirty="0" err="1" smtClean="0"/>
              <a:t>azu</a:t>
            </a:r>
            <a:r>
              <a:rPr lang="en-US" sz="1400" dirty="0" smtClean="0"/>
              <a:t>, </a:t>
            </a:r>
            <a:r>
              <a:rPr lang="en-US" sz="1400" dirty="0" err="1" smtClean="0"/>
              <a:t>promotor</a:t>
            </a:r>
            <a:r>
              <a:rPr lang="en-US" sz="1400" dirty="0" smtClean="0"/>
              <a:t> </a:t>
            </a:r>
            <a:r>
              <a:rPr lang="en-US" sz="1400" dirty="0" err="1" smtClean="0"/>
              <a:t>blanco</a:t>
            </a:r>
            <a:r>
              <a:rPr lang="en-US" sz="1400" dirty="0" smtClean="0"/>
              <a:t> (CATGTG), Protein-protein, Terminal COOH-</a:t>
            </a:r>
            <a:r>
              <a:rPr lang="en-US" sz="1400" dirty="0" err="1" smtClean="0"/>
              <a:t>transactivating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551201" y="903993"/>
            <a:ext cx="1592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Trans Activating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270" y="787115"/>
            <a:ext cx="3461676" cy="483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452"/>
            <a:ext cx="9144000" cy="622904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864" y="71424"/>
            <a:ext cx="7013002" cy="678357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6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64" y="161069"/>
            <a:ext cx="7013002" cy="678357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864" y="1052584"/>
            <a:ext cx="8532760" cy="4444540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Memoria</a:t>
            </a:r>
            <a:r>
              <a:rPr lang="en-US" sz="2800" b="1" dirty="0" smtClean="0"/>
              <a:t>? </a:t>
            </a:r>
            <a:r>
              <a:rPr lang="en-US" sz="2800" dirty="0" smtClean="0"/>
              <a:t>Como se </a:t>
            </a:r>
            <a:r>
              <a:rPr lang="en-US" sz="2800" dirty="0" err="1" smtClean="0"/>
              <a:t>mantienen</a:t>
            </a:r>
            <a:r>
              <a:rPr lang="en-US" sz="2800" dirty="0" smtClean="0"/>
              <a:t> los genes  on u off?</a:t>
            </a:r>
            <a:endParaRPr lang="en-US" sz="2800" b="1" dirty="0" smtClean="0"/>
          </a:p>
          <a:p>
            <a:r>
              <a:rPr lang="en-US" sz="2800" dirty="0" err="1" smtClean="0"/>
              <a:t>Acetilación</a:t>
            </a:r>
            <a:r>
              <a:rPr lang="en-US" sz="2800" dirty="0" smtClean="0"/>
              <a:t>, </a:t>
            </a:r>
            <a:r>
              <a:rPr lang="en-US" sz="2800" dirty="0" err="1" smtClean="0"/>
              <a:t>Metilación</a:t>
            </a:r>
            <a:r>
              <a:rPr lang="en-US" sz="2800" dirty="0" smtClean="0"/>
              <a:t> de </a:t>
            </a:r>
            <a:r>
              <a:rPr lang="en-US" sz="2800" dirty="0" err="1" smtClean="0"/>
              <a:t>Histonas</a:t>
            </a:r>
            <a:endParaRPr lang="en-US" sz="2800" dirty="0" smtClean="0"/>
          </a:p>
          <a:p>
            <a:pPr lvl="1"/>
            <a:r>
              <a:rPr lang="en-US" sz="2600" dirty="0" err="1" smtClean="0"/>
              <a:t>Reclutan</a:t>
            </a:r>
            <a:r>
              <a:rPr lang="en-US" sz="2600" dirty="0" smtClean="0"/>
              <a:t> </a:t>
            </a:r>
            <a:r>
              <a:rPr lang="en-US" sz="2600" dirty="0" err="1" smtClean="0"/>
              <a:t>proteínas</a:t>
            </a:r>
            <a:r>
              <a:rPr lang="en-US" sz="2600" dirty="0" smtClean="0"/>
              <a:t> </a:t>
            </a:r>
            <a:r>
              <a:rPr lang="en-US" sz="2600" dirty="0" err="1" smtClean="0"/>
              <a:t>memorias</a:t>
            </a:r>
            <a:endParaRPr lang="en-US" sz="2600" dirty="0" smtClean="0"/>
          </a:p>
          <a:p>
            <a:pPr lvl="1"/>
            <a:r>
              <a:rPr lang="en-US" sz="2600" dirty="0" err="1" smtClean="0"/>
              <a:t>Familias</a:t>
            </a:r>
            <a:r>
              <a:rPr lang="en-US" sz="2600" dirty="0" smtClean="0"/>
              <a:t> </a:t>
            </a:r>
            <a:r>
              <a:rPr lang="en-US" sz="2600" dirty="0" err="1" smtClean="0"/>
              <a:t>Trithorax</a:t>
            </a:r>
            <a:r>
              <a:rPr lang="en-US" sz="2600" dirty="0" smtClean="0"/>
              <a:t> y </a:t>
            </a:r>
            <a:r>
              <a:rPr lang="en-US" sz="2600" dirty="0" err="1" smtClean="0"/>
              <a:t>Polycomb</a:t>
            </a:r>
            <a:endParaRPr lang="en-US" sz="2600" dirty="0" smtClean="0"/>
          </a:p>
          <a:p>
            <a:pPr lvl="1"/>
            <a:r>
              <a:rPr lang="en-US" sz="2600" dirty="0" smtClean="0"/>
              <a:t>T – genes </a:t>
            </a:r>
            <a:r>
              <a:rPr lang="en-US" sz="2600" b="1" dirty="0" smtClean="0"/>
              <a:t>on</a:t>
            </a:r>
            <a:r>
              <a:rPr lang="en-US" sz="2600" dirty="0" smtClean="0"/>
              <a:t>, Poly – genes </a:t>
            </a:r>
            <a:r>
              <a:rPr lang="en-US" sz="2600" b="1" dirty="0" smtClean="0"/>
              <a:t>off</a:t>
            </a:r>
          </a:p>
          <a:p>
            <a:pPr lvl="1"/>
            <a:r>
              <a:rPr lang="en-US" sz="2600" dirty="0" err="1" smtClean="0"/>
              <a:t>Reconocen</a:t>
            </a:r>
            <a:r>
              <a:rPr lang="en-US" sz="2600" dirty="0" smtClean="0"/>
              <a:t> </a:t>
            </a:r>
            <a:r>
              <a:rPr lang="en-US" sz="2600" dirty="0" err="1" smtClean="0"/>
              <a:t>cromatina</a:t>
            </a:r>
            <a:r>
              <a:rPr lang="en-US" sz="2600" dirty="0" smtClean="0"/>
              <a:t> </a:t>
            </a:r>
            <a:r>
              <a:rPr lang="en-US" sz="2600" dirty="0" err="1" smtClean="0"/>
              <a:t>activa</a:t>
            </a:r>
            <a:r>
              <a:rPr lang="en-US" sz="2600" dirty="0" smtClean="0"/>
              <a:t> o </a:t>
            </a:r>
            <a:r>
              <a:rPr lang="en-US" sz="2600" dirty="0" err="1" smtClean="0"/>
              <a:t>condensada</a:t>
            </a:r>
            <a:endParaRPr lang="en-US" sz="2600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7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64" y="161069"/>
            <a:ext cx="7013002" cy="678357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399" y="918372"/>
            <a:ext cx="8579749" cy="54096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TFs </a:t>
            </a:r>
            <a:r>
              <a:rPr lang="en-US" sz="2800" dirty="0" err="1" smtClean="0"/>
              <a:t>Pioneros</a:t>
            </a:r>
            <a:r>
              <a:rPr lang="en-US" sz="2800" dirty="0" smtClean="0"/>
              <a:t>? – </a:t>
            </a:r>
            <a:endParaRPr lang="en-US" sz="2800" b="1" dirty="0"/>
          </a:p>
          <a:p>
            <a:r>
              <a:rPr lang="en-US" sz="2400" dirty="0" smtClean="0"/>
              <a:t>Como </a:t>
            </a:r>
            <a:r>
              <a:rPr lang="en-US" sz="2400" dirty="0" err="1" smtClean="0"/>
              <a:t>encontrar</a:t>
            </a:r>
            <a:r>
              <a:rPr lang="en-US" sz="2400" dirty="0" smtClean="0"/>
              <a:t> el </a:t>
            </a:r>
            <a:r>
              <a:rPr lang="en-US" sz="2400" dirty="0" err="1" smtClean="0"/>
              <a:t>promotor</a:t>
            </a:r>
            <a:r>
              <a:rPr lang="en-US" sz="2400" dirty="0" smtClean="0"/>
              <a:t> o enhancer?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compactación</a:t>
            </a:r>
            <a:endParaRPr lang="en-US" sz="2400" dirty="0" smtClean="0"/>
          </a:p>
          <a:p>
            <a:r>
              <a:rPr lang="en-US" sz="2400" dirty="0" err="1" smtClean="0"/>
              <a:t>Pioneros</a:t>
            </a:r>
            <a:r>
              <a:rPr lang="en-US" sz="2400" dirty="0" smtClean="0"/>
              <a:t>- se </a:t>
            </a:r>
            <a:r>
              <a:rPr lang="en-US" sz="2400" dirty="0" err="1" smtClean="0"/>
              <a:t>unen</a:t>
            </a:r>
            <a:r>
              <a:rPr lang="en-US" sz="2400" dirty="0" smtClean="0"/>
              <a:t> a enhancers en </a:t>
            </a:r>
            <a:r>
              <a:rPr lang="en-US" sz="2400" dirty="0" err="1" smtClean="0"/>
              <a:t>cromatina</a:t>
            </a:r>
            <a:r>
              <a:rPr lang="en-US" sz="2400" dirty="0" smtClean="0"/>
              <a:t> </a:t>
            </a:r>
            <a:r>
              <a:rPr lang="en-US" sz="2400" dirty="0" err="1" smtClean="0"/>
              <a:t>compactada</a:t>
            </a:r>
            <a:r>
              <a:rPr lang="en-US" sz="2400" dirty="0" smtClean="0"/>
              <a:t> y la </a:t>
            </a:r>
            <a:r>
              <a:rPr lang="en-US" sz="2400" dirty="0" err="1" smtClean="0"/>
              <a:t>abren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lleguen</a:t>
            </a:r>
            <a:r>
              <a:rPr lang="en-US" sz="2400" dirty="0" smtClean="0"/>
              <a:t> los TF  de </a:t>
            </a:r>
            <a:r>
              <a:rPr lang="en-US" sz="2400" dirty="0" err="1" smtClean="0"/>
              <a:t>expresión</a:t>
            </a:r>
            <a:endParaRPr lang="en-US" sz="2400" dirty="0" smtClean="0"/>
          </a:p>
          <a:p>
            <a:r>
              <a:rPr lang="en-US" sz="2400" b="1" dirty="0" smtClean="0"/>
              <a:t>FoxA1</a:t>
            </a:r>
            <a:r>
              <a:rPr lang="en-US" sz="2400" dirty="0" smtClean="0"/>
              <a:t> – </a:t>
            </a:r>
            <a:r>
              <a:rPr lang="en-US" sz="2400" dirty="0" err="1" smtClean="0"/>
              <a:t>pionero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establecer</a:t>
            </a:r>
            <a:r>
              <a:rPr lang="en-US" sz="2400" dirty="0" smtClean="0"/>
              <a:t> </a:t>
            </a:r>
            <a:r>
              <a:rPr lang="en-US" sz="2400" dirty="0" err="1" smtClean="0"/>
              <a:t>linajes</a:t>
            </a:r>
            <a:r>
              <a:rPr lang="en-US" sz="2400" dirty="0" smtClean="0"/>
              <a:t> </a:t>
            </a:r>
            <a:r>
              <a:rPr lang="en-US" sz="2400" dirty="0" err="1" smtClean="0"/>
              <a:t>hepatocitos</a:t>
            </a:r>
            <a:endParaRPr lang="en-US" sz="2400" dirty="0"/>
          </a:p>
          <a:p>
            <a:r>
              <a:rPr lang="en-US" sz="2400" dirty="0" smtClean="0"/>
              <a:t>Se </a:t>
            </a:r>
            <a:r>
              <a:rPr lang="en-US" sz="2400" dirty="0" err="1" smtClean="0"/>
              <a:t>mantiene</a:t>
            </a:r>
            <a:r>
              <a:rPr lang="en-US" sz="2400" dirty="0" smtClean="0"/>
              <a:t> </a:t>
            </a:r>
            <a:r>
              <a:rPr lang="en-US" sz="2400" dirty="0" err="1" smtClean="0"/>
              <a:t>pegado</a:t>
            </a:r>
            <a:r>
              <a:rPr lang="en-US" sz="2400" dirty="0" smtClean="0"/>
              <a:t> </a:t>
            </a:r>
            <a:r>
              <a:rPr lang="en-US" sz="2400" dirty="0" err="1" smtClean="0"/>
              <a:t>durante</a:t>
            </a:r>
            <a:r>
              <a:rPr lang="en-US" sz="2400" dirty="0" smtClean="0"/>
              <a:t> mitosis, </a:t>
            </a:r>
            <a:r>
              <a:rPr lang="en-US" sz="2400" dirty="0" err="1" smtClean="0"/>
              <a:t>establece</a:t>
            </a:r>
            <a:r>
              <a:rPr lang="en-US" sz="2400" dirty="0" smtClean="0"/>
              <a:t> </a:t>
            </a:r>
            <a:r>
              <a:rPr lang="en-US" sz="2400" dirty="0" err="1" smtClean="0"/>
              <a:t>transcripción</a:t>
            </a:r>
            <a:r>
              <a:rPr lang="en-US" sz="2400" dirty="0" smtClean="0"/>
              <a:t> </a:t>
            </a:r>
            <a:r>
              <a:rPr lang="en-US" sz="2400" dirty="0" err="1" smtClean="0"/>
              <a:t>diferencial</a:t>
            </a:r>
            <a:r>
              <a:rPr lang="en-US" sz="2400" dirty="0" smtClean="0"/>
              <a:t> en el </a:t>
            </a:r>
            <a:r>
              <a:rPr lang="en-US" sz="2400" dirty="0" err="1" smtClean="0"/>
              <a:t>presunto</a:t>
            </a:r>
            <a:r>
              <a:rPr lang="en-US" sz="2400" dirty="0" smtClean="0"/>
              <a:t> </a:t>
            </a:r>
            <a:r>
              <a:rPr lang="en-US" sz="2400" dirty="0" err="1" smtClean="0"/>
              <a:t>hígado</a:t>
            </a:r>
            <a:endParaRPr lang="en-US" sz="2400" dirty="0" smtClean="0"/>
          </a:p>
          <a:p>
            <a:r>
              <a:rPr lang="en-US" sz="2400" b="1" dirty="0" smtClean="0"/>
              <a:t>Pax7</a:t>
            </a:r>
            <a:r>
              <a:rPr lang="en-US" sz="2400" dirty="0" smtClean="0"/>
              <a:t> – </a:t>
            </a:r>
            <a:r>
              <a:rPr lang="en-US" sz="2400" dirty="0" err="1" smtClean="0"/>
              <a:t>pionero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diferenciación</a:t>
            </a:r>
            <a:r>
              <a:rPr lang="en-US" sz="2400" dirty="0" smtClean="0"/>
              <a:t> de </a:t>
            </a:r>
            <a:r>
              <a:rPr lang="en-US" sz="2400" dirty="0" err="1" smtClean="0"/>
              <a:t>células</a:t>
            </a:r>
            <a:r>
              <a:rPr lang="en-US" sz="2400" dirty="0" smtClean="0"/>
              <a:t> </a:t>
            </a:r>
            <a:r>
              <a:rPr lang="en-US" sz="2400" dirty="0" err="1" smtClean="0"/>
              <a:t>madres</a:t>
            </a:r>
            <a:r>
              <a:rPr lang="en-US" sz="2400" dirty="0" smtClean="0"/>
              <a:t> de </a:t>
            </a:r>
            <a:r>
              <a:rPr lang="en-US" sz="2400" dirty="0" err="1" smtClean="0"/>
              <a:t>músculo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85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64" y="161069"/>
            <a:ext cx="7013002" cy="678357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0" y="865449"/>
            <a:ext cx="5619614" cy="5409603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 smtClean="0"/>
              <a:t>Silenciadores</a:t>
            </a:r>
            <a:r>
              <a:rPr lang="en-US" sz="2800" b="1" dirty="0" smtClean="0"/>
              <a:t>–</a:t>
            </a:r>
            <a:r>
              <a:rPr lang="en-US" sz="2800" dirty="0" smtClean="0"/>
              <a:t>enhancer </a:t>
            </a:r>
            <a:r>
              <a:rPr lang="en-US" sz="2800" dirty="0" err="1" smtClean="0"/>
              <a:t>negativo</a:t>
            </a:r>
            <a:endParaRPr lang="en-US" sz="2800" dirty="0" smtClean="0"/>
          </a:p>
          <a:p>
            <a:pPr lvl="1"/>
            <a:r>
              <a:rPr lang="en-US" sz="2600" dirty="0" err="1" smtClean="0"/>
              <a:t>Elemento</a:t>
            </a:r>
            <a:r>
              <a:rPr lang="en-US" sz="2600" dirty="0" smtClean="0"/>
              <a:t> </a:t>
            </a:r>
            <a:r>
              <a:rPr lang="en-US" sz="2600" dirty="0" err="1" smtClean="0"/>
              <a:t>regulador</a:t>
            </a:r>
            <a:r>
              <a:rPr lang="en-US" sz="2600" dirty="0"/>
              <a:t>,</a:t>
            </a:r>
            <a:r>
              <a:rPr lang="en-US" sz="2600" dirty="0" smtClean="0"/>
              <a:t> </a:t>
            </a:r>
            <a:r>
              <a:rPr lang="en-US" sz="2600" dirty="0" err="1" smtClean="0"/>
              <a:t>reprime</a:t>
            </a:r>
            <a:r>
              <a:rPr lang="en-US" sz="2600" dirty="0" smtClean="0"/>
              <a:t> la </a:t>
            </a:r>
            <a:r>
              <a:rPr lang="en-US" sz="2600" dirty="0" err="1" smtClean="0"/>
              <a:t>transcripción</a:t>
            </a:r>
            <a:endParaRPr lang="en-US" sz="2600" dirty="0" smtClean="0"/>
          </a:p>
          <a:p>
            <a:pPr lvl="1"/>
            <a:r>
              <a:rPr lang="en-US" sz="2600" dirty="0" err="1" smtClean="0"/>
              <a:t>Actividad</a:t>
            </a:r>
            <a:r>
              <a:rPr lang="en-US" sz="2600" dirty="0" smtClean="0"/>
              <a:t> temporal y </a:t>
            </a:r>
            <a:r>
              <a:rPr lang="en-US" sz="2600" dirty="0" err="1" smtClean="0"/>
              <a:t>espacial</a:t>
            </a:r>
            <a:endParaRPr lang="en-US" sz="2600" dirty="0" smtClean="0"/>
          </a:p>
          <a:p>
            <a:pPr lvl="1"/>
            <a:r>
              <a:rPr lang="en-US" sz="2600" dirty="0" err="1" smtClean="0"/>
              <a:t>Ej:Neural</a:t>
            </a:r>
            <a:r>
              <a:rPr lang="en-US" sz="2600" dirty="0" smtClean="0"/>
              <a:t> restrictive silencer element </a:t>
            </a:r>
            <a:r>
              <a:rPr lang="en-US" sz="2600" b="1" dirty="0" smtClean="0"/>
              <a:t>(NRSE)</a:t>
            </a:r>
          </a:p>
          <a:p>
            <a:pPr lvl="1"/>
            <a:r>
              <a:rPr lang="en-US" sz="2600" dirty="0" err="1" smtClean="0"/>
              <a:t>Presente</a:t>
            </a:r>
            <a:r>
              <a:rPr lang="en-US" sz="2600" dirty="0" smtClean="0"/>
              <a:t> en genes de </a:t>
            </a:r>
            <a:r>
              <a:rPr lang="en-US" sz="2600" dirty="0" err="1" smtClean="0"/>
              <a:t>expresión</a:t>
            </a:r>
            <a:r>
              <a:rPr lang="en-US" sz="2600" dirty="0" smtClean="0"/>
              <a:t> neural (L1, </a:t>
            </a:r>
            <a:r>
              <a:rPr lang="en-US" sz="2600" dirty="0" err="1" smtClean="0"/>
              <a:t>Sinapsina</a:t>
            </a:r>
            <a:r>
              <a:rPr lang="en-US" sz="2600" dirty="0" smtClean="0"/>
              <a:t>, Canal Na 2)</a:t>
            </a:r>
          </a:p>
          <a:p>
            <a:pPr lvl="1"/>
            <a:r>
              <a:rPr lang="en-US" sz="2600" dirty="0" err="1" smtClean="0"/>
              <a:t>Reconocido</a:t>
            </a:r>
            <a:r>
              <a:rPr lang="en-US" sz="2600" dirty="0" smtClean="0"/>
              <a:t> </a:t>
            </a:r>
            <a:r>
              <a:rPr lang="en-US" sz="2600" dirty="0" err="1" smtClean="0"/>
              <a:t>por</a:t>
            </a:r>
            <a:r>
              <a:rPr lang="en-US" sz="2600" dirty="0" smtClean="0"/>
              <a:t> </a:t>
            </a:r>
            <a:r>
              <a:rPr lang="en-US" sz="2600" b="1" dirty="0" err="1" smtClean="0"/>
              <a:t>NRSFactor</a:t>
            </a:r>
            <a:r>
              <a:rPr lang="en-US" sz="2600" dirty="0" smtClean="0"/>
              <a:t>, </a:t>
            </a:r>
            <a:r>
              <a:rPr lang="en-US" sz="2600" dirty="0" err="1" smtClean="0"/>
              <a:t>expresada</a:t>
            </a:r>
            <a:r>
              <a:rPr lang="en-US" sz="2600" dirty="0" smtClean="0"/>
              <a:t> en </a:t>
            </a:r>
            <a:r>
              <a:rPr lang="en-US" sz="2600" dirty="0" err="1" smtClean="0"/>
              <a:t>toda</a:t>
            </a:r>
            <a:r>
              <a:rPr lang="en-US" sz="2600" dirty="0" smtClean="0"/>
              <a:t> </a:t>
            </a:r>
            <a:r>
              <a:rPr lang="en-US" sz="2600" dirty="0" err="1" smtClean="0"/>
              <a:t>célula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no sea </a:t>
            </a:r>
            <a:r>
              <a:rPr lang="en-US" sz="2600" dirty="0" err="1" smtClean="0"/>
              <a:t>neurona</a:t>
            </a:r>
            <a:r>
              <a:rPr lang="en-US" sz="2600" dirty="0" smtClean="0"/>
              <a:t> </a:t>
            </a:r>
            <a:r>
              <a:rPr lang="en-US" sz="2600" dirty="0" err="1" smtClean="0"/>
              <a:t>madura</a:t>
            </a:r>
            <a:endParaRPr lang="en-US" sz="26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600" y="1015306"/>
            <a:ext cx="3640400" cy="480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1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252"/>
            <a:ext cx="6508377" cy="685945"/>
          </a:xfrm>
        </p:spPr>
        <p:txBody>
          <a:bodyPr/>
          <a:lstStyle/>
          <a:p>
            <a:r>
              <a:rPr lang="en-US" dirty="0" err="1" smtClean="0"/>
              <a:t>Introducción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1" y="730591"/>
            <a:ext cx="6045164" cy="5809949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3 </a:t>
            </a:r>
            <a:r>
              <a:rPr lang="en-US" sz="2400" b="1" dirty="0" err="1" smtClean="0"/>
              <a:t>Postulados</a:t>
            </a:r>
            <a:r>
              <a:rPr lang="en-US" sz="2400" b="1" dirty="0" smtClean="0"/>
              <a:t> de la </a:t>
            </a:r>
            <a:r>
              <a:rPr lang="en-US" sz="2400" b="1" dirty="0" err="1" smtClean="0"/>
              <a:t>expresión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diferencial</a:t>
            </a:r>
            <a:r>
              <a:rPr lang="en-US" sz="2400" b="1" dirty="0" smtClean="0"/>
              <a:t> del </a:t>
            </a:r>
            <a:r>
              <a:rPr lang="en-US" sz="2400" b="1" dirty="0" err="1" smtClean="0"/>
              <a:t>genoma</a:t>
            </a:r>
            <a:endParaRPr lang="en-US" sz="2400" b="1" dirty="0" smtClean="0"/>
          </a:p>
          <a:p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núcleo</a:t>
            </a:r>
            <a:r>
              <a:rPr lang="en-US" sz="2400" dirty="0" smtClean="0"/>
              <a:t> de </a:t>
            </a:r>
            <a:r>
              <a:rPr lang="en-US" sz="2400" b="1" dirty="0" err="1" smtClean="0"/>
              <a:t>célula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somática</a:t>
            </a:r>
            <a:r>
              <a:rPr lang="en-US" sz="2400" b="1" dirty="0" smtClean="0"/>
              <a:t> </a:t>
            </a:r>
            <a:r>
              <a:rPr lang="en-US" sz="2400" dirty="0" err="1" smtClean="0"/>
              <a:t>contiene</a:t>
            </a:r>
            <a:r>
              <a:rPr lang="en-US" sz="2400" dirty="0" smtClean="0"/>
              <a:t> el </a:t>
            </a:r>
            <a:r>
              <a:rPr lang="en-US" sz="2400" dirty="0" err="1" smtClean="0"/>
              <a:t>genoma</a:t>
            </a:r>
            <a:r>
              <a:rPr lang="en-US" sz="2400" dirty="0" smtClean="0"/>
              <a:t> </a:t>
            </a:r>
            <a:r>
              <a:rPr lang="en-US" sz="2400" dirty="0" err="1" smtClean="0"/>
              <a:t>completo</a:t>
            </a:r>
            <a:r>
              <a:rPr lang="en-US" sz="2400" dirty="0" smtClean="0"/>
              <a:t> </a:t>
            </a:r>
            <a:r>
              <a:rPr lang="en-US" sz="2400" dirty="0" err="1" smtClean="0"/>
              <a:t>establecido</a:t>
            </a:r>
            <a:r>
              <a:rPr lang="en-US" sz="2400" dirty="0" smtClean="0"/>
              <a:t> en el </a:t>
            </a:r>
            <a:r>
              <a:rPr lang="en-US" sz="2400" b="1" dirty="0" err="1" smtClean="0"/>
              <a:t>cigoto</a:t>
            </a:r>
            <a:r>
              <a:rPr lang="en-US" sz="2400" dirty="0" smtClean="0"/>
              <a:t> y PLT el DNA de </a:t>
            </a:r>
            <a:r>
              <a:rPr lang="en-US" sz="2400" dirty="0" err="1" smtClean="0"/>
              <a:t>toda</a:t>
            </a:r>
            <a:r>
              <a:rPr lang="en-US" sz="2400" dirty="0" smtClean="0"/>
              <a:t> </a:t>
            </a:r>
            <a:r>
              <a:rPr lang="en-US" sz="2400" dirty="0" err="1" smtClean="0"/>
              <a:t>célula</a:t>
            </a:r>
            <a:r>
              <a:rPr lang="en-US" sz="2400" dirty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b="1" dirty="0" err="1" smtClean="0"/>
              <a:t>idéntico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Los genes no </a:t>
            </a:r>
            <a:r>
              <a:rPr lang="en-US" sz="2400" dirty="0" err="1" smtClean="0"/>
              <a:t>usados</a:t>
            </a:r>
            <a:r>
              <a:rPr lang="en-US" sz="2400" dirty="0" smtClean="0"/>
              <a:t> en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célula</a:t>
            </a:r>
            <a:r>
              <a:rPr lang="en-US" sz="2400" dirty="0" smtClean="0"/>
              <a:t> </a:t>
            </a:r>
            <a:r>
              <a:rPr lang="en-US" sz="2400" dirty="0" err="1" smtClean="0"/>
              <a:t>diferenciada</a:t>
            </a:r>
            <a:r>
              <a:rPr lang="en-US" sz="2400" dirty="0" smtClean="0"/>
              <a:t> </a:t>
            </a:r>
            <a:r>
              <a:rPr lang="en-US" sz="2400" dirty="0" err="1" smtClean="0"/>
              <a:t>ni</a:t>
            </a:r>
            <a:r>
              <a:rPr lang="en-US" sz="2400" dirty="0" smtClean="0"/>
              <a:t> son </a:t>
            </a:r>
            <a:r>
              <a:rPr lang="en-US" sz="2400" dirty="0" err="1" smtClean="0"/>
              <a:t>destruidos</a:t>
            </a:r>
            <a:r>
              <a:rPr lang="en-US" sz="2400" dirty="0" smtClean="0"/>
              <a:t> </a:t>
            </a:r>
            <a:r>
              <a:rPr lang="en-US" sz="2400" dirty="0" err="1" smtClean="0"/>
              <a:t>ni</a:t>
            </a:r>
            <a:r>
              <a:rPr lang="en-US" sz="2400" dirty="0" smtClean="0"/>
              <a:t> </a:t>
            </a:r>
            <a:r>
              <a:rPr lang="en-US" sz="2400" dirty="0" err="1" smtClean="0"/>
              <a:t>mutados</a:t>
            </a:r>
            <a:r>
              <a:rPr lang="en-US" sz="2400" dirty="0" smtClean="0"/>
              <a:t>, </a:t>
            </a:r>
            <a:r>
              <a:rPr lang="en-US" sz="2400" dirty="0" err="1" smtClean="0"/>
              <a:t>sino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 </a:t>
            </a:r>
            <a:r>
              <a:rPr lang="en-US" sz="2400" dirty="0" err="1" smtClean="0"/>
              <a:t>aunque</a:t>
            </a:r>
            <a:r>
              <a:rPr lang="en-US" sz="2400" dirty="0" smtClean="0"/>
              <a:t> </a:t>
            </a:r>
            <a:r>
              <a:rPr lang="en-US" sz="2400" dirty="0" err="1" smtClean="0"/>
              <a:t>retienen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b="1" dirty="0" smtClean="0"/>
              <a:t>el </a:t>
            </a:r>
            <a:r>
              <a:rPr lang="en-US" sz="2400" b="1" dirty="0" err="1" smtClean="0"/>
              <a:t>potencial</a:t>
            </a:r>
            <a:r>
              <a:rPr lang="en-US" sz="2400" b="1" dirty="0" smtClean="0"/>
              <a:t> de </a:t>
            </a:r>
            <a:r>
              <a:rPr lang="en-US" sz="2400" b="1" dirty="0" err="1" smtClean="0"/>
              <a:t>ser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expresados</a:t>
            </a:r>
            <a:r>
              <a:rPr lang="en-US" sz="2400" b="1" dirty="0" smtClean="0"/>
              <a:t>, no lo son.</a:t>
            </a:r>
          </a:p>
          <a:p>
            <a:r>
              <a:rPr lang="en-US" sz="2400" dirty="0" err="1" smtClean="0"/>
              <a:t>Sólo</a:t>
            </a:r>
            <a:r>
              <a:rPr lang="en-US" sz="2400" dirty="0" smtClean="0"/>
              <a:t> </a:t>
            </a:r>
            <a:r>
              <a:rPr lang="en-US" sz="2400" b="1" dirty="0" smtClean="0"/>
              <a:t>un </a:t>
            </a:r>
            <a:r>
              <a:rPr lang="en-US" sz="2400" b="1" dirty="0" err="1" smtClean="0"/>
              <a:t>bajo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porciento</a:t>
            </a:r>
            <a:r>
              <a:rPr lang="en-US" sz="2400" b="1" dirty="0" smtClean="0"/>
              <a:t> </a:t>
            </a:r>
            <a:r>
              <a:rPr lang="en-US" sz="2400" dirty="0" smtClean="0"/>
              <a:t>del </a:t>
            </a:r>
            <a:r>
              <a:rPr lang="en-US" sz="2400" dirty="0" err="1" smtClean="0"/>
              <a:t>genoma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expresado</a:t>
            </a:r>
            <a:r>
              <a:rPr lang="en-US" sz="2400" dirty="0" smtClean="0"/>
              <a:t> en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célula</a:t>
            </a:r>
            <a:r>
              <a:rPr lang="en-US" sz="2400" dirty="0" smtClean="0"/>
              <a:t>, </a:t>
            </a:r>
            <a:r>
              <a:rPr lang="en-US" sz="2400" b="1" dirty="0" smtClean="0"/>
              <a:t>y </a:t>
            </a:r>
            <a:r>
              <a:rPr lang="en-US" sz="2400" b="1" dirty="0" err="1" smtClean="0"/>
              <a:t>una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porción</a:t>
            </a:r>
            <a:r>
              <a:rPr lang="en-US" sz="2400" b="1" dirty="0" smtClean="0"/>
              <a:t> del RNA </a:t>
            </a:r>
            <a:r>
              <a:rPr lang="en-US" sz="2400" b="1" dirty="0" err="1" smtClean="0"/>
              <a:t>sintetizado</a:t>
            </a:r>
            <a:r>
              <a:rPr lang="en-US" sz="2400" b="1" dirty="0" smtClean="0"/>
              <a:t> </a:t>
            </a:r>
            <a:r>
              <a:rPr lang="en-US" sz="2400" dirty="0" smtClean="0"/>
              <a:t>en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célula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específico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cada</a:t>
            </a:r>
            <a:r>
              <a:rPr lang="en-US" sz="2400" dirty="0" smtClean="0"/>
              <a:t> </a:t>
            </a:r>
            <a:r>
              <a:rPr lang="en-US" sz="2400" dirty="0" err="1" smtClean="0"/>
              <a:t>célula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35" y="2034964"/>
            <a:ext cx="3140365" cy="2761673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114755" y="4872717"/>
            <a:ext cx="2986188" cy="1077218"/>
          </a:xfrm>
          <a:prstGeom prst="rect">
            <a:avLst/>
          </a:prstGeom>
          <a:ln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Gene expression patterns are regulated both </a:t>
            </a:r>
            <a:r>
              <a:rPr lang="en-US" sz="1600" b="1" dirty="0"/>
              <a:t>spatially</a:t>
            </a:r>
            <a:r>
              <a:rPr lang="en-US" sz="1600" dirty="0"/>
              <a:t> and </a:t>
            </a:r>
            <a:r>
              <a:rPr lang="en-US" sz="1600" b="1" dirty="0"/>
              <a:t>temporally</a:t>
            </a:r>
            <a:r>
              <a:rPr lang="en-US" sz="1600" dirty="0"/>
              <a:t> in embryos of </a:t>
            </a:r>
            <a:r>
              <a:rPr lang="en-US" sz="1600" i="1" dirty="0"/>
              <a:t>Drosophila melanogaster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7690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80" y="865449"/>
            <a:ext cx="5457519" cy="5409603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Silenciadores</a:t>
            </a:r>
            <a:r>
              <a:rPr lang="en-US" sz="2800" b="1" dirty="0" smtClean="0"/>
              <a:t>–</a:t>
            </a:r>
            <a:r>
              <a:rPr lang="en-US" sz="2800" dirty="0" smtClean="0"/>
              <a:t>enhancer </a:t>
            </a:r>
            <a:r>
              <a:rPr lang="en-US" sz="2800" dirty="0" err="1" smtClean="0"/>
              <a:t>negativo</a:t>
            </a:r>
            <a:endParaRPr lang="en-US" sz="2800" dirty="0" smtClean="0"/>
          </a:p>
          <a:p>
            <a:pPr lvl="1"/>
            <a:r>
              <a:rPr lang="en-US" sz="2600" b="1" dirty="0" err="1" smtClean="0"/>
              <a:t>Racional</a:t>
            </a:r>
            <a:r>
              <a:rPr lang="en-US" sz="2600" b="1" dirty="0" smtClean="0"/>
              <a:t>:</a:t>
            </a:r>
          </a:p>
          <a:p>
            <a:pPr lvl="1"/>
            <a:r>
              <a:rPr lang="en-US" sz="2600" dirty="0" smtClean="0"/>
              <a:t>Si se </a:t>
            </a:r>
            <a:r>
              <a:rPr lang="en-US" sz="2600" dirty="0" err="1" smtClean="0"/>
              <a:t>elimina</a:t>
            </a:r>
            <a:r>
              <a:rPr lang="en-US" sz="2600" dirty="0" smtClean="0"/>
              <a:t> NRSE de un gen neural en </a:t>
            </a:r>
            <a:r>
              <a:rPr lang="en-US" sz="2600" dirty="0" err="1" smtClean="0"/>
              <a:t>una</a:t>
            </a:r>
            <a:r>
              <a:rPr lang="en-US" sz="2600" dirty="0" smtClean="0"/>
              <a:t> </a:t>
            </a:r>
            <a:r>
              <a:rPr lang="en-US" sz="2600" dirty="0" err="1" smtClean="0"/>
              <a:t>célula</a:t>
            </a:r>
            <a:r>
              <a:rPr lang="en-US" sz="2600" dirty="0" smtClean="0"/>
              <a:t> no neural.. </a:t>
            </a:r>
            <a:r>
              <a:rPr lang="en-US" sz="2600" dirty="0" err="1" smtClean="0"/>
              <a:t>Ese</a:t>
            </a:r>
            <a:r>
              <a:rPr lang="en-US" sz="2600" dirty="0" smtClean="0"/>
              <a:t> gen se </a:t>
            </a:r>
            <a:r>
              <a:rPr lang="en-US" sz="2600" dirty="0" err="1" smtClean="0"/>
              <a:t>expresara</a:t>
            </a:r>
            <a:r>
              <a:rPr lang="en-US" sz="2600" dirty="0" smtClean="0"/>
              <a:t> en </a:t>
            </a:r>
            <a:r>
              <a:rPr lang="en-US" sz="2600" dirty="0" err="1" smtClean="0"/>
              <a:t>esa</a:t>
            </a:r>
            <a:r>
              <a:rPr lang="en-US" sz="2600" dirty="0" smtClean="0"/>
              <a:t> </a:t>
            </a:r>
            <a:r>
              <a:rPr lang="en-US" sz="2600" dirty="0" err="1" smtClean="0"/>
              <a:t>célula</a:t>
            </a:r>
            <a:endParaRPr lang="en-US" sz="2600" dirty="0" smtClean="0"/>
          </a:p>
          <a:p>
            <a:pPr lvl="1"/>
            <a:r>
              <a:rPr lang="en-US" sz="2600" dirty="0" smtClean="0"/>
              <a:t>NRSE </a:t>
            </a:r>
            <a:r>
              <a:rPr lang="en-US" sz="2600" dirty="0" err="1" smtClean="0"/>
              <a:t>reprime</a:t>
            </a:r>
            <a:r>
              <a:rPr lang="en-US" sz="2600" dirty="0" smtClean="0"/>
              <a:t> genes </a:t>
            </a:r>
            <a:r>
              <a:rPr lang="en-US" sz="2600" dirty="0" err="1" smtClean="0"/>
              <a:t>neurales</a:t>
            </a:r>
            <a:r>
              <a:rPr lang="en-US" sz="2600" dirty="0" smtClean="0"/>
              <a:t> en </a:t>
            </a:r>
            <a:r>
              <a:rPr lang="en-US" sz="2600" dirty="0" err="1" smtClean="0"/>
              <a:t>células</a:t>
            </a:r>
            <a:r>
              <a:rPr lang="en-US" sz="2600" dirty="0" smtClean="0"/>
              <a:t> no </a:t>
            </a:r>
            <a:r>
              <a:rPr lang="en-US" sz="2600" dirty="0" err="1" smtClean="0"/>
              <a:t>neurales</a:t>
            </a:r>
            <a:r>
              <a:rPr lang="en-US" sz="2600" dirty="0" smtClean="0"/>
              <a:t>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8864" y="71424"/>
            <a:ext cx="7013002" cy="6783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83" y="1416423"/>
            <a:ext cx="3815517" cy="38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3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00" y="388106"/>
            <a:ext cx="3552426" cy="1076110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00" y="3001838"/>
            <a:ext cx="9045000" cy="3825278"/>
          </a:xfrm>
        </p:spPr>
        <p:txBody>
          <a:bodyPr>
            <a:normAutofit/>
          </a:bodyPr>
          <a:lstStyle/>
          <a:p>
            <a:r>
              <a:rPr lang="en-US" sz="2800" b="1" dirty="0" err="1" smtClean="0"/>
              <a:t>Silenciadores</a:t>
            </a:r>
            <a:r>
              <a:rPr lang="en-US" sz="2800" b="1" dirty="0" smtClean="0"/>
              <a:t>–</a:t>
            </a:r>
            <a:r>
              <a:rPr lang="en-US" sz="2800" dirty="0" smtClean="0"/>
              <a:t>enhancer </a:t>
            </a:r>
            <a:r>
              <a:rPr lang="en-US" sz="2800" dirty="0" err="1" smtClean="0"/>
              <a:t>negativo</a:t>
            </a:r>
            <a:endParaRPr lang="en-US" sz="2800" dirty="0" smtClean="0"/>
          </a:p>
          <a:p>
            <a:pPr lvl="1"/>
            <a:r>
              <a:rPr lang="en-US" sz="2600" dirty="0" err="1" smtClean="0"/>
              <a:t>Actividad</a:t>
            </a:r>
            <a:r>
              <a:rPr lang="en-US" sz="2600" dirty="0" smtClean="0"/>
              <a:t> temporal</a:t>
            </a:r>
          </a:p>
          <a:p>
            <a:pPr lvl="1"/>
            <a:r>
              <a:rPr lang="en-US" sz="2600" dirty="0" smtClean="0"/>
              <a:t>Gen de </a:t>
            </a:r>
            <a:r>
              <a:rPr lang="en-US" sz="2600" dirty="0" err="1" smtClean="0"/>
              <a:t>Globina</a:t>
            </a:r>
            <a:endParaRPr lang="en-US" sz="2600" dirty="0" smtClean="0"/>
          </a:p>
          <a:p>
            <a:pPr lvl="2"/>
            <a:r>
              <a:rPr lang="en-US" sz="2600" dirty="0" smtClean="0"/>
              <a:t>Fetal hasta </a:t>
            </a:r>
            <a:r>
              <a:rPr lang="en-US" sz="2600" dirty="0" err="1" smtClean="0"/>
              <a:t>semana</a:t>
            </a:r>
            <a:r>
              <a:rPr lang="en-US" sz="2600" dirty="0" smtClean="0"/>
              <a:t> 12</a:t>
            </a:r>
          </a:p>
          <a:p>
            <a:pPr lvl="2"/>
            <a:r>
              <a:rPr lang="en-US" sz="2600" dirty="0" err="1" smtClean="0"/>
              <a:t>Familias</a:t>
            </a:r>
            <a:r>
              <a:rPr lang="en-US" sz="2600" dirty="0" smtClean="0"/>
              <a:t> con </a:t>
            </a:r>
            <a:r>
              <a:rPr lang="en-US" sz="2600" dirty="0" err="1" smtClean="0"/>
              <a:t>persistencia</a:t>
            </a:r>
            <a:r>
              <a:rPr lang="en-US" sz="2600" dirty="0" smtClean="0"/>
              <a:t> de </a:t>
            </a:r>
            <a:r>
              <a:rPr lang="en-US" sz="2600" dirty="0" err="1" smtClean="0"/>
              <a:t>Hgb</a:t>
            </a:r>
            <a:r>
              <a:rPr lang="en-US" sz="2600" dirty="0" smtClean="0"/>
              <a:t> fetal en </a:t>
            </a:r>
            <a:r>
              <a:rPr lang="en-US" sz="2600" dirty="0" err="1" smtClean="0"/>
              <a:t>adultos</a:t>
            </a:r>
            <a:endParaRPr lang="en-US" sz="2600" dirty="0" smtClean="0"/>
          </a:p>
          <a:p>
            <a:pPr lvl="2"/>
            <a:r>
              <a:rPr lang="en-US" sz="2600" dirty="0" err="1" smtClean="0"/>
              <a:t>Mutación</a:t>
            </a:r>
            <a:r>
              <a:rPr lang="en-US" sz="2600" dirty="0" smtClean="0"/>
              <a:t> en </a:t>
            </a:r>
            <a:r>
              <a:rPr lang="en-US" sz="2600" dirty="0" err="1" smtClean="0"/>
              <a:t>elemento</a:t>
            </a:r>
            <a:r>
              <a:rPr lang="en-US" sz="2600" dirty="0" smtClean="0"/>
              <a:t> para GATA1 y BCL11A</a:t>
            </a:r>
          </a:p>
          <a:p>
            <a:pPr lvl="2"/>
            <a:r>
              <a:rPr lang="en-US" sz="2600" dirty="0" err="1" smtClean="0"/>
              <a:t>Combinados</a:t>
            </a:r>
            <a:r>
              <a:rPr lang="en-US" sz="2600" dirty="0" smtClean="0"/>
              <a:t> </a:t>
            </a:r>
            <a:r>
              <a:rPr lang="en-US" sz="2600" dirty="0" err="1" smtClean="0"/>
              <a:t>inducen</a:t>
            </a:r>
            <a:r>
              <a:rPr lang="en-US" sz="2600" dirty="0" smtClean="0"/>
              <a:t> </a:t>
            </a:r>
            <a:r>
              <a:rPr lang="en-US" sz="2600" dirty="0" err="1" smtClean="0"/>
              <a:t>deacetilación</a:t>
            </a:r>
            <a:r>
              <a:rPr lang="en-US" sz="2600" dirty="0" smtClean="0"/>
              <a:t> y </a:t>
            </a:r>
            <a:r>
              <a:rPr lang="en-US" sz="2600" dirty="0" err="1" smtClean="0"/>
              <a:t>produccion</a:t>
            </a:r>
            <a:r>
              <a:rPr lang="en-US" sz="2600" dirty="0" smtClean="0"/>
              <a:t> de </a:t>
            </a:r>
            <a:r>
              <a:rPr lang="en-US" sz="2600" dirty="0" err="1" smtClean="0"/>
              <a:t>nucleosomas</a:t>
            </a:r>
            <a:r>
              <a:rPr lang="en-US" sz="2600" dirty="0" smtClean="0"/>
              <a:t> H3K21me3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0" y="0"/>
            <a:ext cx="6083300" cy="30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7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864" y="107282"/>
            <a:ext cx="7013002" cy="678357"/>
          </a:xfrm>
        </p:spPr>
        <p:txBody>
          <a:bodyPr/>
          <a:lstStyle/>
          <a:p>
            <a:r>
              <a:rPr lang="en-US" dirty="0" err="1" smtClean="0"/>
              <a:t>Factores</a:t>
            </a:r>
            <a:r>
              <a:rPr lang="en-US" dirty="0" smtClean="0"/>
              <a:t> de </a:t>
            </a:r>
            <a:r>
              <a:rPr lang="en-US" dirty="0" err="1" smtClean="0"/>
              <a:t>Transcripción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00" y="988936"/>
            <a:ext cx="4998885" cy="5409603"/>
          </a:xfrm>
        </p:spPr>
        <p:txBody>
          <a:bodyPr>
            <a:normAutofit fontScale="70000" lnSpcReduction="20000"/>
          </a:bodyPr>
          <a:lstStyle/>
          <a:p>
            <a:r>
              <a:rPr lang="en-US" sz="2800" b="1" dirty="0" err="1" smtClean="0"/>
              <a:t>Aislantes</a:t>
            </a:r>
            <a:r>
              <a:rPr lang="en-US" sz="2800" b="1" dirty="0" smtClean="0"/>
              <a:t>–</a:t>
            </a:r>
          </a:p>
          <a:p>
            <a:r>
              <a:rPr lang="en-US" sz="2800" b="1" dirty="0"/>
              <a:t> </a:t>
            </a:r>
            <a:r>
              <a:rPr lang="en-US" sz="2800" dirty="0" err="1" smtClean="0"/>
              <a:t>elementos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establecen</a:t>
            </a:r>
            <a:r>
              <a:rPr lang="en-US" sz="2800" dirty="0" smtClean="0"/>
              <a:t> los </a:t>
            </a:r>
            <a:r>
              <a:rPr lang="en-US" sz="2800" dirty="0" err="1" smtClean="0"/>
              <a:t>limites</a:t>
            </a:r>
            <a:r>
              <a:rPr lang="en-US" sz="2800" dirty="0" smtClean="0"/>
              <a:t> la </a:t>
            </a:r>
            <a:r>
              <a:rPr lang="en-US" sz="2800" dirty="0" err="1" smtClean="0"/>
              <a:t>expresion</a:t>
            </a:r>
            <a:r>
              <a:rPr lang="en-US" sz="2800" dirty="0" smtClean="0"/>
              <a:t> </a:t>
            </a:r>
            <a:r>
              <a:rPr lang="en-US" sz="2800" dirty="0" err="1" smtClean="0"/>
              <a:t>genetica</a:t>
            </a:r>
            <a:r>
              <a:rPr lang="en-US" sz="2800" dirty="0" smtClean="0"/>
              <a:t> de un gen</a:t>
            </a:r>
          </a:p>
          <a:p>
            <a:r>
              <a:rPr lang="en-US" sz="2800" dirty="0" err="1" smtClean="0"/>
              <a:t>Limitan</a:t>
            </a:r>
            <a:r>
              <a:rPr lang="en-US" sz="2800" dirty="0" smtClean="0"/>
              <a:t> el </a:t>
            </a:r>
            <a:r>
              <a:rPr lang="en-US" sz="2800" dirty="0" err="1" smtClean="0"/>
              <a:t>rango</a:t>
            </a:r>
            <a:r>
              <a:rPr lang="en-US" sz="2800" dirty="0" smtClean="0"/>
              <a:t> en el </a:t>
            </a:r>
            <a:r>
              <a:rPr lang="en-US" sz="2800" dirty="0" err="1" smtClean="0"/>
              <a:t>cual</a:t>
            </a:r>
            <a:r>
              <a:rPr lang="en-US" sz="2800" dirty="0" smtClean="0"/>
              <a:t> un enhancer </a:t>
            </a:r>
            <a:r>
              <a:rPr lang="en-US" sz="2800" dirty="0" err="1" smtClean="0"/>
              <a:t>puede</a:t>
            </a:r>
            <a:r>
              <a:rPr lang="en-US" sz="2800" dirty="0" smtClean="0"/>
              <a:t> </a:t>
            </a:r>
            <a:r>
              <a:rPr lang="en-US" sz="2800" dirty="0" err="1" smtClean="0"/>
              <a:t>activar</a:t>
            </a:r>
            <a:r>
              <a:rPr lang="en-US" sz="2800" dirty="0" smtClean="0"/>
              <a:t> </a:t>
            </a:r>
            <a:r>
              <a:rPr lang="en-US" sz="2800" dirty="0" err="1" smtClean="0"/>
              <a:t>expresión</a:t>
            </a:r>
            <a:endParaRPr lang="en-US" sz="2800" dirty="0" smtClean="0"/>
          </a:p>
          <a:p>
            <a:r>
              <a:rPr lang="en-US" sz="2800" dirty="0" err="1" smtClean="0"/>
              <a:t>Aislan</a:t>
            </a:r>
            <a:r>
              <a:rPr lang="en-US" sz="2800" dirty="0" smtClean="0"/>
              <a:t> el </a:t>
            </a:r>
            <a:r>
              <a:rPr lang="en-US" sz="2800" dirty="0" err="1" smtClean="0"/>
              <a:t>promotor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enhancers de </a:t>
            </a:r>
            <a:r>
              <a:rPr lang="en-US" sz="2800" dirty="0" err="1" smtClean="0"/>
              <a:t>otros</a:t>
            </a:r>
            <a:r>
              <a:rPr lang="en-US" sz="2800" dirty="0" smtClean="0"/>
              <a:t> genes</a:t>
            </a:r>
          </a:p>
          <a:p>
            <a:r>
              <a:rPr lang="en-US" sz="2800" dirty="0" smtClean="0"/>
              <a:t>Se </a:t>
            </a:r>
            <a:r>
              <a:rPr lang="en-US" sz="2800" dirty="0" err="1" smtClean="0"/>
              <a:t>unen</a:t>
            </a:r>
            <a:r>
              <a:rPr lang="en-US" sz="2800" dirty="0" smtClean="0"/>
              <a:t> a un TF CTCF</a:t>
            </a:r>
          </a:p>
          <a:p>
            <a:r>
              <a:rPr lang="en-US" sz="2800" dirty="0" smtClean="0"/>
              <a:t>Se </a:t>
            </a:r>
            <a:r>
              <a:rPr lang="en-US" sz="2800" dirty="0" err="1" smtClean="0"/>
              <a:t>cree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forma </a:t>
            </a:r>
            <a:r>
              <a:rPr lang="en-US" sz="2800" dirty="0" err="1" smtClean="0"/>
              <a:t>complejo</a:t>
            </a:r>
            <a:r>
              <a:rPr lang="en-US" sz="2800" dirty="0" smtClean="0"/>
              <a:t> con </a:t>
            </a:r>
            <a:r>
              <a:rPr lang="en-US" sz="2800" b="1" dirty="0" err="1" smtClean="0"/>
              <a:t>cohesina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interactua</a:t>
            </a:r>
            <a:r>
              <a:rPr lang="en-US" sz="2800" dirty="0" smtClean="0"/>
              <a:t> con el </a:t>
            </a:r>
            <a:r>
              <a:rPr lang="en-US" sz="2800" dirty="0" err="1" smtClean="0"/>
              <a:t>mediador</a:t>
            </a:r>
            <a:r>
              <a:rPr lang="en-US" sz="2800" dirty="0" smtClean="0"/>
              <a:t> del enhancer</a:t>
            </a:r>
          </a:p>
          <a:p>
            <a:r>
              <a:rPr lang="en-US" sz="2800" dirty="0" smtClean="0"/>
              <a:t>El enhancer no </a:t>
            </a:r>
            <a:r>
              <a:rPr lang="en-US" sz="2800" dirty="0" err="1" smtClean="0"/>
              <a:t>activa</a:t>
            </a:r>
            <a:r>
              <a:rPr lang="en-US" sz="2800" dirty="0" smtClean="0"/>
              <a:t> al </a:t>
            </a:r>
            <a:r>
              <a:rPr lang="en-US" sz="2800" dirty="0" err="1" smtClean="0"/>
              <a:t>promotor</a:t>
            </a:r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93" r="7906"/>
          <a:stretch/>
        </p:blipFill>
        <p:spPr>
          <a:xfrm>
            <a:off x="4976672" y="2054494"/>
            <a:ext cx="4153641" cy="2589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593" r="7906"/>
          <a:stretch/>
        </p:blipFill>
        <p:spPr>
          <a:xfrm>
            <a:off x="1048871" y="927759"/>
            <a:ext cx="8081442" cy="50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6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51" y="27252"/>
            <a:ext cx="8739084" cy="711665"/>
          </a:xfrm>
        </p:spPr>
        <p:txBody>
          <a:bodyPr/>
          <a:lstStyle/>
          <a:p>
            <a:r>
              <a:rPr lang="en-US" sz="3200" dirty="0" err="1" smtClean="0"/>
              <a:t>Mecanismos</a:t>
            </a:r>
            <a:r>
              <a:rPr lang="en-US" sz="3200" dirty="0" smtClean="0"/>
              <a:t> de </a:t>
            </a:r>
            <a:r>
              <a:rPr lang="en-US" sz="3200" dirty="0" err="1" smtClean="0"/>
              <a:t>Transcripción</a:t>
            </a:r>
            <a:r>
              <a:rPr lang="en-US" sz="3200" dirty="0" smtClean="0"/>
              <a:t> </a:t>
            </a:r>
            <a:r>
              <a:rPr lang="en-US" sz="3200" dirty="0" err="1" smtClean="0"/>
              <a:t>diferencial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05" y="1472563"/>
            <a:ext cx="5370524" cy="4821533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TF</a:t>
            </a:r>
            <a:r>
              <a:rPr lang="en-US" sz="2400" dirty="0" smtClean="0"/>
              <a:t>: </a:t>
            </a:r>
            <a:r>
              <a:rPr lang="en-US" sz="2400" dirty="0" err="1" smtClean="0"/>
              <a:t>Ya</a:t>
            </a:r>
            <a:r>
              <a:rPr lang="en-US" sz="2400" dirty="0" smtClean="0"/>
              <a:t> se </a:t>
            </a:r>
            <a:r>
              <a:rPr lang="en-US" sz="2400" dirty="0" err="1" smtClean="0"/>
              <a:t>sabe</a:t>
            </a:r>
            <a:r>
              <a:rPr lang="en-US" sz="2400" dirty="0" smtClean="0"/>
              <a:t> </a:t>
            </a:r>
            <a:r>
              <a:rPr lang="en-US" sz="2400" dirty="0" err="1" smtClean="0"/>
              <a:t>quienes</a:t>
            </a:r>
            <a:r>
              <a:rPr lang="en-US" sz="2400" dirty="0" smtClean="0"/>
              <a:t> son, </a:t>
            </a:r>
            <a:r>
              <a:rPr lang="en-US" sz="2400" dirty="0" err="1" smtClean="0"/>
              <a:t>pero</a:t>
            </a:r>
            <a:r>
              <a:rPr lang="en-US" sz="2400" dirty="0" smtClean="0"/>
              <a:t> no se </a:t>
            </a:r>
            <a:r>
              <a:rPr lang="en-US" sz="2400" dirty="0" err="1" smtClean="0"/>
              <a:t>sabía</a:t>
            </a:r>
            <a:r>
              <a:rPr lang="en-US" sz="2400" dirty="0" smtClean="0"/>
              <a:t> </a:t>
            </a:r>
            <a:r>
              <a:rPr lang="en-US" sz="2400" dirty="0" err="1" smtClean="0"/>
              <a:t>donde</a:t>
            </a:r>
            <a:r>
              <a:rPr lang="en-US" sz="2400" dirty="0" smtClean="0"/>
              <a:t> </a:t>
            </a:r>
            <a:r>
              <a:rPr lang="en-US" sz="2400" dirty="0" err="1" smtClean="0"/>
              <a:t>actuaban</a:t>
            </a:r>
            <a:r>
              <a:rPr lang="en-US" sz="2400" dirty="0" smtClean="0"/>
              <a:t>?</a:t>
            </a:r>
          </a:p>
          <a:p>
            <a:r>
              <a:rPr lang="en-US" sz="2400" b="1" dirty="0" err="1" smtClean="0"/>
              <a:t>ChIP-Seq</a:t>
            </a:r>
            <a:r>
              <a:rPr lang="en-US" sz="2400" b="1" dirty="0" smtClean="0"/>
              <a:t> </a:t>
            </a:r>
            <a:r>
              <a:rPr lang="en-US" sz="2400" dirty="0" smtClean="0"/>
              <a:t>– chromatin/</a:t>
            </a:r>
            <a:r>
              <a:rPr lang="en-US" sz="2400" dirty="0" err="1" smtClean="0"/>
              <a:t>immunoprecipitation</a:t>
            </a:r>
            <a:r>
              <a:rPr lang="en-US" sz="2400" dirty="0" smtClean="0"/>
              <a:t>/</a:t>
            </a:r>
            <a:r>
              <a:rPr lang="en-US" sz="2400" dirty="0" err="1" smtClean="0"/>
              <a:t>seq</a:t>
            </a:r>
            <a:endParaRPr lang="en-US" sz="2400" dirty="0" smtClean="0"/>
          </a:p>
          <a:p>
            <a:r>
              <a:rPr lang="en-US" sz="2400" dirty="0" err="1" smtClean="0"/>
              <a:t>Aislar</a:t>
            </a:r>
            <a:r>
              <a:rPr lang="en-US" sz="2400" dirty="0" smtClean="0"/>
              <a:t> y crosslink la </a:t>
            </a:r>
            <a:r>
              <a:rPr lang="en-US" sz="2400" dirty="0" err="1" smtClean="0"/>
              <a:t>cromatina</a:t>
            </a:r>
            <a:endParaRPr lang="en-US" sz="2400" dirty="0" smtClean="0"/>
          </a:p>
          <a:p>
            <a:r>
              <a:rPr lang="en-US" sz="2400" dirty="0" err="1" smtClean="0"/>
              <a:t>Cortar</a:t>
            </a:r>
            <a:r>
              <a:rPr lang="en-US" sz="2400" dirty="0" smtClean="0"/>
              <a:t> el DNA (</a:t>
            </a:r>
            <a:r>
              <a:rPr lang="en-US" sz="2400" dirty="0" err="1" smtClean="0"/>
              <a:t>sonicación</a:t>
            </a:r>
            <a:r>
              <a:rPr lang="en-US" sz="2400" dirty="0" smtClean="0"/>
              <a:t> o </a:t>
            </a:r>
            <a:r>
              <a:rPr lang="en-US" sz="2400" dirty="0" err="1" smtClean="0"/>
              <a:t>enzimas</a:t>
            </a:r>
            <a:r>
              <a:rPr lang="en-US" sz="2400" dirty="0" smtClean="0"/>
              <a:t>)</a:t>
            </a:r>
          </a:p>
          <a:p>
            <a:r>
              <a:rPr lang="en-US" sz="2400" dirty="0" err="1" smtClean="0"/>
              <a:t>Incubar</a:t>
            </a:r>
            <a:r>
              <a:rPr lang="en-US" sz="2400" dirty="0" smtClean="0"/>
              <a:t> con AB contra la </a:t>
            </a:r>
            <a:r>
              <a:rPr lang="en-US" sz="2400" dirty="0" err="1" smtClean="0"/>
              <a:t>proteína</a:t>
            </a:r>
            <a:r>
              <a:rPr lang="en-US" sz="2400" dirty="0" smtClean="0"/>
              <a:t> de </a:t>
            </a:r>
            <a:r>
              <a:rPr lang="en-US" sz="2400" dirty="0" err="1" smtClean="0"/>
              <a:t>interés</a:t>
            </a:r>
            <a:r>
              <a:rPr lang="en-US" sz="2400" dirty="0" smtClean="0"/>
              <a:t> (TF)</a:t>
            </a:r>
          </a:p>
          <a:p>
            <a:r>
              <a:rPr lang="en-US" sz="2400" dirty="0" err="1" smtClean="0"/>
              <a:t>Precipitar</a:t>
            </a:r>
            <a:r>
              <a:rPr lang="en-US" sz="2400" dirty="0" smtClean="0"/>
              <a:t> </a:t>
            </a:r>
            <a:r>
              <a:rPr lang="en-US" sz="2400" dirty="0" err="1" smtClean="0"/>
              <a:t>complejo</a:t>
            </a:r>
            <a:r>
              <a:rPr lang="en-US" sz="2400" dirty="0" smtClean="0"/>
              <a:t> AB-</a:t>
            </a:r>
            <a:r>
              <a:rPr lang="en-US" sz="2400" dirty="0" err="1" smtClean="0"/>
              <a:t>Prot</a:t>
            </a:r>
            <a:r>
              <a:rPr lang="en-US" sz="2400" dirty="0" smtClean="0"/>
              <a:t>-DNA</a:t>
            </a:r>
          </a:p>
          <a:p>
            <a:r>
              <a:rPr lang="en-US" sz="2400" dirty="0" err="1" smtClean="0"/>
              <a:t>Disociar</a:t>
            </a:r>
            <a:r>
              <a:rPr lang="en-US" sz="2400" smtClean="0"/>
              <a:t> el </a:t>
            </a:r>
            <a:r>
              <a:rPr lang="en-US" sz="2400" dirty="0" smtClean="0"/>
              <a:t>DNA, PCR y </a:t>
            </a:r>
            <a:r>
              <a:rPr lang="en-US" sz="2400" dirty="0" err="1" smtClean="0"/>
              <a:t>secuenciar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328" y="882349"/>
            <a:ext cx="3604717" cy="57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4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551" y="27252"/>
            <a:ext cx="6962776" cy="1164421"/>
          </a:xfrm>
        </p:spPr>
        <p:txBody>
          <a:bodyPr/>
          <a:lstStyle/>
          <a:p>
            <a:r>
              <a:rPr lang="en-US" sz="3200" dirty="0" err="1" smtClean="0"/>
              <a:t>Mecanismos</a:t>
            </a:r>
            <a:r>
              <a:rPr lang="en-US" sz="3200" dirty="0" smtClean="0"/>
              <a:t> de </a:t>
            </a:r>
            <a:r>
              <a:rPr lang="en-US" sz="3200" dirty="0" err="1" smtClean="0"/>
              <a:t>Transcripción</a:t>
            </a:r>
            <a:r>
              <a:rPr lang="en-US" sz="3200" dirty="0" smtClean="0"/>
              <a:t> </a:t>
            </a:r>
            <a:r>
              <a:rPr lang="en-US" sz="3200" dirty="0" err="1" smtClean="0"/>
              <a:t>diferencial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551" y="1191673"/>
            <a:ext cx="8604440" cy="5543315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ChIP-Seq</a:t>
            </a:r>
            <a:r>
              <a:rPr lang="en-US" sz="2400" dirty="0" smtClean="0"/>
              <a:t>, </a:t>
            </a:r>
            <a:r>
              <a:rPr lang="en-US" sz="2400" dirty="0" err="1" smtClean="0"/>
              <a:t>identifica</a:t>
            </a:r>
            <a:r>
              <a:rPr lang="en-US" sz="2400" dirty="0" smtClean="0"/>
              <a:t> dos </a:t>
            </a:r>
            <a:r>
              <a:rPr lang="en-US" sz="2400" dirty="0" err="1" smtClean="0"/>
              <a:t>tipos</a:t>
            </a:r>
            <a:r>
              <a:rPr lang="en-US" sz="2400" dirty="0" smtClean="0"/>
              <a:t> de </a:t>
            </a:r>
            <a:r>
              <a:rPr lang="en-US" sz="2400" dirty="0" err="1" smtClean="0"/>
              <a:t>promotores</a:t>
            </a:r>
            <a:endParaRPr lang="en-US" sz="2400" dirty="0" smtClean="0"/>
          </a:p>
          <a:p>
            <a:r>
              <a:rPr lang="en-US" sz="2400" b="1" dirty="0" smtClean="0"/>
              <a:t>High </a:t>
            </a:r>
            <a:r>
              <a:rPr lang="en-US" sz="2400" b="1" dirty="0" err="1" smtClean="0"/>
              <a:t>CpG</a:t>
            </a:r>
            <a:r>
              <a:rPr lang="en-US" sz="2400" b="1" dirty="0" smtClean="0"/>
              <a:t> content </a:t>
            </a:r>
            <a:r>
              <a:rPr lang="en-US" sz="2400" b="1" dirty="0" err="1" smtClean="0"/>
              <a:t>promotors</a:t>
            </a:r>
            <a:endParaRPr lang="en-US" sz="2400" b="1" dirty="0" smtClean="0"/>
          </a:p>
          <a:p>
            <a:pPr lvl="1"/>
            <a:r>
              <a:rPr lang="en-US" sz="2400" dirty="0" smtClean="0"/>
              <a:t>Default on</a:t>
            </a:r>
            <a:r>
              <a:rPr lang="en-US" sz="2400" dirty="0"/>
              <a:t>:</a:t>
            </a:r>
            <a:r>
              <a:rPr lang="en-US" sz="2400" dirty="0" smtClean="0"/>
              <a:t> DNA no </a:t>
            </a:r>
            <a:r>
              <a:rPr lang="en-US" sz="2400" dirty="0" err="1" smtClean="0"/>
              <a:t>metilado</a:t>
            </a:r>
            <a:r>
              <a:rPr lang="en-US" sz="2400" dirty="0"/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activo</a:t>
            </a:r>
            <a:r>
              <a:rPr lang="en-US" sz="2400" dirty="0" smtClean="0">
                <a:sym typeface="Wingdings"/>
              </a:rPr>
              <a:t>; </a:t>
            </a:r>
            <a:r>
              <a:rPr lang="en-US" sz="2400" dirty="0" smtClean="0"/>
              <a:t> </a:t>
            </a:r>
            <a:r>
              <a:rPr lang="en-US" sz="2400" dirty="0" err="1" smtClean="0"/>
              <a:t>para</a:t>
            </a:r>
            <a:r>
              <a:rPr lang="en-US" sz="2400" dirty="0" smtClean="0"/>
              <a:t> </a:t>
            </a:r>
            <a:r>
              <a:rPr lang="en-US" sz="2400" dirty="0" err="1" smtClean="0"/>
              <a:t>inactivarlo</a:t>
            </a:r>
            <a:r>
              <a:rPr lang="en-US" sz="2400" dirty="0" smtClean="0"/>
              <a:t> </a:t>
            </a:r>
            <a:r>
              <a:rPr lang="en-US" sz="2400" dirty="0" err="1" smtClean="0"/>
              <a:t>metilar</a:t>
            </a:r>
            <a:r>
              <a:rPr lang="en-US" sz="2400" dirty="0" smtClean="0"/>
              <a:t> </a:t>
            </a:r>
            <a:r>
              <a:rPr lang="en-US" sz="2400" dirty="0" err="1" smtClean="0"/>
              <a:t>las</a:t>
            </a:r>
            <a:r>
              <a:rPr lang="en-US" sz="2400" dirty="0" smtClean="0"/>
              <a:t> </a:t>
            </a:r>
            <a:r>
              <a:rPr lang="en-US" sz="2400" dirty="0" err="1" smtClean="0"/>
              <a:t>histonas</a:t>
            </a:r>
            <a:endParaRPr lang="en-US" sz="2400" dirty="0"/>
          </a:p>
          <a:p>
            <a:pPr lvl="1"/>
            <a:r>
              <a:rPr lang="en-US" sz="2400" dirty="0" smtClean="0"/>
              <a:t>En genes de control del </a:t>
            </a:r>
            <a:r>
              <a:rPr lang="en-US" sz="2400" dirty="0" err="1" smtClean="0"/>
              <a:t>desarrollo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err="1" smtClean="0"/>
              <a:t>Regulan</a:t>
            </a:r>
            <a:r>
              <a:rPr lang="en-US" sz="2400" dirty="0" smtClean="0"/>
              <a:t> la </a:t>
            </a:r>
            <a:r>
              <a:rPr lang="en-US" sz="2400" dirty="0" err="1" smtClean="0"/>
              <a:t>síntesis</a:t>
            </a:r>
            <a:r>
              <a:rPr lang="en-US" sz="2400" dirty="0" smtClean="0"/>
              <a:t> de TF y </a:t>
            </a:r>
            <a:r>
              <a:rPr lang="en-US" sz="2400" dirty="0" err="1" smtClean="0"/>
              <a:t>otras</a:t>
            </a:r>
            <a:r>
              <a:rPr lang="en-US" sz="2400" dirty="0" smtClean="0"/>
              <a:t> </a:t>
            </a:r>
            <a:r>
              <a:rPr lang="en-US" sz="2400" dirty="0" err="1" smtClean="0"/>
              <a:t>proteínas</a:t>
            </a:r>
            <a:r>
              <a:rPr lang="en-US" sz="2400" dirty="0" smtClean="0"/>
              <a:t> </a:t>
            </a:r>
            <a:r>
              <a:rPr lang="en-US" sz="2400" dirty="0" err="1" smtClean="0"/>
              <a:t>reguladoras</a:t>
            </a:r>
            <a:endParaRPr lang="en-US" sz="2400" dirty="0" smtClean="0"/>
          </a:p>
          <a:p>
            <a:r>
              <a:rPr lang="en-US" sz="2400" b="1" dirty="0" smtClean="0"/>
              <a:t>Low </a:t>
            </a:r>
            <a:r>
              <a:rPr lang="en-US" sz="2400" b="1" dirty="0" err="1" smtClean="0"/>
              <a:t>CpG</a:t>
            </a:r>
            <a:r>
              <a:rPr lang="en-US" sz="2400" b="1" dirty="0" smtClean="0"/>
              <a:t> content </a:t>
            </a:r>
            <a:r>
              <a:rPr lang="en-US" sz="2400" b="1" dirty="0" err="1" smtClean="0"/>
              <a:t>promotors</a:t>
            </a:r>
            <a:r>
              <a:rPr lang="en-US" sz="2400" b="1" dirty="0" smtClean="0"/>
              <a:t> </a:t>
            </a:r>
            <a:r>
              <a:rPr lang="en-US" sz="2400" dirty="0" smtClean="0"/>
              <a:t>– </a:t>
            </a:r>
            <a:r>
              <a:rPr lang="en-US" sz="2400" dirty="0" err="1" smtClean="0"/>
              <a:t>proteínas</a:t>
            </a:r>
            <a:r>
              <a:rPr lang="en-US" sz="2400" dirty="0" smtClean="0"/>
              <a:t> </a:t>
            </a:r>
            <a:r>
              <a:rPr lang="en-US" sz="2400" dirty="0" err="1" smtClean="0"/>
              <a:t>características</a:t>
            </a:r>
            <a:r>
              <a:rPr lang="en-US" sz="2400" dirty="0" smtClean="0"/>
              <a:t> de </a:t>
            </a:r>
            <a:r>
              <a:rPr lang="en-US" sz="2400" dirty="0" err="1" smtClean="0"/>
              <a:t>etapas</a:t>
            </a:r>
            <a:r>
              <a:rPr lang="en-US" sz="2400" dirty="0" smtClean="0"/>
              <a:t> </a:t>
            </a:r>
            <a:r>
              <a:rPr lang="en-US" sz="2400" dirty="0" err="1" smtClean="0"/>
              <a:t>tardías</a:t>
            </a:r>
            <a:r>
              <a:rPr lang="en-US" sz="2400" dirty="0" smtClean="0"/>
              <a:t>, </a:t>
            </a:r>
            <a:r>
              <a:rPr lang="en-US" sz="2400" dirty="0" err="1" smtClean="0"/>
              <a:t>celulas</a:t>
            </a:r>
            <a:r>
              <a:rPr lang="en-US" sz="2400" dirty="0" smtClean="0"/>
              <a:t> </a:t>
            </a:r>
            <a:r>
              <a:rPr lang="en-US" sz="2400" dirty="0" err="1" smtClean="0"/>
              <a:t>maduras</a:t>
            </a:r>
            <a:r>
              <a:rPr lang="en-US" sz="2400" dirty="0" smtClean="0"/>
              <a:t>, </a:t>
            </a:r>
            <a:r>
              <a:rPr lang="en-US" sz="2400" dirty="0" err="1" smtClean="0"/>
              <a:t>diferenciadas</a:t>
            </a:r>
            <a:endParaRPr lang="en-US" sz="2400" dirty="0" smtClean="0"/>
          </a:p>
          <a:p>
            <a:pPr lvl="1"/>
            <a:r>
              <a:rPr lang="en-US" sz="2400" dirty="0" smtClean="0"/>
              <a:t>Defaults off: DNA </a:t>
            </a:r>
            <a:r>
              <a:rPr lang="en-US" sz="2400" dirty="0" err="1" smtClean="0"/>
              <a:t>metilado</a:t>
            </a:r>
            <a:r>
              <a:rPr lang="en-US" sz="2400" dirty="0" smtClean="0"/>
              <a:t>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sym typeface="Wingdings"/>
              </a:rPr>
              <a:t>inactivo</a:t>
            </a:r>
            <a:r>
              <a:rPr lang="en-US" sz="2400" dirty="0" smtClean="0">
                <a:sym typeface="Wingdings"/>
              </a:rPr>
              <a:t>, hay </a:t>
            </a:r>
            <a:r>
              <a:rPr lang="en-US" sz="2400" dirty="0" err="1" smtClean="0">
                <a:sym typeface="Wingdings"/>
              </a:rPr>
              <a:t>que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demetilar</a:t>
            </a:r>
            <a:r>
              <a:rPr lang="en-US" sz="2400" dirty="0" smtClean="0">
                <a:sym typeface="Wingdings"/>
              </a:rPr>
              <a:t> y </a:t>
            </a:r>
            <a:r>
              <a:rPr lang="en-US" sz="2400" dirty="0" err="1" smtClean="0">
                <a:sym typeface="Wingdings"/>
              </a:rPr>
              <a:t>esto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permite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modificar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las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histonas</a:t>
            </a:r>
            <a:r>
              <a:rPr lang="en-US" sz="2400" dirty="0" smtClean="0">
                <a:sym typeface="Wingdings"/>
              </a:rPr>
              <a:t> y </a:t>
            </a:r>
            <a:r>
              <a:rPr lang="en-US" sz="2400" dirty="0" err="1" smtClean="0">
                <a:sym typeface="Wingdings"/>
              </a:rPr>
              <a:t>esto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err="1" smtClean="0">
                <a:sym typeface="Wingdings"/>
              </a:rPr>
              <a:t>permite</a:t>
            </a:r>
            <a:r>
              <a:rPr lang="en-US" sz="2400" dirty="0" smtClean="0">
                <a:sym typeface="Wingdings"/>
              </a:rPr>
              <a:t> la RNA pol II </a:t>
            </a:r>
            <a:r>
              <a:rPr lang="en-US" sz="2400" dirty="0" err="1" smtClean="0">
                <a:sym typeface="Wingdings"/>
              </a:rPr>
              <a:t>entrar</a:t>
            </a:r>
            <a:r>
              <a:rPr lang="en-US" sz="2400" dirty="0" smtClean="0">
                <a:sym typeface="Wingdings"/>
              </a:rPr>
              <a:t>.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24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36" y="84612"/>
            <a:ext cx="6508377" cy="582621"/>
          </a:xfrm>
        </p:spPr>
        <p:txBody>
          <a:bodyPr/>
          <a:lstStyle/>
          <a:p>
            <a:r>
              <a:rPr lang="en-US" dirty="0" err="1" smtClean="0"/>
              <a:t>Resúmen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336" y="918376"/>
            <a:ext cx="8563015" cy="5689411"/>
          </a:xfrm>
        </p:spPr>
        <p:txBody>
          <a:bodyPr/>
          <a:lstStyle/>
          <a:p>
            <a:r>
              <a:rPr lang="en-US" dirty="0" err="1" smtClean="0"/>
              <a:t>Expresión</a:t>
            </a:r>
            <a:r>
              <a:rPr lang="en-US" dirty="0" smtClean="0"/>
              <a:t> </a:t>
            </a:r>
            <a:r>
              <a:rPr lang="en-US" dirty="0" err="1" smtClean="0"/>
              <a:t>Diferencial</a:t>
            </a:r>
            <a:r>
              <a:rPr lang="en-US" dirty="0" smtClean="0"/>
              <a:t> del </a:t>
            </a:r>
            <a:r>
              <a:rPr lang="en-US" dirty="0" err="1" smtClean="0"/>
              <a:t>Genoma</a:t>
            </a:r>
            <a:endParaRPr lang="en-US" dirty="0" smtClean="0"/>
          </a:p>
          <a:p>
            <a:pPr lvl="1"/>
            <a:r>
              <a:rPr lang="en-US" dirty="0" err="1" smtClean="0"/>
              <a:t>Niveles</a:t>
            </a:r>
            <a:r>
              <a:rPr lang="en-US" dirty="0" smtClean="0"/>
              <a:t> de control</a:t>
            </a:r>
          </a:p>
          <a:p>
            <a:r>
              <a:rPr lang="en-US" dirty="0" err="1" smtClean="0"/>
              <a:t>Evidencias</a:t>
            </a:r>
            <a:r>
              <a:rPr lang="en-US" dirty="0" smtClean="0"/>
              <a:t> de </a:t>
            </a:r>
            <a:r>
              <a:rPr lang="en-US" dirty="0" err="1" smtClean="0"/>
              <a:t>equivalencia</a:t>
            </a:r>
            <a:r>
              <a:rPr lang="en-US" dirty="0" smtClean="0"/>
              <a:t> </a:t>
            </a:r>
            <a:r>
              <a:rPr lang="en-US" dirty="0" err="1" smtClean="0"/>
              <a:t>genómica</a:t>
            </a:r>
            <a:endParaRPr lang="en-US" dirty="0" smtClean="0"/>
          </a:p>
          <a:p>
            <a:pPr lvl="1"/>
            <a:r>
              <a:rPr lang="en-US" dirty="0" err="1" smtClean="0"/>
              <a:t>Politenos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Giemsa</a:t>
            </a:r>
            <a:r>
              <a:rPr lang="en-US" dirty="0" smtClean="0"/>
              <a:t> – Southern - Dolly</a:t>
            </a:r>
          </a:p>
          <a:p>
            <a:r>
              <a:rPr lang="en-US" dirty="0" err="1"/>
              <a:t>Diferencias</a:t>
            </a:r>
            <a:r>
              <a:rPr lang="en-US" dirty="0"/>
              <a:t> entre </a:t>
            </a:r>
            <a:r>
              <a:rPr lang="en-US" dirty="0" err="1"/>
              <a:t>Procariotas</a:t>
            </a:r>
            <a:r>
              <a:rPr lang="en-US" dirty="0"/>
              <a:t> y </a:t>
            </a:r>
            <a:r>
              <a:rPr lang="en-US" dirty="0" err="1"/>
              <a:t>Eucariotas</a:t>
            </a:r>
            <a:endParaRPr lang="en-US" dirty="0"/>
          </a:p>
          <a:p>
            <a:pPr lvl="1"/>
            <a:r>
              <a:rPr lang="en-US" dirty="0" err="1"/>
              <a:t>Cromatina</a:t>
            </a:r>
            <a:endParaRPr lang="en-US" dirty="0"/>
          </a:p>
          <a:p>
            <a:pPr lvl="1"/>
            <a:r>
              <a:rPr lang="en-US" dirty="0" err="1" smtClean="0"/>
              <a:t>Empaquetamiento</a:t>
            </a:r>
            <a:endParaRPr lang="en-US" dirty="0" smtClean="0"/>
          </a:p>
          <a:p>
            <a:pPr lvl="1"/>
            <a:r>
              <a:rPr lang="en-US" dirty="0" err="1" smtClean="0"/>
              <a:t>Acetilaciones</a:t>
            </a:r>
            <a:r>
              <a:rPr lang="en-US" dirty="0" smtClean="0"/>
              <a:t> y </a:t>
            </a:r>
            <a:r>
              <a:rPr lang="en-US" dirty="0" err="1" smtClean="0"/>
              <a:t>Metilaciones</a:t>
            </a:r>
            <a:endParaRPr lang="en-US" dirty="0"/>
          </a:p>
          <a:p>
            <a:r>
              <a:rPr lang="en-US" dirty="0" err="1" smtClean="0"/>
              <a:t>Anatomía</a:t>
            </a:r>
            <a:r>
              <a:rPr lang="en-US" dirty="0" smtClean="0"/>
              <a:t> General de un Gen</a:t>
            </a:r>
          </a:p>
          <a:p>
            <a:pPr lvl="1"/>
            <a:r>
              <a:rPr lang="en-US" dirty="0" err="1" smtClean="0"/>
              <a:t>Secuencias</a:t>
            </a:r>
            <a:r>
              <a:rPr lang="en-US" dirty="0" smtClean="0"/>
              <a:t> </a:t>
            </a:r>
            <a:r>
              <a:rPr lang="en-US" dirty="0" err="1" smtClean="0"/>
              <a:t>iniciadores</a:t>
            </a:r>
            <a:r>
              <a:rPr lang="en-US" dirty="0" smtClean="0"/>
              <a:t> y </a:t>
            </a:r>
            <a:r>
              <a:rPr lang="en-US" dirty="0" err="1" smtClean="0"/>
              <a:t>terminadoras</a:t>
            </a:r>
            <a:r>
              <a:rPr lang="en-US" dirty="0" smtClean="0"/>
              <a:t>, UTRs, </a:t>
            </a:r>
            <a:r>
              <a:rPr lang="en-US" dirty="0" err="1" smtClean="0"/>
              <a:t>Intrones</a:t>
            </a:r>
            <a:r>
              <a:rPr lang="en-US" dirty="0" smtClean="0"/>
              <a:t> y </a:t>
            </a:r>
            <a:r>
              <a:rPr lang="en-US" dirty="0" err="1" smtClean="0"/>
              <a:t>Exones</a:t>
            </a:r>
            <a:endParaRPr lang="en-US" dirty="0" smtClean="0"/>
          </a:p>
          <a:p>
            <a:pPr lvl="1"/>
            <a:r>
              <a:rPr lang="en-US" dirty="0" err="1" smtClean="0"/>
              <a:t>Promotores</a:t>
            </a:r>
            <a:r>
              <a:rPr lang="en-US" dirty="0" smtClean="0"/>
              <a:t> y Enhancers</a:t>
            </a:r>
          </a:p>
          <a:p>
            <a:pPr lvl="1"/>
            <a:r>
              <a:rPr lang="en-US" dirty="0" smtClean="0"/>
              <a:t>TF’s</a:t>
            </a:r>
          </a:p>
          <a:p>
            <a:pPr lvl="1"/>
            <a:r>
              <a:rPr lang="en-US" dirty="0" smtClean="0"/>
              <a:t>Silencers, Insulators</a:t>
            </a:r>
          </a:p>
          <a:p>
            <a:pPr lvl="1"/>
            <a:r>
              <a:rPr lang="en-US" dirty="0" err="1" smtClean="0"/>
              <a:t>CpG</a:t>
            </a:r>
            <a:r>
              <a:rPr lang="en-US" dirty="0" smtClean="0"/>
              <a:t> </a:t>
            </a:r>
            <a:r>
              <a:rPr lang="en-US" dirty="0" err="1" smtClean="0"/>
              <a:t>promotors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2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087" y="247797"/>
            <a:ext cx="6508377" cy="685945"/>
          </a:xfrm>
        </p:spPr>
        <p:txBody>
          <a:bodyPr/>
          <a:lstStyle/>
          <a:p>
            <a:r>
              <a:rPr lang="en-US" dirty="0" err="1" smtClean="0"/>
              <a:t>Introducción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Como se </a:t>
            </a:r>
            <a:r>
              <a:rPr lang="en-US" sz="2400" dirty="0" err="1" smtClean="0"/>
              <a:t>hace</a:t>
            </a:r>
            <a:r>
              <a:rPr lang="en-US" sz="2400" dirty="0" smtClean="0"/>
              <a:t> </a:t>
            </a:r>
            <a:r>
              <a:rPr lang="en-US" sz="2400" dirty="0" err="1" smtClean="0"/>
              <a:t>diferencial</a:t>
            </a:r>
            <a:r>
              <a:rPr lang="en-US" sz="2400" dirty="0" smtClean="0"/>
              <a:t> </a:t>
            </a:r>
            <a:r>
              <a:rPr lang="en-US" sz="2400" dirty="0" err="1" smtClean="0"/>
              <a:t>esa</a:t>
            </a:r>
            <a:r>
              <a:rPr lang="en-US" sz="2400" dirty="0" smtClean="0"/>
              <a:t> </a:t>
            </a:r>
            <a:r>
              <a:rPr lang="en-US" sz="2400" dirty="0" err="1" smtClean="0"/>
              <a:t>expresión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51" y="1090614"/>
            <a:ext cx="8751136" cy="4972864"/>
          </a:xfrm>
        </p:spPr>
        <p:txBody>
          <a:bodyPr>
            <a:normAutofit fontScale="92500" lnSpcReduction="20000"/>
          </a:bodyPr>
          <a:lstStyle/>
          <a:p>
            <a:r>
              <a:rPr lang="en-US" sz="2400" b="1" dirty="0" err="1">
                <a:solidFill>
                  <a:schemeClr val="tx1"/>
                </a:solidFill>
              </a:rPr>
              <a:t>N</a:t>
            </a:r>
            <a:r>
              <a:rPr lang="en-US" sz="2400" b="1" dirty="0" err="1" smtClean="0">
                <a:solidFill>
                  <a:schemeClr val="tx1"/>
                </a:solidFill>
              </a:rPr>
              <a:t>iveles</a:t>
            </a:r>
            <a:r>
              <a:rPr lang="en-US" sz="2400" b="1" dirty="0" smtClean="0">
                <a:solidFill>
                  <a:schemeClr val="tx1"/>
                </a:solidFill>
              </a:rPr>
              <a:t> de </a:t>
            </a:r>
            <a:r>
              <a:rPr lang="en-US" sz="2400" b="1" dirty="0" err="1" smtClean="0">
                <a:solidFill>
                  <a:schemeClr val="tx1"/>
                </a:solidFill>
              </a:rPr>
              <a:t>regulación</a:t>
            </a:r>
            <a:r>
              <a:rPr lang="en-US" sz="2400" b="1" dirty="0" smtClean="0">
                <a:solidFill>
                  <a:schemeClr val="tx1"/>
                </a:solidFill>
              </a:rPr>
              <a:t> de la </a:t>
            </a:r>
            <a:r>
              <a:rPr lang="en-US" sz="2400" b="1" dirty="0" err="1" smtClean="0">
                <a:solidFill>
                  <a:schemeClr val="tx1"/>
                </a:solidFill>
              </a:rPr>
              <a:t>expresión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genética</a:t>
            </a:r>
            <a:endParaRPr lang="en-US" sz="2400" b="1" dirty="0" smtClean="0">
              <a:solidFill>
                <a:schemeClr val="tx1"/>
              </a:solidFill>
            </a:endParaRP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Transcripción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diferencia</a:t>
            </a:r>
            <a:r>
              <a:rPr lang="en-US" sz="2400" dirty="0" err="1" smtClean="0">
                <a:solidFill>
                  <a:schemeClr val="tx1"/>
                </a:solidFill>
              </a:rPr>
              <a:t>l</a:t>
            </a:r>
            <a:r>
              <a:rPr lang="en-US" sz="2400" dirty="0" smtClean="0">
                <a:solidFill>
                  <a:schemeClr val="tx1"/>
                </a:solidFill>
              </a:rPr>
              <a:t>:  </a:t>
            </a:r>
            <a:r>
              <a:rPr lang="en-US" sz="2400" dirty="0" err="1" smtClean="0">
                <a:solidFill>
                  <a:schemeClr val="tx1"/>
                </a:solidFill>
              </a:rPr>
              <a:t>regula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cuales</a:t>
            </a:r>
            <a:r>
              <a:rPr lang="en-US" sz="2400" dirty="0" smtClean="0">
                <a:solidFill>
                  <a:schemeClr val="tx1"/>
                </a:solidFill>
              </a:rPr>
              <a:t> genes se </a:t>
            </a:r>
            <a:r>
              <a:rPr lang="en-US" sz="2400" dirty="0" err="1" smtClean="0">
                <a:solidFill>
                  <a:schemeClr val="tx1"/>
                </a:solidFill>
              </a:rPr>
              <a:t>transcriben</a:t>
            </a:r>
            <a:r>
              <a:rPr lang="en-US" sz="2400" dirty="0" smtClean="0">
                <a:solidFill>
                  <a:schemeClr val="tx1"/>
                </a:solidFill>
              </a:rPr>
              <a:t> en RNA nuclear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Procesamiento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selectivo</a:t>
            </a:r>
            <a:r>
              <a:rPr lang="en-US" sz="2400" dirty="0" smtClean="0">
                <a:solidFill>
                  <a:schemeClr val="tx1"/>
                </a:solidFill>
              </a:rPr>
              <a:t> de RNA nuclear: decide </a:t>
            </a:r>
            <a:r>
              <a:rPr lang="en-US" sz="2400" dirty="0" err="1" smtClean="0">
                <a:solidFill>
                  <a:schemeClr val="tx1"/>
                </a:solidFill>
              </a:rPr>
              <a:t>que</a:t>
            </a:r>
            <a:r>
              <a:rPr lang="en-US" sz="2400" dirty="0" smtClean="0">
                <a:solidFill>
                  <a:schemeClr val="tx1"/>
                </a:solidFill>
              </a:rPr>
              <a:t> parte del RNA nuclear se </a:t>
            </a:r>
            <a:r>
              <a:rPr lang="en-US" sz="2400" dirty="0" err="1" smtClean="0">
                <a:solidFill>
                  <a:schemeClr val="tx1"/>
                </a:solidFill>
              </a:rPr>
              <a:t>convierte</a:t>
            </a:r>
            <a:r>
              <a:rPr lang="en-US" sz="2400" dirty="0" smtClean="0">
                <a:solidFill>
                  <a:schemeClr val="tx1"/>
                </a:solidFill>
              </a:rPr>
              <a:t> en </a:t>
            </a:r>
            <a:r>
              <a:rPr lang="en-US" sz="2400" b="1" dirty="0" smtClean="0">
                <a:solidFill>
                  <a:schemeClr val="tx1"/>
                </a:solidFill>
              </a:rPr>
              <a:t>mRNA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Transporte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selectivo</a:t>
            </a:r>
            <a:r>
              <a:rPr lang="en-US" sz="2400" b="1" dirty="0" smtClean="0">
                <a:solidFill>
                  <a:schemeClr val="tx1"/>
                </a:solidFill>
              </a:rPr>
              <a:t> de mRNAs: </a:t>
            </a:r>
            <a:r>
              <a:rPr lang="en-US" sz="2400" dirty="0" smtClean="0">
                <a:solidFill>
                  <a:schemeClr val="tx1"/>
                </a:solidFill>
              </a:rPr>
              <a:t>decide </a:t>
            </a:r>
            <a:r>
              <a:rPr lang="en-US" sz="2400" dirty="0" err="1" smtClean="0">
                <a:solidFill>
                  <a:schemeClr val="tx1"/>
                </a:solidFill>
              </a:rPr>
              <a:t>cuales</a:t>
            </a:r>
            <a:r>
              <a:rPr lang="en-US" sz="2400" dirty="0" smtClean="0">
                <a:solidFill>
                  <a:schemeClr val="tx1"/>
                </a:solidFill>
              </a:rPr>
              <a:t> mRNAs </a:t>
            </a:r>
            <a:r>
              <a:rPr lang="en-US" sz="2400" dirty="0" err="1" smtClean="0">
                <a:solidFill>
                  <a:schemeClr val="tx1"/>
                </a:solidFill>
              </a:rPr>
              <a:t>viajan</a:t>
            </a:r>
            <a:r>
              <a:rPr lang="en-US" sz="2400" dirty="0" smtClean="0">
                <a:solidFill>
                  <a:schemeClr val="tx1"/>
                </a:solidFill>
              </a:rPr>
              <a:t> al </a:t>
            </a:r>
            <a:r>
              <a:rPr lang="en-US" sz="2400" dirty="0" err="1" smtClean="0">
                <a:solidFill>
                  <a:schemeClr val="tx1"/>
                </a:solidFill>
              </a:rPr>
              <a:t>citoplasma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Traducción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selectiva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de mRNAs: </a:t>
            </a:r>
            <a:r>
              <a:rPr lang="en-US" sz="2400" dirty="0" err="1" smtClean="0">
                <a:solidFill>
                  <a:schemeClr val="tx1"/>
                </a:solidFill>
              </a:rPr>
              <a:t>regula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cuales</a:t>
            </a:r>
            <a:r>
              <a:rPr lang="en-US" sz="2400" dirty="0" smtClean="0">
                <a:solidFill>
                  <a:schemeClr val="tx1"/>
                </a:solidFill>
              </a:rPr>
              <a:t> mRNAs </a:t>
            </a:r>
            <a:r>
              <a:rPr lang="en-US" sz="2400" dirty="0" err="1" smtClean="0">
                <a:solidFill>
                  <a:schemeClr val="tx1"/>
                </a:solidFill>
              </a:rPr>
              <a:t>ya</a:t>
            </a:r>
            <a:r>
              <a:rPr lang="en-US" sz="2400" dirty="0" smtClean="0">
                <a:solidFill>
                  <a:schemeClr val="tx1"/>
                </a:solidFill>
              </a:rPr>
              <a:t> en el </a:t>
            </a:r>
            <a:r>
              <a:rPr lang="en-US" sz="2400" dirty="0" err="1" smtClean="0">
                <a:solidFill>
                  <a:schemeClr val="tx1"/>
                </a:solidFill>
              </a:rPr>
              <a:t>citoplasma</a:t>
            </a:r>
            <a:r>
              <a:rPr lang="en-US" sz="2400" dirty="0" smtClean="0">
                <a:solidFill>
                  <a:schemeClr val="tx1"/>
                </a:solidFill>
              </a:rPr>
              <a:t> se </a:t>
            </a:r>
            <a:r>
              <a:rPr lang="en-US" sz="2400" dirty="0" err="1" smtClean="0">
                <a:solidFill>
                  <a:schemeClr val="tx1"/>
                </a:solidFill>
              </a:rPr>
              <a:t>traducirán</a:t>
            </a:r>
            <a:r>
              <a:rPr lang="en-US" sz="2400" dirty="0" smtClean="0">
                <a:solidFill>
                  <a:schemeClr val="tx1"/>
                </a:solidFill>
              </a:rPr>
              <a:t> a </a:t>
            </a:r>
            <a:r>
              <a:rPr lang="en-US" sz="2400" dirty="0" err="1" smtClean="0">
                <a:solidFill>
                  <a:schemeClr val="tx1"/>
                </a:solidFill>
              </a:rPr>
              <a:t>proteínas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Modificación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diferencia</a:t>
            </a:r>
            <a:r>
              <a:rPr lang="en-US" sz="2400" dirty="0" err="1" smtClean="0">
                <a:solidFill>
                  <a:schemeClr val="tx1"/>
                </a:solidFill>
              </a:rPr>
              <a:t>l</a:t>
            </a:r>
            <a:r>
              <a:rPr lang="en-US" sz="2400" dirty="0" smtClean="0">
                <a:solidFill>
                  <a:schemeClr val="tx1"/>
                </a:solidFill>
              </a:rPr>
              <a:t> de </a:t>
            </a:r>
            <a:r>
              <a:rPr lang="en-US" sz="2400" dirty="0" err="1" smtClean="0">
                <a:solidFill>
                  <a:schemeClr val="tx1"/>
                </a:solidFill>
              </a:rPr>
              <a:t>proteínas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 err="1" smtClean="0">
                <a:solidFill>
                  <a:schemeClr val="tx1"/>
                </a:solidFill>
              </a:rPr>
              <a:t>regula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cuales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proteínas</a:t>
            </a:r>
            <a:r>
              <a:rPr lang="en-US" sz="2400" dirty="0" smtClean="0">
                <a:solidFill>
                  <a:schemeClr val="tx1"/>
                </a:solidFill>
              </a:rPr>
              <a:t> se </a:t>
            </a:r>
            <a:r>
              <a:rPr lang="en-US" sz="2400" dirty="0" err="1" smtClean="0">
                <a:solidFill>
                  <a:schemeClr val="tx1"/>
                </a:solidFill>
              </a:rPr>
              <a:t>mantendrán</a:t>
            </a:r>
            <a:r>
              <a:rPr lang="en-US" sz="2400" dirty="0" smtClean="0">
                <a:solidFill>
                  <a:schemeClr val="tx1"/>
                </a:solidFill>
              </a:rPr>
              <a:t> y </a:t>
            </a:r>
            <a:r>
              <a:rPr lang="en-US" sz="2400" dirty="0" err="1" smtClean="0">
                <a:solidFill>
                  <a:schemeClr val="tx1"/>
                </a:solidFill>
              </a:rPr>
              <a:t>funcionarán</a:t>
            </a:r>
            <a:r>
              <a:rPr lang="en-US" sz="2400" dirty="0" smtClean="0">
                <a:solidFill>
                  <a:schemeClr val="tx1"/>
                </a:solidFill>
              </a:rPr>
              <a:t>  en la </a:t>
            </a:r>
            <a:r>
              <a:rPr lang="en-US" sz="2400" dirty="0" err="1" smtClean="0">
                <a:solidFill>
                  <a:schemeClr val="tx1"/>
                </a:solidFill>
              </a:rPr>
              <a:t>célula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400" b="1" dirty="0" err="1" smtClean="0">
                <a:solidFill>
                  <a:schemeClr val="tx1"/>
                </a:solidFill>
              </a:rPr>
              <a:t>Habrá</a:t>
            </a:r>
            <a:r>
              <a:rPr lang="en-US" sz="2400" b="1" dirty="0" smtClean="0">
                <a:solidFill>
                  <a:schemeClr val="tx1"/>
                </a:solidFill>
              </a:rPr>
              <a:t> genes </a:t>
            </a:r>
            <a:r>
              <a:rPr lang="en-US" sz="2400" b="1" dirty="0" err="1" smtClean="0">
                <a:solidFill>
                  <a:schemeClr val="tx1"/>
                </a:solidFill>
              </a:rPr>
              <a:t>regulados</a:t>
            </a:r>
            <a:r>
              <a:rPr lang="en-US" sz="2400" b="1" dirty="0" smtClean="0">
                <a:solidFill>
                  <a:schemeClr val="tx1"/>
                </a:solidFill>
              </a:rPr>
              <a:t> en </a:t>
            </a:r>
            <a:r>
              <a:rPr lang="en-US" sz="2400" b="1" dirty="0" err="1" smtClean="0">
                <a:solidFill>
                  <a:schemeClr val="tx1"/>
                </a:solidFill>
              </a:rPr>
              <a:t>todos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estos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niveles</a:t>
            </a:r>
            <a:r>
              <a:rPr lang="en-US" sz="2400" b="1" dirty="0" smtClean="0">
                <a:solidFill>
                  <a:schemeClr val="tx1"/>
                </a:solidFill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252"/>
            <a:ext cx="6508377" cy="685945"/>
          </a:xfrm>
        </p:spPr>
        <p:txBody>
          <a:bodyPr/>
          <a:lstStyle/>
          <a:p>
            <a:r>
              <a:rPr lang="en-US" dirty="0" err="1" smtClean="0"/>
              <a:t>Introducción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944" y="1918243"/>
            <a:ext cx="6550124" cy="4918363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64593" y="817214"/>
            <a:ext cx="6700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/>
              <a:t>Niveles</a:t>
            </a:r>
            <a:r>
              <a:rPr lang="en-US" sz="2800" b="1" dirty="0"/>
              <a:t> de </a:t>
            </a:r>
            <a:r>
              <a:rPr lang="en-US" sz="2800" b="1" dirty="0" err="1"/>
              <a:t>regulación</a:t>
            </a:r>
            <a:r>
              <a:rPr lang="en-US" sz="2800" b="1" dirty="0"/>
              <a:t> de la </a:t>
            </a:r>
            <a:r>
              <a:rPr lang="en-US" sz="2800" b="1" dirty="0" err="1"/>
              <a:t>expresión</a:t>
            </a:r>
            <a:r>
              <a:rPr lang="en-US" sz="2800" b="1" dirty="0"/>
              <a:t> </a:t>
            </a:r>
            <a:r>
              <a:rPr lang="en-US" sz="2800" b="1" dirty="0" err="1"/>
              <a:t>genética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56996" y="2516909"/>
            <a:ext cx="30500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Transcripcional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Procesamiento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Transporte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Traduccional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Postraduccional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55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255" y="84612"/>
            <a:ext cx="6508377" cy="187506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rgbClr val="800000"/>
                </a:solidFill>
                <a:latin typeface="Tahoma" charset="0"/>
                <a:cs typeface="+mj-cs"/>
              </a:rPr>
              <a:t>Gene </a:t>
            </a:r>
            <a:r>
              <a:rPr lang="en-US" sz="4000" dirty="0" smtClean="0">
                <a:solidFill>
                  <a:srgbClr val="800000"/>
                </a:solidFill>
                <a:latin typeface="Tahoma" charset="0"/>
                <a:cs typeface="+mj-cs"/>
              </a:rPr>
              <a:t>Expression:</a:t>
            </a:r>
            <a:br>
              <a:rPr lang="en-US" sz="4000" dirty="0" smtClean="0">
                <a:solidFill>
                  <a:srgbClr val="800000"/>
                </a:solidFill>
                <a:latin typeface="Tahoma" charset="0"/>
                <a:cs typeface="+mj-cs"/>
              </a:rPr>
            </a:br>
            <a:r>
              <a:rPr lang="en-US" sz="4000" dirty="0" smtClean="0">
                <a:solidFill>
                  <a:srgbClr val="800000"/>
                </a:solidFill>
                <a:latin typeface="Tahoma" charset="0"/>
                <a:cs typeface="+mj-cs"/>
              </a:rPr>
              <a:t>Control </a:t>
            </a:r>
            <a:r>
              <a:rPr lang="en-US" sz="4000" dirty="0">
                <a:solidFill>
                  <a:srgbClr val="800000"/>
                </a:solidFill>
                <a:latin typeface="Tahoma" charset="0"/>
              </a:rPr>
              <a:t>L</a:t>
            </a:r>
            <a:r>
              <a:rPr lang="en-US" sz="4000" dirty="0" smtClean="0">
                <a:solidFill>
                  <a:srgbClr val="800000"/>
                </a:solidFill>
                <a:latin typeface="Tahoma" charset="0"/>
                <a:cs typeface="+mj-cs"/>
              </a:rPr>
              <a:t>evels Through the Central Dogma</a:t>
            </a:r>
            <a:endParaRPr lang="en-US" sz="4000" i="1" dirty="0">
              <a:solidFill>
                <a:srgbClr val="800000"/>
              </a:solidFill>
              <a:latin typeface="Tahoma" charset="0"/>
              <a:cs typeface="+mj-cs"/>
            </a:endParaRPr>
          </a:p>
        </p:txBody>
      </p:sp>
      <p:pic>
        <p:nvPicPr>
          <p:cNvPr id="25602" name="Picture 3" descr="07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2724"/>
            <a:ext cx="868680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2286000" y="3352800"/>
            <a:ext cx="1219200" cy="1066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4267200" y="3352800"/>
            <a:ext cx="1219200" cy="1524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5715000" y="3657600"/>
            <a:ext cx="1295400" cy="685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5562600" y="2286000"/>
            <a:ext cx="1600200" cy="7620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6" name="Rectangle 8"/>
          <p:cNvSpPr>
            <a:spLocks noChangeArrowheads="1"/>
          </p:cNvSpPr>
          <p:nvPr/>
        </p:nvSpPr>
        <p:spPr bwMode="auto">
          <a:xfrm>
            <a:off x="7239000" y="3581400"/>
            <a:ext cx="838200" cy="1066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4890" y="5637903"/>
            <a:ext cx="8816622" cy="1200328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400" dirty="0" err="1" smtClean="0">
                <a:solidFill>
                  <a:schemeClr val="bg1"/>
                </a:solidFill>
              </a:rPr>
              <a:t>Múltiples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puntos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chemeClr val="bg1"/>
                </a:solidFill>
              </a:rPr>
              <a:t>de control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implican</a:t>
            </a:r>
            <a:r>
              <a:rPr lang="en-US" altLang="en-US" sz="2400" dirty="0" smtClean="0">
                <a:solidFill>
                  <a:schemeClr val="bg1"/>
                </a:solidFill>
              </a:rPr>
              <a:t>:</a:t>
            </a:r>
          </a:p>
          <a:p>
            <a:pPr marL="457200" indent="-457200" algn="ctr">
              <a:buFontTx/>
              <a:buChar char="-"/>
              <a:defRPr/>
            </a:pPr>
            <a:r>
              <a:rPr lang="en-US" altLang="en-US" sz="2400" dirty="0" err="1" smtClean="0">
                <a:solidFill>
                  <a:schemeClr val="bg1"/>
                </a:solidFill>
              </a:rPr>
              <a:t>que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>
                <a:solidFill>
                  <a:schemeClr val="bg1"/>
                </a:solidFill>
              </a:rPr>
              <a:t>el </a:t>
            </a:r>
            <a:r>
              <a:rPr lang="en-US" altLang="en-US" sz="2400" dirty="0" err="1">
                <a:solidFill>
                  <a:schemeClr val="bg1"/>
                </a:solidFill>
              </a:rPr>
              <a:t>proceso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smtClean="0">
                <a:solidFill>
                  <a:schemeClr val="bg1"/>
                </a:solidFill>
              </a:rPr>
              <a:t>se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debe</a:t>
            </a:r>
            <a:r>
              <a:rPr lang="en-US" altLang="en-US" sz="2400" dirty="0" smtClean="0">
                <a:solidFill>
                  <a:schemeClr val="bg1"/>
                </a:solidFill>
              </a:rPr>
              <a:t> y se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puede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controlar</a:t>
            </a:r>
            <a:r>
              <a:rPr lang="en-US" altLang="en-US" sz="2400" dirty="0">
                <a:solidFill>
                  <a:schemeClr val="bg1"/>
                </a:solidFill>
              </a:rPr>
              <a:t> o </a:t>
            </a:r>
            <a:r>
              <a:rPr lang="en-US" altLang="en-US" sz="2400" dirty="0" smtClean="0">
                <a:solidFill>
                  <a:schemeClr val="bg1"/>
                </a:solidFill>
              </a:rPr>
              <a:t>regular </a:t>
            </a:r>
          </a:p>
          <a:p>
            <a:pPr marL="457200" indent="-457200" algn="ctr">
              <a:buFontTx/>
              <a:buChar char="-"/>
              <a:defRPr/>
            </a:pPr>
            <a:r>
              <a:rPr lang="en-US" altLang="en-US" sz="2400" dirty="0" err="1" smtClean="0">
                <a:solidFill>
                  <a:schemeClr val="bg1"/>
                </a:solidFill>
              </a:rPr>
              <a:t>que</a:t>
            </a:r>
            <a:r>
              <a:rPr lang="en-US" altLang="en-US" sz="2400" dirty="0" smtClean="0">
                <a:solidFill>
                  <a:schemeClr val="bg1"/>
                </a:solidFill>
              </a:rPr>
              <a:t> hay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que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hacerlo</a:t>
            </a:r>
            <a:r>
              <a:rPr lang="en-US" altLang="en-US" sz="2400" dirty="0" smtClean="0">
                <a:solidFill>
                  <a:schemeClr val="bg1"/>
                </a:solidFill>
              </a:rPr>
              <a:t> de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manera</a:t>
            </a:r>
            <a:r>
              <a:rPr lang="en-US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afinada</a:t>
            </a:r>
            <a:r>
              <a:rPr lang="en-US" altLang="en-US" sz="2400" dirty="0" smtClean="0">
                <a:solidFill>
                  <a:schemeClr val="bg1"/>
                </a:solidFill>
              </a:rPr>
              <a:t> (</a:t>
            </a:r>
            <a:r>
              <a:rPr lang="en-US" altLang="en-US" sz="2400" dirty="0" err="1" smtClean="0">
                <a:solidFill>
                  <a:schemeClr val="bg1"/>
                </a:solidFill>
              </a:rPr>
              <a:t>precisión</a:t>
            </a:r>
            <a:r>
              <a:rPr lang="en-US" altLang="en-US" sz="2400" dirty="0" smtClean="0">
                <a:solidFill>
                  <a:schemeClr val="bg1"/>
                </a:solidFill>
              </a:rPr>
              <a:t>)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93184" y="3505200"/>
            <a:ext cx="1773499" cy="62735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735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2" grpId="0" animBg="1"/>
      <p:bldP spid="124933" grpId="0" animBg="1"/>
      <p:bldP spid="124934" grpId="0" animBg="1"/>
      <p:bldP spid="124935" grpId="0" animBg="1"/>
      <p:bldP spid="124936" grpId="0" animBg="1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521" y="420769"/>
            <a:ext cx="6371879" cy="685945"/>
          </a:xfrm>
        </p:spPr>
        <p:txBody>
          <a:bodyPr/>
          <a:lstStyle/>
          <a:p>
            <a:pPr algn="ctr"/>
            <a:r>
              <a:rPr lang="en-US" dirty="0" err="1" smtClean="0"/>
              <a:t>Evidencias</a:t>
            </a:r>
            <a:r>
              <a:rPr lang="en-US" dirty="0" smtClean="0"/>
              <a:t> de </a:t>
            </a:r>
            <a:r>
              <a:rPr lang="en-US" dirty="0" err="1" smtClean="0"/>
              <a:t>Equivalencia</a:t>
            </a:r>
            <a:r>
              <a:rPr lang="en-US" dirty="0" smtClean="0"/>
              <a:t> </a:t>
            </a:r>
            <a:r>
              <a:rPr lang="en-US" dirty="0" err="1" smtClean="0"/>
              <a:t>Genómica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9273" y="1266908"/>
            <a:ext cx="5772727" cy="5337091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U</a:t>
            </a:r>
            <a:r>
              <a:rPr lang="en-US" sz="2600" dirty="0" smtClean="0"/>
              <a:t>n </a:t>
            </a:r>
            <a:r>
              <a:rPr lang="en-US" sz="2600" dirty="0" err="1" smtClean="0"/>
              <a:t>organismo</a:t>
            </a:r>
            <a:r>
              <a:rPr lang="en-US" sz="2600" dirty="0" smtClean="0"/>
              <a:t>, </a:t>
            </a:r>
            <a:r>
              <a:rPr lang="en-US" sz="2600" dirty="0" err="1" smtClean="0"/>
              <a:t>realmente</a:t>
            </a:r>
            <a:r>
              <a:rPr lang="en-US" sz="2600" dirty="0" smtClean="0"/>
              <a:t> </a:t>
            </a:r>
            <a:r>
              <a:rPr lang="en-US" sz="2600" dirty="0" err="1" smtClean="0"/>
              <a:t>tiene</a:t>
            </a:r>
            <a:r>
              <a:rPr lang="en-US" sz="2600" dirty="0" smtClean="0"/>
              <a:t> el </a:t>
            </a:r>
            <a:r>
              <a:rPr lang="en-US" sz="2600" dirty="0" err="1" smtClean="0"/>
              <a:t>mismo</a:t>
            </a:r>
            <a:r>
              <a:rPr lang="en-US" sz="2600" dirty="0" smtClean="0"/>
              <a:t> </a:t>
            </a:r>
            <a:r>
              <a:rPr lang="en-US" sz="2600" dirty="0" err="1" smtClean="0"/>
              <a:t>genoma</a:t>
            </a:r>
            <a:r>
              <a:rPr lang="en-US" sz="2600" dirty="0" smtClean="0"/>
              <a:t> (el </a:t>
            </a:r>
            <a:r>
              <a:rPr lang="en-US" sz="2600" dirty="0" err="1" smtClean="0"/>
              <a:t>mismo</a:t>
            </a:r>
            <a:r>
              <a:rPr lang="en-US" sz="2600" dirty="0" smtClean="0"/>
              <a:t> </a:t>
            </a:r>
            <a:r>
              <a:rPr lang="en-US" sz="2600" dirty="0" err="1" smtClean="0"/>
              <a:t>grupo</a:t>
            </a:r>
            <a:r>
              <a:rPr lang="en-US" sz="2600" dirty="0" smtClean="0"/>
              <a:t> de genes)?</a:t>
            </a:r>
          </a:p>
          <a:p>
            <a:r>
              <a:rPr lang="en-US" sz="2600" i="1" dirty="0" smtClean="0"/>
              <a:t>Drosophila</a:t>
            </a:r>
            <a:r>
              <a:rPr lang="en-US" sz="2600" dirty="0" smtClean="0"/>
              <a:t>: </a:t>
            </a:r>
            <a:r>
              <a:rPr lang="en-US" sz="2600" dirty="0" err="1" smtClean="0"/>
              <a:t>cromosomas</a:t>
            </a:r>
            <a:r>
              <a:rPr lang="en-US" sz="2600" dirty="0" smtClean="0"/>
              <a:t> </a:t>
            </a:r>
            <a:r>
              <a:rPr lang="en-US" sz="2600" dirty="0" err="1" smtClean="0"/>
              <a:t>politénicos</a:t>
            </a:r>
            <a:endParaRPr lang="en-US" sz="2600" dirty="0"/>
          </a:p>
          <a:p>
            <a:pPr lvl="1"/>
            <a:r>
              <a:rPr lang="en-US" sz="2600" dirty="0" err="1" smtClean="0"/>
              <a:t>Endomitosis</a:t>
            </a:r>
            <a:r>
              <a:rPr lang="en-US" sz="2600" dirty="0" smtClean="0"/>
              <a:t>: </a:t>
            </a:r>
            <a:r>
              <a:rPr lang="en-US" sz="2600" dirty="0" err="1" smtClean="0"/>
              <a:t>rondas</a:t>
            </a:r>
            <a:r>
              <a:rPr lang="en-US" sz="2600" dirty="0" smtClean="0"/>
              <a:t> </a:t>
            </a:r>
            <a:r>
              <a:rPr lang="en-US" sz="2600" dirty="0" err="1" smtClean="0"/>
              <a:t>repetidas</a:t>
            </a:r>
            <a:r>
              <a:rPr lang="en-US" sz="2600" dirty="0" smtClean="0"/>
              <a:t> de </a:t>
            </a:r>
            <a:r>
              <a:rPr lang="en-US" sz="2600" dirty="0" err="1" smtClean="0"/>
              <a:t>replicación</a:t>
            </a:r>
            <a:r>
              <a:rPr lang="en-US" sz="2600" dirty="0" smtClean="0"/>
              <a:t> sin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medie</a:t>
            </a:r>
            <a:r>
              <a:rPr lang="en-US" sz="2600" dirty="0" smtClean="0"/>
              <a:t> </a:t>
            </a:r>
            <a:r>
              <a:rPr lang="en-US" sz="2600" dirty="0" err="1" smtClean="0"/>
              <a:t>división</a:t>
            </a:r>
            <a:r>
              <a:rPr lang="en-US" sz="2600" dirty="0" smtClean="0"/>
              <a:t> </a:t>
            </a:r>
            <a:r>
              <a:rPr lang="en-US" sz="2600" dirty="0" err="1" smtClean="0"/>
              <a:t>celular</a:t>
            </a:r>
            <a:r>
              <a:rPr lang="en-US" sz="2600" dirty="0" smtClean="0"/>
              <a:t> o </a:t>
            </a:r>
            <a:r>
              <a:rPr lang="en-US" sz="2600" dirty="0" err="1" smtClean="0"/>
              <a:t>separación</a:t>
            </a:r>
            <a:r>
              <a:rPr lang="en-US" sz="2600" dirty="0" smtClean="0"/>
              <a:t> de </a:t>
            </a:r>
            <a:r>
              <a:rPr lang="en-US" sz="2600" dirty="0" err="1" smtClean="0"/>
              <a:t>cromátidas</a:t>
            </a:r>
            <a:endParaRPr lang="en-US" sz="2600" dirty="0" smtClean="0"/>
          </a:p>
          <a:p>
            <a:pPr lvl="1"/>
            <a:r>
              <a:rPr lang="en-US" sz="2600" dirty="0" smtClean="0"/>
              <a:t>No: </a:t>
            </a:r>
            <a:r>
              <a:rPr lang="en-US" sz="2600" dirty="0" err="1" smtClean="0"/>
              <a:t>diferencias</a:t>
            </a:r>
            <a:r>
              <a:rPr lang="en-US" sz="2600" dirty="0" smtClean="0"/>
              <a:t> </a:t>
            </a:r>
            <a:r>
              <a:rPr lang="en-US" sz="2600" dirty="0" err="1" smtClean="0"/>
              <a:t>estructurales</a:t>
            </a:r>
            <a:r>
              <a:rPr lang="en-US" sz="2600" dirty="0" smtClean="0"/>
              <a:t> entre </a:t>
            </a:r>
            <a:r>
              <a:rPr lang="en-US" sz="2600" dirty="0" err="1" smtClean="0"/>
              <a:t>ellos</a:t>
            </a:r>
            <a:r>
              <a:rPr lang="en-US" sz="2600" dirty="0" smtClean="0"/>
              <a:t> en </a:t>
            </a:r>
            <a:r>
              <a:rPr lang="en-US" sz="2600" dirty="0" err="1" smtClean="0"/>
              <a:t>células</a:t>
            </a:r>
            <a:r>
              <a:rPr lang="en-US" sz="2600" dirty="0" smtClean="0"/>
              <a:t> </a:t>
            </a:r>
            <a:r>
              <a:rPr lang="en-US" sz="2600" dirty="0" err="1" smtClean="0"/>
              <a:t>distintas</a:t>
            </a:r>
            <a:endParaRPr lang="en-US" sz="2600" dirty="0" smtClean="0"/>
          </a:p>
          <a:p>
            <a:pPr lvl="1"/>
            <a:r>
              <a:rPr lang="en-US" sz="2600" dirty="0" smtClean="0"/>
              <a:t>Si: </a:t>
            </a:r>
            <a:r>
              <a:rPr lang="en-US" sz="2600" dirty="0" err="1" smtClean="0"/>
              <a:t>distintos</a:t>
            </a:r>
            <a:r>
              <a:rPr lang="en-US" sz="2600" dirty="0" smtClean="0"/>
              <a:t> </a:t>
            </a:r>
            <a:r>
              <a:rPr lang="en-US" sz="2600" b="1" dirty="0" smtClean="0"/>
              <a:t>“puffed up areas” </a:t>
            </a:r>
            <a:r>
              <a:rPr lang="en-US" sz="2600" dirty="0" smtClean="0"/>
              <a:t>en </a:t>
            </a:r>
            <a:r>
              <a:rPr lang="en-US" sz="2600" dirty="0" err="1" smtClean="0"/>
              <a:t>tiempos</a:t>
            </a:r>
            <a:r>
              <a:rPr lang="en-US" sz="2600" dirty="0" smtClean="0"/>
              <a:t> </a:t>
            </a:r>
            <a:r>
              <a:rPr lang="en-US" sz="2600" dirty="0" err="1" smtClean="0"/>
              <a:t>distintos</a:t>
            </a:r>
            <a:endParaRPr lang="en-US" sz="2600" dirty="0" smtClean="0"/>
          </a:p>
          <a:p>
            <a:pPr lvl="1"/>
            <a:r>
              <a:rPr lang="en-US" sz="2600" dirty="0" err="1" smtClean="0"/>
              <a:t>Análisis</a:t>
            </a:r>
            <a:r>
              <a:rPr lang="en-US" sz="2600" dirty="0" smtClean="0"/>
              <a:t> con [</a:t>
            </a:r>
            <a:r>
              <a:rPr lang="en-US" sz="2600" baseline="30000" dirty="0" smtClean="0"/>
              <a:t>3</a:t>
            </a:r>
            <a:r>
              <a:rPr lang="en-US" sz="2600" dirty="0" smtClean="0"/>
              <a:t>H]-U</a:t>
            </a:r>
          </a:p>
          <a:p>
            <a:pPr lvl="1"/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23909"/>
            <a:ext cx="2641600" cy="2286000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3860804"/>
            <a:ext cx="3302000" cy="248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00" y="1879600"/>
            <a:ext cx="3302000" cy="4978400"/>
          </a:xfrm>
          <a:prstGeom prst="rect">
            <a:avLst/>
          </a:prstGeom>
          <a:ln>
            <a:solidFill>
              <a:srgbClr val="800000"/>
            </a:solidFill>
          </a:ln>
        </p:spPr>
      </p:pic>
    </p:spTree>
    <p:extLst>
      <p:ext uri="{BB962C8B-B14F-4D97-AF65-F5344CB8AC3E}">
        <p14:creationId xmlns:p14="http://schemas.microsoft.com/office/powerpoint/2010/main" val="42769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338"/>
            <a:ext cx="6739467" cy="1252728"/>
          </a:xfrm>
        </p:spPr>
        <p:txBody>
          <a:bodyPr rtlCol="0">
            <a:normAutofit/>
            <a:scene3d>
              <a:camera prst="orthographicFront"/>
              <a:lightRig rig="threePt" dir="t">
                <a:rot lat="0" lon="0" rev="4800000"/>
              </a:lightRig>
            </a:scene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Polytene</a:t>
            </a:r>
            <a:r>
              <a:rPr lang="en-US" dirty="0" smtClean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 </a:t>
            </a:r>
            <a:r>
              <a:rPr lang="en-US" dirty="0">
                <a:solidFill>
                  <a:schemeClr val="accent1">
                    <a:satMod val="150000"/>
                  </a:schemeClr>
                </a:solidFill>
                <a:ea typeface="+mj-ea"/>
                <a:cs typeface="+mj-cs"/>
              </a:rPr>
              <a:t>Chromosome Maps</a:t>
            </a:r>
          </a:p>
        </p:txBody>
      </p:sp>
      <p:pic>
        <p:nvPicPr>
          <p:cNvPr id="54274" name="Picture 5" descr="snu5e_fig_06_1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754" y="1469736"/>
            <a:ext cx="8229600" cy="3438525"/>
          </a:xfrm>
        </p:spPr>
      </p:pic>
      <p:sp>
        <p:nvSpPr>
          <p:cNvPr id="2" name="Rectangle 1"/>
          <p:cNvSpPr/>
          <p:nvPr/>
        </p:nvSpPr>
        <p:spPr>
          <a:xfrm>
            <a:off x="0" y="4607203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en-US" sz="2600" b="1" dirty="0" smtClean="0"/>
              <a:t>No: </a:t>
            </a:r>
            <a:r>
              <a:rPr lang="en-US" sz="2400" dirty="0" err="1" smtClean="0"/>
              <a:t>diferencias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estructurales</a:t>
            </a:r>
            <a:r>
              <a:rPr lang="en-US" sz="2400" dirty="0" smtClean="0"/>
              <a:t> con </a:t>
            </a:r>
            <a:r>
              <a:rPr lang="en-US" sz="2400" dirty="0" err="1" smtClean="0"/>
              <a:t>otros</a:t>
            </a:r>
            <a:r>
              <a:rPr lang="en-US" sz="2400" dirty="0"/>
              <a:t> </a:t>
            </a:r>
            <a:r>
              <a:rPr lang="en-US" sz="2400" dirty="0" err="1" smtClean="0"/>
              <a:t>cromosomas</a:t>
            </a:r>
            <a:endParaRPr lang="en-US" sz="2400" dirty="0" smtClean="0"/>
          </a:p>
          <a:p>
            <a:pPr marL="914400" lvl="1" indent="-457200">
              <a:buFontTx/>
              <a:buChar char="-"/>
            </a:pPr>
            <a:r>
              <a:rPr lang="en-US" sz="2600" b="1" dirty="0" smtClean="0"/>
              <a:t>SI:  </a:t>
            </a:r>
            <a:r>
              <a:rPr lang="en-US" sz="2600" dirty="0" err="1" smtClean="0"/>
              <a:t>Distintos</a:t>
            </a:r>
            <a:r>
              <a:rPr lang="en-US" sz="2600" dirty="0" smtClean="0"/>
              <a:t> </a:t>
            </a:r>
            <a:r>
              <a:rPr lang="en-US" sz="2600" b="1" dirty="0"/>
              <a:t>“puffed up areas” </a:t>
            </a:r>
            <a:r>
              <a:rPr lang="en-US" sz="2600" dirty="0"/>
              <a:t>en </a:t>
            </a:r>
            <a:r>
              <a:rPr lang="en-US" sz="2600" dirty="0" err="1"/>
              <a:t>tiempos</a:t>
            </a:r>
            <a:r>
              <a:rPr lang="en-US" sz="2600" dirty="0"/>
              <a:t> </a:t>
            </a:r>
            <a:r>
              <a:rPr lang="en-US" sz="2600" dirty="0" err="1"/>
              <a:t>distintos</a:t>
            </a:r>
            <a:endParaRPr lang="en-US" sz="2600" dirty="0"/>
          </a:p>
          <a:p>
            <a:pPr marL="914400" lvl="1" indent="-457200">
              <a:buFontTx/>
              <a:buChar char="-"/>
            </a:pPr>
            <a:r>
              <a:rPr lang="en-US" sz="2600" b="1" dirty="0" smtClean="0"/>
              <a:t>Pulse and Chase </a:t>
            </a:r>
            <a:r>
              <a:rPr lang="en-US" sz="2600" dirty="0" smtClean="0"/>
              <a:t>Analysis: con </a:t>
            </a:r>
            <a:r>
              <a:rPr lang="en-US" sz="2600" b="1" dirty="0" smtClean="0"/>
              <a:t>[</a:t>
            </a:r>
            <a:r>
              <a:rPr lang="en-US" sz="2600" b="1" baseline="30000" dirty="0" smtClean="0"/>
              <a:t>3</a:t>
            </a:r>
            <a:r>
              <a:rPr lang="en-US" sz="2600" b="1" dirty="0" smtClean="0"/>
              <a:t>H]</a:t>
            </a:r>
            <a:r>
              <a:rPr lang="en-US" sz="2600" b="1" dirty="0" err="1" smtClean="0"/>
              <a:t>Uridina</a:t>
            </a:r>
            <a:endParaRPr lang="en-US" sz="2600" b="1" dirty="0" smtClean="0"/>
          </a:p>
          <a:p>
            <a:pPr marL="914400" lvl="1" indent="-457200">
              <a:buFontTx/>
              <a:buChar char="-"/>
            </a:pPr>
            <a:r>
              <a:rPr lang="en-US" sz="2600" dirty="0" err="1" smtClean="0"/>
              <a:t>Cromosomas</a:t>
            </a:r>
            <a:r>
              <a:rPr lang="en-US" sz="2600" dirty="0" smtClean="0"/>
              <a:t> </a:t>
            </a:r>
            <a:r>
              <a:rPr lang="en-US" sz="2600" b="1" dirty="0" err="1" smtClean="0"/>
              <a:t>gigantes</a:t>
            </a:r>
            <a:r>
              <a:rPr lang="en-US" sz="2600" dirty="0" smtClean="0"/>
              <a:t>: </a:t>
            </a:r>
            <a:r>
              <a:rPr lang="en-US" sz="2600" dirty="0" err="1" smtClean="0"/>
              <a:t>interfase</a:t>
            </a:r>
            <a:r>
              <a:rPr lang="en-US" sz="2600" dirty="0" smtClean="0"/>
              <a:t> </a:t>
            </a:r>
            <a:r>
              <a:rPr lang="en-US" sz="2600" dirty="0" err="1" smtClean="0"/>
              <a:t>vs</a:t>
            </a:r>
            <a:r>
              <a:rPr lang="en-US" sz="2600" dirty="0" smtClean="0"/>
              <a:t> </a:t>
            </a:r>
            <a:r>
              <a:rPr lang="en-US" sz="2600" dirty="0" err="1" smtClean="0"/>
              <a:t>metafase</a:t>
            </a:r>
            <a:endParaRPr lang="en-US" sz="2600" dirty="0" smtClean="0"/>
          </a:p>
          <a:p>
            <a:pPr marL="914400" lvl="1" indent="-457200">
              <a:buFontTx/>
              <a:buChar char="-"/>
            </a:pPr>
            <a:r>
              <a:rPr lang="en-US" sz="2600" dirty="0" smtClean="0"/>
              <a:t>PLT </a:t>
            </a:r>
            <a:r>
              <a:rPr lang="en-US" sz="2600" dirty="0" err="1" smtClean="0"/>
              <a:t>activos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514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5711</TotalTime>
  <Words>3191</Words>
  <Application>Microsoft Macintosh PowerPoint</Application>
  <PresentationFormat>On-screen Show (4:3)</PresentationFormat>
  <Paragraphs>490</Paragraphs>
  <Slides>45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Calibri</vt:lpstr>
      <vt:lpstr>Century Gothic</vt:lpstr>
      <vt:lpstr>Corbel</vt:lpstr>
      <vt:lpstr>ＭＳ Ｐゴシック</vt:lpstr>
      <vt:lpstr>Tahoma</vt:lpstr>
      <vt:lpstr>Wingdings</vt:lpstr>
      <vt:lpstr>Wingdings 2</vt:lpstr>
      <vt:lpstr>Arial</vt:lpstr>
      <vt:lpstr>Plaza</vt:lpstr>
      <vt:lpstr>Expresión Diferencial del Genoma en el Desarrollo</vt:lpstr>
      <vt:lpstr>Objetivos</vt:lpstr>
      <vt:lpstr>Introducción</vt:lpstr>
      <vt:lpstr>Introducción</vt:lpstr>
      <vt:lpstr>Introducción Como se hace diferencial esa expresión?</vt:lpstr>
      <vt:lpstr>Introducción</vt:lpstr>
      <vt:lpstr>Gene Expression: Control Levels Through the Central Dogma</vt:lpstr>
      <vt:lpstr>Evidencias de Equivalencia Genómica</vt:lpstr>
      <vt:lpstr>Polytene Chromosome Maps</vt:lpstr>
      <vt:lpstr>Evidencias de Equivalencia Genómica</vt:lpstr>
      <vt:lpstr>Evidencias de Equivalencia Genómica</vt:lpstr>
      <vt:lpstr>Evidencias de Equivalencia Genómica</vt:lpstr>
      <vt:lpstr>Transcripción Diferencial</vt:lpstr>
      <vt:lpstr>Transcripción Diferencial</vt:lpstr>
      <vt:lpstr>Anatomía del Gen:  Cromatina activa y reprimida</vt:lpstr>
      <vt:lpstr>Anatomía del Gen:  Cromatina activa y reprimida</vt:lpstr>
      <vt:lpstr>PowerPoint Presentation</vt:lpstr>
      <vt:lpstr>Anatomía del Gen Exones e Intrones</vt:lpstr>
      <vt:lpstr>PowerPoint Presentation</vt:lpstr>
      <vt:lpstr>PowerPoint Presentation</vt:lpstr>
      <vt:lpstr>mRNA – Anatomía General</vt:lpstr>
      <vt:lpstr>PowerPoint Presentation</vt:lpstr>
      <vt:lpstr>PowerPoint Presentation</vt:lpstr>
      <vt:lpstr>Mediator Complex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Factores de Transcripción</vt:lpstr>
      <vt:lpstr>Factores de Transcripción</vt:lpstr>
      <vt:lpstr>Factores de Transcripción</vt:lpstr>
      <vt:lpstr>Factores de Transcripción</vt:lpstr>
      <vt:lpstr>Factores de Transcripción</vt:lpstr>
      <vt:lpstr>Factores de Transcripción</vt:lpstr>
      <vt:lpstr>Factores de Transcripción</vt:lpstr>
      <vt:lpstr>Factores de Transcripción</vt:lpstr>
      <vt:lpstr>PowerPoint Presentation</vt:lpstr>
      <vt:lpstr>Factores de Transcripción</vt:lpstr>
      <vt:lpstr>Factores de Transcripción</vt:lpstr>
      <vt:lpstr>Mecanismos de Transcripción diferencial</vt:lpstr>
      <vt:lpstr>Mecanismos de Transcripción diferencial</vt:lpstr>
      <vt:lpstr>Resúmen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Expresión Diferencial del Genoma en el Desarrollo</dc:title>
  <dc:creator>José Carde</dc:creator>
  <cp:lastModifiedBy>Microsoft Office User</cp:lastModifiedBy>
  <cp:revision>122</cp:revision>
  <dcterms:created xsi:type="dcterms:W3CDTF">2014-02-03T15:14:49Z</dcterms:created>
  <dcterms:modified xsi:type="dcterms:W3CDTF">2018-03-23T15:03:02Z</dcterms:modified>
</cp:coreProperties>
</file>