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322" r:id="rId3"/>
    <p:sldId id="308" r:id="rId4"/>
    <p:sldId id="310" r:id="rId5"/>
    <p:sldId id="312" r:id="rId6"/>
    <p:sldId id="313" r:id="rId7"/>
    <p:sldId id="314" r:id="rId8"/>
    <p:sldId id="315" r:id="rId9"/>
    <p:sldId id="316" r:id="rId10"/>
    <p:sldId id="317" r:id="rId11"/>
    <p:sldId id="328" r:id="rId12"/>
    <p:sldId id="321" r:id="rId13"/>
    <p:sldId id="288" r:id="rId14"/>
    <p:sldId id="289" r:id="rId15"/>
    <p:sldId id="290" r:id="rId16"/>
    <p:sldId id="292" r:id="rId17"/>
    <p:sldId id="293" r:id="rId18"/>
    <p:sldId id="294" r:id="rId19"/>
    <p:sldId id="295" r:id="rId20"/>
    <p:sldId id="297" r:id="rId21"/>
    <p:sldId id="298" r:id="rId22"/>
    <p:sldId id="299" r:id="rId23"/>
    <p:sldId id="302" r:id="rId24"/>
    <p:sldId id="303" r:id="rId25"/>
    <p:sldId id="304" r:id="rId26"/>
    <p:sldId id="330" r:id="rId27"/>
    <p:sldId id="332" r:id="rId28"/>
    <p:sldId id="331" r:id="rId29"/>
    <p:sldId id="329" r:id="rId30"/>
    <p:sldId id="257" r:id="rId31"/>
    <p:sldId id="263" r:id="rId32"/>
    <p:sldId id="264" r:id="rId33"/>
    <p:sldId id="260" r:id="rId34"/>
    <p:sldId id="262" r:id="rId35"/>
    <p:sldId id="265" r:id="rId36"/>
    <p:sldId id="258" r:id="rId37"/>
    <p:sldId id="259" r:id="rId38"/>
    <p:sldId id="267" r:id="rId39"/>
    <p:sldId id="268" r:id="rId40"/>
    <p:sldId id="285" r:id="rId41"/>
    <p:sldId id="325" r:id="rId42"/>
    <p:sldId id="323" r:id="rId43"/>
    <p:sldId id="326" r:id="rId44"/>
    <p:sldId id="327" r:id="rId45"/>
    <p:sldId id="269" r:id="rId46"/>
    <p:sldId id="286" r:id="rId47"/>
    <p:sldId id="266" r:id="rId48"/>
    <p:sldId id="273" r:id="rId49"/>
    <p:sldId id="275" r:id="rId50"/>
    <p:sldId id="276" r:id="rId51"/>
    <p:sldId id="278" r:id="rId52"/>
    <p:sldId id="279" r:id="rId53"/>
    <p:sldId id="282" r:id="rId54"/>
    <p:sldId id="284" r:id="rId55"/>
    <p:sldId id="333" r:id="rId56"/>
    <p:sldId id="271" r:id="rId57"/>
    <p:sldId id="334" r:id="rId58"/>
    <p:sldId id="335" r:id="rId59"/>
    <p:sldId id="336" r:id="rId60"/>
    <p:sldId id="337" r:id="rId61"/>
    <p:sldId id="272" r:id="rId62"/>
    <p:sldId id="309" r:id="rId63"/>
    <p:sldId id="28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88" autoAdjust="0"/>
  </p:normalViewPr>
  <p:slideViewPr>
    <p:cSldViewPr snapToGrid="0" snapToObjects="1">
      <p:cViewPr>
        <p:scale>
          <a:sx n="76" d="100"/>
          <a:sy n="76" d="100"/>
        </p:scale>
        <p:origin x="-1176"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50B872-E61A-5A41-B9FF-9AE80A7A1E4E}" type="datetimeFigureOut">
              <a:rPr lang="en-US" smtClean="0"/>
              <a:t>5/22/18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AB922E-E2E1-574C-BFF1-485457402770}" type="slidenum">
              <a:rPr lang="en-US" smtClean="0"/>
              <a:t>‹#›</a:t>
            </a:fld>
            <a:endParaRPr lang="en-US"/>
          </a:p>
        </p:txBody>
      </p:sp>
    </p:spTree>
    <p:extLst>
      <p:ext uri="{BB962C8B-B14F-4D97-AF65-F5344CB8AC3E}">
        <p14:creationId xmlns:p14="http://schemas.microsoft.com/office/powerpoint/2010/main" val="3656258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Abp</a:t>
            </a:r>
            <a:r>
              <a:rPr lang="en-US" dirty="0" smtClean="0"/>
              <a:t> – androgen binding protein</a:t>
            </a:r>
          </a:p>
          <a:p>
            <a:r>
              <a:rPr lang="en-US" dirty="0" err="1" smtClean="0"/>
              <a:t>Liga</a:t>
            </a:r>
            <a:r>
              <a:rPr lang="en-US" dirty="0" smtClean="0"/>
              <a:t> </a:t>
            </a:r>
            <a:r>
              <a:rPr lang="en-US" dirty="0" err="1" smtClean="0"/>
              <a:t>testosterona</a:t>
            </a:r>
            <a:r>
              <a:rPr lang="en-US" dirty="0" smtClean="0"/>
              <a:t> y </a:t>
            </a:r>
            <a:r>
              <a:rPr lang="en-US" dirty="0" err="1" smtClean="0"/>
              <a:t>hace</a:t>
            </a:r>
            <a:r>
              <a:rPr lang="en-US" dirty="0" smtClean="0"/>
              <a:t> q se </a:t>
            </a:r>
            <a:r>
              <a:rPr lang="en-US" dirty="0" err="1" smtClean="0"/>
              <a:t>mantenga</a:t>
            </a:r>
            <a:r>
              <a:rPr lang="en-US" dirty="0" smtClean="0"/>
              <a:t> </a:t>
            </a:r>
            <a:r>
              <a:rPr lang="en-US" dirty="0" err="1" smtClean="0"/>
              <a:t>pegada</a:t>
            </a:r>
            <a:r>
              <a:rPr lang="en-US" dirty="0" smtClean="0"/>
              <a:t> a </a:t>
            </a:r>
            <a:r>
              <a:rPr lang="en-US" dirty="0" err="1" smtClean="0"/>
              <a:t>espermatogonios</a:t>
            </a:r>
            <a:r>
              <a:rPr lang="en-US" dirty="0" smtClean="0"/>
              <a:t> y </a:t>
            </a:r>
            <a:r>
              <a:rPr lang="en-US" dirty="0" err="1" smtClean="0"/>
              <a:t>espermatocitos</a:t>
            </a:r>
            <a:r>
              <a:rPr lang="en-US" dirty="0" smtClean="0"/>
              <a:t> –</a:t>
            </a:r>
            <a:r>
              <a:rPr lang="en-US" dirty="0" err="1" smtClean="0"/>
              <a:t>durante</a:t>
            </a:r>
            <a:r>
              <a:rPr lang="en-US" baseline="0" dirty="0" smtClean="0"/>
              <a:t> </a:t>
            </a:r>
            <a:r>
              <a:rPr lang="en-US" baseline="0" dirty="0" err="1" smtClean="0"/>
              <a:t>espermatogenesis</a:t>
            </a:r>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11</a:t>
            </a:fld>
            <a:endParaRPr lang="en-US"/>
          </a:p>
        </p:txBody>
      </p:sp>
    </p:spTree>
    <p:extLst>
      <p:ext uri="{BB962C8B-B14F-4D97-AF65-F5344CB8AC3E}">
        <p14:creationId xmlns:p14="http://schemas.microsoft.com/office/powerpoint/2010/main" val="979317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Cambio</a:t>
            </a:r>
            <a:r>
              <a:rPr lang="en-US" dirty="0" smtClean="0"/>
              <a:t> de </a:t>
            </a:r>
            <a:r>
              <a:rPr lang="en-US" dirty="0" err="1" smtClean="0"/>
              <a:t>musculatura</a:t>
            </a:r>
            <a:r>
              <a:rPr lang="en-US" dirty="0" smtClean="0"/>
              <a:t> </a:t>
            </a:r>
            <a:r>
              <a:rPr lang="en-US" dirty="0" err="1" smtClean="0"/>
              <a:t>segun</a:t>
            </a:r>
            <a:r>
              <a:rPr lang="en-US" baseline="0" dirty="0" smtClean="0"/>
              <a:t> </a:t>
            </a:r>
            <a:r>
              <a:rPr lang="en-US" baseline="0" dirty="0" err="1" smtClean="0"/>
              <a:t>exitación</a:t>
            </a:r>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44</a:t>
            </a:fld>
            <a:endParaRPr lang="en-US"/>
          </a:p>
        </p:txBody>
      </p:sp>
    </p:spTree>
    <p:extLst>
      <p:ext uri="{BB962C8B-B14F-4D97-AF65-F5344CB8AC3E}">
        <p14:creationId xmlns:p14="http://schemas.microsoft.com/office/powerpoint/2010/main" val="3767493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idea is that when a woman has her period, some of the blood and tissue from her uterus travels out through the fallopian tubes and into the abdominal cavity. This is called retrograde menstruation. Another idea is that some cells in the body outside of the uterus can change to become the same kind of cells that line the uterus. This is a common explanation for endometriosis at unusual sites like the thumb or knee. Another possible explanation is that the cells from the lining of the uterus travel through the blood vessels or through the lymphatic system to reach other organs or body areas.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Endometriosis seems to impair </a:t>
            </a:r>
            <a:r>
              <a:rPr lang="en-US" sz="1200" b="1" kern="1200" dirty="0" smtClean="0">
                <a:solidFill>
                  <a:schemeClr val="tx1"/>
                </a:solidFill>
                <a:latin typeface="+mn-lt"/>
                <a:ea typeface="+mn-ea"/>
                <a:cs typeface="+mn-cs"/>
              </a:rPr>
              <a:t>fertility</a:t>
            </a:r>
            <a:r>
              <a:rPr lang="en-US" sz="1200" b="0" kern="1200" dirty="0" smtClean="0">
                <a:solidFill>
                  <a:schemeClr val="tx1"/>
                </a:solidFill>
                <a:latin typeface="+mn-lt"/>
                <a:ea typeface="+mn-ea"/>
                <a:cs typeface="+mn-cs"/>
              </a:rPr>
              <a:t> in 2 ways: first, by causing distortion of the fallopian tubes so that they are unable to pick up the egg after ovulation, and second, by creating inflammation that can adversely affect the function of the ovary, egg, fallopian tubes or uterus.</a:t>
            </a:r>
          </a:p>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47</a:t>
            </a:fld>
            <a:endParaRPr lang="en-US"/>
          </a:p>
        </p:txBody>
      </p:sp>
    </p:spTree>
    <p:extLst>
      <p:ext uri="{BB962C8B-B14F-4D97-AF65-F5344CB8AC3E}">
        <p14:creationId xmlns:p14="http://schemas.microsoft.com/office/powerpoint/2010/main" val="282603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 </a:t>
            </a:r>
            <a:r>
              <a:rPr lang="en-US" dirty="0" err="1" smtClean="0"/>
              <a:t>maduración</a:t>
            </a:r>
            <a:endParaRPr lang="en-US" dirty="0" smtClean="0"/>
          </a:p>
          <a:p>
            <a:r>
              <a:rPr lang="en-US" dirty="0" err="1" smtClean="0"/>
              <a:t>Proliferacion</a:t>
            </a:r>
            <a:endParaRPr lang="en-US" dirty="0" smtClean="0"/>
          </a:p>
          <a:p>
            <a:r>
              <a:rPr lang="en-US" dirty="0" err="1" smtClean="0"/>
              <a:t>Desarrolllo</a:t>
            </a:r>
            <a:r>
              <a:rPr lang="en-US" baseline="0" dirty="0" smtClean="0"/>
              <a:t> </a:t>
            </a:r>
            <a:r>
              <a:rPr lang="en-US" baseline="0" dirty="0" err="1" smtClean="0"/>
              <a:t>DIferenciacion</a:t>
            </a:r>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50</a:t>
            </a:fld>
            <a:endParaRPr lang="en-US"/>
          </a:p>
        </p:txBody>
      </p:sp>
    </p:spTree>
    <p:extLst>
      <p:ext uri="{BB962C8B-B14F-4D97-AF65-F5344CB8AC3E}">
        <p14:creationId xmlns:p14="http://schemas.microsoft.com/office/powerpoint/2010/main" val="334396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61</a:t>
            </a:fld>
            <a:endParaRPr lang="en-US"/>
          </a:p>
        </p:txBody>
      </p:sp>
    </p:spTree>
    <p:extLst>
      <p:ext uri="{BB962C8B-B14F-4D97-AF65-F5344CB8AC3E}">
        <p14:creationId xmlns:p14="http://schemas.microsoft.com/office/powerpoint/2010/main" val="142511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Diagrammatic representation of three different pathways controlling penile erection in a non pathological situation[13, 24]: (1) Psychogenic erection (PE) (orange line) is regulated by a centrally connected thoracolumbar (T10–L2) and sacral (S2–4) erection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Visual, auditory, olfactory, and imaginative stimuli as well as sensory input from the penis (ascending spinal pathway; gray line) are involved in the initiation of psychogenic erections through these thoracolumbar- and sacral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and are conducted to the penis by the pelvic and/or </a:t>
            </a:r>
            <a:r>
              <a:rPr lang="en-US" sz="1200" kern="1200" dirty="0" err="1" smtClean="0">
                <a:solidFill>
                  <a:schemeClr val="tx1"/>
                </a:solidFill>
                <a:effectLst/>
                <a:latin typeface="+mn-lt"/>
                <a:ea typeface="+mn-ea"/>
                <a:cs typeface="+mn-cs"/>
              </a:rPr>
              <a:t>hypogastic</a:t>
            </a:r>
            <a:r>
              <a:rPr lang="en-US" sz="1200" kern="1200" dirty="0" smtClean="0">
                <a:solidFill>
                  <a:schemeClr val="tx1"/>
                </a:solidFill>
                <a:effectLst/>
                <a:latin typeface="+mn-lt"/>
                <a:ea typeface="+mn-ea"/>
                <a:cs typeface="+mn-cs"/>
              </a:rPr>
              <a:t> nerve, pelvic plexus, and cavernous nerve. (2) Reflex erections (RE) involve two reflex loops: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pudendo-cavernosal</a:t>
            </a:r>
            <a:r>
              <a:rPr lang="en-US" sz="1200" kern="1200" dirty="0" smtClean="0">
                <a:solidFill>
                  <a:schemeClr val="tx1"/>
                </a:solidFill>
                <a:effectLst/>
                <a:latin typeface="+mn-lt"/>
                <a:ea typeface="+mn-ea"/>
                <a:cs typeface="+mn-cs"/>
              </a:rPr>
              <a:t> reflex loop (blue line) initiates RE: </a:t>
            </a:r>
            <a:r>
              <a:rPr lang="en-US" sz="1200" b="1" kern="1200" dirty="0" smtClean="0">
                <a:solidFill>
                  <a:schemeClr val="tx1"/>
                </a:solidFill>
                <a:effectLst/>
                <a:latin typeface="+mn-lt"/>
                <a:ea typeface="+mn-ea"/>
                <a:cs typeface="+mn-cs"/>
              </a:rPr>
              <a:t>the dorsal nerve of the penis (DN</a:t>
            </a:r>
            <a:r>
              <a:rPr lang="en-US" sz="1200" kern="1200" dirty="0" smtClean="0">
                <a:solidFill>
                  <a:schemeClr val="tx1"/>
                </a:solidFill>
                <a:effectLst/>
                <a:latin typeface="+mn-lt"/>
                <a:ea typeface="+mn-ea"/>
                <a:cs typeface="+mn-cs"/>
              </a:rPr>
              <a:t>P) send afferent sensory information to the sacral erection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S2–4, and the efferent cavernous nerves (through the pelvic nerve/plexus) initiate arterial vasodilatation in the erectile tissues of the penis leading to tumescence. (ii) In the </a:t>
            </a:r>
            <a:r>
              <a:rPr lang="en-US" sz="1200" kern="1200" dirty="0" err="1" smtClean="0">
                <a:solidFill>
                  <a:schemeClr val="tx1"/>
                </a:solidFill>
                <a:effectLst/>
                <a:latin typeface="+mn-lt"/>
                <a:ea typeface="+mn-ea"/>
                <a:cs typeface="+mn-cs"/>
              </a:rPr>
              <a:t>bulbocavernosus</a:t>
            </a:r>
            <a:r>
              <a:rPr lang="en-US" sz="1200" kern="1200" dirty="0" smtClean="0">
                <a:solidFill>
                  <a:schemeClr val="tx1"/>
                </a:solidFill>
                <a:effectLst/>
                <a:latin typeface="+mn-lt"/>
                <a:ea typeface="+mn-ea"/>
                <a:cs typeface="+mn-cs"/>
              </a:rPr>
              <a:t> reflex loop (red line) the DNP send afferent sensory information from the penis to the sacral erection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S2–4, while efferent motor neurons travel via the </a:t>
            </a:r>
            <a:r>
              <a:rPr lang="en-US" sz="1200" kern="1200" dirty="0" err="1" smtClean="0">
                <a:solidFill>
                  <a:schemeClr val="tx1"/>
                </a:solidFill>
                <a:effectLst/>
                <a:latin typeface="+mn-lt"/>
                <a:ea typeface="+mn-ea"/>
                <a:cs typeface="+mn-cs"/>
              </a:rPr>
              <a:t>pudendal</a:t>
            </a:r>
            <a:r>
              <a:rPr lang="en-US" sz="1200" kern="1200" dirty="0" smtClean="0">
                <a:solidFill>
                  <a:schemeClr val="tx1"/>
                </a:solidFill>
                <a:effectLst/>
                <a:latin typeface="+mn-lt"/>
                <a:ea typeface="+mn-ea"/>
                <a:cs typeface="+mn-cs"/>
              </a:rPr>
              <a:t> nerve and </a:t>
            </a:r>
            <a:r>
              <a:rPr lang="en-US" sz="1200" kern="1200" dirty="0" err="1" smtClean="0">
                <a:solidFill>
                  <a:schemeClr val="tx1"/>
                </a:solidFill>
                <a:effectLst/>
                <a:latin typeface="+mn-lt"/>
                <a:ea typeface="+mn-ea"/>
                <a:cs typeface="+mn-cs"/>
              </a:rPr>
              <a:t>perineal</a:t>
            </a:r>
            <a:r>
              <a:rPr lang="en-US" sz="1200" kern="1200" dirty="0" smtClean="0">
                <a:solidFill>
                  <a:schemeClr val="tx1"/>
                </a:solidFill>
                <a:effectLst/>
                <a:latin typeface="+mn-lt"/>
                <a:ea typeface="+mn-ea"/>
                <a:cs typeface="+mn-cs"/>
              </a:rPr>
              <a:t> nerves to the </a:t>
            </a:r>
            <a:r>
              <a:rPr lang="en-US" sz="1200" kern="1200" dirty="0" err="1" smtClean="0">
                <a:solidFill>
                  <a:schemeClr val="tx1"/>
                </a:solidFill>
                <a:effectLst/>
                <a:latin typeface="+mn-lt"/>
                <a:ea typeface="+mn-ea"/>
                <a:cs typeface="+mn-cs"/>
              </a:rPr>
              <a:t>ischio</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bulbocavernosus</a:t>
            </a:r>
            <a:r>
              <a:rPr lang="en-US" sz="1200" kern="1200" dirty="0" smtClean="0">
                <a:solidFill>
                  <a:schemeClr val="tx1"/>
                </a:solidFill>
                <a:effectLst/>
                <a:latin typeface="+mn-lt"/>
                <a:ea typeface="+mn-ea"/>
                <a:cs typeface="+mn-cs"/>
              </a:rPr>
              <a:t> muscles and external sphincter. A rhythmic contraction of the </a:t>
            </a:r>
            <a:r>
              <a:rPr lang="en-US" sz="1200" kern="1200" dirty="0" err="1" smtClean="0">
                <a:solidFill>
                  <a:schemeClr val="tx1"/>
                </a:solidFill>
                <a:effectLst/>
                <a:latin typeface="+mn-lt"/>
                <a:ea typeface="+mn-ea"/>
                <a:cs typeface="+mn-cs"/>
              </a:rPr>
              <a:t>perineal</a:t>
            </a:r>
            <a:r>
              <a:rPr lang="en-US" sz="1200" kern="1200" dirty="0" smtClean="0">
                <a:solidFill>
                  <a:schemeClr val="tx1"/>
                </a:solidFill>
                <a:effectLst/>
                <a:latin typeface="+mn-lt"/>
                <a:ea typeface="+mn-ea"/>
                <a:cs typeface="+mn-cs"/>
              </a:rPr>
              <a:t> musculature produces penile rigidity by enhancing pressures to supra-systolic levels.</a:t>
            </a:r>
          </a:p>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25</a:t>
            </a:fld>
            <a:endParaRPr lang="en-US"/>
          </a:p>
        </p:txBody>
      </p:sp>
    </p:spTree>
    <p:extLst>
      <p:ext uri="{BB962C8B-B14F-4D97-AF65-F5344CB8AC3E}">
        <p14:creationId xmlns:p14="http://schemas.microsoft.com/office/powerpoint/2010/main" val="7134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26</a:t>
            </a:fld>
            <a:endParaRPr lang="en-US"/>
          </a:p>
        </p:txBody>
      </p:sp>
    </p:spTree>
    <p:extLst>
      <p:ext uri="{BB962C8B-B14F-4D97-AF65-F5344CB8AC3E}">
        <p14:creationId xmlns:p14="http://schemas.microsoft.com/office/powerpoint/2010/main" val="7134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3: Diagrammatic representation of three different pathways controlling penile erection in a non pathological situation[13, 24]: (1) Psychogenic erection (PE) (orange line) is regulated by a centrally connected thoracolumbar (T10–L2) and sacral (S2–4) erection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Visual, auditory, olfactory, and imaginative stimuli as well as sensory input from the penis (ascending spinal pathway; gray line) are involved in the initiation of psychogenic erections through these thoracolumbar- and sacral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and are conducted to the penis by the pelvic and/or </a:t>
            </a:r>
            <a:r>
              <a:rPr lang="en-US" sz="1200" kern="1200" dirty="0" err="1" smtClean="0">
                <a:solidFill>
                  <a:schemeClr val="tx1"/>
                </a:solidFill>
                <a:effectLst/>
                <a:latin typeface="+mn-lt"/>
                <a:ea typeface="+mn-ea"/>
                <a:cs typeface="+mn-cs"/>
              </a:rPr>
              <a:t>hypogastic</a:t>
            </a:r>
            <a:r>
              <a:rPr lang="en-US" sz="1200" kern="1200" dirty="0" smtClean="0">
                <a:solidFill>
                  <a:schemeClr val="tx1"/>
                </a:solidFill>
                <a:effectLst/>
                <a:latin typeface="+mn-lt"/>
                <a:ea typeface="+mn-ea"/>
                <a:cs typeface="+mn-cs"/>
              </a:rPr>
              <a:t> nerve, pelvic plexus, and cavernous nerve. (2) Reflex erections (RE) involve two reflex loops: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pudendo-cavernosal</a:t>
            </a:r>
            <a:r>
              <a:rPr lang="en-US" sz="1200" kern="1200" dirty="0" smtClean="0">
                <a:solidFill>
                  <a:schemeClr val="tx1"/>
                </a:solidFill>
                <a:effectLst/>
                <a:latin typeface="+mn-lt"/>
                <a:ea typeface="+mn-ea"/>
                <a:cs typeface="+mn-cs"/>
              </a:rPr>
              <a:t> reflex loop (blue line) initiates RE: the dorsal nerve of the penis (DNP) send afferent sensory information to the sacral erection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S2–4, and the efferent cavernous nerves (through the pelvic nerve/plexus) initiate arterial vasodilatation in the erectile tissues of the penis leading to tumescence. (ii) In the </a:t>
            </a:r>
            <a:r>
              <a:rPr lang="en-US" sz="1200" kern="1200" dirty="0" err="1" smtClean="0">
                <a:solidFill>
                  <a:schemeClr val="tx1"/>
                </a:solidFill>
                <a:effectLst/>
                <a:latin typeface="+mn-lt"/>
                <a:ea typeface="+mn-ea"/>
                <a:cs typeface="+mn-cs"/>
              </a:rPr>
              <a:t>bulbocavernosus</a:t>
            </a:r>
            <a:r>
              <a:rPr lang="en-US" sz="1200" kern="1200" dirty="0" smtClean="0">
                <a:solidFill>
                  <a:schemeClr val="tx1"/>
                </a:solidFill>
                <a:effectLst/>
                <a:latin typeface="+mn-lt"/>
                <a:ea typeface="+mn-ea"/>
                <a:cs typeface="+mn-cs"/>
              </a:rPr>
              <a:t> reflex loop (red line) the DNP send afferent sensory information from the penis to the sacral erection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S2–4, while efferent motor neurons travel via the </a:t>
            </a:r>
            <a:r>
              <a:rPr lang="en-US" sz="1200" kern="1200" dirty="0" err="1" smtClean="0">
                <a:solidFill>
                  <a:schemeClr val="tx1"/>
                </a:solidFill>
                <a:effectLst/>
                <a:latin typeface="+mn-lt"/>
                <a:ea typeface="+mn-ea"/>
                <a:cs typeface="+mn-cs"/>
              </a:rPr>
              <a:t>pudendal</a:t>
            </a:r>
            <a:r>
              <a:rPr lang="en-US" sz="1200" kern="1200" dirty="0" smtClean="0">
                <a:solidFill>
                  <a:schemeClr val="tx1"/>
                </a:solidFill>
                <a:effectLst/>
                <a:latin typeface="+mn-lt"/>
                <a:ea typeface="+mn-ea"/>
                <a:cs typeface="+mn-cs"/>
              </a:rPr>
              <a:t> nerve and </a:t>
            </a:r>
            <a:r>
              <a:rPr lang="en-US" sz="1200" kern="1200" dirty="0" err="1" smtClean="0">
                <a:solidFill>
                  <a:schemeClr val="tx1"/>
                </a:solidFill>
                <a:effectLst/>
                <a:latin typeface="+mn-lt"/>
                <a:ea typeface="+mn-ea"/>
                <a:cs typeface="+mn-cs"/>
              </a:rPr>
              <a:t>perineal</a:t>
            </a:r>
            <a:r>
              <a:rPr lang="en-US" sz="1200" kern="1200" dirty="0" smtClean="0">
                <a:solidFill>
                  <a:schemeClr val="tx1"/>
                </a:solidFill>
                <a:effectLst/>
                <a:latin typeface="+mn-lt"/>
                <a:ea typeface="+mn-ea"/>
                <a:cs typeface="+mn-cs"/>
              </a:rPr>
              <a:t> nerves to the </a:t>
            </a:r>
            <a:r>
              <a:rPr lang="en-US" sz="1200" kern="1200" dirty="0" err="1" smtClean="0">
                <a:solidFill>
                  <a:schemeClr val="tx1"/>
                </a:solidFill>
                <a:effectLst/>
                <a:latin typeface="+mn-lt"/>
                <a:ea typeface="+mn-ea"/>
                <a:cs typeface="+mn-cs"/>
              </a:rPr>
              <a:t>ischio</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bulbocavernosus</a:t>
            </a:r>
            <a:r>
              <a:rPr lang="en-US" sz="1200" kern="1200" dirty="0" smtClean="0">
                <a:solidFill>
                  <a:schemeClr val="tx1"/>
                </a:solidFill>
                <a:effectLst/>
                <a:latin typeface="+mn-lt"/>
                <a:ea typeface="+mn-ea"/>
                <a:cs typeface="+mn-cs"/>
              </a:rPr>
              <a:t> muscles and external sphincter. A rhythmic contraction of the </a:t>
            </a:r>
            <a:r>
              <a:rPr lang="en-US" sz="1200" kern="1200" dirty="0" err="1" smtClean="0">
                <a:solidFill>
                  <a:schemeClr val="tx1"/>
                </a:solidFill>
                <a:effectLst/>
                <a:latin typeface="+mn-lt"/>
                <a:ea typeface="+mn-ea"/>
                <a:cs typeface="+mn-cs"/>
              </a:rPr>
              <a:t>perineal</a:t>
            </a:r>
            <a:r>
              <a:rPr lang="en-US" sz="1200" kern="1200" dirty="0" smtClean="0">
                <a:solidFill>
                  <a:schemeClr val="tx1"/>
                </a:solidFill>
                <a:effectLst/>
                <a:latin typeface="+mn-lt"/>
                <a:ea typeface="+mn-ea"/>
                <a:cs typeface="+mn-cs"/>
              </a:rPr>
              <a:t> musculature produces penile rigidity by enhancing pressures to supra-systolic levels.</a:t>
            </a:r>
          </a:p>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27</a:t>
            </a:fld>
            <a:endParaRPr lang="en-US"/>
          </a:p>
        </p:txBody>
      </p:sp>
    </p:spTree>
    <p:extLst>
      <p:ext uri="{BB962C8B-B14F-4D97-AF65-F5344CB8AC3E}">
        <p14:creationId xmlns:p14="http://schemas.microsoft.com/office/powerpoint/2010/main" val="71345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28</a:t>
            </a:fld>
            <a:endParaRPr lang="en-US"/>
          </a:p>
        </p:txBody>
      </p:sp>
    </p:spTree>
    <p:extLst>
      <p:ext uri="{BB962C8B-B14F-4D97-AF65-F5344CB8AC3E}">
        <p14:creationId xmlns:p14="http://schemas.microsoft.com/office/powerpoint/2010/main" val="7134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Corpus </a:t>
            </a:r>
            <a:r>
              <a:rPr lang="en-US" sz="1200" b="1" kern="1200" dirty="0" err="1" smtClean="0">
                <a:solidFill>
                  <a:schemeClr val="tx1"/>
                </a:solidFill>
                <a:latin typeface="+mn-lt"/>
                <a:ea typeface="+mn-ea"/>
                <a:cs typeface="+mn-cs"/>
              </a:rPr>
              <a:t>luteum</a:t>
            </a:r>
            <a:r>
              <a:rPr lang="en-US" sz="1200" b="1" kern="1200" dirty="0" smtClean="0">
                <a:solidFill>
                  <a:schemeClr val="tx1"/>
                </a:solidFill>
                <a:latin typeface="+mn-lt"/>
                <a:ea typeface="+mn-ea"/>
                <a:cs typeface="+mn-cs"/>
              </a:rPr>
              <a:t> cyst.</a:t>
            </a:r>
            <a:r>
              <a:rPr lang="en-US" sz="1200" b="0" kern="1200" dirty="0" smtClean="0">
                <a:solidFill>
                  <a:schemeClr val="tx1"/>
                </a:solidFill>
                <a:latin typeface="+mn-lt"/>
                <a:ea typeface="+mn-ea"/>
                <a:cs typeface="+mn-cs"/>
              </a:rPr>
              <a:t> When a follicle releases its egg, the ruptured follicle begins producing large quantities of estrogen and progesterone for conception. This follicle is now called the corpus </a:t>
            </a:r>
            <a:r>
              <a:rPr lang="en-US" sz="1200" b="0" kern="1200" dirty="0" err="1" smtClean="0">
                <a:solidFill>
                  <a:schemeClr val="tx1"/>
                </a:solidFill>
                <a:latin typeface="+mn-lt"/>
                <a:ea typeface="+mn-ea"/>
                <a:cs typeface="+mn-cs"/>
              </a:rPr>
              <a:t>luteum</a:t>
            </a:r>
            <a:r>
              <a:rPr lang="en-US" sz="1200" b="0" kern="1200" dirty="0" smtClean="0">
                <a:solidFill>
                  <a:schemeClr val="tx1"/>
                </a:solidFill>
                <a:latin typeface="+mn-lt"/>
                <a:ea typeface="+mn-ea"/>
                <a:cs typeface="+mn-cs"/>
              </a:rPr>
              <a:t>. Sometimes, however, the escape opening of the egg seals off and fluid accumulates inside the follicle, causing the corpus </a:t>
            </a:r>
            <a:r>
              <a:rPr lang="en-US" sz="1200" b="0" kern="1200" dirty="0" err="1" smtClean="0">
                <a:solidFill>
                  <a:schemeClr val="tx1"/>
                </a:solidFill>
                <a:latin typeface="+mn-lt"/>
                <a:ea typeface="+mn-ea"/>
                <a:cs typeface="+mn-cs"/>
              </a:rPr>
              <a:t>luteum</a:t>
            </a:r>
            <a:r>
              <a:rPr lang="en-US" sz="1200" b="0" kern="1200" dirty="0" smtClean="0">
                <a:solidFill>
                  <a:schemeClr val="tx1"/>
                </a:solidFill>
                <a:latin typeface="+mn-lt"/>
                <a:ea typeface="+mn-ea"/>
                <a:cs typeface="+mn-cs"/>
              </a:rPr>
              <a:t> to expand into a cyst.</a:t>
            </a:r>
          </a:p>
          <a:p>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Follicular cyst.</a:t>
            </a:r>
            <a:r>
              <a:rPr lang="en-US" sz="1200" b="0" kern="1200" dirty="0" smtClean="0">
                <a:solidFill>
                  <a:schemeClr val="tx1"/>
                </a:solidFill>
                <a:latin typeface="+mn-lt"/>
                <a:ea typeface="+mn-ea"/>
                <a:cs typeface="+mn-cs"/>
              </a:rPr>
              <a:t> Around the midpoint of your menstrual cycle, an egg bursts out of its follicle and travels down the fallopian tube in search of sperm and fertilization. A follicular cyst begins when something goes wrong and the follicle doesn't rupture or release its egg. Instead it grows and turns into a cyst.</a:t>
            </a:r>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32</a:t>
            </a:fld>
            <a:endParaRPr lang="en-US"/>
          </a:p>
        </p:txBody>
      </p:sp>
    </p:spTree>
    <p:extLst>
      <p:ext uri="{BB962C8B-B14F-4D97-AF65-F5344CB8AC3E}">
        <p14:creationId xmlns:p14="http://schemas.microsoft.com/office/powerpoint/2010/main" val="353407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b="1" dirty="0"/>
          </a:p>
        </p:txBody>
      </p:sp>
      <p:sp>
        <p:nvSpPr>
          <p:cNvPr id="4" name="Slide Number Placeholder 3"/>
          <p:cNvSpPr>
            <a:spLocks noGrp="1"/>
          </p:cNvSpPr>
          <p:nvPr>
            <p:ph type="sldNum" sz="quarter" idx="10"/>
          </p:nvPr>
        </p:nvSpPr>
        <p:spPr/>
        <p:txBody>
          <a:bodyPr/>
          <a:lstStyle/>
          <a:p>
            <a:fld id="{7BAB922E-E2E1-574C-BFF1-485457402770}" type="slidenum">
              <a:rPr lang="en-US" smtClean="0"/>
              <a:t>35</a:t>
            </a:fld>
            <a:endParaRPr lang="en-US"/>
          </a:p>
        </p:txBody>
      </p:sp>
    </p:spTree>
    <p:extLst>
      <p:ext uri="{BB962C8B-B14F-4D97-AF65-F5344CB8AC3E}">
        <p14:creationId xmlns:p14="http://schemas.microsoft.com/office/powerpoint/2010/main" val="75693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AB922E-E2E1-574C-BFF1-485457402770}" type="slidenum">
              <a:rPr lang="en-US" smtClean="0"/>
              <a:t>36</a:t>
            </a:fld>
            <a:endParaRPr lang="en-US"/>
          </a:p>
        </p:txBody>
      </p:sp>
    </p:spTree>
    <p:extLst>
      <p:ext uri="{BB962C8B-B14F-4D97-AF65-F5344CB8AC3E}">
        <p14:creationId xmlns:p14="http://schemas.microsoft.com/office/powerpoint/2010/main" val="293621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7BAB922E-E2E1-574C-BFF1-485457402770}" type="slidenum">
              <a:rPr lang="en-US" smtClean="0"/>
              <a:t>37</a:t>
            </a:fld>
            <a:endParaRPr lang="en-US"/>
          </a:p>
        </p:txBody>
      </p:sp>
    </p:spTree>
    <p:extLst>
      <p:ext uri="{BB962C8B-B14F-4D97-AF65-F5344CB8AC3E}">
        <p14:creationId xmlns:p14="http://schemas.microsoft.com/office/powerpoint/2010/main" val="2069410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8C1D05-7C12-D349-82BE-587076FA779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309050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8C1D05-7C12-D349-82BE-587076FA779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1741995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8C1D05-7C12-D349-82BE-587076FA779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301416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8C1D05-7C12-D349-82BE-587076FA779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280092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8C1D05-7C12-D349-82BE-587076FA779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54706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8C1D05-7C12-D349-82BE-587076FA7791}"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357441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8C1D05-7C12-D349-82BE-587076FA7791}" type="datetimeFigureOut">
              <a:rPr lang="en-US" smtClean="0"/>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574898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8C1D05-7C12-D349-82BE-587076FA7791}" type="datetimeFigureOut">
              <a:rPr lang="en-US" smtClean="0"/>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206612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C1D05-7C12-D349-82BE-587076FA7791}" type="datetimeFigureOut">
              <a:rPr lang="en-US" smtClean="0"/>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251287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8C1D05-7C12-D349-82BE-587076FA7791}"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4191790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8C1D05-7C12-D349-82BE-587076FA7791}"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C44A5-AF0F-514A-9883-916FF13DDFE3}" type="slidenum">
              <a:rPr lang="en-US" smtClean="0"/>
              <a:t>‹#›</a:t>
            </a:fld>
            <a:endParaRPr lang="en-US"/>
          </a:p>
        </p:txBody>
      </p:sp>
    </p:spTree>
    <p:extLst>
      <p:ext uri="{BB962C8B-B14F-4D97-AF65-F5344CB8AC3E}">
        <p14:creationId xmlns:p14="http://schemas.microsoft.com/office/powerpoint/2010/main" val="11953031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C1D05-7C12-D349-82BE-587076FA7791}" type="datetimeFigureOut">
              <a:rPr lang="en-US" smtClean="0"/>
              <a:t>5/22/18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C44A5-AF0F-514A-9883-916FF13DDFE3}" type="slidenum">
              <a:rPr lang="en-US" smtClean="0"/>
              <a:t>‹#›</a:t>
            </a:fld>
            <a:endParaRPr lang="en-US"/>
          </a:p>
        </p:txBody>
      </p:sp>
    </p:spTree>
    <p:extLst>
      <p:ext uri="{BB962C8B-B14F-4D97-AF65-F5344CB8AC3E}">
        <p14:creationId xmlns:p14="http://schemas.microsoft.com/office/powerpoint/2010/main" val="18497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5.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hyperlink" Target="http://www.nature.com/nrurol/journal/v9/n9/full/nrurol.2012.151.html"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lm.nih.gov/medlineplus" TargetMode="External"/><Relationship Id="rId3" Type="http://schemas.openxmlformats.org/officeDocument/2006/relationships/hyperlink" Target="http://www.merckmanuals.com/home/women-s-health-issues/biology-of-the-female-reproductive-system/female-external-genital-organ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45973"/>
            <a:ext cx="7772400" cy="1470025"/>
          </a:xfrm>
        </p:spPr>
        <p:txBody>
          <a:bodyPr>
            <a:normAutofit fontScale="90000"/>
          </a:bodyPr>
          <a:lstStyle/>
          <a:p>
            <a:r>
              <a:rPr lang="en-US" dirty="0" err="1" smtClean="0"/>
              <a:t>Anatomía</a:t>
            </a:r>
            <a:r>
              <a:rPr lang="en-US" dirty="0" smtClean="0"/>
              <a:t> y </a:t>
            </a:r>
            <a:r>
              <a:rPr lang="en-US" dirty="0" err="1" smtClean="0"/>
              <a:t>Fisiología</a:t>
            </a:r>
            <a:r>
              <a:rPr lang="en-US" dirty="0" smtClean="0"/>
              <a:t> del </a:t>
            </a:r>
            <a:r>
              <a:rPr lang="en-US" dirty="0" err="1" smtClean="0"/>
              <a:t>Sistema</a:t>
            </a:r>
            <a:r>
              <a:rPr lang="en-US" dirty="0" smtClean="0"/>
              <a:t> </a:t>
            </a:r>
            <a:r>
              <a:rPr lang="en-US" dirty="0" err="1"/>
              <a:t>R</a:t>
            </a:r>
            <a:r>
              <a:rPr lang="en-US" dirty="0" err="1" smtClean="0"/>
              <a:t>eproductor</a:t>
            </a:r>
            <a:r>
              <a:rPr lang="en-US" dirty="0" smtClean="0"/>
              <a:t> </a:t>
            </a:r>
            <a:r>
              <a:rPr lang="en-US" dirty="0" err="1" smtClean="0"/>
              <a:t>Masculino</a:t>
            </a:r>
            <a:r>
              <a:rPr lang="en-US" dirty="0" smtClean="0"/>
              <a:t> y </a:t>
            </a:r>
            <a:r>
              <a:rPr lang="en-US" dirty="0" err="1" smtClean="0"/>
              <a:t>Femenino</a:t>
            </a:r>
            <a:r>
              <a:rPr lang="en-US" dirty="0" smtClean="0"/>
              <a:t> </a:t>
            </a:r>
            <a:endParaRPr lang="en-US" dirty="0"/>
          </a:p>
        </p:txBody>
      </p:sp>
      <p:sp>
        <p:nvSpPr>
          <p:cNvPr id="3" name="Subtitle 2"/>
          <p:cNvSpPr>
            <a:spLocks noGrp="1"/>
          </p:cNvSpPr>
          <p:nvPr>
            <p:ph type="subTitle" idx="1"/>
          </p:nvPr>
        </p:nvSpPr>
        <p:spPr>
          <a:xfrm>
            <a:off x="1" y="3375732"/>
            <a:ext cx="8982736" cy="3482268"/>
          </a:xfrm>
        </p:spPr>
        <p:txBody>
          <a:bodyPr>
            <a:normAutofit/>
          </a:bodyPr>
          <a:lstStyle/>
          <a:p>
            <a:pPr algn="r"/>
            <a:r>
              <a:rPr lang="en-US" sz="2000" dirty="0"/>
              <a:t>Carla Colón Rosario</a:t>
            </a:r>
          </a:p>
          <a:p>
            <a:pPr algn="r"/>
            <a:r>
              <a:rPr lang="en-US" sz="2000" dirty="0"/>
              <a:t>Ricardo J. </a:t>
            </a:r>
            <a:r>
              <a:rPr lang="en-US" sz="2000" dirty="0" err="1"/>
              <a:t>Pitre</a:t>
            </a:r>
            <a:r>
              <a:rPr lang="en-US" sz="2000" dirty="0"/>
              <a:t> </a:t>
            </a:r>
            <a:r>
              <a:rPr lang="en-US" sz="2000" dirty="0" err="1"/>
              <a:t>Yulfo</a:t>
            </a:r>
            <a:endParaRPr lang="en-US" sz="2000" dirty="0"/>
          </a:p>
          <a:p>
            <a:pPr algn="r"/>
            <a:r>
              <a:rPr lang="en-US" sz="2000" dirty="0"/>
              <a:t>Erick Quintana </a:t>
            </a:r>
            <a:r>
              <a:rPr lang="en-US" sz="2000" dirty="0" err="1"/>
              <a:t>Avilés</a:t>
            </a:r>
            <a:endParaRPr lang="en-US" sz="2000" dirty="0"/>
          </a:p>
          <a:p>
            <a:pPr algn="r"/>
            <a:r>
              <a:rPr lang="en-US" sz="2000" dirty="0" err="1"/>
              <a:t>Lidalee</a:t>
            </a:r>
            <a:r>
              <a:rPr lang="en-US" sz="2000" dirty="0"/>
              <a:t> Silva </a:t>
            </a:r>
            <a:r>
              <a:rPr lang="en-US" sz="2000" dirty="0" err="1"/>
              <a:t>Baucage</a:t>
            </a:r>
            <a:endParaRPr lang="en-US" sz="2000" dirty="0"/>
          </a:p>
          <a:p>
            <a:pPr algn="r"/>
            <a:r>
              <a:rPr lang="en-US" sz="2000" dirty="0"/>
              <a:t>Jonathan Vallejo </a:t>
            </a:r>
            <a:r>
              <a:rPr lang="en-US" sz="2000" dirty="0" err="1" smtClean="0"/>
              <a:t>Tagle</a:t>
            </a:r>
            <a:endParaRPr lang="en-US" sz="2000" dirty="0"/>
          </a:p>
          <a:p>
            <a:pPr algn="r"/>
            <a:r>
              <a:rPr lang="en-US" sz="2000" dirty="0" smtClean="0"/>
              <a:t> y Dr. José A. </a:t>
            </a:r>
            <a:r>
              <a:rPr lang="en-US" sz="2000" dirty="0" err="1" smtClean="0"/>
              <a:t>Cardé</a:t>
            </a:r>
            <a:r>
              <a:rPr lang="en-US" sz="2000" dirty="0" smtClean="0"/>
              <a:t>-Serrano</a:t>
            </a:r>
          </a:p>
          <a:p>
            <a:pPr algn="r"/>
            <a:r>
              <a:rPr lang="en-US" sz="2000" dirty="0"/>
              <a:t>BIOL </a:t>
            </a:r>
            <a:r>
              <a:rPr lang="en-US" sz="2000" dirty="0" smtClean="0"/>
              <a:t>3792</a:t>
            </a:r>
            <a:endParaRPr lang="en-US" sz="2000" dirty="0"/>
          </a:p>
          <a:p>
            <a:pPr algn="r"/>
            <a:r>
              <a:rPr lang="en-US" sz="2000" dirty="0" smtClean="0"/>
              <a:t>Universidad de Puerto Rico en Aguadilla</a:t>
            </a:r>
          </a:p>
          <a:p>
            <a:pPr algn="r"/>
            <a:r>
              <a:rPr lang="en-US" sz="2000" dirty="0" err="1" smtClean="0"/>
              <a:t>Departamento</a:t>
            </a:r>
            <a:r>
              <a:rPr lang="en-US" sz="2000" dirty="0" smtClean="0"/>
              <a:t> de </a:t>
            </a:r>
            <a:r>
              <a:rPr lang="en-US" sz="2000" dirty="0" err="1" smtClean="0"/>
              <a:t>Ciencias</a:t>
            </a:r>
            <a:r>
              <a:rPr lang="en-US" sz="2000" dirty="0" smtClean="0"/>
              <a:t> </a:t>
            </a:r>
            <a:r>
              <a:rPr lang="en-US" sz="2000" dirty="0" err="1" smtClean="0"/>
              <a:t>Naturales</a:t>
            </a:r>
            <a:endParaRPr lang="en-US" sz="2000" dirty="0"/>
          </a:p>
        </p:txBody>
      </p:sp>
      <p:pic>
        <p:nvPicPr>
          <p:cNvPr id="5" name="Picture 4" descr="Screen Shot 2017-05-14 at 9.33.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0" y="1409723"/>
            <a:ext cx="6235277" cy="4539588"/>
          </a:xfrm>
          <a:prstGeom prst="rect">
            <a:avLst/>
          </a:prstGeom>
        </p:spPr>
      </p:pic>
    </p:spTree>
    <p:extLst>
      <p:ext uri="{BB962C8B-B14F-4D97-AF65-F5344CB8AC3E}">
        <p14:creationId xmlns:p14="http://schemas.microsoft.com/office/powerpoint/2010/main" val="6461769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903"/>
            <a:ext cx="8229600" cy="671592"/>
          </a:xfrm>
        </p:spPr>
        <p:txBody>
          <a:bodyPr>
            <a:noAutofit/>
          </a:bodyPr>
          <a:lstStyle/>
          <a:p>
            <a:r>
              <a:rPr lang="es-PR" dirty="0">
                <a:latin typeface="Calibri" charset="0"/>
              </a:rPr>
              <a:t> </a:t>
            </a:r>
            <a:r>
              <a:rPr lang="en-US" dirty="0">
                <a:latin typeface="Calibri" charset="0"/>
              </a:rPr>
              <a:t/>
            </a:r>
            <a:br>
              <a:rPr lang="en-US" dirty="0">
                <a:latin typeface="Calibri" charset="0"/>
              </a:rPr>
            </a:br>
            <a:r>
              <a:rPr lang="es-PR" dirty="0">
                <a:latin typeface="Calibri" charset="0"/>
              </a:rPr>
              <a:t>Gónadas Masculinas </a:t>
            </a:r>
            <a:r>
              <a:rPr lang="en-US" dirty="0">
                <a:latin typeface="Calibri" charset="0"/>
              </a:rPr>
              <a:t/>
            </a:r>
            <a:br>
              <a:rPr lang="en-US" dirty="0">
                <a:latin typeface="Calibri" charset="0"/>
              </a:rPr>
            </a:br>
            <a:endParaRPr lang="en-US" dirty="0">
              <a:latin typeface="Calibri" charset="0"/>
            </a:endParaRPr>
          </a:p>
        </p:txBody>
      </p:sp>
      <p:sp>
        <p:nvSpPr>
          <p:cNvPr id="3" name="Content Placeholder 2"/>
          <p:cNvSpPr>
            <a:spLocks noGrp="1"/>
          </p:cNvSpPr>
          <p:nvPr>
            <p:ph idx="1"/>
          </p:nvPr>
        </p:nvSpPr>
        <p:spPr>
          <a:xfrm>
            <a:off x="178276" y="621935"/>
            <a:ext cx="3898720" cy="6152505"/>
          </a:xfrm>
        </p:spPr>
        <p:txBody>
          <a:bodyPr rtlCol="0">
            <a:normAutofit/>
          </a:bodyPr>
          <a:lstStyle/>
          <a:p>
            <a:pPr>
              <a:buFont typeface="Arial" pitchFamily="34" charset="0"/>
              <a:buChar char="•"/>
              <a:defRPr/>
            </a:pPr>
            <a:r>
              <a:rPr lang="es-PR" sz="2800" b="1" dirty="0" smtClean="0"/>
              <a:t>Testículos</a:t>
            </a:r>
          </a:p>
          <a:p>
            <a:pPr marL="0" indent="0">
              <a:buNone/>
              <a:defRPr/>
            </a:pPr>
            <a:r>
              <a:rPr lang="es-PR" sz="2800" b="1" dirty="0" smtClean="0"/>
              <a:t>Función </a:t>
            </a:r>
            <a:r>
              <a:rPr lang="es-PR" sz="2800" b="1" dirty="0"/>
              <a:t>principal:</a:t>
            </a:r>
            <a:r>
              <a:rPr lang="es-PR" sz="2800" dirty="0"/>
              <a:t> </a:t>
            </a:r>
            <a:r>
              <a:rPr lang="es-PR" sz="2800" dirty="0" smtClean="0"/>
              <a:t>-</a:t>
            </a:r>
          </a:p>
          <a:p>
            <a:pPr marL="0" indent="0">
              <a:buNone/>
              <a:defRPr/>
            </a:pPr>
            <a:r>
              <a:rPr lang="es-PR" sz="2800" dirty="0"/>
              <a:t> </a:t>
            </a:r>
            <a:r>
              <a:rPr lang="es-PR" sz="2800" dirty="0" smtClean="0"/>
              <a:t>   </a:t>
            </a:r>
            <a:r>
              <a:rPr lang="es-PR" sz="2800" dirty="0" smtClean="0"/>
              <a:t>- </a:t>
            </a:r>
            <a:r>
              <a:rPr lang="es-PR" sz="2800" dirty="0" smtClean="0"/>
              <a:t>espermatogénesis</a:t>
            </a:r>
            <a:endParaRPr lang="es-PR" sz="2800" dirty="0"/>
          </a:p>
          <a:p>
            <a:pPr fontAlgn="auto">
              <a:spcAft>
                <a:spcPts val="0"/>
              </a:spcAft>
              <a:buFont typeface="Arial" pitchFamily="34" charset="0"/>
              <a:buNone/>
              <a:defRPr/>
            </a:pPr>
            <a:r>
              <a:rPr lang="es-PR" sz="2800" dirty="0"/>
              <a:t>    - </a:t>
            </a:r>
            <a:r>
              <a:rPr lang="es-PR" sz="2800" dirty="0" smtClean="0"/>
              <a:t>2dria - endocrina </a:t>
            </a:r>
            <a:endParaRPr lang="en-US" sz="2800" dirty="0"/>
          </a:p>
          <a:p>
            <a:pPr>
              <a:buFont typeface="Arial" pitchFamily="34" charset="0"/>
              <a:buChar char="•"/>
              <a:defRPr/>
            </a:pPr>
            <a:r>
              <a:rPr lang="es-PR" sz="2800" b="1" dirty="0" smtClean="0"/>
              <a:t>Escroto Localización</a:t>
            </a:r>
            <a:r>
              <a:rPr lang="es-PR" sz="2800" b="1" dirty="0"/>
              <a:t>:</a:t>
            </a:r>
            <a:r>
              <a:rPr lang="es-PR" sz="2800" dirty="0"/>
              <a:t> </a:t>
            </a:r>
            <a:r>
              <a:rPr lang="es-PR" sz="2800" dirty="0"/>
              <a:t>bolsa carnosa fuera </a:t>
            </a:r>
            <a:r>
              <a:rPr lang="es-PR" sz="2800" dirty="0"/>
              <a:t>de la cavidad </a:t>
            </a:r>
            <a:r>
              <a:rPr lang="es-PR" sz="2800" dirty="0" smtClean="0"/>
              <a:t>abdominal</a:t>
            </a:r>
          </a:p>
          <a:p>
            <a:pPr>
              <a:buFont typeface="Arial" pitchFamily="34" charset="0"/>
              <a:buChar char="•"/>
              <a:defRPr/>
            </a:pPr>
            <a:r>
              <a:rPr lang="es-PR" sz="2800" dirty="0" smtClean="0"/>
              <a:t>Contiene los test</a:t>
            </a:r>
            <a:r>
              <a:rPr lang="es-PR" sz="2800" dirty="0" smtClean="0"/>
              <a:t>í</a:t>
            </a:r>
            <a:r>
              <a:rPr lang="es-PR" sz="2800" dirty="0" smtClean="0"/>
              <a:t>culos</a:t>
            </a:r>
            <a:endParaRPr lang="es-PR" sz="2800" dirty="0" smtClean="0"/>
          </a:p>
          <a:p>
            <a:pPr>
              <a:buFont typeface="Arial" pitchFamily="34" charset="0"/>
              <a:buChar char="•"/>
              <a:defRPr/>
            </a:pPr>
            <a:r>
              <a:rPr lang="es-PR" sz="2800" b="1" dirty="0">
                <a:latin typeface="Calibri" charset="0"/>
              </a:rPr>
              <a:t>Función</a:t>
            </a:r>
            <a:r>
              <a:rPr lang="es-PR" sz="2800" dirty="0">
                <a:latin typeface="Calibri" charset="0"/>
              </a:rPr>
              <a:t>: </a:t>
            </a:r>
            <a:r>
              <a:rPr lang="en-US" sz="2800" dirty="0" err="1" smtClean="0">
                <a:latin typeface="Calibri" charset="0"/>
              </a:rPr>
              <a:t>termoregulación</a:t>
            </a:r>
            <a:endParaRPr lang="en-US" sz="2800" dirty="0">
              <a:latin typeface="Calibri" charset="0"/>
            </a:endParaRPr>
          </a:p>
          <a:p>
            <a:pPr>
              <a:buFont typeface="Arial" pitchFamily="34" charset="0"/>
              <a:buChar char="•"/>
              <a:defRPr/>
            </a:pPr>
            <a:r>
              <a:rPr lang="en-US" sz="2800" dirty="0" err="1" smtClean="0">
                <a:latin typeface="Calibri" charset="0"/>
              </a:rPr>
              <a:t>Rafe</a:t>
            </a:r>
            <a:endParaRPr lang="en-US" sz="2800" dirty="0" smtClean="0">
              <a:latin typeface="Calibri" charset="0"/>
            </a:endParaRPr>
          </a:p>
          <a:p>
            <a:pPr>
              <a:buFont typeface="Arial" pitchFamily="34" charset="0"/>
              <a:buChar char="•"/>
              <a:defRPr/>
            </a:pPr>
            <a:r>
              <a:rPr lang="en-US" sz="2800" dirty="0" err="1" smtClean="0">
                <a:latin typeface="Calibri" charset="0"/>
              </a:rPr>
              <a:t>cremaster</a:t>
            </a:r>
            <a:endParaRPr lang="en-US" sz="2800" dirty="0">
              <a:latin typeface="Calibri" charset="0"/>
            </a:endParaRPr>
          </a:p>
          <a:p>
            <a:pPr>
              <a:buFont typeface="Arial" pitchFamily="34" charset="0"/>
              <a:buChar char="•"/>
              <a:defRPr/>
            </a:pPr>
            <a:endParaRPr lang="en-US" sz="2800" dirty="0"/>
          </a:p>
          <a:p>
            <a:pPr fontAlgn="auto">
              <a:spcAft>
                <a:spcPts val="0"/>
              </a:spcAft>
              <a:buFont typeface="Arial" pitchFamily="34" charset="0"/>
              <a:buNone/>
              <a:defRPr/>
            </a:pPr>
            <a:endParaRPr lang="en-US" sz="2800" dirty="0" smtClean="0">
              <a:ea typeface="+mn-ea"/>
            </a:endParaRPr>
          </a:p>
          <a:p>
            <a:pPr lvl="7">
              <a:buFont typeface="Arial" pitchFamily="34" charset="0"/>
              <a:buNone/>
              <a:defRPr/>
            </a:pPr>
            <a:endParaRPr lang="en-US" dirty="0" smtClean="0"/>
          </a:p>
        </p:txBody>
      </p:sp>
      <p:pic>
        <p:nvPicPr>
          <p:cNvPr id="9220" name="Picture 3" descr="testiculo y escroto.jpg"/>
          <p:cNvPicPr>
            <a:picLocks noChangeAspect="1"/>
          </p:cNvPicPr>
          <p:nvPr/>
        </p:nvPicPr>
        <p:blipFill>
          <a:blip r:embed="rId2">
            <a:extLst>
              <a:ext uri="{28A0092B-C50C-407E-A947-70E740481C1C}">
                <a14:useLocalDpi xmlns:a14="http://schemas.microsoft.com/office/drawing/2010/main" val="0"/>
              </a:ext>
            </a:extLst>
          </a:blip>
          <a:srcRect b="7500"/>
          <a:stretch>
            <a:fillRect/>
          </a:stretch>
        </p:blipFill>
        <p:spPr bwMode="auto">
          <a:xfrm>
            <a:off x="3968736" y="1401763"/>
            <a:ext cx="5175264" cy="382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92862" y="4411848"/>
            <a:ext cx="1370138"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3496868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509" r="18773"/>
          <a:stretch/>
        </p:blipFill>
        <p:spPr>
          <a:xfrm>
            <a:off x="3010761" y="0"/>
            <a:ext cx="6092080" cy="6858000"/>
          </a:xfrm>
          <a:noFill/>
        </p:spPr>
      </p:pic>
      <p:sp>
        <p:nvSpPr>
          <p:cNvPr id="2" name="Rectangle 1"/>
          <p:cNvSpPr/>
          <p:nvPr/>
        </p:nvSpPr>
        <p:spPr>
          <a:xfrm>
            <a:off x="192582" y="1297544"/>
            <a:ext cx="4323556" cy="4933659"/>
          </a:xfrm>
          <a:prstGeom prst="rect">
            <a:avLst/>
          </a:prstGeom>
        </p:spPr>
        <p:txBody>
          <a:bodyPr wrap="square">
            <a:spAutoFit/>
          </a:bodyPr>
          <a:lstStyle/>
          <a:p>
            <a:pPr>
              <a:lnSpc>
                <a:spcPct val="90000"/>
              </a:lnSpc>
              <a:buFont typeface="Arial" charset="0"/>
              <a:buNone/>
            </a:pPr>
            <a:r>
              <a:rPr lang="es-PR" dirty="0">
                <a:latin typeface="Calibri" charset="0"/>
              </a:rPr>
              <a:t> </a:t>
            </a:r>
            <a:r>
              <a:rPr lang="es-PR" sz="2600" dirty="0">
                <a:latin typeface="Calibri" charset="0"/>
              </a:rPr>
              <a:t>Hipotálamo libera:</a:t>
            </a:r>
            <a:r>
              <a:rPr lang="en-US" sz="2600" dirty="0">
                <a:latin typeface="Calibri" charset="0"/>
              </a:rPr>
              <a:t> </a:t>
            </a:r>
            <a:r>
              <a:rPr lang="es-PR" sz="2600" b="1" dirty="0">
                <a:latin typeface="Calibri" charset="0"/>
              </a:rPr>
              <a:t>GnRH</a:t>
            </a:r>
          </a:p>
          <a:p>
            <a:pPr>
              <a:lnSpc>
                <a:spcPct val="90000"/>
              </a:lnSpc>
              <a:buFont typeface="Arial" charset="0"/>
              <a:buNone/>
            </a:pPr>
            <a:r>
              <a:rPr lang="es-PR" sz="2600" b="1" dirty="0">
                <a:latin typeface="Calibri" charset="0"/>
              </a:rPr>
              <a:t>	</a:t>
            </a:r>
            <a:r>
              <a:rPr lang="es-PR" sz="2600" dirty="0">
                <a:latin typeface="Calibri" charset="0"/>
              </a:rPr>
              <a:t>- Blanco</a:t>
            </a:r>
          </a:p>
          <a:p>
            <a:pPr>
              <a:lnSpc>
                <a:spcPct val="90000"/>
              </a:lnSpc>
              <a:buFont typeface="Arial" charset="0"/>
              <a:buNone/>
            </a:pPr>
            <a:r>
              <a:rPr lang="es-PR" sz="2600" dirty="0">
                <a:latin typeface="Calibri" charset="0"/>
              </a:rPr>
              <a:t>	- Efecto</a:t>
            </a:r>
            <a:endParaRPr lang="en-US" sz="2600" dirty="0">
              <a:latin typeface="Calibri" charset="0"/>
            </a:endParaRPr>
          </a:p>
          <a:p>
            <a:pPr>
              <a:lnSpc>
                <a:spcPct val="90000"/>
              </a:lnSpc>
              <a:buFont typeface="Arial" charset="0"/>
              <a:buNone/>
            </a:pPr>
            <a:r>
              <a:rPr lang="es-PR" sz="2600" dirty="0" smtClean="0">
                <a:latin typeface="Calibri" charset="0"/>
              </a:rPr>
              <a:t>Pituitaria </a:t>
            </a:r>
            <a:r>
              <a:rPr lang="es-PR" sz="2600" dirty="0">
                <a:latin typeface="Calibri" charset="0"/>
              </a:rPr>
              <a:t>Anterior produce:  </a:t>
            </a:r>
            <a:endParaRPr lang="en-US" sz="2600" dirty="0">
              <a:latin typeface="Calibri" charset="0"/>
            </a:endParaRPr>
          </a:p>
          <a:p>
            <a:pPr>
              <a:lnSpc>
                <a:spcPct val="90000"/>
              </a:lnSpc>
              <a:buFont typeface="Arial" charset="0"/>
              <a:buNone/>
            </a:pPr>
            <a:r>
              <a:rPr lang="en-US" sz="2600" b="1" dirty="0">
                <a:latin typeface="Calibri" charset="0"/>
              </a:rPr>
              <a:t>      -</a:t>
            </a:r>
            <a:r>
              <a:rPr lang="es-PR" sz="2600" b="1" dirty="0">
                <a:latin typeface="Calibri" charset="0"/>
              </a:rPr>
              <a:t>FSH: </a:t>
            </a:r>
            <a:r>
              <a:rPr lang="es-PR" sz="2600" dirty="0">
                <a:latin typeface="Calibri" charset="0"/>
              </a:rPr>
              <a:t>actúa </a:t>
            </a:r>
            <a:r>
              <a:rPr lang="es-PR" sz="2600" dirty="0" smtClean="0">
                <a:latin typeface="Calibri" charset="0"/>
              </a:rPr>
              <a:t>por sinérgismo con </a:t>
            </a:r>
            <a:r>
              <a:rPr lang="es-PR" sz="2600" dirty="0">
                <a:latin typeface="Calibri" charset="0"/>
              </a:rPr>
              <a:t>la testosterona </a:t>
            </a:r>
            <a:r>
              <a:rPr lang="es-PR" sz="2600" dirty="0" smtClean="0">
                <a:latin typeface="Calibri" charset="0"/>
              </a:rPr>
              <a:t>sobre </a:t>
            </a:r>
            <a:r>
              <a:rPr lang="es-PR" sz="2600" dirty="0">
                <a:latin typeface="Calibri" charset="0"/>
              </a:rPr>
              <a:t>las células de </a:t>
            </a:r>
            <a:r>
              <a:rPr lang="es-PR" sz="2600" b="1" dirty="0">
                <a:latin typeface="Calibri" charset="0"/>
              </a:rPr>
              <a:t>Sertoli</a:t>
            </a:r>
            <a:r>
              <a:rPr lang="es-PR" sz="2600" dirty="0">
                <a:latin typeface="Calibri" charset="0"/>
              </a:rPr>
              <a:t> (“nodrizas”). </a:t>
            </a:r>
          </a:p>
          <a:p>
            <a:pPr>
              <a:lnSpc>
                <a:spcPct val="90000"/>
              </a:lnSpc>
              <a:buFont typeface="Arial" charset="0"/>
              <a:buNone/>
            </a:pPr>
            <a:r>
              <a:rPr lang="es-PR" sz="2600" dirty="0">
                <a:latin typeface="Calibri" charset="0"/>
              </a:rPr>
              <a:t>      </a:t>
            </a:r>
            <a:r>
              <a:rPr lang="es-PR" sz="2600" dirty="0" smtClean="0">
                <a:latin typeface="Calibri" charset="0"/>
              </a:rPr>
              <a:t>-Efecto -  </a:t>
            </a:r>
            <a:r>
              <a:rPr lang="es-PR" sz="2600" dirty="0">
                <a:latin typeface="Calibri" charset="0"/>
              </a:rPr>
              <a:t>ABP, </a:t>
            </a:r>
            <a:r>
              <a:rPr lang="es-PR" sz="2600" dirty="0" smtClean="0">
                <a:latin typeface="Calibri" charset="0"/>
              </a:rPr>
              <a:t>espermato-génesis </a:t>
            </a:r>
            <a:r>
              <a:rPr lang="en-US" sz="2600" dirty="0" smtClean="0">
                <a:latin typeface="Calibri" charset="0"/>
              </a:rPr>
              <a:t> </a:t>
            </a:r>
            <a:r>
              <a:rPr lang="es-PR" sz="2600" dirty="0" smtClean="0">
                <a:latin typeface="Calibri" charset="0"/>
              </a:rPr>
              <a:t>espermiogénesis</a:t>
            </a:r>
            <a:r>
              <a:rPr lang="es-PR" sz="2600" dirty="0">
                <a:latin typeface="Calibri" charset="0"/>
              </a:rPr>
              <a:t>. </a:t>
            </a:r>
          </a:p>
          <a:p>
            <a:pPr>
              <a:buFont typeface="Arial" charset="0"/>
              <a:buNone/>
            </a:pPr>
            <a:r>
              <a:rPr lang="es-PR" sz="2600" b="1" dirty="0">
                <a:latin typeface="Calibri" charset="0"/>
              </a:rPr>
              <a:t>	- LH: </a:t>
            </a:r>
            <a:r>
              <a:rPr lang="es-PR" sz="2600" dirty="0">
                <a:latin typeface="Calibri" charset="0"/>
              </a:rPr>
              <a:t>actúa sobre </a:t>
            </a:r>
            <a:r>
              <a:rPr lang="es-PR" sz="2600" dirty="0" smtClean="0">
                <a:latin typeface="Calibri" charset="0"/>
              </a:rPr>
              <a:t>células </a:t>
            </a:r>
            <a:r>
              <a:rPr lang="es-PR" sz="2600" dirty="0">
                <a:latin typeface="Calibri" charset="0"/>
              </a:rPr>
              <a:t>intersticiales (</a:t>
            </a:r>
            <a:r>
              <a:rPr lang="es-PR" sz="2600" b="1" dirty="0">
                <a:latin typeface="Calibri" charset="0"/>
              </a:rPr>
              <a:t>Leydig</a:t>
            </a:r>
            <a:r>
              <a:rPr lang="es-PR" sz="2600" dirty="0">
                <a:latin typeface="Calibri" charset="0"/>
              </a:rPr>
              <a:t>) </a:t>
            </a:r>
            <a:endParaRPr lang="es-PR" sz="2600" dirty="0" smtClean="0">
              <a:latin typeface="Calibri" charset="0"/>
            </a:endParaRPr>
          </a:p>
          <a:p>
            <a:pPr>
              <a:buFont typeface="Arial" charset="0"/>
              <a:buNone/>
            </a:pPr>
            <a:r>
              <a:rPr lang="es-PR" sz="2600" dirty="0">
                <a:latin typeface="Calibri" charset="0"/>
              </a:rPr>
              <a:t>	</a:t>
            </a:r>
            <a:r>
              <a:rPr lang="es-PR" sz="2600" dirty="0" smtClean="0">
                <a:latin typeface="Calibri" charset="0"/>
              </a:rPr>
              <a:t>- </a:t>
            </a:r>
            <a:r>
              <a:rPr lang="es-PR" sz="2600" dirty="0" smtClean="0">
                <a:latin typeface="Calibri" charset="0"/>
              </a:rPr>
              <a:t>Efecto: </a:t>
            </a:r>
            <a:r>
              <a:rPr lang="es-PR" sz="2600" dirty="0" smtClean="0">
                <a:latin typeface="Calibri" charset="0"/>
              </a:rPr>
              <a:t>liberación </a:t>
            </a:r>
            <a:r>
              <a:rPr lang="es-PR" sz="2600" dirty="0">
                <a:latin typeface="Calibri" charset="0"/>
              </a:rPr>
              <a:t>de  testosterona y andrógenos </a:t>
            </a:r>
            <a:endParaRPr lang="es-PR" sz="2600" b="1" dirty="0">
              <a:latin typeface="Calibri" charset="0"/>
            </a:endParaRPr>
          </a:p>
        </p:txBody>
      </p:sp>
      <p:sp>
        <p:nvSpPr>
          <p:cNvPr id="5" name="Title 1"/>
          <p:cNvSpPr>
            <a:spLocks noGrp="1"/>
          </p:cNvSpPr>
          <p:nvPr>
            <p:ph type="title"/>
          </p:nvPr>
        </p:nvSpPr>
        <p:spPr>
          <a:xfrm>
            <a:off x="33803" y="117585"/>
            <a:ext cx="9069037" cy="713055"/>
          </a:xfrm>
        </p:spPr>
        <p:txBody>
          <a:bodyPr rtlCol="0">
            <a:noAutofit/>
          </a:bodyPr>
          <a:lstStyle/>
          <a:p>
            <a:pPr algn="l" fontAlgn="auto">
              <a:spcAft>
                <a:spcPts val="0"/>
              </a:spcAft>
              <a:defRPr/>
            </a:pPr>
            <a:r>
              <a:rPr lang="es-PR" sz="4000" dirty="0" smtClean="0">
                <a:ea typeface="+mj-ea"/>
              </a:rPr>
              <a:t>     Hormonas                    </a:t>
            </a:r>
            <a:r>
              <a:rPr lang="es-PR" sz="3200" dirty="0" smtClean="0">
                <a:ea typeface="+mj-ea"/>
              </a:rPr>
              <a:t>Reproductor Masculino</a:t>
            </a:r>
            <a:endParaRPr lang="en-US" sz="3200" dirty="0" smtClean="0">
              <a:ea typeface="+mj-ea"/>
            </a:endParaRPr>
          </a:p>
        </p:txBody>
      </p:sp>
      <p:sp>
        <p:nvSpPr>
          <p:cNvPr id="4" name="TextBox 3"/>
          <p:cNvSpPr txBox="1"/>
          <p:nvPr/>
        </p:nvSpPr>
        <p:spPr>
          <a:xfrm>
            <a:off x="258725" y="669524"/>
            <a:ext cx="3241643" cy="707886"/>
          </a:xfrm>
          <a:prstGeom prst="rect">
            <a:avLst/>
          </a:prstGeom>
          <a:noFill/>
        </p:spPr>
        <p:txBody>
          <a:bodyPr wrap="none" rtlCol="0">
            <a:spAutoFit/>
          </a:bodyPr>
          <a:lstStyle/>
          <a:p>
            <a:r>
              <a:rPr lang="en-US" sz="4000" b="1" dirty="0" smtClean="0"/>
              <a:t>Hip </a:t>
            </a:r>
            <a:r>
              <a:rPr lang="mr-IN" sz="4000" b="1" dirty="0" smtClean="0"/>
              <a:t>–</a:t>
            </a:r>
            <a:r>
              <a:rPr lang="en-US" sz="4000" b="1" dirty="0" smtClean="0"/>
              <a:t> Pit - </a:t>
            </a:r>
            <a:r>
              <a:rPr lang="en-US" sz="4000" b="1" dirty="0" err="1" smtClean="0"/>
              <a:t>Gon</a:t>
            </a:r>
            <a:endParaRPr lang="en-US" sz="4000" b="1" dirty="0"/>
          </a:p>
        </p:txBody>
      </p:sp>
    </p:spTree>
    <p:extLst>
      <p:ext uri="{BB962C8B-B14F-4D97-AF65-F5344CB8AC3E}">
        <p14:creationId xmlns:p14="http://schemas.microsoft.com/office/powerpoint/2010/main" val="4282371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36"/>
            <a:ext cx="8229600" cy="760088"/>
          </a:xfrm>
        </p:spPr>
        <p:txBody>
          <a:bodyPr rtlCol="0">
            <a:normAutofit fontScale="90000"/>
          </a:bodyPr>
          <a:lstStyle/>
          <a:p>
            <a:pPr fontAlgn="auto">
              <a:spcAft>
                <a:spcPts val="0"/>
              </a:spcAft>
              <a:defRPr/>
            </a:pPr>
            <a:r>
              <a:rPr lang="es-PR" dirty="0" smtClean="0">
                <a:ea typeface="+mj-ea"/>
              </a:rPr>
              <a:t>Hormonas Reproductor Masculino</a:t>
            </a:r>
            <a:endParaRPr lang="en-US" dirty="0" smtClean="0">
              <a:ea typeface="+mj-ea"/>
            </a:endParaRPr>
          </a:p>
        </p:txBody>
      </p:sp>
      <p:sp>
        <p:nvSpPr>
          <p:cNvPr id="13315" name="Content Placeholder 2"/>
          <p:cNvSpPr>
            <a:spLocks noGrp="1"/>
          </p:cNvSpPr>
          <p:nvPr>
            <p:ph idx="1"/>
          </p:nvPr>
        </p:nvSpPr>
        <p:spPr>
          <a:xfrm>
            <a:off x="221984" y="968954"/>
            <a:ext cx="5117406" cy="5728130"/>
          </a:xfrm>
        </p:spPr>
        <p:txBody>
          <a:bodyPr>
            <a:normAutofit fontScale="92500"/>
          </a:bodyPr>
          <a:lstStyle/>
          <a:p>
            <a:pPr>
              <a:buFont typeface="Arial" charset="0"/>
              <a:buNone/>
            </a:pPr>
            <a:r>
              <a:rPr lang="es-PR" dirty="0" smtClean="0">
                <a:latin typeface="Calibri" charset="0"/>
              </a:rPr>
              <a:t>Testoterona – esteroide, </a:t>
            </a:r>
            <a:r>
              <a:rPr lang="es-PR" dirty="0" smtClean="0">
                <a:latin typeface="Calibri" charset="0"/>
              </a:rPr>
              <a:t>derivada de colesterol</a:t>
            </a:r>
            <a:endParaRPr lang="es-PR" dirty="0">
              <a:latin typeface="Calibri" charset="0"/>
            </a:endParaRPr>
          </a:p>
          <a:p>
            <a:pPr>
              <a:buFont typeface="Arial" charset="0"/>
              <a:buNone/>
            </a:pPr>
            <a:r>
              <a:rPr lang="es-PR" dirty="0" smtClean="0">
                <a:latin typeface="Calibri" charset="0"/>
              </a:rPr>
              <a:t>Efectos </a:t>
            </a:r>
            <a:r>
              <a:rPr lang="es-PR" dirty="0">
                <a:latin typeface="Calibri" charset="0"/>
              </a:rPr>
              <a:t>periféricos </a:t>
            </a:r>
            <a:r>
              <a:rPr lang="es-PR" dirty="0" smtClean="0">
                <a:latin typeface="Calibri" charset="0"/>
              </a:rPr>
              <a:t>de </a:t>
            </a:r>
            <a:r>
              <a:rPr lang="es-PR" dirty="0">
                <a:latin typeface="Calibri" charset="0"/>
              </a:rPr>
              <a:t>testosterona</a:t>
            </a:r>
          </a:p>
          <a:p>
            <a:pPr lvl="1">
              <a:buFont typeface="Arial"/>
              <a:buChar char="•"/>
            </a:pPr>
            <a:r>
              <a:rPr lang="es-PR" dirty="0">
                <a:latin typeface="Calibri" charset="0"/>
              </a:rPr>
              <a:t>Mantenimiento </a:t>
            </a:r>
            <a:r>
              <a:rPr lang="es-PR" dirty="0" smtClean="0">
                <a:latin typeface="Calibri" charset="0"/>
              </a:rPr>
              <a:t>de líbido </a:t>
            </a:r>
            <a:endParaRPr lang="en-US" dirty="0">
              <a:latin typeface="Calibri" charset="0"/>
            </a:endParaRPr>
          </a:p>
          <a:p>
            <a:pPr lvl="1">
              <a:buFont typeface="Arial"/>
              <a:buChar char="•"/>
            </a:pPr>
            <a:r>
              <a:rPr lang="es-PR" dirty="0" smtClean="0">
                <a:latin typeface="Calibri" charset="0"/>
              </a:rPr>
              <a:t>Crecimiento/mantenimiento </a:t>
            </a:r>
            <a:r>
              <a:rPr lang="es-PR" dirty="0" smtClean="0">
                <a:latin typeface="Calibri" charset="0"/>
              </a:rPr>
              <a:t>de masa muscular </a:t>
            </a:r>
            <a:r>
              <a:rPr lang="es-PR" dirty="0">
                <a:latin typeface="Calibri" charset="0"/>
              </a:rPr>
              <a:t>y </a:t>
            </a:r>
            <a:r>
              <a:rPr lang="es-PR" dirty="0" smtClean="0">
                <a:latin typeface="Calibri" charset="0"/>
              </a:rPr>
              <a:t>ósea </a:t>
            </a:r>
            <a:endParaRPr lang="en-US" dirty="0">
              <a:latin typeface="Calibri" charset="0"/>
            </a:endParaRPr>
          </a:p>
          <a:p>
            <a:pPr lvl="1">
              <a:buFont typeface="Arial"/>
              <a:buChar char="•"/>
            </a:pPr>
            <a:r>
              <a:rPr lang="es-PR" dirty="0">
                <a:latin typeface="Calibri" charset="0"/>
              </a:rPr>
              <a:t>Características secundarias masculinas</a:t>
            </a:r>
            <a:endParaRPr lang="en-US" dirty="0">
              <a:latin typeface="Calibri" charset="0"/>
            </a:endParaRPr>
          </a:p>
          <a:p>
            <a:pPr lvl="1">
              <a:buFont typeface="Arial"/>
              <a:buChar char="•"/>
            </a:pPr>
            <a:r>
              <a:rPr lang="es-PR" dirty="0">
                <a:latin typeface="Calibri" charset="0"/>
              </a:rPr>
              <a:t>Mantenimiento </a:t>
            </a:r>
            <a:r>
              <a:rPr lang="es-PR" dirty="0" smtClean="0">
                <a:latin typeface="Calibri" charset="0"/>
              </a:rPr>
              <a:t>de </a:t>
            </a:r>
            <a:r>
              <a:rPr lang="es-PR" dirty="0">
                <a:latin typeface="Calibri" charset="0"/>
              </a:rPr>
              <a:t>glándulas accesorias y órganos del sistema reproductor masculino</a:t>
            </a:r>
            <a:endParaRPr lang="en-US" dirty="0">
              <a:latin typeface="Calibri" charset="0"/>
            </a:endParaRPr>
          </a:p>
          <a:p>
            <a:pPr>
              <a:buFont typeface="Arial" charset="0"/>
              <a:buNone/>
            </a:pPr>
            <a:endParaRPr lang="en-US" dirty="0">
              <a:latin typeface="Calibri" charset="0"/>
            </a:endParaRPr>
          </a:p>
        </p:txBody>
      </p:sp>
      <p:pic>
        <p:nvPicPr>
          <p:cNvPr id="6" name="Picture 5" descr="Screen Shot 2017-05-07 at 1.02.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900" y="869236"/>
            <a:ext cx="3975100" cy="4978400"/>
          </a:xfrm>
          <a:prstGeom prst="rect">
            <a:avLst/>
          </a:prstGeom>
        </p:spPr>
      </p:pic>
      <p:sp>
        <p:nvSpPr>
          <p:cNvPr id="10" name="TextBox 9"/>
          <p:cNvSpPr txBox="1"/>
          <p:nvPr/>
        </p:nvSpPr>
        <p:spPr>
          <a:xfrm>
            <a:off x="5339390" y="2633849"/>
            <a:ext cx="3528232" cy="1754327"/>
          </a:xfrm>
          <a:prstGeom prst="rect">
            <a:avLst/>
          </a:prstGeom>
          <a:noFill/>
          <a:ln w="38100" cmpd="sng">
            <a:solidFill>
              <a:srgbClr val="FF0000"/>
            </a:solidFill>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002765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468"/>
            <a:ext cx="8229600" cy="666022"/>
          </a:xfrm>
        </p:spPr>
        <p:txBody>
          <a:bodyPr>
            <a:normAutofit fontScale="90000"/>
          </a:bodyPr>
          <a:lstStyle/>
          <a:p>
            <a:r>
              <a:rPr lang="es-ES_tradnl" dirty="0" smtClean="0"/>
              <a:t>Espermatogénesis</a:t>
            </a:r>
            <a:endParaRPr lang="es-ES_tradnl" dirty="0"/>
          </a:p>
        </p:txBody>
      </p:sp>
      <p:sp>
        <p:nvSpPr>
          <p:cNvPr id="3" name="Content Placeholder 2"/>
          <p:cNvSpPr>
            <a:spLocks noGrp="1"/>
          </p:cNvSpPr>
          <p:nvPr>
            <p:ph idx="1"/>
          </p:nvPr>
        </p:nvSpPr>
        <p:spPr>
          <a:xfrm>
            <a:off x="221984" y="1012288"/>
            <a:ext cx="4482325" cy="5674485"/>
          </a:xfrm>
        </p:spPr>
        <p:txBody>
          <a:bodyPr/>
          <a:lstStyle/>
          <a:p>
            <a:r>
              <a:rPr lang="es-ES_tradnl" dirty="0" smtClean="0"/>
              <a:t>Producción de gametos masculinos</a:t>
            </a:r>
          </a:p>
          <a:p>
            <a:pPr lvl="1"/>
            <a:r>
              <a:rPr lang="es-ES_tradnl" dirty="0" smtClean="0"/>
              <a:t>Mitosis</a:t>
            </a:r>
          </a:p>
          <a:p>
            <a:pPr lvl="1"/>
            <a:r>
              <a:rPr lang="es-ES_tradnl" dirty="0" smtClean="0"/>
              <a:t>Meiosis</a:t>
            </a:r>
          </a:p>
          <a:p>
            <a:pPr lvl="1"/>
            <a:r>
              <a:rPr lang="es-ES_tradnl" dirty="0" err="1" smtClean="0"/>
              <a:t>Espermiogénesis</a:t>
            </a:r>
            <a:endParaRPr lang="es-ES_tradnl" dirty="0" smtClean="0"/>
          </a:p>
          <a:p>
            <a:pPr lvl="2"/>
            <a:r>
              <a:rPr lang="es-ES_tradnl" sz="2800" dirty="0" smtClean="0"/>
              <a:t>Células especializadas (espermatozoides)</a:t>
            </a:r>
          </a:p>
          <a:p>
            <a:pPr lvl="2"/>
            <a:r>
              <a:rPr lang="es-ES_tradnl" sz="2800" dirty="0" smtClean="0"/>
              <a:t>No funcionales</a:t>
            </a:r>
          </a:p>
          <a:p>
            <a:pPr lvl="2"/>
            <a:r>
              <a:rPr lang="es-ES_tradnl" sz="2800" dirty="0" smtClean="0"/>
              <a:t>300 </a:t>
            </a:r>
            <a:r>
              <a:rPr lang="es-ES_tradnl" sz="2800" dirty="0" smtClean="0"/>
              <a:t>millones</a:t>
            </a:r>
          </a:p>
          <a:p>
            <a:pPr lvl="2"/>
            <a:r>
              <a:rPr lang="es-ES_tradnl" sz="2800" dirty="0" smtClean="0"/>
              <a:t>3.5 ml/eyaculaci</a:t>
            </a:r>
            <a:r>
              <a:rPr lang="es-ES_tradnl" sz="2800" dirty="0" smtClean="0"/>
              <a:t>ón</a:t>
            </a:r>
            <a:endParaRPr lang="es-ES_tradnl" sz="2800" dirty="0"/>
          </a:p>
        </p:txBody>
      </p:sp>
      <p:pic>
        <p:nvPicPr>
          <p:cNvPr id="4" name="Picture 3" descr="Screen Shot 2015-05-17 at 10.04.53 AM.png"/>
          <p:cNvPicPr>
            <a:picLocks noChangeAspect="1"/>
          </p:cNvPicPr>
          <p:nvPr/>
        </p:nvPicPr>
        <p:blipFill rotWithShape="1">
          <a:blip r:embed="rId2">
            <a:extLst>
              <a:ext uri="{28A0092B-C50C-407E-A947-70E740481C1C}">
                <a14:useLocalDpi xmlns:a14="http://schemas.microsoft.com/office/drawing/2010/main" val="0"/>
              </a:ext>
            </a:extLst>
          </a:blip>
          <a:srcRect l="-1" r="-4860"/>
          <a:stretch/>
        </p:blipFill>
        <p:spPr>
          <a:xfrm>
            <a:off x="5760020" y="1246411"/>
            <a:ext cx="3069017" cy="5440362"/>
          </a:xfrm>
          <a:prstGeom prst="rect">
            <a:avLst/>
          </a:prstGeom>
        </p:spPr>
      </p:pic>
      <p:pic>
        <p:nvPicPr>
          <p:cNvPr id="6" name="Picture 5"/>
          <p:cNvPicPr>
            <a:picLocks noChangeAspect="1"/>
          </p:cNvPicPr>
          <p:nvPr/>
        </p:nvPicPr>
        <p:blipFill>
          <a:blip r:embed="rId3"/>
          <a:stretch>
            <a:fillRect/>
          </a:stretch>
        </p:blipFill>
        <p:spPr>
          <a:xfrm rot="16200000">
            <a:off x="3956731" y="1593085"/>
            <a:ext cx="5934848" cy="4439691"/>
          </a:xfrm>
          <a:prstGeom prst="rect">
            <a:avLst/>
          </a:prstGeom>
        </p:spPr>
      </p:pic>
      <p:pic>
        <p:nvPicPr>
          <p:cNvPr id="7" name="Picture 6"/>
          <p:cNvPicPr>
            <a:picLocks noChangeAspect="1"/>
          </p:cNvPicPr>
          <p:nvPr/>
        </p:nvPicPr>
        <p:blipFill>
          <a:blip r:embed="rId3"/>
          <a:stretch>
            <a:fillRect/>
          </a:stretch>
        </p:blipFill>
        <p:spPr>
          <a:xfrm>
            <a:off x="407073" y="862218"/>
            <a:ext cx="8686800" cy="5713244"/>
          </a:xfrm>
          <a:prstGeom prst="rect">
            <a:avLst/>
          </a:prstGeom>
        </p:spPr>
      </p:pic>
    </p:spTree>
    <p:extLst>
      <p:ext uri="{BB962C8B-B14F-4D97-AF65-F5344CB8AC3E}">
        <p14:creationId xmlns:p14="http://schemas.microsoft.com/office/powerpoint/2010/main" val="4144285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0660"/>
          </a:xfrm>
        </p:spPr>
        <p:txBody>
          <a:bodyPr>
            <a:normAutofit/>
          </a:bodyPr>
          <a:lstStyle/>
          <a:p>
            <a:r>
              <a:rPr lang="es-ES_tradnl" dirty="0" smtClean="0"/>
              <a:t>Tracto Reproductivo Masculino</a:t>
            </a:r>
            <a:endParaRPr lang="es-ES_tradnl" dirty="0"/>
          </a:p>
        </p:txBody>
      </p:sp>
      <p:pic>
        <p:nvPicPr>
          <p:cNvPr id="4" name="Content Placeholder 3" descr="Screen Shot 2015-05-17 at 10.00.07 AM.png"/>
          <p:cNvPicPr>
            <a:picLocks noGrp="1" noChangeAspect="1"/>
          </p:cNvPicPr>
          <p:nvPr>
            <p:ph idx="1"/>
          </p:nvPr>
        </p:nvPicPr>
        <p:blipFill>
          <a:blip r:embed="rId2">
            <a:extLst>
              <a:ext uri="{28A0092B-C50C-407E-A947-70E740481C1C}">
                <a14:useLocalDpi xmlns:a14="http://schemas.microsoft.com/office/drawing/2010/main" val="0"/>
              </a:ext>
            </a:extLst>
          </a:blip>
          <a:srcRect t="-3428" b="-3428"/>
          <a:stretch>
            <a:fillRect/>
          </a:stretch>
        </p:blipFill>
        <p:spPr>
          <a:xfrm>
            <a:off x="164651" y="940660"/>
            <a:ext cx="8773535" cy="5479345"/>
          </a:xfrm>
        </p:spPr>
      </p:pic>
    </p:spTree>
    <p:extLst>
      <p:ext uri="{BB962C8B-B14F-4D97-AF65-F5344CB8AC3E}">
        <p14:creationId xmlns:p14="http://schemas.microsoft.com/office/powerpoint/2010/main" val="39642817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7693"/>
          </a:xfrm>
        </p:spPr>
        <p:txBody>
          <a:bodyPr>
            <a:normAutofit/>
          </a:bodyPr>
          <a:lstStyle/>
          <a:p>
            <a:r>
              <a:rPr lang="es-ES_tradnl" dirty="0" smtClean="0"/>
              <a:t>Tracto Reproductivo Masculino</a:t>
            </a:r>
            <a:endParaRPr lang="es-ES_tradnl" dirty="0"/>
          </a:p>
        </p:txBody>
      </p:sp>
      <p:sp>
        <p:nvSpPr>
          <p:cNvPr id="3" name="Content Placeholder 2"/>
          <p:cNvSpPr>
            <a:spLocks noGrp="1"/>
          </p:cNvSpPr>
          <p:nvPr>
            <p:ph idx="1"/>
          </p:nvPr>
        </p:nvSpPr>
        <p:spPr>
          <a:xfrm>
            <a:off x="0" y="894701"/>
            <a:ext cx="4821916" cy="5798680"/>
          </a:xfrm>
        </p:spPr>
        <p:txBody>
          <a:bodyPr>
            <a:normAutofit fontScale="92500" lnSpcReduction="20000"/>
          </a:bodyPr>
          <a:lstStyle/>
          <a:p>
            <a:r>
              <a:rPr lang="es-ES_tradnl" sz="3600" b="1" dirty="0" smtClean="0"/>
              <a:t>Epidídimo</a:t>
            </a:r>
          </a:p>
          <a:p>
            <a:pPr lvl="1"/>
            <a:r>
              <a:rPr lang="es-ES_tradnl" dirty="0" smtClean="0"/>
              <a:t>Espermatozoides entran inmaduros desde el tubo seminífero.</a:t>
            </a:r>
          </a:p>
          <a:p>
            <a:pPr lvl="2"/>
            <a:r>
              <a:rPr lang="es-ES_tradnl" dirty="0" smtClean="0"/>
              <a:t>Incapaces de coordinar locomoción o fertilización.</a:t>
            </a:r>
          </a:p>
          <a:p>
            <a:pPr lvl="1"/>
            <a:r>
              <a:rPr lang="es-ES_tradnl" dirty="0" smtClean="0"/>
              <a:t>Tubo enroscado unido a la parte posterior de los testículos.</a:t>
            </a:r>
          </a:p>
          <a:p>
            <a:pPr lvl="1"/>
            <a:r>
              <a:rPr lang="es-ES_tradnl" dirty="0" smtClean="0"/>
              <a:t>Cabeza- Proximal a los testículos</a:t>
            </a:r>
          </a:p>
          <a:p>
            <a:pPr lvl="1"/>
            <a:r>
              <a:rPr lang="es-ES_tradnl" dirty="0" smtClean="0"/>
              <a:t>Cuerpo- Distal al ducto deferente</a:t>
            </a:r>
          </a:p>
          <a:p>
            <a:pPr lvl="1"/>
            <a:r>
              <a:rPr lang="es-ES_tradnl" dirty="0" smtClean="0"/>
              <a:t>Cola- </a:t>
            </a:r>
            <a:r>
              <a:rPr lang="es-ES_tradnl" b="1" dirty="0" smtClean="0"/>
              <a:t>Almacenaje</a:t>
            </a:r>
            <a:r>
              <a:rPr lang="es-ES_tradnl" dirty="0" smtClean="0"/>
              <a:t> de espermatozoides</a:t>
            </a:r>
          </a:p>
        </p:txBody>
      </p:sp>
      <p:pic>
        <p:nvPicPr>
          <p:cNvPr id="4" name="Content Placeholder 3" descr="Screen Shot 2015-05-17 at 10.11.09 AM.png"/>
          <p:cNvPicPr>
            <a:picLocks noChangeAspect="1"/>
          </p:cNvPicPr>
          <p:nvPr/>
        </p:nvPicPr>
        <p:blipFill rotWithShape="1">
          <a:blip r:embed="rId2">
            <a:extLst>
              <a:ext uri="{28A0092B-C50C-407E-A947-70E740481C1C}">
                <a14:useLocalDpi xmlns:a14="http://schemas.microsoft.com/office/drawing/2010/main" val="0"/>
              </a:ext>
            </a:extLst>
          </a:blip>
          <a:srcRect l="1290" r="-170" b="5885"/>
          <a:stretch/>
        </p:blipFill>
        <p:spPr>
          <a:xfrm>
            <a:off x="4516138" y="1763731"/>
            <a:ext cx="4651384" cy="3574515"/>
          </a:xfrm>
          <a:prstGeom prst="rect">
            <a:avLst/>
          </a:prstGeom>
        </p:spPr>
      </p:pic>
    </p:spTree>
    <p:extLst>
      <p:ext uri="{BB962C8B-B14F-4D97-AF65-F5344CB8AC3E}">
        <p14:creationId xmlns:p14="http://schemas.microsoft.com/office/powerpoint/2010/main" val="19420799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Tracto Reproductivo Masculino</a:t>
            </a:r>
            <a:endParaRPr lang="es-ES_tradnl" dirty="0"/>
          </a:p>
        </p:txBody>
      </p:sp>
      <p:sp>
        <p:nvSpPr>
          <p:cNvPr id="3" name="Content Placeholder 2"/>
          <p:cNvSpPr>
            <a:spLocks noGrp="1"/>
          </p:cNvSpPr>
          <p:nvPr>
            <p:ph idx="1"/>
          </p:nvPr>
        </p:nvSpPr>
        <p:spPr>
          <a:xfrm>
            <a:off x="457200" y="1310128"/>
            <a:ext cx="8412152" cy="5139719"/>
          </a:xfrm>
        </p:spPr>
        <p:txBody>
          <a:bodyPr>
            <a:normAutofit fontScale="92500" lnSpcReduction="20000"/>
          </a:bodyPr>
          <a:lstStyle/>
          <a:p>
            <a:r>
              <a:rPr lang="es-ES_tradnl" b="1" dirty="0" smtClean="0"/>
              <a:t>Epidídimo- Funciones</a:t>
            </a:r>
          </a:p>
          <a:p>
            <a:pPr marL="914400" lvl="1" indent="-514350">
              <a:buFont typeface="+mj-lt"/>
              <a:buAutoNum type="arabicPeriod"/>
            </a:pPr>
            <a:r>
              <a:rPr lang="es-ES_tradnl" dirty="0" smtClean="0"/>
              <a:t>Monitorea la composición de fluidos.</a:t>
            </a:r>
          </a:p>
          <a:p>
            <a:pPr marL="1314450" lvl="2" indent="-514350"/>
            <a:r>
              <a:rPr lang="es-ES_tradnl" sz="2800" dirty="0" err="1" smtClean="0"/>
              <a:t>Estereocilia</a:t>
            </a:r>
            <a:r>
              <a:rPr lang="es-ES_tradnl" sz="2800" dirty="0" smtClean="0"/>
              <a:t> (</a:t>
            </a:r>
            <a:r>
              <a:rPr lang="es-ES_tradnl" sz="2800" dirty="0" err="1" smtClean="0"/>
              <a:t>microvellosidades</a:t>
            </a:r>
            <a:r>
              <a:rPr lang="es-ES_tradnl" sz="2800" dirty="0" smtClean="0"/>
              <a:t>) aumentan área de superficie para absorción o secreción.</a:t>
            </a:r>
          </a:p>
          <a:p>
            <a:pPr marL="914400" lvl="1" indent="-514350">
              <a:buFont typeface="+mj-lt"/>
              <a:buAutoNum type="arabicPeriod"/>
            </a:pPr>
            <a:r>
              <a:rPr lang="es-ES_tradnl" dirty="0" smtClean="0"/>
              <a:t>Centro de reciclaje para espermatozoides dañados.</a:t>
            </a:r>
          </a:p>
          <a:p>
            <a:pPr marL="914400" lvl="1" indent="-514350">
              <a:buFont typeface="+mj-lt"/>
              <a:buAutoNum type="arabicPeriod"/>
            </a:pPr>
            <a:r>
              <a:rPr lang="es-ES_tradnl" dirty="0" smtClean="0"/>
              <a:t>Maduración funcional</a:t>
            </a:r>
          </a:p>
          <a:p>
            <a:pPr marL="1314450" lvl="2" indent="-514350"/>
            <a:r>
              <a:rPr lang="es-ES_tradnl" sz="2800" dirty="0" smtClean="0"/>
              <a:t>2 Semanas</a:t>
            </a:r>
          </a:p>
          <a:p>
            <a:pPr marL="1314450" lvl="2" indent="-514350"/>
            <a:r>
              <a:rPr lang="es-ES_tradnl" sz="2800" dirty="0" smtClean="0"/>
              <a:t>Carecen de </a:t>
            </a:r>
            <a:r>
              <a:rPr lang="es-ES_tradnl" sz="2800" dirty="0" err="1" smtClean="0"/>
              <a:t>mobilidad</a:t>
            </a:r>
            <a:endParaRPr lang="es-ES_tradnl" sz="2800" dirty="0" smtClean="0"/>
          </a:p>
          <a:p>
            <a:pPr marL="914400" lvl="1" indent="-514350">
              <a:buFont typeface="+mj-lt"/>
              <a:buAutoNum type="arabicPeriod"/>
            </a:pPr>
            <a:r>
              <a:rPr lang="es-ES_tradnl" dirty="0" smtClean="0"/>
              <a:t>Capacitación temprana</a:t>
            </a:r>
          </a:p>
          <a:p>
            <a:pPr marL="1314450" lvl="2" indent="-514350"/>
            <a:r>
              <a:rPr lang="es-ES_tradnl" sz="2800" dirty="0" smtClean="0"/>
              <a:t>Secreciones de glándulas seminales.</a:t>
            </a:r>
          </a:p>
          <a:p>
            <a:pPr marL="1314450" lvl="2" indent="-514350"/>
            <a:r>
              <a:rPr lang="es-ES_tradnl" sz="2800" dirty="0" smtClean="0"/>
              <a:t>Tardía en el oviducto</a:t>
            </a:r>
          </a:p>
          <a:p>
            <a:pPr marL="800100" lvl="2" indent="0">
              <a:buNone/>
            </a:pPr>
            <a:endParaRPr lang="es-ES_tradnl" sz="2200" dirty="0" smtClean="0"/>
          </a:p>
          <a:p>
            <a:pPr>
              <a:buFont typeface="Wingdings" charset="2"/>
              <a:buChar char="u"/>
            </a:pPr>
            <a:r>
              <a:rPr lang="es-ES_tradnl" sz="3000" dirty="0" smtClean="0">
                <a:solidFill>
                  <a:srgbClr val="FF0000"/>
                </a:solidFill>
              </a:rPr>
              <a:t>Epididimitis</a:t>
            </a:r>
          </a:p>
        </p:txBody>
      </p:sp>
    </p:spTree>
    <p:extLst>
      <p:ext uri="{BB962C8B-B14F-4D97-AF65-F5344CB8AC3E}">
        <p14:creationId xmlns:p14="http://schemas.microsoft.com/office/powerpoint/2010/main" val="38865795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0660"/>
          </a:xfrm>
        </p:spPr>
        <p:txBody>
          <a:bodyPr>
            <a:normAutofit/>
          </a:bodyPr>
          <a:lstStyle/>
          <a:p>
            <a:r>
              <a:rPr lang="es-ES_tradnl" dirty="0" smtClean="0"/>
              <a:t>Tracto Reproductivo Masculino</a:t>
            </a:r>
            <a:endParaRPr lang="es-ES_tradnl" dirty="0"/>
          </a:p>
        </p:txBody>
      </p:sp>
      <p:sp>
        <p:nvSpPr>
          <p:cNvPr id="3" name="Content Placeholder 2"/>
          <p:cNvSpPr>
            <a:spLocks noGrp="1"/>
          </p:cNvSpPr>
          <p:nvPr>
            <p:ph idx="1"/>
          </p:nvPr>
        </p:nvSpPr>
        <p:spPr>
          <a:xfrm>
            <a:off x="104374" y="941737"/>
            <a:ext cx="5587839" cy="5916264"/>
          </a:xfrm>
        </p:spPr>
        <p:txBody>
          <a:bodyPr>
            <a:normAutofit fontScale="92500" lnSpcReduction="10000"/>
          </a:bodyPr>
          <a:lstStyle/>
          <a:p>
            <a:r>
              <a:rPr lang="es-ES_tradnl" sz="2800" b="1" dirty="0" smtClean="0"/>
              <a:t>Conducto Deferente</a:t>
            </a:r>
          </a:p>
          <a:p>
            <a:pPr lvl="1"/>
            <a:r>
              <a:rPr lang="es-ES_tradnl" sz="2600" dirty="0" smtClean="0"/>
              <a:t>Comienza en cola del epidídimo</a:t>
            </a:r>
          </a:p>
          <a:p>
            <a:pPr lvl="1"/>
            <a:r>
              <a:rPr lang="es-ES_tradnl" sz="2600" dirty="0" smtClean="0"/>
              <a:t>Sube por</a:t>
            </a:r>
            <a:r>
              <a:rPr lang="es-ES_tradnl" sz="2600" dirty="0"/>
              <a:t> </a:t>
            </a:r>
            <a:r>
              <a:rPr lang="es-ES_tradnl" sz="2600" dirty="0" smtClean="0"/>
              <a:t>canal inguinal (</a:t>
            </a:r>
            <a:r>
              <a:rPr lang="es-ES_tradnl" sz="2600" dirty="0" smtClean="0">
                <a:solidFill>
                  <a:srgbClr val="FF0000"/>
                </a:solidFill>
              </a:rPr>
              <a:t>hernias</a:t>
            </a:r>
            <a:r>
              <a:rPr lang="es-ES_tradnl" sz="2600" dirty="0" smtClean="0"/>
              <a:t>)</a:t>
            </a:r>
          </a:p>
          <a:p>
            <a:pPr lvl="1"/>
            <a:r>
              <a:rPr lang="es-ES_tradnl" sz="2600" dirty="0" smtClean="0"/>
              <a:t>Posterior y superior a la vejiga urinaria hacia la parte superior de la próstata.</a:t>
            </a:r>
          </a:p>
          <a:p>
            <a:pPr lvl="1"/>
            <a:r>
              <a:rPr lang="es-ES_tradnl" sz="2600" dirty="0" err="1" smtClean="0"/>
              <a:t>Ámpulla</a:t>
            </a:r>
            <a:r>
              <a:rPr lang="es-ES_tradnl" sz="2600" dirty="0" smtClean="0"/>
              <a:t>- Agrandamiento del lumen antes de glándulas seminales.</a:t>
            </a:r>
          </a:p>
          <a:p>
            <a:pPr lvl="1"/>
            <a:r>
              <a:rPr lang="es-ES_tradnl" sz="2600" dirty="0" smtClean="0"/>
              <a:t>Músculo liso permiten </a:t>
            </a:r>
            <a:r>
              <a:rPr lang="es-ES_tradnl" sz="2600" b="1" dirty="0" smtClean="0"/>
              <a:t>contracciones</a:t>
            </a:r>
            <a:r>
              <a:rPr lang="es-ES_tradnl" sz="2600" dirty="0" smtClean="0"/>
              <a:t> peristálticas con la ayuda de cilios.</a:t>
            </a:r>
          </a:p>
          <a:p>
            <a:pPr lvl="1"/>
            <a:r>
              <a:rPr lang="es-ES_tradnl" b="1" dirty="0"/>
              <a:t>Almacenamiento</a:t>
            </a:r>
            <a:r>
              <a:rPr lang="es-ES_tradnl" dirty="0"/>
              <a:t> de espermatozoides por meses.</a:t>
            </a:r>
          </a:p>
          <a:p>
            <a:pPr lvl="2"/>
            <a:r>
              <a:rPr lang="es-ES_tradnl" sz="2800" dirty="0"/>
              <a:t>Estado temporal de inactividad.</a:t>
            </a:r>
          </a:p>
          <a:p>
            <a:pPr lvl="1"/>
            <a:r>
              <a:rPr lang="es-ES_tradnl" dirty="0"/>
              <a:t>Conducto eyaculatorio</a:t>
            </a:r>
          </a:p>
          <a:p>
            <a:pPr lvl="2"/>
            <a:r>
              <a:rPr lang="es-ES_tradnl" sz="2800" dirty="0"/>
              <a:t>Entra a </a:t>
            </a:r>
            <a:r>
              <a:rPr lang="es-ES_tradnl" sz="2800" dirty="0" smtClean="0"/>
              <a:t>uretra</a:t>
            </a:r>
            <a:endParaRPr lang="es-ES_tradnl" sz="2800" dirty="0"/>
          </a:p>
        </p:txBody>
      </p:sp>
      <p:pic>
        <p:nvPicPr>
          <p:cNvPr id="6" name="Picture 5"/>
          <p:cNvPicPr>
            <a:picLocks noChangeAspect="1"/>
          </p:cNvPicPr>
          <p:nvPr/>
        </p:nvPicPr>
        <p:blipFill rotWithShape="1">
          <a:blip r:embed="rId2"/>
          <a:srcRect/>
          <a:stretch/>
        </p:blipFill>
        <p:spPr>
          <a:xfrm>
            <a:off x="5505589" y="941737"/>
            <a:ext cx="3638411" cy="3330525"/>
          </a:xfrm>
          <a:prstGeom prst="rect">
            <a:avLst/>
          </a:prstGeom>
        </p:spPr>
      </p:pic>
      <p:sp>
        <p:nvSpPr>
          <p:cNvPr id="4" name="TextBox 3"/>
          <p:cNvSpPr txBox="1"/>
          <p:nvPr/>
        </p:nvSpPr>
        <p:spPr>
          <a:xfrm>
            <a:off x="5163081" y="1604307"/>
            <a:ext cx="1086058" cy="467924"/>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36919290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1210"/>
          </a:xfrm>
        </p:spPr>
        <p:txBody>
          <a:bodyPr>
            <a:normAutofit/>
          </a:bodyPr>
          <a:lstStyle/>
          <a:p>
            <a:r>
              <a:rPr lang="es-ES_tradnl" dirty="0" smtClean="0"/>
              <a:t>Tracto Reproductivo Masculino</a:t>
            </a:r>
            <a:endParaRPr lang="es-ES_tradnl" dirty="0"/>
          </a:p>
        </p:txBody>
      </p:sp>
      <p:sp>
        <p:nvSpPr>
          <p:cNvPr id="3" name="Content Placeholder 2"/>
          <p:cNvSpPr>
            <a:spLocks noGrp="1"/>
          </p:cNvSpPr>
          <p:nvPr>
            <p:ph idx="1"/>
          </p:nvPr>
        </p:nvSpPr>
        <p:spPr>
          <a:xfrm>
            <a:off x="269027" y="894702"/>
            <a:ext cx="8229600" cy="4525963"/>
          </a:xfrm>
        </p:spPr>
        <p:txBody>
          <a:bodyPr/>
          <a:lstStyle/>
          <a:p>
            <a:pPr lvl="1"/>
            <a:r>
              <a:rPr lang="es-ES_tradnl" dirty="0" smtClean="0">
                <a:solidFill>
                  <a:srgbClr val="FF0000"/>
                </a:solidFill>
              </a:rPr>
              <a:t>Vasectomía</a:t>
            </a:r>
          </a:p>
          <a:p>
            <a:pPr marL="457200" lvl="1" indent="0">
              <a:buNone/>
            </a:pPr>
            <a:r>
              <a:rPr lang="es-ES_tradnl" dirty="0"/>
              <a:t>	</a:t>
            </a:r>
          </a:p>
        </p:txBody>
      </p:sp>
      <p:pic>
        <p:nvPicPr>
          <p:cNvPr id="6" name="Picture 5" descr="Screen Shot 2017-05-07 at 2.0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88087"/>
            <a:ext cx="4138077" cy="3458186"/>
          </a:xfrm>
          <a:prstGeom prst="rect">
            <a:avLst/>
          </a:prstGeom>
        </p:spPr>
      </p:pic>
      <p:pic>
        <p:nvPicPr>
          <p:cNvPr id="7" name="Picture 6" descr="Screen Shot 2017-05-07 at 2.03.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76" y="1661266"/>
            <a:ext cx="5414207" cy="5017421"/>
          </a:xfrm>
          <a:prstGeom prst="rect">
            <a:avLst/>
          </a:prstGeom>
        </p:spPr>
      </p:pic>
    </p:spTree>
    <p:extLst>
      <p:ext uri="{BB962C8B-B14F-4D97-AF65-F5344CB8AC3E}">
        <p14:creationId xmlns:p14="http://schemas.microsoft.com/office/powerpoint/2010/main" val="3780222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05276"/>
          </a:xfrm>
        </p:spPr>
        <p:txBody>
          <a:bodyPr/>
          <a:lstStyle/>
          <a:p>
            <a:r>
              <a:rPr lang="es-ES_tradnl" dirty="0" smtClean="0"/>
              <a:t>Tracto Reproductivo Masculino</a:t>
            </a:r>
            <a:endParaRPr lang="es-ES_tradnl" dirty="0"/>
          </a:p>
        </p:txBody>
      </p:sp>
      <p:sp>
        <p:nvSpPr>
          <p:cNvPr id="3" name="Content Placeholder 2"/>
          <p:cNvSpPr>
            <a:spLocks noGrp="1"/>
          </p:cNvSpPr>
          <p:nvPr>
            <p:ph idx="1"/>
          </p:nvPr>
        </p:nvSpPr>
        <p:spPr>
          <a:xfrm>
            <a:off x="10286" y="941736"/>
            <a:ext cx="4458803" cy="5916264"/>
          </a:xfrm>
        </p:spPr>
        <p:txBody>
          <a:bodyPr>
            <a:normAutofit fontScale="92500" lnSpcReduction="20000"/>
          </a:bodyPr>
          <a:lstStyle/>
          <a:p>
            <a:r>
              <a:rPr lang="es-ES_tradnl" b="1" dirty="0" smtClean="0"/>
              <a:t>Uretra</a:t>
            </a:r>
          </a:p>
          <a:p>
            <a:pPr lvl="1"/>
            <a:r>
              <a:rPr lang="es-ES_tradnl" sz="3000" dirty="0" smtClean="0"/>
              <a:t>Desde la vejiga urinaria hasta parte distal del pene.</a:t>
            </a:r>
          </a:p>
          <a:p>
            <a:pPr lvl="1"/>
            <a:r>
              <a:rPr lang="es-ES_tradnl" sz="3000" dirty="0" smtClean="0"/>
              <a:t>El ducto </a:t>
            </a:r>
            <a:r>
              <a:rPr lang="es-ES_tradnl" sz="3000" b="1" dirty="0" smtClean="0">
                <a:solidFill>
                  <a:srgbClr val="FF0000"/>
                </a:solidFill>
              </a:rPr>
              <a:t>común</a:t>
            </a:r>
            <a:r>
              <a:rPr lang="es-ES_tradnl" sz="3000" dirty="0" smtClean="0">
                <a:solidFill>
                  <a:srgbClr val="FF0000"/>
                </a:solidFill>
              </a:rPr>
              <a:t> </a:t>
            </a:r>
            <a:r>
              <a:rPr lang="es-ES_tradnl" sz="3000" dirty="0" smtClean="0"/>
              <a:t>para el sistema urinario y reproductivo.</a:t>
            </a:r>
          </a:p>
          <a:p>
            <a:pPr lvl="1"/>
            <a:r>
              <a:rPr lang="es-ES_tradnl" sz="3000" dirty="0" smtClean="0"/>
              <a:t>Son tres</a:t>
            </a:r>
          </a:p>
          <a:p>
            <a:pPr lvl="2"/>
            <a:r>
              <a:rPr lang="es-ES_tradnl" sz="3000" dirty="0" smtClean="0"/>
              <a:t>Prostática</a:t>
            </a:r>
          </a:p>
          <a:p>
            <a:pPr lvl="3"/>
            <a:r>
              <a:rPr lang="es-ES_tradnl" sz="2600" dirty="0" smtClean="0"/>
              <a:t>Continentica involuntaria</a:t>
            </a:r>
          </a:p>
          <a:p>
            <a:pPr lvl="2"/>
            <a:r>
              <a:rPr lang="es-ES_tradnl" sz="3000" dirty="0" smtClean="0"/>
              <a:t>Membranosa</a:t>
            </a:r>
          </a:p>
          <a:p>
            <a:pPr lvl="3"/>
            <a:r>
              <a:rPr lang="es-ES_tradnl" sz="2600" dirty="0" smtClean="0"/>
              <a:t>Continencia voluntaria</a:t>
            </a:r>
          </a:p>
          <a:p>
            <a:pPr lvl="2"/>
            <a:r>
              <a:rPr lang="es-ES_tradnl" sz="3000" dirty="0" smtClean="0"/>
              <a:t>Esponjosa (</a:t>
            </a:r>
            <a:r>
              <a:rPr lang="es-ES_tradnl" sz="3000" dirty="0" err="1" smtClean="0"/>
              <a:t>peniana</a:t>
            </a:r>
            <a:r>
              <a:rPr lang="es-ES_tradnl" sz="3000" dirty="0" smtClean="0"/>
              <a:t>)</a:t>
            </a:r>
          </a:p>
          <a:p>
            <a:pPr lvl="2"/>
            <a:endParaRPr lang="es-ES_tradnl" dirty="0" smtClean="0"/>
          </a:p>
          <a:p>
            <a:pPr marL="457200" lvl="1" indent="0">
              <a:buNone/>
            </a:pPr>
            <a:endParaRPr lang="es-ES_tradnl" dirty="0"/>
          </a:p>
        </p:txBody>
      </p:sp>
      <p:pic>
        <p:nvPicPr>
          <p:cNvPr id="5" name="Picture 4"/>
          <p:cNvPicPr>
            <a:picLocks noChangeAspect="1"/>
          </p:cNvPicPr>
          <p:nvPr/>
        </p:nvPicPr>
        <p:blipFill rotWithShape="1">
          <a:blip r:embed="rId2"/>
          <a:srcRect l="15346" t="11151" r="12661"/>
          <a:stretch/>
        </p:blipFill>
        <p:spPr>
          <a:xfrm>
            <a:off x="4605050" y="893627"/>
            <a:ext cx="4538950" cy="4205638"/>
          </a:xfrm>
          <a:prstGeom prst="rect">
            <a:avLst/>
          </a:prstGeom>
        </p:spPr>
      </p:pic>
      <p:pic>
        <p:nvPicPr>
          <p:cNvPr id="6" name="Picture 5"/>
          <p:cNvPicPr>
            <a:picLocks noChangeAspect="1"/>
          </p:cNvPicPr>
          <p:nvPr/>
        </p:nvPicPr>
        <p:blipFill rotWithShape="1">
          <a:blip r:embed="rId3"/>
          <a:srcRect l="25277" t="7953"/>
          <a:stretch/>
        </p:blipFill>
        <p:spPr>
          <a:xfrm>
            <a:off x="4774875" y="2737682"/>
            <a:ext cx="4345617" cy="4120911"/>
          </a:xfrm>
          <a:prstGeom prst="rect">
            <a:avLst/>
          </a:prstGeom>
        </p:spPr>
      </p:pic>
    </p:spTree>
    <p:extLst>
      <p:ext uri="{BB962C8B-B14F-4D97-AF65-F5344CB8AC3E}">
        <p14:creationId xmlns:p14="http://schemas.microsoft.com/office/powerpoint/2010/main" val="923149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Objetivos</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Mencionar</a:t>
            </a:r>
            <a:r>
              <a:rPr lang="en-US" dirty="0" smtClean="0"/>
              <a:t> y </a:t>
            </a:r>
            <a:r>
              <a:rPr lang="en-US" dirty="0" err="1" smtClean="0"/>
              <a:t>describir</a:t>
            </a:r>
            <a:r>
              <a:rPr lang="en-US" dirty="0" smtClean="0"/>
              <a:t> </a:t>
            </a:r>
            <a:r>
              <a:rPr lang="en-US" dirty="0" err="1" smtClean="0"/>
              <a:t>tanto</a:t>
            </a:r>
            <a:r>
              <a:rPr lang="en-US" dirty="0" smtClean="0"/>
              <a:t> </a:t>
            </a:r>
            <a:r>
              <a:rPr lang="en-US" dirty="0" err="1" smtClean="0"/>
              <a:t>las</a:t>
            </a:r>
            <a:r>
              <a:rPr lang="en-US" dirty="0" smtClean="0"/>
              <a:t> </a:t>
            </a:r>
            <a:r>
              <a:rPr lang="en-US" dirty="0" err="1" smtClean="0"/>
              <a:t>glándulas</a:t>
            </a:r>
            <a:r>
              <a:rPr lang="en-US" dirty="0" smtClean="0"/>
              <a:t> </a:t>
            </a:r>
            <a:r>
              <a:rPr lang="en-US" dirty="0" err="1" smtClean="0"/>
              <a:t>accesorias</a:t>
            </a:r>
            <a:r>
              <a:rPr lang="en-US" dirty="0" smtClean="0"/>
              <a:t> </a:t>
            </a:r>
            <a:r>
              <a:rPr lang="en-US" dirty="0" err="1" smtClean="0"/>
              <a:t>como</a:t>
            </a:r>
            <a:r>
              <a:rPr lang="en-US" dirty="0" smtClean="0"/>
              <a:t> </a:t>
            </a:r>
            <a:r>
              <a:rPr lang="en-US" dirty="0" err="1" smtClean="0"/>
              <a:t>las</a:t>
            </a:r>
            <a:r>
              <a:rPr lang="en-US" dirty="0" smtClean="0"/>
              <a:t> </a:t>
            </a:r>
            <a:r>
              <a:rPr lang="en-US" dirty="0" err="1" smtClean="0"/>
              <a:t>gónadas</a:t>
            </a:r>
            <a:r>
              <a:rPr lang="en-US" dirty="0" smtClean="0"/>
              <a:t> en ambos </a:t>
            </a:r>
            <a:r>
              <a:rPr lang="en-US" dirty="0" err="1" smtClean="0"/>
              <a:t>sistemas</a:t>
            </a:r>
            <a:r>
              <a:rPr lang="en-US" dirty="0" smtClean="0"/>
              <a:t> </a:t>
            </a:r>
            <a:r>
              <a:rPr lang="en-US" dirty="0" err="1" smtClean="0"/>
              <a:t>reproductores</a:t>
            </a:r>
            <a:r>
              <a:rPr lang="en-US" dirty="0" smtClean="0"/>
              <a:t>.</a:t>
            </a:r>
          </a:p>
          <a:p>
            <a:r>
              <a:rPr lang="en-US" dirty="0" err="1" smtClean="0"/>
              <a:t>Explicar</a:t>
            </a:r>
            <a:r>
              <a:rPr lang="en-US" dirty="0" smtClean="0"/>
              <a:t> </a:t>
            </a:r>
            <a:r>
              <a:rPr lang="en-US" dirty="0" err="1" smtClean="0"/>
              <a:t>las</a:t>
            </a:r>
            <a:r>
              <a:rPr lang="en-US" dirty="0" smtClean="0"/>
              <a:t> </a:t>
            </a:r>
            <a:r>
              <a:rPr lang="en-US" dirty="0" err="1" smtClean="0"/>
              <a:t>estructuras</a:t>
            </a:r>
            <a:r>
              <a:rPr lang="en-US" dirty="0" smtClean="0"/>
              <a:t> </a:t>
            </a:r>
            <a:r>
              <a:rPr lang="en-US" dirty="0" err="1" smtClean="0"/>
              <a:t>accesorias</a:t>
            </a:r>
            <a:r>
              <a:rPr lang="en-US" dirty="0"/>
              <a:t> </a:t>
            </a:r>
            <a:r>
              <a:rPr lang="en-US" dirty="0" smtClean="0"/>
              <a:t>de ambos </a:t>
            </a:r>
            <a:r>
              <a:rPr lang="en-US" dirty="0" err="1" smtClean="0"/>
              <a:t>sistemas</a:t>
            </a:r>
            <a:r>
              <a:rPr lang="en-US" dirty="0" smtClean="0"/>
              <a:t> </a:t>
            </a:r>
            <a:r>
              <a:rPr lang="en-US" dirty="0" err="1" smtClean="0"/>
              <a:t>reproductores</a:t>
            </a:r>
            <a:r>
              <a:rPr lang="en-US" dirty="0" smtClean="0"/>
              <a:t>.</a:t>
            </a:r>
          </a:p>
          <a:p>
            <a:r>
              <a:rPr lang="en-US" dirty="0" err="1" smtClean="0"/>
              <a:t>Describir</a:t>
            </a:r>
            <a:r>
              <a:rPr lang="en-US" dirty="0" smtClean="0"/>
              <a:t> </a:t>
            </a:r>
            <a:r>
              <a:rPr lang="en-US" dirty="0" err="1" smtClean="0"/>
              <a:t>las</a:t>
            </a:r>
            <a:r>
              <a:rPr lang="en-US" dirty="0" smtClean="0"/>
              <a:t> </a:t>
            </a:r>
            <a:r>
              <a:rPr lang="en-US" dirty="0" err="1" smtClean="0"/>
              <a:t>estructuras</a:t>
            </a:r>
            <a:r>
              <a:rPr lang="en-US" dirty="0" smtClean="0"/>
              <a:t> </a:t>
            </a:r>
            <a:r>
              <a:rPr lang="en-US" dirty="0" err="1" smtClean="0"/>
              <a:t>que</a:t>
            </a:r>
            <a:r>
              <a:rPr lang="en-US" dirty="0" smtClean="0"/>
              <a:t> </a:t>
            </a:r>
            <a:r>
              <a:rPr lang="en-US" dirty="0" err="1" smtClean="0"/>
              <a:t>componen</a:t>
            </a:r>
            <a:r>
              <a:rPr lang="en-US" dirty="0" smtClean="0"/>
              <a:t> el </a:t>
            </a:r>
            <a:r>
              <a:rPr lang="en-US" dirty="0" err="1" smtClean="0"/>
              <a:t>tracto</a:t>
            </a:r>
            <a:r>
              <a:rPr lang="en-US" dirty="0" smtClean="0"/>
              <a:t> </a:t>
            </a:r>
            <a:r>
              <a:rPr lang="en-US" dirty="0" err="1" smtClean="0"/>
              <a:t>reproductivo</a:t>
            </a:r>
            <a:r>
              <a:rPr lang="en-US" dirty="0" smtClean="0"/>
              <a:t> en ambos </a:t>
            </a:r>
            <a:r>
              <a:rPr lang="en-US" dirty="0" err="1" smtClean="0"/>
              <a:t>sistemas</a:t>
            </a:r>
            <a:r>
              <a:rPr lang="en-US" dirty="0" smtClean="0"/>
              <a:t> </a:t>
            </a:r>
            <a:r>
              <a:rPr lang="en-US" dirty="0" err="1" smtClean="0"/>
              <a:t>reproductores</a:t>
            </a:r>
            <a:r>
              <a:rPr lang="en-US" dirty="0" smtClean="0"/>
              <a:t>.</a:t>
            </a:r>
          </a:p>
          <a:p>
            <a:r>
              <a:rPr lang="en-US" dirty="0" err="1" smtClean="0"/>
              <a:t>Describir</a:t>
            </a:r>
            <a:r>
              <a:rPr lang="en-US" dirty="0" smtClean="0"/>
              <a:t> </a:t>
            </a:r>
            <a:r>
              <a:rPr lang="en-US" dirty="0" err="1" smtClean="0"/>
              <a:t>brevemente</a:t>
            </a:r>
            <a:r>
              <a:rPr lang="en-US" dirty="0" smtClean="0"/>
              <a:t> </a:t>
            </a:r>
            <a:r>
              <a:rPr lang="en-US" dirty="0" err="1" smtClean="0"/>
              <a:t>trastornos</a:t>
            </a:r>
            <a:r>
              <a:rPr lang="en-US" dirty="0" smtClean="0"/>
              <a:t> y </a:t>
            </a:r>
            <a:r>
              <a:rPr lang="en-US" dirty="0" err="1" smtClean="0"/>
              <a:t>condiciones</a:t>
            </a:r>
            <a:r>
              <a:rPr lang="en-US" dirty="0" smtClean="0"/>
              <a:t> </a:t>
            </a:r>
            <a:r>
              <a:rPr lang="en-US" dirty="0" err="1" smtClean="0"/>
              <a:t>que</a:t>
            </a:r>
            <a:r>
              <a:rPr lang="en-US" dirty="0" smtClean="0"/>
              <a:t> </a:t>
            </a:r>
            <a:r>
              <a:rPr lang="en-US" dirty="0" err="1" smtClean="0"/>
              <a:t>afectan</a:t>
            </a:r>
            <a:r>
              <a:rPr lang="en-US" dirty="0" smtClean="0"/>
              <a:t> al </a:t>
            </a:r>
            <a:r>
              <a:rPr lang="en-US" dirty="0" err="1" smtClean="0"/>
              <a:t>sistema</a:t>
            </a:r>
            <a:r>
              <a:rPr lang="en-US" dirty="0" smtClean="0"/>
              <a:t> </a:t>
            </a:r>
            <a:r>
              <a:rPr lang="en-US" dirty="0" err="1" smtClean="0"/>
              <a:t>reproductor</a:t>
            </a:r>
            <a:r>
              <a:rPr lang="en-US" dirty="0" smtClean="0"/>
              <a:t> en ambos </a:t>
            </a:r>
            <a:r>
              <a:rPr lang="en-US" dirty="0" err="1" smtClean="0"/>
              <a:t>sexos</a:t>
            </a:r>
            <a:r>
              <a:rPr lang="en-US" dirty="0" smtClean="0"/>
              <a:t>.</a:t>
            </a:r>
            <a:endParaRPr lang="en-US" dirty="0"/>
          </a:p>
        </p:txBody>
      </p:sp>
    </p:spTree>
    <p:extLst>
      <p:ext uri="{BB962C8B-B14F-4D97-AF65-F5344CB8AC3E}">
        <p14:creationId xmlns:p14="http://schemas.microsoft.com/office/powerpoint/2010/main" val="15766044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0660"/>
          </a:xfrm>
        </p:spPr>
        <p:txBody>
          <a:bodyPr>
            <a:normAutofit/>
          </a:bodyPr>
          <a:lstStyle/>
          <a:p>
            <a:r>
              <a:rPr lang="es-ES_tradnl" dirty="0" err="1" smtClean="0"/>
              <a:t>Genitalia</a:t>
            </a:r>
            <a:r>
              <a:rPr lang="es-ES_tradnl" dirty="0" smtClean="0"/>
              <a:t> Externa</a:t>
            </a:r>
            <a:endParaRPr lang="es-ES_tradnl" dirty="0"/>
          </a:p>
        </p:txBody>
      </p:sp>
      <p:sp>
        <p:nvSpPr>
          <p:cNvPr id="3" name="Content Placeholder 2"/>
          <p:cNvSpPr>
            <a:spLocks noGrp="1"/>
          </p:cNvSpPr>
          <p:nvPr>
            <p:ph idx="1"/>
          </p:nvPr>
        </p:nvSpPr>
        <p:spPr>
          <a:xfrm>
            <a:off x="214175" y="940660"/>
            <a:ext cx="8929825" cy="5917340"/>
          </a:xfrm>
        </p:spPr>
        <p:txBody>
          <a:bodyPr>
            <a:normAutofit fontScale="92500"/>
          </a:bodyPr>
          <a:lstStyle/>
          <a:p>
            <a:r>
              <a:rPr lang="es-ES_tradnl" sz="3600" b="1" dirty="0" smtClean="0"/>
              <a:t>Escroto </a:t>
            </a:r>
            <a:r>
              <a:rPr lang="mr-IN" sz="3600" dirty="0" smtClean="0"/>
              <a:t>–</a:t>
            </a:r>
            <a:r>
              <a:rPr lang="es-ES_tradnl" sz="3600" dirty="0" smtClean="0"/>
              <a:t> saco rugoso, contiene testículos</a:t>
            </a:r>
          </a:p>
          <a:p>
            <a:r>
              <a:rPr lang="es-ES_tradnl" b="1" dirty="0" smtClean="0"/>
              <a:t>Rafe- </a:t>
            </a:r>
            <a:r>
              <a:rPr lang="es-ES_tradnl" dirty="0" smtClean="0"/>
              <a:t>Separa dos cámaras cada una con un testículo.</a:t>
            </a:r>
          </a:p>
          <a:p>
            <a:r>
              <a:rPr lang="es-ES_tradnl" sz="2600" dirty="0" smtClean="0"/>
              <a:t>La infección de un testículo normalmente no afecta el otro.</a:t>
            </a:r>
          </a:p>
          <a:p>
            <a:pPr lvl="1"/>
            <a:r>
              <a:rPr lang="es-ES_tradnl" b="1" dirty="0" smtClean="0"/>
              <a:t>Túnica </a:t>
            </a:r>
            <a:r>
              <a:rPr lang="es-ES_tradnl" b="1" dirty="0" err="1" smtClean="0"/>
              <a:t>Vaginalis</a:t>
            </a:r>
            <a:r>
              <a:rPr lang="es-ES_tradnl" b="1" dirty="0"/>
              <a:t> </a:t>
            </a:r>
            <a:r>
              <a:rPr lang="es-ES_tradnl" b="1" dirty="0" smtClean="0"/>
              <a:t>- </a:t>
            </a:r>
            <a:r>
              <a:rPr lang="es-ES_tradnl" sz="2600" dirty="0" smtClean="0"/>
              <a:t>Membrana serosa</a:t>
            </a:r>
          </a:p>
          <a:p>
            <a:pPr lvl="1"/>
            <a:r>
              <a:rPr lang="es-ES_tradnl" dirty="0"/>
              <a:t>La </a:t>
            </a:r>
            <a:r>
              <a:rPr lang="es-ES_tradnl" dirty="0" smtClean="0"/>
              <a:t>dermis</a:t>
            </a:r>
          </a:p>
          <a:p>
            <a:pPr lvl="1"/>
            <a:r>
              <a:rPr lang="es-ES_tradnl" dirty="0" smtClean="0"/>
              <a:t> </a:t>
            </a:r>
            <a:r>
              <a:rPr lang="es-ES_tradnl" dirty="0"/>
              <a:t>contiene el </a:t>
            </a:r>
            <a:r>
              <a:rPr lang="es-ES_tradnl" b="1" dirty="0"/>
              <a:t>músculo </a:t>
            </a:r>
            <a:r>
              <a:rPr lang="es-ES_tradnl" b="1" dirty="0" err="1"/>
              <a:t>Dartos</a:t>
            </a:r>
            <a:r>
              <a:rPr lang="es-ES_tradnl" b="1" dirty="0"/>
              <a:t>.</a:t>
            </a:r>
          </a:p>
          <a:p>
            <a:pPr lvl="2"/>
            <a:r>
              <a:rPr lang="es-ES_tradnl" sz="2600" dirty="0"/>
              <a:t>Permite tono muscular en reposo.</a:t>
            </a:r>
          </a:p>
          <a:p>
            <a:pPr lvl="2"/>
            <a:r>
              <a:rPr lang="es-ES_tradnl" sz="2600" dirty="0"/>
              <a:t>Rugosidad característica.</a:t>
            </a:r>
          </a:p>
          <a:p>
            <a:pPr lvl="2"/>
            <a:r>
              <a:rPr lang="es-ES_tradnl" sz="2600" dirty="0"/>
              <a:t>Área de superficie</a:t>
            </a:r>
          </a:p>
          <a:p>
            <a:pPr lvl="1"/>
            <a:r>
              <a:rPr lang="es-ES_tradnl" dirty="0" smtClean="0"/>
              <a:t> </a:t>
            </a:r>
            <a:r>
              <a:rPr lang="es-ES_tradnl" b="1" dirty="0" smtClean="0"/>
              <a:t>músculo</a:t>
            </a:r>
            <a:r>
              <a:rPr lang="es-ES_tradnl" dirty="0" smtClean="0"/>
              <a:t> </a:t>
            </a:r>
            <a:r>
              <a:rPr lang="es-ES_tradnl" dirty="0" err="1"/>
              <a:t>esqueletal</a:t>
            </a:r>
            <a:r>
              <a:rPr lang="es-ES_tradnl" dirty="0"/>
              <a:t> </a:t>
            </a:r>
            <a:r>
              <a:rPr lang="es-ES_tradnl" b="1" dirty="0" err="1"/>
              <a:t>Cremaster</a:t>
            </a:r>
            <a:r>
              <a:rPr lang="es-ES_tradnl" b="1" dirty="0"/>
              <a:t>.</a:t>
            </a:r>
          </a:p>
          <a:p>
            <a:pPr lvl="2"/>
            <a:r>
              <a:rPr lang="es-ES_tradnl" sz="2600" dirty="0" smtClean="0"/>
              <a:t>profundo </a:t>
            </a:r>
            <a:r>
              <a:rPr lang="es-ES_tradnl" sz="2600" dirty="0"/>
              <a:t>en la dermis.</a:t>
            </a:r>
          </a:p>
          <a:p>
            <a:pPr lvl="2"/>
            <a:r>
              <a:rPr lang="es-ES_tradnl" sz="2600" dirty="0" smtClean="0"/>
              <a:t>Elevación por: </a:t>
            </a:r>
            <a:r>
              <a:rPr lang="es-ES_tradnl" sz="2600" dirty="0"/>
              <a:t>e</a:t>
            </a:r>
            <a:r>
              <a:rPr lang="es-ES_tradnl" sz="2600" dirty="0" smtClean="0"/>
              <a:t>xcitación </a:t>
            </a:r>
            <a:r>
              <a:rPr lang="es-ES_tradnl" sz="2600" dirty="0"/>
              <a:t>sexual y bajas </a:t>
            </a:r>
            <a:r>
              <a:rPr lang="es-ES_tradnl" sz="2600" dirty="0" smtClean="0"/>
              <a:t>temperaturas.</a:t>
            </a:r>
            <a:endParaRPr lang="es-ES_tradnl" sz="2600" dirty="0"/>
          </a:p>
          <a:p>
            <a:pPr lvl="2"/>
            <a:endParaRPr lang="es-ES_tradnl" sz="2600" dirty="0" smtClean="0"/>
          </a:p>
          <a:p>
            <a:pPr marL="914400" lvl="2" indent="0">
              <a:buNone/>
            </a:pPr>
            <a:endParaRPr lang="es-ES_tradnl" dirty="0" smtClean="0"/>
          </a:p>
          <a:p>
            <a:pPr lvl="1"/>
            <a:endParaRPr lang="es-ES_tradnl" b="1" dirty="0"/>
          </a:p>
        </p:txBody>
      </p:sp>
    </p:spTree>
    <p:extLst>
      <p:ext uri="{BB962C8B-B14F-4D97-AF65-F5344CB8AC3E}">
        <p14:creationId xmlns:p14="http://schemas.microsoft.com/office/powerpoint/2010/main" val="32669637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8014"/>
          </a:xfrm>
        </p:spPr>
        <p:txBody>
          <a:bodyPr>
            <a:normAutofit/>
          </a:bodyPr>
          <a:lstStyle/>
          <a:p>
            <a:r>
              <a:rPr lang="es-ES_tradnl" dirty="0" err="1" smtClean="0"/>
              <a:t>Genitalia</a:t>
            </a:r>
            <a:r>
              <a:rPr lang="es-ES_tradnl" dirty="0" smtClean="0"/>
              <a:t> Externa</a:t>
            </a:r>
            <a:endParaRPr lang="es-ES_tradnl" dirty="0"/>
          </a:p>
        </p:txBody>
      </p:sp>
      <p:pic>
        <p:nvPicPr>
          <p:cNvPr id="7" name="Picture 6" descr="Screen Shot 2017-05-07 at 2.39.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5" y="783395"/>
            <a:ext cx="9126595" cy="4017686"/>
          </a:xfrm>
          <a:prstGeom prst="rect">
            <a:avLst/>
          </a:prstGeom>
        </p:spPr>
      </p:pic>
      <p:sp>
        <p:nvSpPr>
          <p:cNvPr id="8" name="TextBox 7"/>
          <p:cNvSpPr txBox="1"/>
          <p:nvPr/>
        </p:nvSpPr>
        <p:spPr>
          <a:xfrm>
            <a:off x="158532" y="4797362"/>
            <a:ext cx="8867858" cy="1815882"/>
          </a:xfrm>
          <a:prstGeom prst="rect">
            <a:avLst/>
          </a:prstGeom>
          <a:noFill/>
        </p:spPr>
        <p:txBody>
          <a:bodyPr wrap="square" rtlCol="0">
            <a:spAutoFit/>
          </a:bodyPr>
          <a:lstStyle/>
          <a:p>
            <a:r>
              <a:rPr lang="en-US" sz="2800" dirty="0" err="1" smtClean="0"/>
              <a:t>Rafe</a:t>
            </a:r>
            <a:r>
              <a:rPr lang="en-US" sz="2800" dirty="0" smtClean="0"/>
              <a:t> - </a:t>
            </a:r>
            <a:r>
              <a:rPr lang="en-US" sz="2800" dirty="0" err="1" smtClean="0"/>
              <a:t>división</a:t>
            </a:r>
            <a:endParaRPr lang="en-US" sz="2800" dirty="0" smtClean="0"/>
          </a:p>
          <a:p>
            <a:r>
              <a:rPr lang="en-US" sz="2800" dirty="0" smtClean="0"/>
              <a:t>Tunica </a:t>
            </a:r>
            <a:r>
              <a:rPr lang="en-US" sz="2800" dirty="0" err="1" smtClean="0"/>
              <a:t>vaginales</a:t>
            </a:r>
            <a:r>
              <a:rPr lang="en-US" sz="2800" dirty="0" smtClean="0"/>
              <a:t> - serosa</a:t>
            </a:r>
          </a:p>
          <a:p>
            <a:r>
              <a:rPr lang="en-US" sz="2800" dirty="0" err="1" smtClean="0"/>
              <a:t>Dartos</a:t>
            </a:r>
            <a:r>
              <a:rPr lang="en-US" sz="2800" dirty="0" smtClean="0"/>
              <a:t> </a:t>
            </a:r>
            <a:r>
              <a:rPr lang="mr-IN" sz="2800" dirty="0" smtClean="0"/>
              <a:t>–</a:t>
            </a:r>
            <a:r>
              <a:rPr lang="en-US" sz="2800" dirty="0" smtClean="0"/>
              <a:t> </a:t>
            </a:r>
            <a:r>
              <a:rPr lang="en-US" sz="2800" dirty="0" err="1" smtClean="0"/>
              <a:t>tono</a:t>
            </a:r>
            <a:r>
              <a:rPr lang="en-US" sz="2800" dirty="0" smtClean="0"/>
              <a:t> muscular, area superficial, </a:t>
            </a:r>
            <a:r>
              <a:rPr lang="en-US" sz="2800" dirty="0" err="1" smtClean="0"/>
              <a:t>apariencia</a:t>
            </a:r>
            <a:r>
              <a:rPr lang="en-US" sz="2800" dirty="0" smtClean="0"/>
              <a:t> </a:t>
            </a:r>
            <a:r>
              <a:rPr lang="en-US" sz="2800" dirty="0" err="1" smtClean="0"/>
              <a:t>rugosa</a:t>
            </a:r>
            <a:endParaRPr lang="en-US" sz="2800" dirty="0" smtClean="0"/>
          </a:p>
          <a:p>
            <a:r>
              <a:rPr lang="en-US" sz="2800" dirty="0" err="1" smtClean="0"/>
              <a:t>Cremaster</a:t>
            </a:r>
            <a:r>
              <a:rPr lang="en-US" sz="2800" dirty="0" smtClean="0"/>
              <a:t> </a:t>
            </a:r>
            <a:r>
              <a:rPr lang="mr-IN" sz="2800" dirty="0" smtClean="0"/>
              <a:t>–</a:t>
            </a:r>
            <a:r>
              <a:rPr lang="en-US" sz="2800" dirty="0" smtClean="0"/>
              <a:t> </a:t>
            </a:r>
            <a:r>
              <a:rPr lang="en-US" sz="2800" dirty="0" err="1" smtClean="0"/>
              <a:t>musculo</a:t>
            </a:r>
            <a:r>
              <a:rPr lang="en-US" sz="2800" dirty="0" smtClean="0"/>
              <a:t> </a:t>
            </a:r>
            <a:r>
              <a:rPr lang="en-US" sz="2800" dirty="0" err="1" smtClean="0"/>
              <a:t>esqueletal</a:t>
            </a:r>
            <a:r>
              <a:rPr lang="en-US" sz="2800" dirty="0" smtClean="0"/>
              <a:t>, </a:t>
            </a:r>
            <a:r>
              <a:rPr lang="en-US" sz="2800" dirty="0" err="1" smtClean="0"/>
              <a:t>termoregulación</a:t>
            </a:r>
            <a:endParaRPr lang="en-US" sz="2800" dirty="0" smtClean="0"/>
          </a:p>
        </p:txBody>
      </p:sp>
    </p:spTree>
    <p:extLst>
      <p:ext uri="{BB962C8B-B14F-4D97-AF65-F5344CB8AC3E}">
        <p14:creationId xmlns:p14="http://schemas.microsoft.com/office/powerpoint/2010/main" val="29491717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52309"/>
          </a:xfrm>
        </p:spPr>
        <p:txBody>
          <a:bodyPr/>
          <a:lstStyle/>
          <a:p>
            <a:r>
              <a:rPr lang="es-ES_tradnl" dirty="0" err="1" smtClean="0"/>
              <a:t>Genitalia</a:t>
            </a:r>
            <a:r>
              <a:rPr lang="es-ES_tradnl" dirty="0" smtClean="0"/>
              <a:t> Externa</a:t>
            </a:r>
            <a:endParaRPr lang="es-ES_tradnl" dirty="0"/>
          </a:p>
        </p:txBody>
      </p:sp>
      <p:sp>
        <p:nvSpPr>
          <p:cNvPr id="3" name="Content Placeholder 2"/>
          <p:cNvSpPr>
            <a:spLocks noGrp="1"/>
          </p:cNvSpPr>
          <p:nvPr>
            <p:ph idx="1"/>
          </p:nvPr>
        </p:nvSpPr>
        <p:spPr>
          <a:xfrm>
            <a:off x="198462" y="1058241"/>
            <a:ext cx="8692680" cy="5705691"/>
          </a:xfrm>
        </p:spPr>
        <p:txBody>
          <a:bodyPr>
            <a:normAutofit fontScale="85000" lnSpcReduction="20000"/>
          </a:bodyPr>
          <a:lstStyle/>
          <a:p>
            <a:r>
              <a:rPr lang="es-ES_tradnl" b="1" dirty="0" smtClean="0"/>
              <a:t>Pene</a:t>
            </a:r>
          </a:p>
          <a:p>
            <a:pPr lvl="1"/>
            <a:r>
              <a:rPr lang="es-ES_tradnl" dirty="0" smtClean="0"/>
              <a:t>Órgano tubular por donde pasa la uretra, tres divisiones:</a:t>
            </a:r>
          </a:p>
          <a:p>
            <a:pPr marL="1371600" lvl="2" indent="-457200">
              <a:buFont typeface="+mj-lt"/>
              <a:buAutoNum type="arabicPeriod"/>
            </a:pPr>
            <a:r>
              <a:rPr lang="es-ES_tradnl" dirty="0" smtClean="0"/>
              <a:t>Raíz- Une el pene a la pared del cuerpo.</a:t>
            </a:r>
          </a:p>
          <a:p>
            <a:pPr marL="1371600" lvl="2" indent="-457200">
              <a:buFont typeface="+mj-lt"/>
              <a:buAutoNum type="arabicPeriod"/>
            </a:pPr>
            <a:r>
              <a:rPr lang="es-ES_tradnl" dirty="0" smtClean="0"/>
              <a:t>Cuerpo- Parte tubular y flexible, ducto</a:t>
            </a:r>
          </a:p>
          <a:p>
            <a:pPr marL="1371600" lvl="2" indent="-457200">
              <a:buFont typeface="+mj-lt"/>
              <a:buAutoNum type="arabicPeriod"/>
            </a:pPr>
            <a:r>
              <a:rPr lang="es-ES_tradnl" dirty="0" smtClean="0"/>
              <a:t>Glande- Parte distal que rodea el orifico externo de la uretra.</a:t>
            </a:r>
          </a:p>
          <a:p>
            <a:pPr marL="1828800" lvl="3" indent="-457200">
              <a:buFont typeface="+mj-lt"/>
              <a:buAutoNum type="arabicPeriod"/>
            </a:pPr>
            <a:r>
              <a:rPr lang="es-ES_tradnl" dirty="0" smtClean="0"/>
              <a:t>sensorial</a:t>
            </a:r>
          </a:p>
          <a:p>
            <a:pPr lvl="1"/>
            <a:r>
              <a:rPr lang="es-ES_tradnl" dirty="0" smtClean="0"/>
              <a:t>Piel - Similar </a:t>
            </a:r>
            <a:r>
              <a:rPr lang="es-ES_tradnl" dirty="0"/>
              <a:t>al escroto</a:t>
            </a:r>
          </a:p>
          <a:p>
            <a:pPr lvl="2"/>
            <a:r>
              <a:rPr lang="es-ES_tradnl" dirty="0"/>
              <a:t>La dermis tiene la continuación del musculo </a:t>
            </a:r>
            <a:r>
              <a:rPr lang="es-ES_tradnl" b="1" dirty="0" err="1"/>
              <a:t>Dartos</a:t>
            </a:r>
            <a:r>
              <a:rPr lang="es-ES_tradnl" b="1" dirty="0"/>
              <a:t>.</a:t>
            </a:r>
          </a:p>
          <a:p>
            <a:pPr lvl="2"/>
            <a:r>
              <a:rPr lang="es-ES_tradnl" b="1" dirty="0"/>
              <a:t>Prepucio- </a:t>
            </a:r>
            <a:r>
              <a:rPr lang="es-ES_tradnl" dirty="0"/>
              <a:t>Doblez de piel que envuelve la punta del pene.</a:t>
            </a:r>
          </a:p>
          <a:p>
            <a:pPr lvl="3"/>
            <a:r>
              <a:rPr lang="es-ES_tradnl" sz="2400" dirty="0"/>
              <a:t>Cubre la glande</a:t>
            </a:r>
          </a:p>
          <a:p>
            <a:pPr lvl="3"/>
            <a:r>
              <a:rPr lang="es-ES_tradnl" sz="2400" dirty="0"/>
              <a:t>La parte interna posee glándulas secretorias.</a:t>
            </a:r>
          </a:p>
          <a:p>
            <a:pPr lvl="4"/>
            <a:r>
              <a:rPr lang="es-ES_tradnl" sz="2400" dirty="0"/>
              <a:t>Material ceroso, </a:t>
            </a:r>
            <a:r>
              <a:rPr lang="es-ES_tradnl" sz="2400" b="1" dirty="0" err="1"/>
              <a:t>smegma</a:t>
            </a:r>
            <a:r>
              <a:rPr lang="es-ES_tradnl" sz="2400" b="1" dirty="0"/>
              <a:t>.</a:t>
            </a:r>
          </a:p>
          <a:p>
            <a:pPr lvl="4"/>
            <a:r>
              <a:rPr lang="es-ES_tradnl" sz="2400" dirty="0"/>
              <a:t>Excelente fuente para bacterias.</a:t>
            </a:r>
          </a:p>
          <a:p>
            <a:pPr lvl="4"/>
            <a:r>
              <a:rPr lang="es-ES_tradnl" sz="2400" dirty="0">
                <a:solidFill>
                  <a:srgbClr val="FF0000"/>
                </a:solidFill>
              </a:rPr>
              <a:t>Circuncisión</a:t>
            </a:r>
          </a:p>
          <a:p>
            <a:pPr lvl="4"/>
            <a:r>
              <a:rPr lang="es-ES_tradnl" sz="2400" dirty="0"/>
              <a:t>Infecciones urinarias</a:t>
            </a:r>
          </a:p>
          <a:p>
            <a:pPr lvl="4"/>
            <a:r>
              <a:rPr lang="es-ES_tradnl" sz="2400" dirty="0"/>
              <a:t>HIV</a:t>
            </a:r>
          </a:p>
          <a:p>
            <a:pPr lvl="4"/>
            <a:r>
              <a:rPr lang="es-ES_tradnl" sz="2400" dirty="0"/>
              <a:t>Cáncer</a:t>
            </a:r>
          </a:p>
          <a:p>
            <a:pPr marL="457200" lvl="1" indent="0">
              <a:buNone/>
            </a:pPr>
            <a:endParaRPr lang="es-ES_tradnl" dirty="0"/>
          </a:p>
        </p:txBody>
      </p:sp>
    </p:spTree>
    <p:extLst>
      <p:ext uri="{BB962C8B-B14F-4D97-AF65-F5344CB8AC3E}">
        <p14:creationId xmlns:p14="http://schemas.microsoft.com/office/powerpoint/2010/main" val="14161863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7693"/>
          </a:xfrm>
        </p:spPr>
        <p:txBody>
          <a:bodyPr>
            <a:normAutofit/>
          </a:bodyPr>
          <a:lstStyle/>
          <a:p>
            <a:r>
              <a:rPr lang="es-ES_tradnl" dirty="0" err="1" smtClean="0"/>
              <a:t>Genitalia</a:t>
            </a:r>
            <a:r>
              <a:rPr lang="es-ES_tradnl" dirty="0" smtClean="0"/>
              <a:t> Externa</a:t>
            </a:r>
            <a:endParaRPr lang="es-ES_tradnl" dirty="0"/>
          </a:p>
        </p:txBody>
      </p:sp>
      <p:sp>
        <p:nvSpPr>
          <p:cNvPr id="3" name="Content Placeholder 2"/>
          <p:cNvSpPr>
            <a:spLocks noGrp="1"/>
          </p:cNvSpPr>
          <p:nvPr>
            <p:ph idx="1"/>
          </p:nvPr>
        </p:nvSpPr>
        <p:spPr>
          <a:xfrm>
            <a:off x="1" y="372683"/>
            <a:ext cx="9144000" cy="5740298"/>
          </a:xfrm>
        </p:spPr>
        <p:txBody>
          <a:bodyPr>
            <a:normAutofit lnSpcReduction="10000"/>
          </a:bodyPr>
          <a:lstStyle/>
          <a:p>
            <a:r>
              <a:rPr lang="es-ES_tradnl" sz="4100" b="1" dirty="0" smtClean="0"/>
              <a:t>Pene</a:t>
            </a:r>
          </a:p>
          <a:p>
            <a:pPr lvl="1"/>
            <a:r>
              <a:rPr lang="es-ES_tradnl" dirty="0" smtClean="0"/>
              <a:t>Tejido eréctil compuesto de tres columnas cilíndricas.</a:t>
            </a:r>
          </a:p>
          <a:p>
            <a:pPr lvl="2"/>
            <a:r>
              <a:rPr lang="es-ES_tradnl" dirty="0" smtClean="0"/>
              <a:t>Contiene canales vasculares parcialmente separados por tejido conectivo y músculo liso.</a:t>
            </a:r>
          </a:p>
          <a:p>
            <a:pPr lvl="2"/>
            <a:r>
              <a:rPr lang="es-ES_tradnl" sz="2600" dirty="0" smtClean="0"/>
              <a:t>Estado flácido</a:t>
            </a:r>
          </a:p>
          <a:p>
            <a:pPr lvl="3"/>
            <a:r>
              <a:rPr lang="es-ES_tradnl" sz="2600" dirty="0" smtClean="0"/>
              <a:t>Músculo liso esta tenso, vasoconstricción</a:t>
            </a:r>
          </a:p>
          <a:p>
            <a:pPr lvl="3"/>
            <a:r>
              <a:rPr lang="es-ES_tradnl" sz="2600" dirty="0"/>
              <a:t>Ramas </a:t>
            </a:r>
            <a:r>
              <a:rPr lang="es-ES_tradnl" sz="2600" b="1" dirty="0" smtClean="0"/>
              <a:t>arterias </a:t>
            </a:r>
            <a:r>
              <a:rPr lang="es-ES_tradnl" sz="2600" dirty="0" smtClean="0"/>
              <a:t>restringidas PLT </a:t>
            </a:r>
            <a:r>
              <a:rPr lang="es-ES_tradnl" sz="2600" b="1" dirty="0"/>
              <a:t>f</a:t>
            </a:r>
            <a:r>
              <a:rPr lang="es-ES_tradnl" sz="2600" b="1" dirty="0" smtClean="0"/>
              <a:t>lujo de sangre restringido.</a:t>
            </a:r>
          </a:p>
          <a:p>
            <a:pPr lvl="2"/>
            <a:r>
              <a:rPr lang="es-ES_tradnl" sz="2600" dirty="0" smtClean="0"/>
              <a:t>Estado erecto</a:t>
            </a:r>
          </a:p>
          <a:p>
            <a:pPr lvl="3"/>
            <a:r>
              <a:rPr lang="es-ES_tradnl" sz="2600" dirty="0" smtClean="0"/>
              <a:t>Oxido Nítrico</a:t>
            </a:r>
          </a:p>
          <a:p>
            <a:pPr lvl="3"/>
            <a:r>
              <a:rPr lang="es-ES_tradnl" sz="2600" dirty="0" smtClean="0"/>
              <a:t>Relajación de músculo liso</a:t>
            </a:r>
          </a:p>
          <a:p>
            <a:pPr lvl="3"/>
            <a:r>
              <a:rPr lang="es-ES_tradnl" sz="2600" dirty="0" smtClean="0"/>
              <a:t>Dilatación de vasos </a:t>
            </a:r>
            <a:br>
              <a:rPr lang="es-ES_tradnl" sz="2600" dirty="0" smtClean="0"/>
            </a:br>
            <a:r>
              <a:rPr lang="es-ES_tradnl" sz="2600" dirty="0" smtClean="0"/>
              <a:t>sanguíneos</a:t>
            </a:r>
            <a:r>
              <a:rPr lang="es-ES_tradnl" dirty="0" smtClean="0"/>
              <a:t>.</a:t>
            </a:r>
            <a:endParaRPr lang="es-ES_tradnl" dirty="0"/>
          </a:p>
        </p:txBody>
      </p:sp>
      <p:pic>
        <p:nvPicPr>
          <p:cNvPr id="5" name="Picture 4" descr="Screen Shot 2017-05-07 at 2.57.13 PM.png"/>
          <p:cNvPicPr>
            <a:picLocks noChangeAspect="1"/>
          </p:cNvPicPr>
          <p:nvPr/>
        </p:nvPicPr>
        <p:blipFill rotWithShape="1">
          <a:blip r:embed="rId2">
            <a:extLst>
              <a:ext uri="{28A0092B-C50C-407E-A947-70E740481C1C}">
                <a14:useLocalDpi xmlns:a14="http://schemas.microsoft.com/office/drawing/2010/main" val="0"/>
              </a:ext>
            </a:extLst>
          </a:blip>
          <a:srcRect l="5819" r="7347"/>
          <a:stretch/>
        </p:blipFill>
        <p:spPr>
          <a:xfrm>
            <a:off x="423782" y="2760332"/>
            <a:ext cx="8410423" cy="3963972"/>
          </a:xfrm>
          <a:prstGeom prst="rect">
            <a:avLst/>
          </a:prstGeom>
        </p:spPr>
      </p:pic>
    </p:spTree>
    <p:extLst>
      <p:ext uri="{BB962C8B-B14F-4D97-AF65-F5344CB8AC3E}">
        <p14:creationId xmlns:p14="http://schemas.microsoft.com/office/powerpoint/2010/main" val="2881048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2287"/>
          </a:xfrm>
        </p:spPr>
        <p:txBody>
          <a:bodyPr>
            <a:normAutofit/>
          </a:bodyPr>
          <a:lstStyle/>
          <a:p>
            <a:r>
              <a:rPr lang="es-ES_tradnl" dirty="0" err="1" smtClean="0"/>
              <a:t>Genitalia</a:t>
            </a:r>
            <a:r>
              <a:rPr lang="es-ES_tradnl" dirty="0" smtClean="0"/>
              <a:t> Externa</a:t>
            </a:r>
            <a:endParaRPr lang="es-ES_tradnl" dirty="0"/>
          </a:p>
        </p:txBody>
      </p:sp>
      <p:sp>
        <p:nvSpPr>
          <p:cNvPr id="3" name="Content Placeholder 2"/>
          <p:cNvSpPr>
            <a:spLocks noGrp="1"/>
          </p:cNvSpPr>
          <p:nvPr>
            <p:ph idx="1"/>
          </p:nvPr>
        </p:nvSpPr>
        <p:spPr>
          <a:xfrm>
            <a:off x="104375" y="1012287"/>
            <a:ext cx="4200066" cy="5845713"/>
          </a:xfrm>
        </p:spPr>
        <p:txBody>
          <a:bodyPr>
            <a:normAutofit/>
          </a:bodyPr>
          <a:lstStyle/>
          <a:p>
            <a:r>
              <a:rPr lang="es-ES_tradnl" sz="3800" b="1" dirty="0" smtClean="0"/>
              <a:t>Pene</a:t>
            </a:r>
          </a:p>
          <a:p>
            <a:pPr lvl="1"/>
            <a:r>
              <a:rPr lang="es-ES_tradnl" dirty="0" smtClean="0"/>
              <a:t>Cuerpo Cavernoso</a:t>
            </a:r>
          </a:p>
          <a:p>
            <a:pPr lvl="2"/>
            <a:r>
              <a:rPr lang="es-ES_tradnl" dirty="0" smtClean="0"/>
              <a:t>Se </a:t>
            </a:r>
            <a:r>
              <a:rPr lang="es-ES_tradnl" b="1" dirty="0" smtClean="0"/>
              <a:t>llena</a:t>
            </a:r>
            <a:r>
              <a:rPr lang="es-ES_tradnl" dirty="0" smtClean="0"/>
              <a:t> de sangre durante la erección.</a:t>
            </a:r>
          </a:p>
          <a:p>
            <a:pPr lvl="2"/>
            <a:r>
              <a:rPr lang="es-ES_tradnl" dirty="0" smtClean="0"/>
              <a:t>Se extiende desde el hueso púbico hasta el glande.</a:t>
            </a:r>
          </a:p>
          <a:p>
            <a:pPr lvl="1"/>
            <a:r>
              <a:rPr lang="es-ES_tradnl" dirty="0" smtClean="0"/>
              <a:t>Cuerpo Esponjoso</a:t>
            </a:r>
          </a:p>
          <a:p>
            <a:pPr lvl="2"/>
            <a:r>
              <a:rPr lang="es-ES_tradnl" dirty="0" smtClean="0"/>
              <a:t>Evita la </a:t>
            </a:r>
            <a:r>
              <a:rPr lang="es-ES_tradnl" b="1" dirty="0" smtClean="0"/>
              <a:t>compresión</a:t>
            </a:r>
            <a:r>
              <a:rPr lang="es-ES_tradnl" dirty="0" smtClean="0"/>
              <a:t> de la uretra durante la erección.</a:t>
            </a:r>
          </a:p>
          <a:p>
            <a:pPr lvl="2"/>
            <a:r>
              <a:rPr lang="es-ES_tradnl" dirty="0" smtClean="0"/>
              <a:t>Glande forma parte del cuerpo esponjoso.</a:t>
            </a:r>
            <a:endParaRPr lang="es-ES_tradnl" dirty="0"/>
          </a:p>
        </p:txBody>
      </p:sp>
      <p:pic>
        <p:nvPicPr>
          <p:cNvPr id="4" name="Picture 3"/>
          <p:cNvPicPr>
            <a:picLocks noChangeAspect="1"/>
          </p:cNvPicPr>
          <p:nvPr/>
        </p:nvPicPr>
        <p:blipFill rotWithShape="1">
          <a:blip r:embed="rId2"/>
          <a:srcRect l="13891" r="10482" b="5745"/>
          <a:stretch/>
        </p:blipFill>
        <p:spPr>
          <a:xfrm>
            <a:off x="4139789" y="1000548"/>
            <a:ext cx="5036670" cy="2856158"/>
          </a:xfrm>
          <a:prstGeom prst="rect">
            <a:avLst/>
          </a:prstGeom>
        </p:spPr>
      </p:pic>
    </p:spTree>
    <p:extLst>
      <p:ext uri="{BB962C8B-B14F-4D97-AF65-F5344CB8AC3E}">
        <p14:creationId xmlns:p14="http://schemas.microsoft.com/office/powerpoint/2010/main" val="35787854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3112" y="39468"/>
            <a:ext cx="8229600" cy="901192"/>
          </a:xfrm>
        </p:spPr>
        <p:txBody>
          <a:bodyPr/>
          <a:lstStyle/>
          <a:p>
            <a:r>
              <a:rPr lang="en-US" dirty="0" smtClean="0"/>
              <a:t>Control </a:t>
            </a:r>
            <a:r>
              <a:rPr lang="en-US" dirty="0" err="1" smtClean="0"/>
              <a:t>Nervioso</a:t>
            </a:r>
            <a:endParaRPr lang="en-US" dirty="0"/>
          </a:p>
        </p:txBody>
      </p:sp>
      <p:pic>
        <p:nvPicPr>
          <p:cNvPr id="6" name="Picture 5" descr="Screen Shot 2017-05-07 at 3.03.57 PM.png"/>
          <p:cNvPicPr>
            <a:picLocks noChangeAspect="1"/>
          </p:cNvPicPr>
          <p:nvPr/>
        </p:nvPicPr>
        <p:blipFill rotWithShape="1">
          <a:blip r:embed="rId3">
            <a:extLst>
              <a:ext uri="{28A0092B-C50C-407E-A947-70E740481C1C}">
                <a14:useLocalDpi xmlns:a14="http://schemas.microsoft.com/office/drawing/2010/main" val="0"/>
              </a:ext>
            </a:extLst>
          </a:blip>
          <a:srcRect l="8192" r="5080" b="3704"/>
          <a:stretch/>
        </p:blipFill>
        <p:spPr>
          <a:xfrm>
            <a:off x="1559962" y="1005209"/>
            <a:ext cx="6152356" cy="4087591"/>
          </a:xfrm>
          <a:prstGeom prst="rect">
            <a:avLst/>
          </a:prstGeom>
        </p:spPr>
      </p:pic>
      <p:sp>
        <p:nvSpPr>
          <p:cNvPr id="7" name="TextBox 6"/>
          <p:cNvSpPr txBox="1"/>
          <p:nvPr/>
        </p:nvSpPr>
        <p:spPr>
          <a:xfrm>
            <a:off x="164645" y="5082925"/>
            <a:ext cx="8797063" cy="1846659"/>
          </a:xfrm>
          <a:prstGeom prst="rect">
            <a:avLst/>
          </a:prstGeom>
          <a:noFill/>
        </p:spPr>
        <p:txBody>
          <a:bodyPr wrap="square" rtlCol="0">
            <a:spAutoFit/>
          </a:bodyPr>
          <a:lstStyle/>
          <a:p>
            <a:r>
              <a:rPr lang="en-US" sz="2400" b="1" dirty="0" err="1" smtClean="0"/>
              <a:t>Erección</a:t>
            </a:r>
            <a:r>
              <a:rPr lang="en-US" sz="2400" b="1" dirty="0" smtClean="0"/>
              <a:t> </a:t>
            </a:r>
            <a:r>
              <a:rPr lang="en-US" sz="2400" b="1" dirty="0" err="1" smtClean="0"/>
              <a:t>reflejo</a:t>
            </a:r>
            <a:r>
              <a:rPr lang="en-US" sz="2400" b="1" dirty="0" smtClean="0"/>
              <a:t> </a:t>
            </a:r>
            <a:r>
              <a:rPr lang="en-US" sz="2400" b="1" dirty="0" err="1" smtClean="0"/>
              <a:t>bulbocavernoso</a:t>
            </a:r>
            <a:r>
              <a:rPr lang="en-US" sz="2400" b="1" dirty="0" smtClean="0"/>
              <a:t> </a:t>
            </a:r>
            <a:r>
              <a:rPr lang="mr-IN" sz="2400" dirty="0" smtClean="0"/>
              <a:t>–</a:t>
            </a:r>
            <a:r>
              <a:rPr lang="en-US" sz="2400" dirty="0" smtClean="0"/>
              <a:t> DNP </a:t>
            </a:r>
            <a:r>
              <a:rPr lang="mr-IN" sz="2400" dirty="0" smtClean="0"/>
              <a:t>–</a:t>
            </a:r>
            <a:r>
              <a:rPr lang="en-US" sz="2400" dirty="0" smtClean="0"/>
              <a:t> </a:t>
            </a:r>
            <a:r>
              <a:rPr lang="en-US" sz="2400" dirty="0" err="1" smtClean="0"/>
              <a:t>centros</a:t>
            </a:r>
            <a:r>
              <a:rPr lang="en-US" sz="2400" dirty="0" smtClean="0"/>
              <a:t>  S2-4 </a:t>
            </a:r>
            <a:r>
              <a:rPr lang="mr-IN" sz="2400" dirty="0" smtClean="0"/>
              <a:t>–</a:t>
            </a:r>
            <a:r>
              <a:rPr lang="en-US" sz="2400" dirty="0" smtClean="0"/>
              <a:t> </a:t>
            </a:r>
            <a:r>
              <a:rPr lang="en-US" sz="2400" dirty="0" err="1" smtClean="0">
                <a:solidFill>
                  <a:srgbClr val="FF0000"/>
                </a:solidFill>
              </a:rPr>
              <a:t>nervio</a:t>
            </a:r>
            <a:r>
              <a:rPr lang="en-US" sz="2400" dirty="0" smtClean="0">
                <a:solidFill>
                  <a:srgbClr val="FF0000"/>
                </a:solidFill>
              </a:rPr>
              <a:t> </a:t>
            </a:r>
            <a:r>
              <a:rPr lang="en-US" sz="2400" dirty="0" err="1" smtClean="0">
                <a:solidFill>
                  <a:srgbClr val="FF0000"/>
                </a:solidFill>
              </a:rPr>
              <a:t>pudendal</a:t>
            </a:r>
            <a:r>
              <a:rPr lang="en-US" sz="2400" dirty="0" smtClean="0">
                <a:solidFill>
                  <a:srgbClr val="FF0000"/>
                </a:solidFill>
              </a:rPr>
              <a:t> y </a:t>
            </a:r>
            <a:r>
              <a:rPr lang="en-US" sz="2400" dirty="0" err="1" smtClean="0">
                <a:solidFill>
                  <a:srgbClr val="FF0000"/>
                </a:solidFill>
              </a:rPr>
              <a:t>perineal</a:t>
            </a:r>
            <a:r>
              <a:rPr lang="en-US" sz="2400" dirty="0" smtClean="0">
                <a:solidFill>
                  <a:srgbClr val="FF0000"/>
                </a:solidFill>
              </a:rPr>
              <a:t> a </a:t>
            </a:r>
            <a:r>
              <a:rPr lang="en-US" sz="2400" dirty="0" err="1" smtClean="0">
                <a:solidFill>
                  <a:srgbClr val="FF0000"/>
                </a:solidFill>
              </a:rPr>
              <a:t>músculos</a:t>
            </a:r>
            <a:r>
              <a:rPr lang="en-US" sz="2400" dirty="0" smtClean="0">
                <a:solidFill>
                  <a:srgbClr val="FF0000"/>
                </a:solidFill>
              </a:rPr>
              <a:t> </a:t>
            </a:r>
            <a:r>
              <a:rPr lang="en-US" sz="2400" dirty="0" err="1" smtClean="0">
                <a:solidFill>
                  <a:srgbClr val="FF0000"/>
                </a:solidFill>
              </a:rPr>
              <a:t>isquio</a:t>
            </a:r>
            <a:r>
              <a:rPr lang="en-US" sz="2400" dirty="0" smtClean="0">
                <a:solidFill>
                  <a:srgbClr val="FF0000"/>
                </a:solidFill>
              </a:rPr>
              <a:t> y </a:t>
            </a:r>
            <a:r>
              <a:rPr lang="en-US" sz="2400" dirty="0" err="1" smtClean="0">
                <a:solidFill>
                  <a:srgbClr val="FF0000"/>
                </a:solidFill>
              </a:rPr>
              <a:t>bulbocavernosos</a:t>
            </a:r>
            <a:r>
              <a:rPr lang="en-US" sz="2400" dirty="0" smtClean="0">
                <a:solidFill>
                  <a:srgbClr val="FF0000"/>
                </a:solidFill>
              </a:rPr>
              <a:t>,</a:t>
            </a:r>
            <a:r>
              <a:rPr lang="en-US" sz="2400" dirty="0" smtClean="0"/>
              <a:t> </a:t>
            </a:r>
            <a:r>
              <a:rPr lang="en-US" sz="2400" dirty="0" err="1" smtClean="0"/>
              <a:t>cierran</a:t>
            </a:r>
            <a:r>
              <a:rPr lang="en-US" sz="2400" dirty="0" smtClean="0"/>
              <a:t> </a:t>
            </a:r>
            <a:r>
              <a:rPr lang="en-US" sz="2400" dirty="0" err="1" smtClean="0"/>
              <a:t>esfínter</a:t>
            </a:r>
            <a:r>
              <a:rPr lang="en-US" sz="2400" dirty="0" smtClean="0"/>
              <a:t>, </a:t>
            </a:r>
            <a:r>
              <a:rPr lang="en-US" sz="2400" dirty="0" err="1" smtClean="0"/>
              <a:t>contracciones</a:t>
            </a:r>
            <a:r>
              <a:rPr lang="en-US" sz="2400" dirty="0" smtClean="0"/>
              <a:t> </a:t>
            </a:r>
            <a:r>
              <a:rPr lang="en-US" sz="2400" dirty="0" err="1" smtClean="0"/>
              <a:t>rítmicas</a:t>
            </a:r>
            <a:r>
              <a:rPr lang="en-US" sz="2400" dirty="0" smtClean="0"/>
              <a:t>, </a:t>
            </a:r>
            <a:r>
              <a:rPr lang="en-US" sz="2400" dirty="0" err="1" smtClean="0"/>
              <a:t>presión</a:t>
            </a:r>
            <a:r>
              <a:rPr lang="en-US" sz="2400" dirty="0" smtClean="0"/>
              <a:t> </a:t>
            </a:r>
            <a:r>
              <a:rPr lang="en-US" sz="2400" dirty="0" err="1" smtClean="0"/>
              <a:t>suprasistólica</a:t>
            </a:r>
            <a:endParaRPr lang="en-US" sz="2400" dirty="0" smtClean="0"/>
          </a:p>
          <a:p>
            <a:r>
              <a:rPr lang="en-US" sz="2400" dirty="0" err="1" smtClean="0"/>
              <a:t>Eyaculación</a:t>
            </a:r>
            <a:r>
              <a:rPr lang="en-US" sz="2400" dirty="0" smtClean="0"/>
              <a:t> : </a:t>
            </a:r>
          </a:p>
          <a:p>
            <a:endParaRPr lang="en-US" dirty="0"/>
          </a:p>
        </p:txBody>
      </p:sp>
      <p:sp>
        <p:nvSpPr>
          <p:cNvPr id="8" name="Rectangle 7"/>
          <p:cNvSpPr/>
          <p:nvPr/>
        </p:nvSpPr>
        <p:spPr>
          <a:xfrm>
            <a:off x="164645" y="940660"/>
            <a:ext cx="1848592" cy="3908762"/>
          </a:xfrm>
          <a:prstGeom prst="rect">
            <a:avLst/>
          </a:prstGeom>
        </p:spPr>
        <p:txBody>
          <a:bodyPr wrap="square">
            <a:spAutoFit/>
          </a:bodyPr>
          <a:lstStyle/>
          <a:p>
            <a:r>
              <a:rPr lang="en-US" sz="2400" b="1" dirty="0" err="1" smtClean="0"/>
              <a:t>Erección</a:t>
            </a:r>
            <a:r>
              <a:rPr lang="en-US" sz="2400" b="1" dirty="0" smtClean="0"/>
              <a:t> </a:t>
            </a:r>
            <a:r>
              <a:rPr lang="en-US" sz="2400" b="1" dirty="0" err="1"/>
              <a:t>Psicogénica</a:t>
            </a:r>
            <a:r>
              <a:rPr lang="en-US" sz="2400" b="1" dirty="0"/>
              <a:t> </a:t>
            </a:r>
            <a:r>
              <a:rPr lang="en-US" sz="2400" dirty="0" smtClean="0"/>
              <a:t> </a:t>
            </a:r>
            <a:r>
              <a:rPr lang="en-US" sz="2000" dirty="0"/>
              <a:t>visual, </a:t>
            </a:r>
            <a:r>
              <a:rPr lang="en-US" sz="2000" dirty="0" err="1"/>
              <a:t>auditiva</a:t>
            </a:r>
            <a:r>
              <a:rPr lang="en-US" sz="2000" dirty="0"/>
              <a:t>, </a:t>
            </a:r>
            <a:r>
              <a:rPr lang="en-US" sz="2000" dirty="0" err="1"/>
              <a:t>olfatoria</a:t>
            </a:r>
            <a:r>
              <a:rPr lang="en-US" sz="2000" dirty="0"/>
              <a:t>, </a:t>
            </a:r>
            <a:r>
              <a:rPr lang="en-US" sz="2000" dirty="0" err="1"/>
              <a:t>imaginativa</a:t>
            </a:r>
            <a:r>
              <a:rPr lang="en-US" sz="2000" dirty="0"/>
              <a:t> y sensorial </a:t>
            </a:r>
            <a:r>
              <a:rPr lang="en-US" sz="2000" dirty="0" smtClean="0">
                <a:sym typeface="Wingdings"/>
              </a:rPr>
              <a:t> </a:t>
            </a:r>
            <a:r>
              <a:rPr lang="en-US" sz="2000" dirty="0" err="1" smtClean="0">
                <a:sym typeface="Wingdings"/>
              </a:rPr>
              <a:t>centro</a:t>
            </a:r>
            <a:r>
              <a:rPr lang="en-US" sz="2000" dirty="0" smtClean="0">
                <a:sym typeface="Wingdings"/>
              </a:rPr>
              <a:t>  </a:t>
            </a:r>
            <a:r>
              <a:rPr lang="en-US" sz="2000" dirty="0" err="1" smtClean="0">
                <a:sym typeface="Wingdings"/>
              </a:rPr>
              <a:t>toraco</a:t>
            </a:r>
            <a:r>
              <a:rPr lang="en-US" sz="2000" dirty="0" smtClean="0">
                <a:sym typeface="Wingdings"/>
              </a:rPr>
              <a:t>- </a:t>
            </a:r>
            <a:r>
              <a:rPr lang="en-US" sz="2000" dirty="0">
                <a:sym typeface="Wingdings"/>
              </a:rPr>
              <a:t>lumbar  </a:t>
            </a:r>
            <a:r>
              <a:rPr lang="en-US" sz="2000" dirty="0" err="1" smtClean="0">
                <a:solidFill>
                  <a:srgbClr val="FFCC66"/>
                </a:solidFill>
                <a:sym typeface="Wingdings"/>
              </a:rPr>
              <a:t>nervios</a:t>
            </a:r>
            <a:r>
              <a:rPr lang="en-US" sz="2000" dirty="0" smtClean="0">
                <a:solidFill>
                  <a:srgbClr val="FFCC66"/>
                </a:solidFill>
                <a:sym typeface="Wingdings"/>
              </a:rPr>
              <a:t>: </a:t>
            </a:r>
            <a:r>
              <a:rPr lang="en-US" sz="2000" dirty="0" err="1" smtClean="0">
                <a:solidFill>
                  <a:srgbClr val="FFCC66"/>
                </a:solidFill>
                <a:sym typeface="Wingdings"/>
              </a:rPr>
              <a:t>hipogástrico</a:t>
            </a:r>
            <a:r>
              <a:rPr lang="en-US" sz="2000" dirty="0" smtClean="0">
                <a:solidFill>
                  <a:srgbClr val="FFCC66"/>
                </a:solidFill>
                <a:sym typeface="Wingdings"/>
              </a:rPr>
              <a:t>, </a:t>
            </a:r>
            <a:r>
              <a:rPr lang="en-US" sz="2000" dirty="0" err="1" smtClean="0">
                <a:solidFill>
                  <a:srgbClr val="FFCC66"/>
                </a:solidFill>
                <a:sym typeface="Wingdings"/>
              </a:rPr>
              <a:t>plexo</a:t>
            </a:r>
            <a:r>
              <a:rPr lang="en-US" sz="2000" dirty="0" smtClean="0">
                <a:solidFill>
                  <a:srgbClr val="FFCC66"/>
                </a:solidFill>
                <a:sym typeface="Wingdings"/>
              </a:rPr>
              <a:t> </a:t>
            </a:r>
            <a:r>
              <a:rPr lang="en-US" sz="2000" dirty="0" err="1" smtClean="0">
                <a:solidFill>
                  <a:srgbClr val="FFCC66"/>
                </a:solidFill>
                <a:sym typeface="Wingdings"/>
              </a:rPr>
              <a:t>pélvico</a:t>
            </a:r>
            <a:r>
              <a:rPr lang="en-US" sz="2000" dirty="0">
                <a:solidFill>
                  <a:srgbClr val="FFCC66"/>
                </a:solidFill>
                <a:sym typeface="Wingdings"/>
              </a:rPr>
              <a:t>, </a:t>
            </a:r>
            <a:r>
              <a:rPr lang="en-US" sz="2000" dirty="0" err="1" smtClean="0">
                <a:solidFill>
                  <a:srgbClr val="FFCC66"/>
                </a:solidFill>
                <a:sym typeface="Wingdings"/>
              </a:rPr>
              <a:t>cavernoso</a:t>
            </a:r>
            <a:r>
              <a:rPr lang="en-US" sz="2000" dirty="0" smtClean="0">
                <a:solidFill>
                  <a:srgbClr val="FFCC66"/>
                </a:solidFill>
                <a:sym typeface="Wingdings"/>
              </a:rPr>
              <a:t> </a:t>
            </a:r>
            <a:endParaRPr lang="en-US" sz="2000" dirty="0">
              <a:solidFill>
                <a:srgbClr val="FFCC66"/>
              </a:solidFill>
            </a:endParaRPr>
          </a:p>
        </p:txBody>
      </p:sp>
      <p:sp>
        <p:nvSpPr>
          <p:cNvPr id="9" name="TextBox 8"/>
          <p:cNvSpPr txBox="1"/>
          <p:nvPr/>
        </p:nvSpPr>
        <p:spPr>
          <a:xfrm>
            <a:off x="7485446" y="940660"/>
            <a:ext cx="1658553" cy="4616648"/>
          </a:xfrm>
          <a:prstGeom prst="rect">
            <a:avLst/>
          </a:prstGeom>
          <a:noFill/>
        </p:spPr>
        <p:txBody>
          <a:bodyPr wrap="square" rtlCol="0">
            <a:spAutoFit/>
          </a:bodyPr>
          <a:lstStyle/>
          <a:p>
            <a:r>
              <a:rPr lang="en-US" sz="2400" dirty="0" err="1" smtClean="0"/>
              <a:t>Erección</a:t>
            </a:r>
            <a:r>
              <a:rPr lang="en-US" sz="2400" dirty="0" smtClean="0"/>
              <a:t> </a:t>
            </a:r>
            <a:r>
              <a:rPr lang="en-US" sz="2400" dirty="0" err="1"/>
              <a:t>por</a:t>
            </a:r>
            <a:r>
              <a:rPr lang="en-US" sz="2400" dirty="0"/>
              <a:t> </a:t>
            </a:r>
            <a:r>
              <a:rPr lang="en-US" sz="2400" b="1" dirty="0" err="1"/>
              <a:t>reflejo</a:t>
            </a:r>
            <a:r>
              <a:rPr lang="en-US" sz="2400" b="1" dirty="0"/>
              <a:t> </a:t>
            </a:r>
            <a:r>
              <a:rPr lang="en-US" sz="2400" b="1" dirty="0" err="1"/>
              <a:t>pudendo</a:t>
            </a:r>
            <a:r>
              <a:rPr lang="en-US" sz="2400" b="1" dirty="0"/>
              <a:t> </a:t>
            </a:r>
            <a:r>
              <a:rPr lang="en-US" sz="2400" b="1" dirty="0" err="1"/>
              <a:t>cavernoso</a:t>
            </a:r>
            <a:r>
              <a:rPr lang="en-US" sz="2400" b="1" dirty="0"/>
              <a:t> </a:t>
            </a:r>
            <a:r>
              <a:rPr lang="en-US" sz="2400" b="1" dirty="0" smtClean="0"/>
              <a:t> </a:t>
            </a:r>
            <a:r>
              <a:rPr lang="en-US" sz="2000" dirty="0" err="1"/>
              <a:t>nervio</a:t>
            </a:r>
            <a:r>
              <a:rPr lang="en-US" sz="2000" dirty="0"/>
              <a:t> </a:t>
            </a:r>
            <a:r>
              <a:rPr lang="en-US" sz="2000" dirty="0" smtClean="0"/>
              <a:t>dorsal (DNP) </a:t>
            </a:r>
            <a:r>
              <a:rPr lang="en-US" sz="2000" dirty="0" smtClean="0">
                <a:sym typeface="Wingdings"/>
              </a:rPr>
              <a:t></a:t>
            </a:r>
            <a:r>
              <a:rPr lang="en-US" sz="2000" dirty="0" smtClean="0"/>
              <a:t> </a:t>
            </a:r>
            <a:r>
              <a:rPr lang="en-US" sz="2000" dirty="0" err="1"/>
              <a:t>Centros</a:t>
            </a:r>
            <a:r>
              <a:rPr lang="en-US" sz="2000" dirty="0"/>
              <a:t> </a:t>
            </a:r>
            <a:r>
              <a:rPr lang="en-US" sz="2000" dirty="0" smtClean="0"/>
              <a:t>S2</a:t>
            </a:r>
            <a:r>
              <a:rPr lang="en-US" sz="2000" dirty="0"/>
              <a:t>-4 </a:t>
            </a:r>
            <a:r>
              <a:rPr lang="en-US" sz="2000" dirty="0" smtClean="0">
                <a:sym typeface="Wingdings"/>
              </a:rPr>
              <a:t></a:t>
            </a:r>
            <a:r>
              <a:rPr lang="en-US" sz="2000" dirty="0" smtClean="0">
                <a:solidFill>
                  <a:schemeClr val="tx2">
                    <a:lumMod val="60000"/>
                    <a:lumOff val="40000"/>
                  </a:schemeClr>
                </a:solidFill>
              </a:rPr>
              <a:t> </a:t>
            </a:r>
            <a:r>
              <a:rPr lang="en-US" sz="2000" dirty="0" err="1">
                <a:solidFill>
                  <a:schemeClr val="tx2">
                    <a:lumMod val="60000"/>
                    <a:lumOff val="40000"/>
                  </a:schemeClr>
                </a:solidFill>
              </a:rPr>
              <a:t>nervio</a:t>
            </a:r>
            <a:r>
              <a:rPr lang="en-US" sz="2000" dirty="0">
                <a:solidFill>
                  <a:schemeClr val="tx2">
                    <a:lumMod val="60000"/>
                    <a:lumOff val="40000"/>
                  </a:schemeClr>
                </a:solidFill>
              </a:rPr>
              <a:t> </a:t>
            </a:r>
            <a:r>
              <a:rPr lang="en-US" sz="2000" dirty="0" smtClean="0">
                <a:solidFill>
                  <a:schemeClr val="tx2">
                    <a:lumMod val="60000"/>
                    <a:lumOff val="40000"/>
                  </a:schemeClr>
                </a:solidFill>
              </a:rPr>
              <a:t>y </a:t>
            </a:r>
            <a:r>
              <a:rPr lang="en-US" sz="2000" dirty="0" err="1" smtClean="0">
                <a:solidFill>
                  <a:schemeClr val="tx2">
                    <a:lumMod val="60000"/>
                    <a:lumOff val="40000"/>
                  </a:schemeClr>
                </a:solidFill>
              </a:rPr>
              <a:t>plexo</a:t>
            </a:r>
            <a:r>
              <a:rPr lang="en-US" sz="2000" dirty="0" smtClean="0">
                <a:solidFill>
                  <a:schemeClr val="tx2">
                    <a:lumMod val="60000"/>
                    <a:lumOff val="40000"/>
                  </a:schemeClr>
                </a:solidFill>
              </a:rPr>
              <a:t> </a:t>
            </a:r>
            <a:r>
              <a:rPr lang="en-US" sz="2000" dirty="0" err="1" smtClean="0">
                <a:solidFill>
                  <a:schemeClr val="tx2">
                    <a:lumMod val="60000"/>
                    <a:lumOff val="40000"/>
                  </a:schemeClr>
                </a:solidFill>
              </a:rPr>
              <a:t>pélvico</a:t>
            </a:r>
            <a:r>
              <a:rPr lang="en-US" sz="2000" dirty="0" smtClean="0">
                <a:solidFill>
                  <a:schemeClr val="tx2">
                    <a:lumMod val="60000"/>
                    <a:lumOff val="40000"/>
                  </a:schemeClr>
                </a:solidFill>
              </a:rPr>
              <a:t> </a:t>
            </a:r>
            <a:r>
              <a:rPr lang="en-US" sz="2000" dirty="0" smtClean="0">
                <a:solidFill>
                  <a:schemeClr val="tx2">
                    <a:lumMod val="60000"/>
                    <a:lumOff val="40000"/>
                  </a:schemeClr>
                </a:solidFill>
                <a:sym typeface="Wingdings"/>
              </a:rPr>
              <a:t> </a:t>
            </a:r>
            <a:r>
              <a:rPr lang="en-US" sz="2000" dirty="0" err="1" smtClean="0">
                <a:solidFill>
                  <a:schemeClr val="tx2">
                    <a:lumMod val="60000"/>
                    <a:lumOff val="40000"/>
                  </a:schemeClr>
                </a:solidFill>
                <a:sym typeface="Wingdings"/>
              </a:rPr>
              <a:t>nervio</a:t>
            </a:r>
            <a:r>
              <a:rPr lang="en-US" sz="2000" dirty="0">
                <a:solidFill>
                  <a:schemeClr val="tx2">
                    <a:lumMod val="60000"/>
                    <a:lumOff val="40000"/>
                  </a:schemeClr>
                </a:solidFill>
                <a:sym typeface="Wingdings"/>
              </a:rPr>
              <a:t> </a:t>
            </a:r>
            <a:r>
              <a:rPr lang="en-US" sz="2000" dirty="0" err="1" smtClean="0">
                <a:solidFill>
                  <a:schemeClr val="tx2">
                    <a:lumMod val="60000"/>
                    <a:lumOff val="40000"/>
                  </a:schemeClr>
                </a:solidFill>
              </a:rPr>
              <a:t>cavernoso</a:t>
            </a:r>
            <a:r>
              <a:rPr lang="en-US" sz="2000" dirty="0" smtClean="0">
                <a:solidFill>
                  <a:schemeClr val="tx2">
                    <a:lumMod val="60000"/>
                    <a:lumOff val="40000"/>
                  </a:schemeClr>
                </a:solidFill>
              </a:rPr>
              <a:t> </a:t>
            </a:r>
            <a:r>
              <a:rPr lang="en-US" sz="2000" dirty="0" smtClean="0">
                <a:solidFill>
                  <a:schemeClr val="tx2">
                    <a:lumMod val="60000"/>
                    <a:lumOff val="40000"/>
                  </a:schemeClr>
                </a:solidFill>
                <a:sym typeface="Wingdings"/>
              </a:rPr>
              <a:t> </a:t>
            </a:r>
            <a:r>
              <a:rPr lang="en-US" sz="2000" dirty="0" err="1" smtClean="0"/>
              <a:t>vasodilata-ción</a:t>
            </a:r>
            <a:endParaRPr lang="en-US" sz="2000" dirty="0"/>
          </a:p>
          <a:p>
            <a:endParaRPr lang="en-US" dirty="0"/>
          </a:p>
        </p:txBody>
      </p:sp>
    </p:spTree>
    <p:extLst>
      <p:ext uri="{BB962C8B-B14F-4D97-AF65-F5344CB8AC3E}">
        <p14:creationId xmlns:p14="http://schemas.microsoft.com/office/powerpoint/2010/main" val="9372313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3112" y="39468"/>
            <a:ext cx="8229600" cy="901192"/>
          </a:xfrm>
        </p:spPr>
        <p:txBody>
          <a:bodyPr/>
          <a:lstStyle/>
          <a:p>
            <a:r>
              <a:rPr lang="en-US" dirty="0" smtClean="0"/>
              <a:t>ED</a:t>
            </a:r>
            <a:endParaRPr lang="en-US" dirty="0"/>
          </a:p>
        </p:txBody>
      </p:sp>
      <p:sp>
        <p:nvSpPr>
          <p:cNvPr id="7" name="TextBox 6"/>
          <p:cNvSpPr txBox="1"/>
          <p:nvPr/>
        </p:nvSpPr>
        <p:spPr>
          <a:xfrm>
            <a:off x="150381" y="4391337"/>
            <a:ext cx="3458281" cy="1569660"/>
          </a:xfrm>
          <a:prstGeom prst="rect">
            <a:avLst/>
          </a:prstGeom>
          <a:noFill/>
        </p:spPr>
        <p:txBody>
          <a:bodyPr wrap="square" rtlCol="0">
            <a:spAutoFit/>
          </a:bodyPr>
          <a:lstStyle/>
          <a:p>
            <a:r>
              <a:rPr lang="en-US" sz="2400" b="1" dirty="0" err="1" smtClean="0"/>
              <a:t>Sintomas</a:t>
            </a:r>
            <a:endParaRPr lang="en-US" sz="2400" b="1" dirty="0" smtClean="0"/>
          </a:p>
          <a:p>
            <a:r>
              <a:rPr lang="en-US" sz="2400" b="1" dirty="0"/>
              <a:t> </a:t>
            </a:r>
            <a:r>
              <a:rPr lang="en-US" sz="2400" b="1" dirty="0" smtClean="0"/>
              <a:t>-   </a:t>
            </a:r>
            <a:r>
              <a:rPr lang="en-US" sz="2400" dirty="0" err="1" smtClean="0"/>
              <a:t>erecciones</a:t>
            </a:r>
            <a:r>
              <a:rPr lang="en-US" sz="2400" dirty="0" smtClean="0"/>
              <a:t> </a:t>
            </a:r>
            <a:r>
              <a:rPr lang="en-US" sz="2400" dirty="0" err="1" smtClean="0"/>
              <a:t>flácidas</a:t>
            </a:r>
            <a:endParaRPr lang="en-US" sz="2400" dirty="0" smtClean="0"/>
          </a:p>
          <a:p>
            <a:pPr marL="342900" indent="-342900">
              <a:buFontTx/>
              <a:buChar char="-"/>
            </a:pPr>
            <a:r>
              <a:rPr lang="en-US" sz="2400" dirty="0" err="1"/>
              <a:t>e</a:t>
            </a:r>
            <a:r>
              <a:rPr lang="en-US" sz="2400" dirty="0" err="1" smtClean="0"/>
              <a:t>recciones</a:t>
            </a:r>
            <a:r>
              <a:rPr lang="en-US" sz="2400" dirty="0" smtClean="0"/>
              <a:t> </a:t>
            </a:r>
            <a:r>
              <a:rPr lang="en-US" sz="2400" dirty="0" err="1" smtClean="0"/>
              <a:t>cortas</a:t>
            </a:r>
            <a:endParaRPr lang="en-US" sz="2400" dirty="0" smtClean="0"/>
          </a:p>
          <a:p>
            <a:pPr marL="342900" indent="-342900">
              <a:buFontTx/>
              <a:buChar char="-"/>
            </a:pPr>
            <a:r>
              <a:rPr lang="en-US" sz="2400" dirty="0"/>
              <a:t>n</a:t>
            </a:r>
            <a:r>
              <a:rPr lang="en-US" sz="2400" dirty="0" smtClean="0"/>
              <a:t>o </a:t>
            </a:r>
            <a:r>
              <a:rPr lang="en-US" sz="2400" dirty="0" err="1" smtClean="0"/>
              <a:t>erecciones</a:t>
            </a:r>
            <a:endParaRPr lang="en-US" sz="2400" dirty="0" smtClean="0"/>
          </a:p>
        </p:txBody>
      </p:sp>
      <p:sp>
        <p:nvSpPr>
          <p:cNvPr id="8" name="Rectangle 7"/>
          <p:cNvSpPr/>
          <p:nvPr/>
        </p:nvSpPr>
        <p:spPr>
          <a:xfrm>
            <a:off x="150381" y="485522"/>
            <a:ext cx="4059870" cy="3724097"/>
          </a:xfrm>
          <a:prstGeom prst="rect">
            <a:avLst/>
          </a:prstGeom>
        </p:spPr>
        <p:txBody>
          <a:bodyPr wrap="square">
            <a:spAutoFit/>
          </a:bodyPr>
          <a:lstStyle/>
          <a:p>
            <a:r>
              <a:rPr lang="en-US" sz="2400" b="1" dirty="0" smtClean="0"/>
              <a:t>ED </a:t>
            </a:r>
            <a:r>
              <a:rPr lang="mr-IN" sz="2400" dirty="0" smtClean="0"/>
              <a:t>–</a:t>
            </a:r>
            <a:r>
              <a:rPr lang="en-US" sz="2400" dirty="0" smtClean="0"/>
              <a:t> </a:t>
            </a:r>
            <a:r>
              <a:rPr lang="en-US" sz="2400" dirty="0" err="1" smtClean="0"/>
              <a:t>problemas</a:t>
            </a:r>
            <a:r>
              <a:rPr lang="en-US" sz="2400" dirty="0" smtClean="0"/>
              <a:t> </a:t>
            </a:r>
            <a:r>
              <a:rPr lang="en-US" sz="2400" dirty="0" err="1" smtClean="0"/>
              <a:t>consistente</a:t>
            </a:r>
            <a:r>
              <a:rPr lang="en-US" sz="2400" dirty="0" smtClean="0"/>
              <a:t> y </a:t>
            </a:r>
            <a:r>
              <a:rPr lang="en-US" sz="2400" dirty="0" err="1" smtClean="0"/>
              <a:t>repetida-mente</a:t>
            </a:r>
            <a:r>
              <a:rPr lang="en-US" sz="2400" dirty="0" smtClean="0"/>
              <a:t> </a:t>
            </a:r>
            <a:r>
              <a:rPr lang="en-US" sz="2400" dirty="0" err="1" smtClean="0"/>
              <a:t>para</a:t>
            </a:r>
            <a:r>
              <a:rPr lang="en-US" sz="2400" dirty="0" smtClean="0"/>
              <a:t> </a:t>
            </a:r>
            <a:r>
              <a:rPr lang="en-US" sz="2400" dirty="0" err="1" smtClean="0"/>
              <a:t>sostener</a:t>
            </a:r>
            <a:r>
              <a:rPr lang="en-US" sz="2400" dirty="0" smtClean="0"/>
              <a:t> </a:t>
            </a:r>
            <a:r>
              <a:rPr lang="en-US" sz="2400" dirty="0" err="1" smtClean="0"/>
              <a:t>una</a:t>
            </a:r>
            <a:r>
              <a:rPr lang="en-US" sz="2400" dirty="0" smtClean="0"/>
              <a:t> </a:t>
            </a:r>
            <a:r>
              <a:rPr lang="en-US" sz="2400" dirty="0" err="1" smtClean="0"/>
              <a:t>erección</a:t>
            </a:r>
            <a:r>
              <a:rPr lang="en-US" sz="2400" dirty="0" smtClean="0"/>
              <a:t>. 1/5, </a:t>
            </a:r>
            <a:r>
              <a:rPr lang="en-US" sz="2400" dirty="0" err="1" smtClean="0"/>
              <a:t>aumenta</a:t>
            </a:r>
            <a:r>
              <a:rPr lang="en-US" sz="2400" dirty="0" smtClean="0"/>
              <a:t> con la </a:t>
            </a:r>
            <a:r>
              <a:rPr lang="en-US" sz="2400" dirty="0" err="1" smtClean="0"/>
              <a:t>edad</a:t>
            </a:r>
            <a:r>
              <a:rPr lang="en-US" sz="2400" b="1" dirty="0" smtClean="0">
                <a:solidFill>
                  <a:srgbClr val="FFCC66"/>
                </a:solidFill>
              </a:rPr>
              <a:t>.</a:t>
            </a:r>
          </a:p>
          <a:p>
            <a:endParaRPr lang="en-US" sz="2000" b="1" dirty="0" smtClean="0">
              <a:solidFill>
                <a:srgbClr val="FFCC66"/>
              </a:solidFill>
            </a:endParaRPr>
          </a:p>
          <a:p>
            <a:r>
              <a:rPr lang="en-US" sz="2400" b="1" dirty="0" err="1" smtClean="0">
                <a:solidFill>
                  <a:srgbClr val="000000"/>
                </a:solidFill>
              </a:rPr>
              <a:t>Erección</a:t>
            </a:r>
            <a:r>
              <a:rPr lang="en-US" sz="2400" b="1" dirty="0" smtClean="0">
                <a:solidFill>
                  <a:srgbClr val="000000"/>
                </a:solidFill>
              </a:rPr>
              <a:t> </a:t>
            </a:r>
            <a:r>
              <a:rPr lang="mr-IN" sz="2400" b="1" dirty="0" smtClean="0">
                <a:solidFill>
                  <a:srgbClr val="000000"/>
                </a:solidFill>
              </a:rPr>
              <a:t>–</a:t>
            </a:r>
            <a:r>
              <a:rPr lang="en-US" sz="2400" b="1" dirty="0" smtClean="0">
                <a:solidFill>
                  <a:srgbClr val="000000"/>
                </a:solidFill>
              </a:rPr>
              <a:t> </a:t>
            </a:r>
            <a:r>
              <a:rPr lang="en-US" sz="2400" dirty="0" err="1" smtClean="0">
                <a:solidFill>
                  <a:srgbClr val="000000"/>
                </a:solidFill>
              </a:rPr>
              <a:t>fenómeno</a:t>
            </a:r>
            <a:r>
              <a:rPr lang="en-US" sz="2400" dirty="0" smtClean="0">
                <a:solidFill>
                  <a:srgbClr val="000000"/>
                </a:solidFill>
              </a:rPr>
              <a:t> </a:t>
            </a:r>
            <a:r>
              <a:rPr lang="en-US" sz="2400" dirty="0" err="1" smtClean="0">
                <a:solidFill>
                  <a:srgbClr val="000000"/>
                </a:solidFill>
              </a:rPr>
              <a:t>hemodinámico</a:t>
            </a:r>
            <a:r>
              <a:rPr lang="en-US" sz="2400" dirty="0" smtClean="0">
                <a:solidFill>
                  <a:srgbClr val="000000"/>
                </a:solidFill>
              </a:rPr>
              <a:t> </a:t>
            </a:r>
            <a:r>
              <a:rPr lang="en-US" sz="2400" dirty="0" err="1" smtClean="0">
                <a:solidFill>
                  <a:srgbClr val="000000"/>
                </a:solidFill>
              </a:rPr>
              <a:t>neuro</a:t>
            </a:r>
            <a:r>
              <a:rPr lang="en-US" sz="2400" dirty="0" smtClean="0">
                <a:solidFill>
                  <a:srgbClr val="000000"/>
                </a:solidFill>
              </a:rPr>
              <a:t>-vascular. </a:t>
            </a:r>
            <a:r>
              <a:rPr lang="en-US" sz="2400" dirty="0" err="1" smtClean="0">
                <a:solidFill>
                  <a:srgbClr val="000000"/>
                </a:solidFill>
              </a:rPr>
              <a:t>Cualquier</a:t>
            </a:r>
            <a:r>
              <a:rPr lang="en-US" sz="2400" dirty="0" smtClean="0">
                <a:solidFill>
                  <a:srgbClr val="000000"/>
                </a:solidFill>
              </a:rPr>
              <a:t> </a:t>
            </a:r>
            <a:r>
              <a:rPr lang="en-US" sz="2400" dirty="0" err="1" smtClean="0">
                <a:solidFill>
                  <a:srgbClr val="000000"/>
                </a:solidFill>
              </a:rPr>
              <a:t>cosa</a:t>
            </a:r>
            <a:r>
              <a:rPr lang="en-US" sz="2400" dirty="0" smtClean="0">
                <a:solidFill>
                  <a:srgbClr val="000000"/>
                </a:solidFill>
              </a:rPr>
              <a:t> </a:t>
            </a:r>
            <a:r>
              <a:rPr lang="en-US" sz="2400" dirty="0" err="1" smtClean="0">
                <a:solidFill>
                  <a:srgbClr val="000000"/>
                </a:solidFill>
              </a:rPr>
              <a:t>que</a:t>
            </a:r>
            <a:r>
              <a:rPr lang="en-US" sz="2400" dirty="0" smtClean="0">
                <a:solidFill>
                  <a:srgbClr val="000000"/>
                </a:solidFill>
              </a:rPr>
              <a:t> </a:t>
            </a:r>
            <a:r>
              <a:rPr lang="en-US" sz="2400" dirty="0" err="1" smtClean="0">
                <a:solidFill>
                  <a:srgbClr val="000000"/>
                </a:solidFill>
              </a:rPr>
              <a:t>bloquee</a:t>
            </a:r>
            <a:r>
              <a:rPr lang="en-US" sz="2400" dirty="0" smtClean="0">
                <a:solidFill>
                  <a:srgbClr val="000000"/>
                </a:solidFill>
              </a:rPr>
              <a:t> </a:t>
            </a:r>
            <a:r>
              <a:rPr lang="en-US" sz="2400" dirty="0" err="1" smtClean="0">
                <a:solidFill>
                  <a:srgbClr val="000000"/>
                </a:solidFill>
              </a:rPr>
              <a:t>impulsos</a:t>
            </a:r>
            <a:r>
              <a:rPr lang="en-US" sz="2400" dirty="0" smtClean="0">
                <a:solidFill>
                  <a:srgbClr val="000000"/>
                </a:solidFill>
              </a:rPr>
              <a:t> o </a:t>
            </a:r>
            <a:r>
              <a:rPr lang="en-US" sz="2400" dirty="0" err="1" smtClean="0">
                <a:solidFill>
                  <a:srgbClr val="000000"/>
                </a:solidFill>
              </a:rPr>
              <a:t>restrinja</a:t>
            </a:r>
            <a:r>
              <a:rPr lang="en-US" sz="2400" dirty="0" smtClean="0">
                <a:solidFill>
                  <a:srgbClr val="000000"/>
                </a:solidFill>
              </a:rPr>
              <a:t> </a:t>
            </a:r>
            <a:r>
              <a:rPr lang="en-US" sz="2400" dirty="0" err="1" smtClean="0">
                <a:solidFill>
                  <a:srgbClr val="000000"/>
                </a:solidFill>
              </a:rPr>
              <a:t>flujo</a:t>
            </a:r>
            <a:r>
              <a:rPr lang="en-US" sz="2400" dirty="0" smtClean="0">
                <a:solidFill>
                  <a:srgbClr val="000000"/>
                </a:solidFill>
              </a:rPr>
              <a:t> </a:t>
            </a:r>
            <a:r>
              <a:rPr lang="en-US" sz="2400" dirty="0" err="1" smtClean="0">
                <a:solidFill>
                  <a:srgbClr val="000000"/>
                </a:solidFill>
              </a:rPr>
              <a:t>sanguíneo</a:t>
            </a:r>
            <a:r>
              <a:rPr lang="en-US" sz="2400" dirty="0" smtClean="0">
                <a:solidFill>
                  <a:srgbClr val="000000"/>
                </a:solidFill>
              </a:rPr>
              <a:t> </a:t>
            </a:r>
            <a:r>
              <a:rPr lang="en-US" sz="2400" dirty="0" err="1" smtClean="0">
                <a:solidFill>
                  <a:srgbClr val="000000"/>
                </a:solidFill>
              </a:rPr>
              <a:t>resulta</a:t>
            </a:r>
            <a:r>
              <a:rPr lang="en-US" sz="2400" dirty="0" smtClean="0">
                <a:solidFill>
                  <a:srgbClr val="000000"/>
                </a:solidFill>
              </a:rPr>
              <a:t> en ED</a:t>
            </a:r>
            <a:endParaRPr lang="en-US" sz="2400" dirty="0">
              <a:solidFill>
                <a:srgbClr val="000000"/>
              </a:solidFill>
            </a:endParaRPr>
          </a:p>
        </p:txBody>
      </p:sp>
      <p:pic>
        <p:nvPicPr>
          <p:cNvPr id="10" name="Picture 9" descr="Screen Shot 2017-05-12 at 9.06.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447" y="485522"/>
            <a:ext cx="3843487" cy="2620560"/>
          </a:xfrm>
          <a:prstGeom prst="rect">
            <a:avLst/>
          </a:prstGeom>
        </p:spPr>
      </p:pic>
      <p:pic>
        <p:nvPicPr>
          <p:cNvPr id="16" name="Picture 15" descr="Screen Shot 2017-05-12 at 9.01.16 PM.png"/>
          <p:cNvPicPr>
            <a:picLocks noChangeAspect="1"/>
          </p:cNvPicPr>
          <p:nvPr/>
        </p:nvPicPr>
        <p:blipFill rotWithShape="1">
          <a:blip r:embed="rId4">
            <a:extLst>
              <a:ext uri="{28A0092B-C50C-407E-A947-70E740481C1C}">
                <a14:useLocalDpi xmlns:a14="http://schemas.microsoft.com/office/drawing/2010/main" val="0"/>
              </a:ext>
            </a:extLst>
          </a:blip>
          <a:srcRect r="9423"/>
          <a:stretch/>
        </p:blipFill>
        <p:spPr>
          <a:xfrm>
            <a:off x="4210251" y="3412058"/>
            <a:ext cx="4712355" cy="2927826"/>
          </a:xfrm>
          <a:prstGeom prst="rect">
            <a:avLst/>
          </a:prstGeom>
        </p:spPr>
      </p:pic>
    </p:spTree>
    <p:extLst>
      <p:ext uri="{BB962C8B-B14F-4D97-AF65-F5344CB8AC3E}">
        <p14:creationId xmlns:p14="http://schemas.microsoft.com/office/powerpoint/2010/main" val="29363627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5703" y="22756"/>
            <a:ext cx="7172447" cy="712551"/>
          </a:xfrm>
        </p:spPr>
        <p:txBody>
          <a:bodyPr>
            <a:normAutofit fontScale="90000"/>
          </a:bodyPr>
          <a:lstStyle/>
          <a:p>
            <a:r>
              <a:rPr lang="en-US" dirty="0" smtClean="0"/>
              <a:t>ED - </a:t>
            </a:r>
            <a:r>
              <a:rPr lang="en-US" dirty="0" err="1" smtClean="0"/>
              <a:t>Causas</a:t>
            </a:r>
            <a:endParaRPr lang="en-US" dirty="0"/>
          </a:p>
        </p:txBody>
      </p:sp>
      <p:sp>
        <p:nvSpPr>
          <p:cNvPr id="7" name="TextBox 6"/>
          <p:cNvSpPr txBox="1"/>
          <p:nvPr/>
        </p:nvSpPr>
        <p:spPr>
          <a:xfrm>
            <a:off x="3893197" y="4857954"/>
            <a:ext cx="5104374" cy="1938992"/>
          </a:xfrm>
          <a:prstGeom prst="rect">
            <a:avLst/>
          </a:prstGeom>
          <a:noFill/>
        </p:spPr>
        <p:txBody>
          <a:bodyPr wrap="square" rtlCol="0">
            <a:spAutoFit/>
          </a:bodyPr>
          <a:lstStyle/>
          <a:p>
            <a:r>
              <a:rPr lang="en-US" sz="2400" b="1" dirty="0" err="1" smtClean="0"/>
              <a:t>Signos</a:t>
            </a:r>
            <a:r>
              <a:rPr lang="en-US" sz="2400" b="1" dirty="0" smtClean="0"/>
              <a:t> y </a:t>
            </a:r>
            <a:r>
              <a:rPr lang="en-US" sz="2400" b="1" dirty="0" err="1" smtClean="0"/>
              <a:t>Síntomas</a:t>
            </a:r>
            <a:endParaRPr lang="en-US" sz="2400" b="1" dirty="0" smtClean="0"/>
          </a:p>
          <a:p>
            <a:pPr marL="342900" indent="-342900">
              <a:buFontTx/>
              <a:buChar char="-"/>
            </a:pPr>
            <a:r>
              <a:rPr lang="en-US" sz="2400" b="1" dirty="0" err="1" smtClean="0"/>
              <a:t>Incapacidad</a:t>
            </a:r>
            <a:r>
              <a:rPr lang="en-US" sz="2400" b="1" dirty="0" smtClean="0"/>
              <a:t> </a:t>
            </a:r>
            <a:r>
              <a:rPr lang="en-US" sz="2400" b="1" dirty="0" err="1" smtClean="0"/>
              <a:t>para</a:t>
            </a:r>
            <a:endParaRPr lang="en-US" sz="2400" b="1" dirty="0"/>
          </a:p>
          <a:p>
            <a:pPr marL="800100" lvl="1" indent="-342900">
              <a:buFontTx/>
              <a:buChar char="-"/>
            </a:pPr>
            <a:r>
              <a:rPr lang="en-US" sz="2400" dirty="0" err="1" smtClean="0"/>
              <a:t>Tener</a:t>
            </a:r>
            <a:r>
              <a:rPr lang="en-US" sz="2400" dirty="0" smtClean="0"/>
              <a:t> </a:t>
            </a:r>
            <a:r>
              <a:rPr lang="en-US" sz="2400" dirty="0" err="1" smtClean="0"/>
              <a:t>una</a:t>
            </a:r>
            <a:r>
              <a:rPr lang="en-US" sz="2400" dirty="0" smtClean="0"/>
              <a:t> </a:t>
            </a:r>
            <a:r>
              <a:rPr lang="en-US" sz="2400" dirty="0" err="1" smtClean="0"/>
              <a:t>erección</a:t>
            </a:r>
            <a:endParaRPr lang="en-US" sz="2400" dirty="0" smtClean="0"/>
          </a:p>
          <a:p>
            <a:pPr marL="800100" lvl="1" indent="-342900">
              <a:buFontTx/>
              <a:buChar char="-"/>
            </a:pPr>
            <a:r>
              <a:rPr lang="en-US" sz="2400" dirty="0" err="1" smtClean="0"/>
              <a:t>Erecciones</a:t>
            </a:r>
            <a:r>
              <a:rPr lang="en-US" sz="2400" dirty="0"/>
              <a:t> </a:t>
            </a:r>
            <a:r>
              <a:rPr lang="en-US" sz="2400" dirty="0" err="1" smtClean="0"/>
              <a:t>duraderas</a:t>
            </a:r>
            <a:endParaRPr lang="en-US" sz="2400" dirty="0" smtClean="0"/>
          </a:p>
          <a:p>
            <a:pPr marL="800100" lvl="1" indent="-342900">
              <a:buFontTx/>
              <a:buChar char="-"/>
            </a:pPr>
            <a:r>
              <a:rPr lang="en-US" sz="2400" dirty="0" err="1" smtClean="0"/>
              <a:t>Erecciones</a:t>
            </a:r>
            <a:r>
              <a:rPr lang="en-US" sz="2400" dirty="0"/>
              <a:t> </a:t>
            </a:r>
            <a:r>
              <a:rPr lang="en-US" sz="2400" dirty="0" err="1" smtClean="0"/>
              <a:t>rigidas</a:t>
            </a:r>
            <a:endParaRPr lang="en-US" sz="2400" dirty="0" smtClean="0"/>
          </a:p>
        </p:txBody>
      </p:sp>
      <p:sp>
        <p:nvSpPr>
          <p:cNvPr id="9" name="TextBox 8"/>
          <p:cNvSpPr txBox="1"/>
          <p:nvPr/>
        </p:nvSpPr>
        <p:spPr>
          <a:xfrm>
            <a:off x="262858" y="487026"/>
            <a:ext cx="3546794" cy="6370974"/>
          </a:xfrm>
          <a:prstGeom prst="rect">
            <a:avLst/>
          </a:prstGeom>
          <a:noFill/>
        </p:spPr>
        <p:txBody>
          <a:bodyPr wrap="square" rtlCol="0">
            <a:spAutoFit/>
          </a:bodyPr>
          <a:lstStyle/>
          <a:p>
            <a:r>
              <a:rPr lang="en-US" sz="2400" b="1" dirty="0" err="1" smtClean="0"/>
              <a:t>Enfemedades</a:t>
            </a:r>
            <a:r>
              <a:rPr lang="en-US" sz="2400" b="1" dirty="0" smtClean="0"/>
              <a:t> </a:t>
            </a:r>
            <a:r>
              <a:rPr lang="en-US" sz="2400" b="1" dirty="0" err="1" smtClean="0"/>
              <a:t>crónicas</a:t>
            </a:r>
            <a:endParaRPr lang="en-US" sz="2400" b="1" dirty="0" smtClean="0"/>
          </a:p>
          <a:p>
            <a:pPr marL="342900" indent="-342900">
              <a:buFontTx/>
              <a:buChar char="-"/>
            </a:pPr>
            <a:r>
              <a:rPr lang="en-US" sz="2400" dirty="0" smtClean="0"/>
              <a:t>Diabetes/ </a:t>
            </a:r>
            <a:r>
              <a:rPr lang="en-US" sz="2400" dirty="0" err="1" smtClean="0"/>
              <a:t>Renales</a:t>
            </a:r>
            <a:endParaRPr lang="en-US" sz="2400" dirty="0" smtClean="0"/>
          </a:p>
          <a:p>
            <a:pPr marL="342900" indent="-342900">
              <a:buFontTx/>
              <a:buChar char="-"/>
            </a:pPr>
            <a:r>
              <a:rPr lang="en-US" sz="2400" dirty="0" err="1" smtClean="0"/>
              <a:t>Arterioesclerosis</a:t>
            </a:r>
            <a:endParaRPr lang="en-US" sz="2400" dirty="0" smtClean="0"/>
          </a:p>
          <a:p>
            <a:endParaRPr lang="en-US" sz="2400" dirty="0" smtClean="0"/>
          </a:p>
          <a:p>
            <a:r>
              <a:rPr lang="en-US" sz="2400" b="1" dirty="0" err="1" smtClean="0"/>
              <a:t>Drogas</a:t>
            </a:r>
            <a:r>
              <a:rPr lang="en-US" sz="2400" b="1" dirty="0" smtClean="0"/>
              <a:t> </a:t>
            </a:r>
            <a:r>
              <a:rPr lang="en-US" sz="2400" b="1" dirty="0" err="1" smtClean="0"/>
              <a:t>recetadas</a:t>
            </a:r>
            <a:endParaRPr lang="en-US" sz="2400" b="1" dirty="0" smtClean="0"/>
          </a:p>
          <a:p>
            <a:pPr marL="342900" indent="-342900">
              <a:buFontTx/>
              <a:buChar char="-"/>
            </a:pPr>
            <a:r>
              <a:rPr lang="en-US" sz="2400" dirty="0" err="1" smtClean="0"/>
              <a:t>Antidepresivos</a:t>
            </a:r>
            <a:endParaRPr lang="en-US" sz="2400" dirty="0" smtClean="0"/>
          </a:p>
          <a:p>
            <a:pPr marL="342900" indent="-342900">
              <a:buFontTx/>
              <a:buChar char="-"/>
            </a:pPr>
            <a:r>
              <a:rPr lang="en-US" sz="2400" dirty="0" err="1" smtClean="0"/>
              <a:t>Tranquilizantes</a:t>
            </a:r>
            <a:endParaRPr lang="en-US" sz="2400" dirty="0" smtClean="0"/>
          </a:p>
          <a:p>
            <a:pPr marL="342900" indent="-342900">
              <a:buFontTx/>
              <a:buChar char="-"/>
            </a:pPr>
            <a:r>
              <a:rPr lang="en-US" sz="2400" dirty="0" err="1" smtClean="0"/>
              <a:t>Antihipertensivos</a:t>
            </a:r>
            <a:endParaRPr lang="en-US" sz="2400" dirty="0" smtClean="0"/>
          </a:p>
          <a:p>
            <a:endParaRPr lang="en-US" sz="2400" dirty="0" smtClean="0"/>
          </a:p>
          <a:p>
            <a:r>
              <a:rPr lang="en-US" sz="2400" b="1" dirty="0" err="1" smtClean="0"/>
              <a:t>Cirugías</a:t>
            </a:r>
            <a:endParaRPr lang="en-US" sz="2400" b="1" dirty="0" smtClean="0"/>
          </a:p>
          <a:p>
            <a:pPr marL="342900" indent="-342900">
              <a:buFontTx/>
              <a:buChar char="-"/>
            </a:pPr>
            <a:r>
              <a:rPr lang="en-US" sz="2400" dirty="0" err="1" smtClean="0"/>
              <a:t>prostata</a:t>
            </a:r>
            <a:r>
              <a:rPr lang="en-US" sz="2400" dirty="0" smtClean="0"/>
              <a:t>/</a:t>
            </a:r>
            <a:r>
              <a:rPr lang="en-US" sz="2400" dirty="0" err="1" smtClean="0"/>
              <a:t>vejigas</a:t>
            </a:r>
            <a:endParaRPr lang="en-US" sz="2400" dirty="0" smtClean="0"/>
          </a:p>
          <a:p>
            <a:pPr marL="342900" indent="-342900">
              <a:buFontTx/>
              <a:buChar char="-"/>
            </a:pPr>
            <a:endParaRPr lang="en-US" sz="2400" dirty="0" smtClean="0"/>
          </a:p>
          <a:p>
            <a:r>
              <a:rPr lang="en-US" sz="2400" b="1" dirty="0" err="1" smtClean="0"/>
              <a:t>Psicológicos</a:t>
            </a:r>
            <a:r>
              <a:rPr lang="en-US" sz="2400" b="1" dirty="0" smtClean="0"/>
              <a:t> / </a:t>
            </a:r>
            <a:r>
              <a:rPr lang="en-US" sz="2400" b="1" dirty="0" err="1" smtClean="0"/>
              <a:t>emocionales</a:t>
            </a:r>
            <a:endParaRPr lang="en-US" sz="2400" b="1" dirty="0" smtClean="0"/>
          </a:p>
          <a:p>
            <a:pPr marL="342900" indent="-342900">
              <a:buFontTx/>
              <a:buChar char="-"/>
            </a:pPr>
            <a:r>
              <a:rPr lang="en-US" sz="2400" dirty="0" err="1" smtClean="0"/>
              <a:t>Estress</a:t>
            </a:r>
            <a:endParaRPr lang="en-US" sz="2400" dirty="0" smtClean="0"/>
          </a:p>
          <a:p>
            <a:pPr marL="342900" indent="-342900">
              <a:buFontTx/>
              <a:buChar char="-"/>
            </a:pPr>
            <a:r>
              <a:rPr lang="en-US" sz="2400" dirty="0" err="1" smtClean="0"/>
              <a:t>Autoestima</a:t>
            </a:r>
            <a:endParaRPr lang="en-US" sz="2400" dirty="0" smtClean="0"/>
          </a:p>
          <a:p>
            <a:pPr marL="342900" indent="-342900">
              <a:buFontTx/>
              <a:buChar char="-"/>
            </a:pPr>
            <a:r>
              <a:rPr lang="en-US" sz="2400" dirty="0" err="1" smtClean="0"/>
              <a:t>Depresiones</a:t>
            </a:r>
            <a:endParaRPr lang="en-US" sz="2400" dirty="0" smtClean="0"/>
          </a:p>
        </p:txBody>
      </p:sp>
      <p:pic>
        <p:nvPicPr>
          <p:cNvPr id="10" name="Picture 9" descr="Screen Shot 2017-05-12 at 9.06.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799" y="162153"/>
            <a:ext cx="3237772" cy="2207572"/>
          </a:xfrm>
          <a:prstGeom prst="rect">
            <a:avLst/>
          </a:prstGeom>
        </p:spPr>
      </p:pic>
      <p:sp>
        <p:nvSpPr>
          <p:cNvPr id="2" name="TextBox 1"/>
          <p:cNvSpPr txBox="1"/>
          <p:nvPr/>
        </p:nvSpPr>
        <p:spPr>
          <a:xfrm>
            <a:off x="4178974" y="2416554"/>
            <a:ext cx="4818597" cy="2585323"/>
          </a:xfrm>
          <a:prstGeom prst="rect">
            <a:avLst/>
          </a:prstGeom>
          <a:noFill/>
        </p:spPr>
        <p:txBody>
          <a:bodyPr wrap="none" rtlCol="0">
            <a:spAutoFit/>
          </a:bodyPr>
          <a:lstStyle/>
          <a:p>
            <a:r>
              <a:rPr lang="en-US" sz="2400" b="1" dirty="0" err="1"/>
              <a:t>Estilos</a:t>
            </a:r>
            <a:r>
              <a:rPr lang="en-US" sz="2400" b="1" dirty="0"/>
              <a:t> de </a:t>
            </a:r>
            <a:r>
              <a:rPr lang="en-US" sz="2400" b="1" dirty="0" err="1"/>
              <a:t>vida</a:t>
            </a:r>
            <a:endParaRPr lang="en-US" sz="2400" b="1" dirty="0"/>
          </a:p>
          <a:p>
            <a:pPr marL="342900" indent="-342900">
              <a:buFontTx/>
              <a:buChar char="-"/>
            </a:pPr>
            <a:r>
              <a:rPr lang="en-US" sz="2400" dirty="0" err="1"/>
              <a:t>Cigarrillo</a:t>
            </a:r>
            <a:r>
              <a:rPr lang="en-US" sz="2400" dirty="0"/>
              <a:t>/Alcohol</a:t>
            </a:r>
          </a:p>
          <a:p>
            <a:pPr marL="342900" indent="-342900">
              <a:buFontTx/>
              <a:buChar char="-"/>
            </a:pPr>
            <a:r>
              <a:rPr lang="en-US" sz="2400" dirty="0" err="1"/>
              <a:t>Dietas</a:t>
            </a:r>
            <a:r>
              <a:rPr lang="en-US" sz="2400" dirty="0"/>
              <a:t>/</a:t>
            </a:r>
            <a:r>
              <a:rPr lang="en-US" sz="2400" dirty="0" err="1"/>
              <a:t>Sobrepeso</a:t>
            </a:r>
            <a:endParaRPr lang="en-US" sz="2400" dirty="0"/>
          </a:p>
          <a:p>
            <a:pPr marL="342900" indent="-342900">
              <a:buFontTx/>
              <a:buChar char="-"/>
            </a:pPr>
            <a:r>
              <a:rPr lang="en-US" sz="2400" dirty="0" err="1"/>
              <a:t>Ejercicios</a:t>
            </a:r>
            <a:r>
              <a:rPr lang="en-US" sz="2400" dirty="0"/>
              <a:t>!!</a:t>
            </a:r>
          </a:p>
          <a:p>
            <a:pPr marL="342900" indent="-342900">
              <a:buFontTx/>
              <a:buChar char="-"/>
            </a:pPr>
            <a:r>
              <a:rPr lang="en-US" sz="2400" dirty="0" err="1"/>
              <a:t>Ciclismo</a:t>
            </a:r>
            <a:endParaRPr lang="en-US" sz="2400" dirty="0"/>
          </a:p>
          <a:p>
            <a:pPr lvl="1"/>
            <a:r>
              <a:rPr lang="en-US" sz="2400" dirty="0" err="1"/>
              <a:t>Asientos</a:t>
            </a:r>
            <a:r>
              <a:rPr lang="en-US" sz="2400" dirty="0"/>
              <a:t>/</a:t>
            </a:r>
            <a:r>
              <a:rPr lang="en-US" sz="2400" dirty="0" err="1"/>
              <a:t>vascularizacion</a:t>
            </a:r>
            <a:r>
              <a:rPr lang="en-US" sz="2400" dirty="0"/>
              <a:t> </a:t>
            </a:r>
            <a:r>
              <a:rPr lang="en-US" sz="2400" dirty="0" err="1"/>
              <a:t>perineal</a:t>
            </a:r>
            <a:endParaRPr lang="en-US" sz="2400" dirty="0"/>
          </a:p>
          <a:p>
            <a:endParaRPr lang="en-US" dirty="0"/>
          </a:p>
        </p:txBody>
      </p:sp>
    </p:spTree>
    <p:extLst>
      <p:ext uri="{BB962C8B-B14F-4D97-AF65-F5344CB8AC3E}">
        <p14:creationId xmlns:p14="http://schemas.microsoft.com/office/powerpoint/2010/main" val="6217288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3112" y="39468"/>
            <a:ext cx="8229600" cy="901192"/>
          </a:xfrm>
        </p:spPr>
        <p:txBody>
          <a:bodyPr/>
          <a:lstStyle/>
          <a:p>
            <a:r>
              <a:rPr lang="en-US" dirty="0" smtClean="0"/>
              <a:t>ED</a:t>
            </a:r>
            <a:endParaRPr lang="en-US" dirty="0"/>
          </a:p>
        </p:txBody>
      </p:sp>
      <p:sp>
        <p:nvSpPr>
          <p:cNvPr id="8" name="Rectangle 7"/>
          <p:cNvSpPr/>
          <p:nvPr/>
        </p:nvSpPr>
        <p:spPr>
          <a:xfrm>
            <a:off x="160049" y="478995"/>
            <a:ext cx="5152646" cy="461665"/>
          </a:xfrm>
          <a:prstGeom prst="rect">
            <a:avLst/>
          </a:prstGeom>
        </p:spPr>
        <p:txBody>
          <a:bodyPr wrap="square">
            <a:spAutoFit/>
          </a:bodyPr>
          <a:lstStyle/>
          <a:p>
            <a:r>
              <a:rPr lang="en-US" sz="2400" b="1" dirty="0" smtClean="0"/>
              <a:t>Bases </a:t>
            </a:r>
            <a:r>
              <a:rPr lang="en-US" sz="2400" b="1" dirty="0" err="1" smtClean="0"/>
              <a:t>moleculares</a:t>
            </a:r>
            <a:endParaRPr lang="en-US" sz="2400" b="1" dirty="0" smtClean="0"/>
          </a:p>
        </p:txBody>
      </p:sp>
      <p:pic>
        <p:nvPicPr>
          <p:cNvPr id="4" name="Picture 3" descr="Screen Shot 2017-05-14 at 12.40.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49" y="1153059"/>
            <a:ext cx="4554798" cy="4023233"/>
          </a:xfrm>
          <a:prstGeom prst="rect">
            <a:avLst/>
          </a:prstGeom>
        </p:spPr>
      </p:pic>
      <p:sp>
        <p:nvSpPr>
          <p:cNvPr id="6" name="TextBox 5"/>
          <p:cNvSpPr txBox="1"/>
          <p:nvPr/>
        </p:nvSpPr>
        <p:spPr>
          <a:xfrm>
            <a:off x="-1" y="5129992"/>
            <a:ext cx="4795483" cy="1631216"/>
          </a:xfrm>
          <a:prstGeom prst="rect">
            <a:avLst/>
          </a:prstGeom>
          <a:noFill/>
        </p:spPr>
        <p:txBody>
          <a:bodyPr wrap="square" rtlCol="0">
            <a:spAutoFit/>
          </a:bodyPr>
          <a:lstStyle/>
          <a:p>
            <a:pPr marL="342900" indent="-342900">
              <a:buFontTx/>
              <a:buChar char="-"/>
            </a:pPr>
            <a:r>
              <a:rPr lang="en-US" sz="2000" b="1" dirty="0" err="1"/>
              <a:t>Epi</a:t>
            </a:r>
            <a:r>
              <a:rPr lang="en-US" sz="2000" dirty="0"/>
              <a:t> y PG2 </a:t>
            </a:r>
            <a:r>
              <a:rPr lang="mr-IN" sz="2000" dirty="0"/>
              <a:t>–</a:t>
            </a:r>
            <a:r>
              <a:rPr lang="en-US" sz="2000" dirty="0"/>
              <a:t> </a:t>
            </a:r>
            <a:r>
              <a:rPr lang="en-US" sz="2000" dirty="0" err="1"/>
              <a:t>receptores</a:t>
            </a:r>
            <a:r>
              <a:rPr lang="en-US" sz="2000" dirty="0"/>
              <a:t> </a:t>
            </a:r>
            <a:r>
              <a:rPr lang="en-US" sz="2000" dirty="0" err="1"/>
              <a:t>músculo</a:t>
            </a:r>
            <a:r>
              <a:rPr lang="en-US" sz="2000" dirty="0"/>
              <a:t> </a:t>
            </a:r>
            <a:r>
              <a:rPr lang="en-US" sz="2000" dirty="0" err="1"/>
              <a:t>liso</a:t>
            </a:r>
            <a:endParaRPr lang="en-US" sz="2000" dirty="0"/>
          </a:p>
          <a:p>
            <a:pPr marL="342900" indent="-342900">
              <a:buFontTx/>
              <a:buChar char="-"/>
            </a:pPr>
            <a:r>
              <a:rPr lang="en-US" sz="2000" dirty="0" smtClean="0"/>
              <a:t>^[IP3</a:t>
            </a:r>
            <a:r>
              <a:rPr lang="en-US" sz="2000" dirty="0"/>
              <a:t>, ^</a:t>
            </a:r>
            <a:r>
              <a:rPr lang="en-US" sz="2000" dirty="0" smtClean="0"/>
              <a:t>DAG]</a:t>
            </a:r>
            <a:r>
              <a:rPr lang="en-US" sz="2000" dirty="0" smtClean="0">
                <a:sym typeface="Wingdings"/>
              </a:rPr>
              <a:t> ^[Ca</a:t>
            </a:r>
            <a:r>
              <a:rPr lang="en-US" sz="2000" dirty="0">
                <a:sym typeface="Wingdings"/>
              </a:rPr>
              <a:t>+</a:t>
            </a:r>
            <a:r>
              <a:rPr lang="en-US" sz="2000" dirty="0" smtClean="0">
                <a:sym typeface="Wingdings"/>
              </a:rPr>
              <a:t>2] </a:t>
            </a:r>
            <a:r>
              <a:rPr lang="en-US" sz="2000" dirty="0" err="1">
                <a:sym typeface="Wingdings"/>
              </a:rPr>
              <a:t>citoplásmico</a:t>
            </a:r>
            <a:endParaRPr lang="en-US" sz="2000" dirty="0">
              <a:sym typeface="Wingdings"/>
            </a:endParaRPr>
          </a:p>
          <a:p>
            <a:pPr marL="342900" indent="-342900">
              <a:buFontTx/>
              <a:buChar char="-"/>
            </a:pPr>
            <a:r>
              <a:rPr lang="en-US" sz="2000" dirty="0" err="1">
                <a:sym typeface="Wingdings"/>
              </a:rPr>
              <a:t>Calmodulina-Miosina</a:t>
            </a:r>
            <a:r>
              <a:rPr lang="en-US" sz="2000" dirty="0">
                <a:sym typeface="Wingdings"/>
              </a:rPr>
              <a:t> P </a:t>
            </a:r>
            <a:r>
              <a:rPr lang="mr-IN" sz="2000" dirty="0">
                <a:sym typeface="Wingdings"/>
              </a:rPr>
              <a:t>–</a:t>
            </a:r>
            <a:r>
              <a:rPr lang="en-US" sz="2000" dirty="0">
                <a:sym typeface="Wingdings"/>
              </a:rPr>
              <a:t> </a:t>
            </a:r>
            <a:r>
              <a:rPr lang="en-US" sz="2000" dirty="0" err="1">
                <a:sym typeface="Wingdings"/>
              </a:rPr>
              <a:t>Actina</a:t>
            </a:r>
            <a:r>
              <a:rPr lang="mr-IN" sz="2000" dirty="0">
                <a:sym typeface="Wingdings"/>
              </a:rPr>
              <a:t>…</a:t>
            </a:r>
            <a:endParaRPr lang="en-US" sz="2000" dirty="0">
              <a:sym typeface="Wingdings"/>
            </a:endParaRPr>
          </a:p>
          <a:p>
            <a:pPr marL="342900" indent="-342900">
              <a:buFontTx/>
              <a:buChar char="-"/>
            </a:pPr>
            <a:r>
              <a:rPr lang="en-US" sz="2000" dirty="0" err="1" smtClean="0"/>
              <a:t>Inhibe</a:t>
            </a:r>
            <a:r>
              <a:rPr lang="en-US" sz="2000" dirty="0" smtClean="0"/>
              <a:t> -----&gt;</a:t>
            </a:r>
            <a:r>
              <a:rPr lang="en-US" sz="2000" dirty="0" err="1" smtClean="0"/>
              <a:t>Adenil</a:t>
            </a:r>
            <a:r>
              <a:rPr lang="en-US" sz="2000" dirty="0" smtClean="0"/>
              <a:t> </a:t>
            </a:r>
            <a:r>
              <a:rPr lang="en-US" sz="2000" dirty="0" err="1" smtClean="0"/>
              <a:t>ciclasa</a:t>
            </a:r>
            <a:r>
              <a:rPr lang="en-US" sz="2000" dirty="0"/>
              <a:t> </a:t>
            </a:r>
            <a:r>
              <a:rPr lang="en-US" sz="2000" dirty="0" smtClean="0"/>
              <a:t>v</a:t>
            </a:r>
            <a:r>
              <a:rPr lang="en-US" sz="2000" strike="sngStrike" dirty="0" smtClean="0"/>
              <a:t>[AMP] </a:t>
            </a:r>
            <a:r>
              <a:rPr lang="mr-IN" sz="2000" dirty="0" smtClean="0"/>
              <a:t>–</a:t>
            </a:r>
            <a:r>
              <a:rPr lang="en-US" sz="2000" dirty="0" smtClean="0"/>
              <a:t> </a:t>
            </a:r>
            <a:r>
              <a:rPr lang="en-US" sz="2000" b="1" dirty="0" err="1" smtClean="0"/>
              <a:t>vasocontricción</a:t>
            </a:r>
            <a:r>
              <a:rPr lang="en-US" sz="2000" b="1" dirty="0" smtClean="0">
                <a:sym typeface="Wingdings"/>
              </a:rPr>
              <a:t> ED</a:t>
            </a:r>
            <a:endParaRPr lang="en-US" sz="2000" b="1" dirty="0"/>
          </a:p>
        </p:txBody>
      </p:sp>
      <p:sp>
        <p:nvSpPr>
          <p:cNvPr id="11" name="TextBox 10"/>
          <p:cNvSpPr txBox="1"/>
          <p:nvPr/>
        </p:nvSpPr>
        <p:spPr>
          <a:xfrm>
            <a:off x="4632570" y="5180618"/>
            <a:ext cx="4511430" cy="1631216"/>
          </a:xfrm>
          <a:prstGeom prst="rect">
            <a:avLst/>
          </a:prstGeom>
          <a:noFill/>
        </p:spPr>
        <p:txBody>
          <a:bodyPr wrap="square" rtlCol="0">
            <a:spAutoFit/>
          </a:bodyPr>
          <a:lstStyle/>
          <a:p>
            <a:pPr marL="342900" indent="-342900">
              <a:buFontTx/>
              <a:buChar char="-"/>
            </a:pPr>
            <a:r>
              <a:rPr lang="en-US" sz="2000" b="1" dirty="0" smtClean="0">
                <a:sym typeface="Wingdings"/>
              </a:rPr>
              <a:t>Ach/ON</a:t>
            </a:r>
            <a:r>
              <a:rPr lang="en-US" sz="2000" dirty="0" smtClean="0">
                <a:sym typeface="Wingdings"/>
              </a:rPr>
              <a:t>^</a:t>
            </a:r>
            <a:r>
              <a:rPr lang="en-US" sz="2000" dirty="0" err="1" smtClean="0">
                <a:sym typeface="Wingdings"/>
              </a:rPr>
              <a:t>Adenil</a:t>
            </a:r>
            <a:r>
              <a:rPr lang="en-US" sz="2000" dirty="0" smtClean="0">
                <a:sym typeface="Wingdings"/>
              </a:rPr>
              <a:t> /^</a:t>
            </a:r>
            <a:r>
              <a:rPr lang="en-US" sz="2000" dirty="0" err="1" smtClean="0">
                <a:sym typeface="Wingdings"/>
              </a:rPr>
              <a:t>Guanidil</a:t>
            </a:r>
            <a:r>
              <a:rPr lang="en-US" sz="2000" dirty="0" smtClean="0">
                <a:sym typeface="Wingdings"/>
              </a:rPr>
              <a:t> </a:t>
            </a:r>
            <a:r>
              <a:rPr lang="en-US" sz="2000" dirty="0" err="1" smtClean="0">
                <a:sym typeface="Wingdings"/>
              </a:rPr>
              <a:t>ciclasas</a:t>
            </a:r>
            <a:r>
              <a:rPr lang="en-US" sz="2000" dirty="0" smtClean="0">
                <a:sym typeface="Wingdings"/>
              </a:rPr>
              <a:t> ^[GMP/^</a:t>
            </a:r>
            <a:r>
              <a:rPr lang="en-US" sz="2000" dirty="0" err="1" smtClean="0">
                <a:sym typeface="Wingdings"/>
              </a:rPr>
              <a:t>cAMp</a:t>
            </a:r>
            <a:r>
              <a:rPr lang="en-US" sz="2000" dirty="0" smtClean="0">
                <a:sym typeface="Wingdings"/>
              </a:rPr>
              <a:t>] </a:t>
            </a:r>
            <a:r>
              <a:rPr lang="en-US" sz="2000" dirty="0" err="1" smtClean="0">
                <a:sym typeface="Wingdings"/>
              </a:rPr>
              <a:t>kinasas</a:t>
            </a:r>
            <a:r>
              <a:rPr lang="en-US" sz="2000" dirty="0" smtClean="0">
                <a:sym typeface="Wingdings"/>
              </a:rPr>
              <a:t>  v[Ca+2/K+] </a:t>
            </a:r>
            <a:r>
              <a:rPr lang="en-US" sz="2000" strike="sngStrike" dirty="0" err="1" smtClean="0">
                <a:sym typeface="Wingdings"/>
              </a:rPr>
              <a:t>vCalmodulina</a:t>
            </a:r>
            <a:r>
              <a:rPr lang="en-US" sz="2000" strike="sngStrike" dirty="0" err="1">
                <a:sym typeface="Wingdings"/>
              </a:rPr>
              <a:t>-</a:t>
            </a:r>
            <a:r>
              <a:rPr lang="en-US" sz="2000" strike="sngStrike" dirty="0" err="1" smtClean="0">
                <a:sym typeface="Wingdings"/>
              </a:rPr>
              <a:t>Miosina</a:t>
            </a:r>
            <a:r>
              <a:rPr lang="en-US" sz="2000" strike="sngStrike" dirty="0" smtClean="0">
                <a:sym typeface="Wingdings"/>
              </a:rPr>
              <a:t>/</a:t>
            </a:r>
            <a:r>
              <a:rPr lang="en-US" sz="2000" strike="sngStrike" dirty="0" err="1" smtClean="0">
                <a:sym typeface="Wingdings"/>
              </a:rPr>
              <a:t>Actina</a:t>
            </a:r>
            <a:r>
              <a:rPr lang="mr-IN" sz="2000" dirty="0" smtClean="0">
                <a:sym typeface="Wingdings"/>
              </a:rPr>
              <a:t>…</a:t>
            </a:r>
            <a:r>
              <a:rPr lang="en-US" sz="2000" dirty="0" smtClean="0"/>
              <a:t> </a:t>
            </a:r>
            <a:r>
              <a:rPr lang="en-US" sz="2000" b="1" dirty="0" err="1" smtClean="0"/>
              <a:t>vasorelajación</a:t>
            </a:r>
            <a:r>
              <a:rPr lang="en-US" sz="2000" b="1" dirty="0" err="1" smtClean="0">
                <a:sym typeface="Wingdings"/>
              </a:rPr>
              <a:t>E</a:t>
            </a:r>
            <a:endParaRPr lang="en-US" sz="2000" b="1" dirty="0" smtClean="0">
              <a:sym typeface="Wingdings"/>
            </a:endParaRPr>
          </a:p>
          <a:p>
            <a:pPr marL="342900" indent="-342900">
              <a:buFontTx/>
              <a:buChar char="-"/>
            </a:pPr>
            <a:r>
              <a:rPr lang="en-US" sz="2000" b="1" dirty="0" smtClean="0"/>
              <a:t>Sildenafil </a:t>
            </a:r>
            <a:r>
              <a:rPr lang="en-US" sz="2000" b="1" dirty="0" err="1" smtClean="0"/>
              <a:t>etc</a:t>
            </a:r>
            <a:r>
              <a:rPr lang="en-US" sz="2000" b="1" dirty="0" smtClean="0"/>
              <a:t> -----&gt;</a:t>
            </a:r>
            <a:r>
              <a:rPr lang="en-US" sz="2000" b="1" dirty="0" err="1" smtClean="0"/>
              <a:t>inhibe</a:t>
            </a:r>
            <a:r>
              <a:rPr lang="en-US" sz="2000" b="1" dirty="0" smtClean="0"/>
              <a:t> PDEs</a:t>
            </a:r>
            <a:endParaRPr lang="en-US" sz="2000" b="1" dirty="0"/>
          </a:p>
        </p:txBody>
      </p:sp>
      <p:pic>
        <p:nvPicPr>
          <p:cNvPr id="12" name="Picture 11" descr="Screen Shot 2017-05-14 at 12.41.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773" y="1153060"/>
            <a:ext cx="4310923" cy="4023233"/>
          </a:xfrm>
          <a:prstGeom prst="rect">
            <a:avLst/>
          </a:prstGeom>
        </p:spPr>
      </p:pic>
      <p:pic>
        <p:nvPicPr>
          <p:cNvPr id="2" name="Picture 1" descr="Screen Shot 2017-05-12 at 9.05.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027" y="954484"/>
            <a:ext cx="2974202" cy="2250479"/>
          </a:xfrm>
          <a:prstGeom prst="rect">
            <a:avLst/>
          </a:prstGeom>
        </p:spPr>
      </p:pic>
    </p:spTree>
    <p:extLst>
      <p:ext uri="{BB962C8B-B14F-4D97-AF65-F5344CB8AC3E}">
        <p14:creationId xmlns:p14="http://schemas.microsoft.com/office/powerpoint/2010/main" val="105981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471" y="768735"/>
            <a:ext cx="5835543" cy="3231654"/>
          </a:xfrm>
          <a:prstGeom prst="rect">
            <a:avLst/>
          </a:prstGeom>
          <a:noFill/>
        </p:spPr>
        <p:txBody>
          <a:bodyPr wrap="square" rtlCol="0">
            <a:spAutoFit/>
          </a:bodyPr>
          <a:lstStyle/>
          <a:p>
            <a:r>
              <a:rPr lang="en-US" sz="3600" dirty="0" err="1" smtClean="0"/>
              <a:t>Funciones</a:t>
            </a:r>
            <a:endParaRPr lang="en-US" sz="3600" dirty="0" smtClean="0"/>
          </a:p>
          <a:p>
            <a:pPr marL="342900" indent="-342900">
              <a:buFontTx/>
              <a:buChar char="-"/>
            </a:pPr>
            <a:r>
              <a:rPr lang="en-US" sz="2400" dirty="0" err="1" smtClean="0"/>
              <a:t>Gametogénesis</a:t>
            </a:r>
            <a:endParaRPr lang="en-US" sz="2400" dirty="0" smtClean="0"/>
          </a:p>
          <a:p>
            <a:pPr marL="342900" indent="-342900">
              <a:buFontTx/>
              <a:buChar char="-"/>
            </a:pPr>
            <a:r>
              <a:rPr lang="en-US" sz="2400" dirty="0" err="1" smtClean="0"/>
              <a:t>Recepción</a:t>
            </a:r>
            <a:r>
              <a:rPr lang="en-US" sz="2400" dirty="0" smtClean="0"/>
              <a:t> del </a:t>
            </a:r>
            <a:r>
              <a:rPr lang="en-US" sz="2400" dirty="0" err="1" smtClean="0"/>
              <a:t>gameto</a:t>
            </a:r>
            <a:r>
              <a:rPr lang="en-US" sz="2400" dirty="0" smtClean="0"/>
              <a:t> </a:t>
            </a:r>
            <a:r>
              <a:rPr lang="en-US" sz="2400" dirty="0" err="1" smtClean="0"/>
              <a:t>masculino</a:t>
            </a:r>
            <a:endParaRPr lang="en-US" sz="2400" dirty="0" smtClean="0"/>
          </a:p>
          <a:p>
            <a:pPr marL="342900" indent="-342900">
              <a:buFontTx/>
              <a:buChar char="-"/>
            </a:pPr>
            <a:r>
              <a:rPr lang="en-US" sz="2400" dirty="0" err="1" smtClean="0"/>
              <a:t>Ambiente</a:t>
            </a:r>
            <a:r>
              <a:rPr lang="en-US" sz="2400" dirty="0" smtClean="0"/>
              <a:t> </a:t>
            </a:r>
            <a:r>
              <a:rPr lang="en-US" sz="2400" dirty="0" err="1" smtClean="0"/>
              <a:t>para</a:t>
            </a:r>
            <a:r>
              <a:rPr lang="en-US" sz="2400" dirty="0" smtClean="0"/>
              <a:t> la </a:t>
            </a:r>
            <a:r>
              <a:rPr lang="en-US" sz="2400" dirty="0" err="1" smtClean="0"/>
              <a:t>fecundación</a:t>
            </a:r>
            <a:r>
              <a:rPr lang="en-US" sz="2400" dirty="0" smtClean="0"/>
              <a:t>, </a:t>
            </a:r>
            <a:r>
              <a:rPr lang="en-US" sz="2400" dirty="0" err="1" smtClean="0"/>
              <a:t>implantación</a:t>
            </a:r>
            <a:r>
              <a:rPr lang="en-US" sz="2400" dirty="0" smtClean="0"/>
              <a:t> y </a:t>
            </a:r>
            <a:r>
              <a:rPr lang="en-US" sz="2400" dirty="0" err="1" smtClean="0"/>
              <a:t>desarrollo</a:t>
            </a:r>
            <a:r>
              <a:rPr lang="en-US" sz="2400" dirty="0" smtClean="0"/>
              <a:t> </a:t>
            </a:r>
            <a:r>
              <a:rPr lang="en-US" sz="2400" dirty="0" err="1" smtClean="0"/>
              <a:t>embrionario</a:t>
            </a:r>
            <a:endParaRPr lang="en-US" sz="2400" dirty="0" smtClean="0"/>
          </a:p>
          <a:p>
            <a:pPr marL="342900" indent="-342900">
              <a:buFontTx/>
              <a:buChar char="-"/>
            </a:pPr>
            <a:r>
              <a:rPr lang="en-US" sz="2400" dirty="0" err="1" smtClean="0"/>
              <a:t>Nacimiento</a:t>
            </a:r>
            <a:endParaRPr lang="en-US" sz="2400" dirty="0" smtClean="0"/>
          </a:p>
          <a:p>
            <a:pPr marL="342900" indent="-342900">
              <a:buFontTx/>
              <a:buChar char="-"/>
            </a:pPr>
            <a:r>
              <a:rPr lang="en-US" sz="2400" dirty="0" err="1" smtClean="0"/>
              <a:t>Alimentación</a:t>
            </a:r>
            <a:r>
              <a:rPr lang="en-US" sz="2400" dirty="0" smtClean="0"/>
              <a:t> </a:t>
            </a:r>
            <a:r>
              <a:rPr lang="en-US" sz="2400" dirty="0" err="1" smtClean="0"/>
              <a:t>temprana</a:t>
            </a:r>
            <a:endParaRPr lang="en-US" sz="2400" dirty="0" smtClean="0"/>
          </a:p>
          <a:p>
            <a:r>
              <a:rPr lang="en-US" sz="2400" dirty="0" smtClean="0"/>
              <a:t>- </a:t>
            </a:r>
            <a:r>
              <a:rPr lang="en-US" sz="2400" dirty="0" err="1" smtClean="0"/>
              <a:t>Características</a:t>
            </a:r>
            <a:r>
              <a:rPr lang="en-US" sz="2400" dirty="0" smtClean="0"/>
              <a:t> </a:t>
            </a:r>
            <a:r>
              <a:rPr lang="en-US" sz="2400" dirty="0" err="1" smtClean="0"/>
              <a:t>secundarias</a:t>
            </a:r>
            <a:r>
              <a:rPr lang="en-US" sz="2400" dirty="0" smtClean="0"/>
              <a:t> </a:t>
            </a:r>
            <a:r>
              <a:rPr lang="en-US" sz="2400" dirty="0" err="1" smtClean="0"/>
              <a:t>femeninas</a:t>
            </a:r>
            <a:endParaRPr lang="en-US" sz="2400" dirty="0" smtClean="0"/>
          </a:p>
        </p:txBody>
      </p:sp>
      <p:pic>
        <p:nvPicPr>
          <p:cNvPr id="6" name="Content Placeholder 6" descr="Endometriosis_Illustration_UCLA.jpg"/>
          <p:cNvPicPr>
            <a:picLocks noChangeAspect="1"/>
          </p:cNvPicPr>
          <p:nvPr/>
        </p:nvPicPr>
        <p:blipFill rotWithShape="1">
          <a:blip r:embed="rId2">
            <a:extLst>
              <a:ext uri="{28A0092B-C50C-407E-A947-70E740481C1C}">
                <a14:useLocalDpi xmlns:a14="http://schemas.microsoft.com/office/drawing/2010/main" val="0"/>
              </a:ext>
            </a:extLst>
          </a:blip>
          <a:srcRect t="8042" b="3276"/>
          <a:stretch/>
        </p:blipFill>
        <p:spPr>
          <a:xfrm>
            <a:off x="6153015" y="1786840"/>
            <a:ext cx="2924148" cy="2666441"/>
          </a:xfrm>
          <a:prstGeom prst="rect">
            <a:avLst/>
          </a:prstGeom>
        </p:spPr>
      </p:pic>
      <p:pic>
        <p:nvPicPr>
          <p:cNvPr id="7" name="Content Placeholder 13" descr="images.jpeg"/>
          <p:cNvPicPr>
            <a:picLocks noChangeAspect="1"/>
          </p:cNvPicPr>
          <p:nvPr/>
        </p:nvPicPr>
        <p:blipFill rotWithShape="1">
          <a:blip r:embed="rId3">
            <a:extLst>
              <a:ext uri="{28A0092B-C50C-407E-A947-70E740481C1C}">
                <a14:useLocalDpi xmlns:a14="http://schemas.microsoft.com/office/drawing/2010/main" val="0"/>
              </a:ext>
            </a:extLst>
          </a:blip>
          <a:srcRect l="2333" t="-6927" r="3337" b="3135"/>
          <a:stretch/>
        </p:blipFill>
        <p:spPr>
          <a:xfrm>
            <a:off x="6483586" y="4553554"/>
            <a:ext cx="2439020" cy="2304446"/>
          </a:xfrm>
          <a:prstGeom prst="rect">
            <a:avLst/>
          </a:prstGeom>
        </p:spPr>
      </p:pic>
      <p:pic>
        <p:nvPicPr>
          <p:cNvPr id="8" name="Content Placeholder 9" descr="Breast_anatomy_normal_scheme.png"/>
          <p:cNvPicPr>
            <a:picLocks noChangeAspect="1"/>
          </p:cNvPicPr>
          <p:nvPr/>
        </p:nvPicPr>
        <p:blipFill>
          <a:blip r:embed="rId4">
            <a:extLst>
              <a:ext uri="{28A0092B-C50C-407E-A947-70E740481C1C}">
                <a14:useLocalDpi xmlns:a14="http://schemas.microsoft.com/office/drawing/2010/main" val="0"/>
              </a:ext>
            </a:extLst>
          </a:blip>
          <a:srcRect l="-1587" r="-1587"/>
          <a:stretch>
            <a:fillRect/>
          </a:stretch>
        </p:blipFill>
        <p:spPr>
          <a:xfrm>
            <a:off x="551396" y="4453281"/>
            <a:ext cx="1921535" cy="2153419"/>
          </a:xfrm>
          <a:prstGeom prst="rect">
            <a:avLst/>
          </a:prstGeom>
        </p:spPr>
      </p:pic>
      <p:pic>
        <p:nvPicPr>
          <p:cNvPr id="9" name="Picture 8" descr="vulva_1.jpg"/>
          <p:cNvPicPr>
            <a:picLocks noChangeAspect="1"/>
          </p:cNvPicPr>
          <p:nvPr/>
        </p:nvPicPr>
        <p:blipFill rotWithShape="1">
          <a:blip r:embed="rId5">
            <a:extLst>
              <a:ext uri="{28A0092B-C50C-407E-A947-70E740481C1C}">
                <a14:useLocalDpi xmlns:a14="http://schemas.microsoft.com/office/drawing/2010/main" val="0"/>
              </a:ext>
            </a:extLst>
          </a:blip>
          <a:srcRect t="15818" b="10369"/>
          <a:stretch/>
        </p:blipFill>
        <p:spPr>
          <a:xfrm>
            <a:off x="3540218" y="4570264"/>
            <a:ext cx="2109511" cy="2153419"/>
          </a:xfrm>
          <a:prstGeom prst="rect">
            <a:avLst/>
          </a:prstGeom>
          <a:ln>
            <a:solidFill>
              <a:srgbClr val="4F81BD"/>
            </a:solidFill>
          </a:ln>
        </p:spPr>
      </p:pic>
      <p:sp>
        <p:nvSpPr>
          <p:cNvPr id="10" name="Title 4"/>
          <p:cNvSpPr>
            <a:spLocks noGrp="1"/>
          </p:cNvSpPr>
          <p:nvPr>
            <p:ph type="ctrTitle"/>
          </p:nvPr>
        </p:nvSpPr>
        <p:spPr>
          <a:xfrm>
            <a:off x="685800" y="58191"/>
            <a:ext cx="7772400" cy="827521"/>
          </a:xfrm>
        </p:spPr>
        <p:txBody>
          <a:bodyPr/>
          <a:lstStyle/>
          <a:p>
            <a:r>
              <a:rPr lang="en-US" dirty="0" err="1" smtClean="0"/>
              <a:t>Sistema</a:t>
            </a:r>
            <a:r>
              <a:rPr lang="en-US" dirty="0" smtClean="0"/>
              <a:t> </a:t>
            </a:r>
            <a:r>
              <a:rPr lang="en-US" dirty="0" err="1"/>
              <a:t>R</a:t>
            </a:r>
            <a:r>
              <a:rPr lang="en-US" dirty="0" err="1" smtClean="0"/>
              <a:t>eproductor</a:t>
            </a:r>
            <a:r>
              <a:rPr lang="en-US" dirty="0" smtClean="0"/>
              <a:t> </a:t>
            </a:r>
            <a:r>
              <a:rPr lang="en-US" dirty="0" err="1" smtClean="0"/>
              <a:t>Femenino</a:t>
            </a:r>
            <a:endParaRPr lang="en-US" dirty="0"/>
          </a:p>
        </p:txBody>
      </p:sp>
    </p:spTree>
    <p:extLst>
      <p:ext uri="{BB962C8B-B14F-4D97-AF65-F5344CB8AC3E}">
        <p14:creationId xmlns:p14="http://schemas.microsoft.com/office/powerpoint/2010/main" val="40718396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82649"/>
            <a:ext cx="7772400" cy="1561084"/>
          </a:xfrm>
        </p:spPr>
        <p:txBody>
          <a:bodyPr>
            <a:normAutofit/>
          </a:bodyPr>
          <a:lstStyle/>
          <a:p>
            <a:r>
              <a:rPr lang="en-US" dirty="0" err="1" smtClean="0"/>
              <a:t>Sistema</a:t>
            </a:r>
            <a:r>
              <a:rPr lang="en-US" dirty="0" smtClean="0"/>
              <a:t> </a:t>
            </a:r>
            <a:r>
              <a:rPr lang="en-US" dirty="0" err="1" smtClean="0"/>
              <a:t>Reproductor</a:t>
            </a:r>
            <a:r>
              <a:rPr lang="en-US" dirty="0" smtClean="0"/>
              <a:t> </a:t>
            </a:r>
            <a:r>
              <a:rPr lang="en-US" dirty="0" err="1" smtClean="0"/>
              <a:t>Masculino</a:t>
            </a:r>
            <a:endParaRPr lang="en-US" dirty="0"/>
          </a:p>
        </p:txBody>
      </p:sp>
      <p:pic>
        <p:nvPicPr>
          <p:cNvPr id="4" name="Picture 3" descr="Glandula Seminal imagen.png"/>
          <p:cNvPicPr>
            <a:picLocks noChangeAspect="1"/>
          </p:cNvPicPr>
          <p:nvPr/>
        </p:nvPicPr>
        <p:blipFill rotWithShape="1">
          <a:blip r:embed="rId2">
            <a:extLst>
              <a:ext uri="{28A0092B-C50C-407E-A947-70E740481C1C}">
                <a14:useLocalDpi xmlns:a14="http://schemas.microsoft.com/office/drawing/2010/main" val="0"/>
              </a:ext>
            </a:extLst>
          </a:blip>
          <a:srcRect l="5295" t="21913" r="4493" b="6329"/>
          <a:stretch/>
        </p:blipFill>
        <p:spPr bwMode="auto">
          <a:xfrm>
            <a:off x="3525600" y="217250"/>
            <a:ext cx="5313461" cy="384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0382" y="601615"/>
            <a:ext cx="3375218" cy="2492990"/>
          </a:xfrm>
          <a:prstGeom prst="rect">
            <a:avLst/>
          </a:prstGeom>
          <a:noFill/>
        </p:spPr>
        <p:txBody>
          <a:bodyPr wrap="square" rtlCol="0">
            <a:spAutoFit/>
          </a:bodyPr>
          <a:lstStyle/>
          <a:p>
            <a:r>
              <a:rPr lang="en-US" sz="3600" dirty="0" err="1" smtClean="0"/>
              <a:t>Funciones</a:t>
            </a:r>
            <a:endParaRPr lang="en-US" sz="3600" dirty="0" smtClean="0"/>
          </a:p>
          <a:p>
            <a:pPr marL="342900" indent="-342900">
              <a:buFontTx/>
              <a:buChar char="-"/>
            </a:pPr>
            <a:r>
              <a:rPr lang="en-US" sz="2400" dirty="0" err="1" smtClean="0"/>
              <a:t>Gametogénesis</a:t>
            </a:r>
            <a:endParaRPr lang="en-US" sz="2400" dirty="0" smtClean="0"/>
          </a:p>
          <a:p>
            <a:pPr marL="342900" indent="-342900">
              <a:buFontTx/>
              <a:buChar char="-"/>
            </a:pPr>
            <a:r>
              <a:rPr lang="en-US" sz="2400" dirty="0" err="1" smtClean="0"/>
              <a:t>Transporte</a:t>
            </a:r>
            <a:r>
              <a:rPr lang="en-US" sz="2400" dirty="0" smtClean="0"/>
              <a:t> del </a:t>
            </a:r>
            <a:r>
              <a:rPr lang="en-US" sz="2400" dirty="0" err="1" smtClean="0"/>
              <a:t>gameto</a:t>
            </a:r>
            <a:r>
              <a:rPr lang="en-US" sz="2400" dirty="0" smtClean="0"/>
              <a:t> </a:t>
            </a:r>
          </a:p>
          <a:p>
            <a:r>
              <a:rPr lang="en-US" sz="2400" dirty="0"/>
              <a:t>a</a:t>
            </a:r>
            <a:r>
              <a:rPr lang="en-US" sz="2400" dirty="0" smtClean="0"/>
              <a:t>l </a:t>
            </a:r>
            <a:r>
              <a:rPr lang="en-US" sz="2400" dirty="0" err="1" smtClean="0"/>
              <a:t>tracto</a:t>
            </a:r>
            <a:r>
              <a:rPr lang="en-US" sz="2400" dirty="0" smtClean="0"/>
              <a:t> </a:t>
            </a:r>
            <a:r>
              <a:rPr lang="en-US" sz="2400" dirty="0" err="1" smtClean="0"/>
              <a:t>femenino</a:t>
            </a:r>
            <a:endParaRPr lang="en-US" sz="2400" dirty="0" smtClean="0"/>
          </a:p>
          <a:p>
            <a:r>
              <a:rPr lang="en-US" sz="2400" dirty="0" smtClean="0"/>
              <a:t>- </a:t>
            </a:r>
            <a:r>
              <a:rPr lang="en-US" sz="2400" dirty="0" err="1" smtClean="0"/>
              <a:t>Características</a:t>
            </a:r>
            <a:r>
              <a:rPr lang="en-US" sz="2400" dirty="0" smtClean="0"/>
              <a:t> </a:t>
            </a:r>
            <a:r>
              <a:rPr lang="en-US" sz="2400" dirty="0" err="1" smtClean="0"/>
              <a:t>secundarias</a:t>
            </a:r>
            <a:r>
              <a:rPr lang="en-US" sz="2400" dirty="0" smtClean="0"/>
              <a:t> </a:t>
            </a:r>
            <a:r>
              <a:rPr lang="en-US" sz="2400" dirty="0" err="1" smtClean="0"/>
              <a:t>masculinas</a:t>
            </a:r>
            <a:endParaRPr lang="en-US" sz="2400" dirty="0"/>
          </a:p>
        </p:txBody>
      </p:sp>
    </p:spTree>
    <p:extLst>
      <p:ext uri="{BB962C8B-B14F-4D97-AF65-F5344CB8AC3E}">
        <p14:creationId xmlns:p14="http://schemas.microsoft.com/office/powerpoint/2010/main" val="30271097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845035"/>
          </a:xfrm>
        </p:spPr>
        <p:txBody>
          <a:bodyPr/>
          <a:lstStyle/>
          <a:p>
            <a:r>
              <a:rPr lang="en-US" dirty="0" err="1" smtClean="0"/>
              <a:t>Ovarios</a:t>
            </a:r>
            <a:endParaRPr lang="en-US" dirty="0"/>
          </a:p>
        </p:txBody>
      </p:sp>
      <p:pic>
        <p:nvPicPr>
          <p:cNvPr id="14" name="Content Placeholder 13" descr="images.jpeg"/>
          <p:cNvPicPr>
            <a:picLocks noGrp="1" noChangeAspect="1"/>
          </p:cNvPicPr>
          <p:nvPr>
            <p:ph sz="half" idx="1"/>
          </p:nvPr>
        </p:nvPicPr>
        <p:blipFill>
          <a:blip r:embed="rId2">
            <a:extLst>
              <a:ext uri="{28A0092B-C50C-407E-A947-70E740481C1C}">
                <a14:useLocalDpi xmlns:a14="http://schemas.microsoft.com/office/drawing/2010/main" val="0"/>
              </a:ext>
            </a:extLst>
          </a:blip>
          <a:srcRect t="-19973" b="-19973"/>
          <a:stretch>
            <a:fillRect/>
          </a:stretch>
        </p:blipFill>
        <p:spPr>
          <a:xfrm>
            <a:off x="273401" y="965155"/>
            <a:ext cx="4038600" cy="4525963"/>
          </a:xfrm>
        </p:spPr>
      </p:pic>
      <p:sp>
        <p:nvSpPr>
          <p:cNvPr id="13" name="Content Placeholder 12"/>
          <p:cNvSpPr>
            <a:spLocks noGrp="1"/>
          </p:cNvSpPr>
          <p:nvPr>
            <p:ph sz="half" idx="2"/>
          </p:nvPr>
        </p:nvSpPr>
        <p:spPr>
          <a:xfrm>
            <a:off x="4444594" y="1119674"/>
            <a:ext cx="4242206" cy="5006490"/>
          </a:xfrm>
        </p:spPr>
        <p:txBody>
          <a:bodyPr/>
          <a:lstStyle/>
          <a:p>
            <a:pPr marL="514350" indent="-457200"/>
            <a:r>
              <a:rPr lang="en-US" dirty="0" err="1" smtClean="0"/>
              <a:t>Producción</a:t>
            </a:r>
            <a:r>
              <a:rPr lang="en-US" dirty="0" smtClean="0"/>
              <a:t> de </a:t>
            </a:r>
            <a:r>
              <a:rPr lang="en-US" dirty="0" err="1" smtClean="0"/>
              <a:t>gametos</a:t>
            </a:r>
            <a:r>
              <a:rPr lang="en-US" dirty="0" smtClean="0"/>
              <a:t> </a:t>
            </a:r>
            <a:r>
              <a:rPr lang="en-US" dirty="0" err="1" smtClean="0"/>
              <a:t>inmaduros</a:t>
            </a:r>
            <a:r>
              <a:rPr lang="en-US" dirty="0" smtClean="0"/>
              <a:t>.</a:t>
            </a:r>
          </a:p>
          <a:p>
            <a:pPr marL="514350" indent="-457200"/>
            <a:r>
              <a:rPr lang="en-US" dirty="0" err="1" smtClean="0"/>
              <a:t>Secreción</a:t>
            </a:r>
            <a:r>
              <a:rPr lang="en-US" dirty="0" smtClean="0"/>
              <a:t> de </a:t>
            </a:r>
            <a:r>
              <a:rPr lang="en-US" dirty="0" err="1" smtClean="0"/>
              <a:t>hormonas</a:t>
            </a:r>
            <a:r>
              <a:rPr lang="en-US" dirty="0" smtClean="0"/>
              <a:t> </a:t>
            </a:r>
            <a:r>
              <a:rPr lang="en-US" dirty="0" err="1" smtClean="0"/>
              <a:t>sexuales</a:t>
            </a:r>
            <a:r>
              <a:rPr lang="en-US" dirty="0" smtClean="0"/>
              <a:t> </a:t>
            </a:r>
            <a:r>
              <a:rPr lang="en-US" dirty="0" err="1" smtClean="0"/>
              <a:t>femeninas</a:t>
            </a:r>
            <a:endParaRPr lang="en-US" dirty="0" smtClean="0"/>
          </a:p>
          <a:p>
            <a:pPr marL="914400" lvl="1" indent="-457200"/>
            <a:r>
              <a:rPr lang="en-US" dirty="0" err="1" smtClean="0"/>
              <a:t>Estrógeno</a:t>
            </a:r>
            <a:endParaRPr lang="en-US" dirty="0" smtClean="0"/>
          </a:p>
          <a:p>
            <a:pPr marL="914400" lvl="1" indent="-457200"/>
            <a:r>
              <a:rPr lang="en-US" dirty="0" err="1" smtClean="0"/>
              <a:t>Progesterona</a:t>
            </a:r>
            <a:endParaRPr lang="en-US" dirty="0"/>
          </a:p>
          <a:p>
            <a:pPr marL="514350" indent="-457200"/>
            <a:r>
              <a:rPr lang="en-US" dirty="0" err="1" smtClean="0"/>
              <a:t>Secreción</a:t>
            </a:r>
            <a:r>
              <a:rPr lang="en-US" dirty="0" smtClean="0"/>
              <a:t> de </a:t>
            </a:r>
            <a:r>
              <a:rPr lang="en-US" dirty="0" err="1" smtClean="0"/>
              <a:t>inhibina</a:t>
            </a:r>
            <a:endParaRPr lang="en-US" dirty="0" smtClean="0"/>
          </a:p>
          <a:p>
            <a:pPr marL="914400" lvl="1" indent="-457200"/>
            <a:r>
              <a:rPr lang="en-US" dirty="0" err="1" smtClean="0"/>
              <a:t>Inhibe</a:t>
            </a:r>
            <a:r>
              <a:rPr lang="en-US" dirty="0" smtClean="0"/>
              <a:t> </a:t>
            </a:r>
            <a:r>
              <a:rPr lang="en-US" dirty="0" err="1" smtClean="0"/>
              <a:t>s</a:t>
            </a:r>
            <a:r>
              <a:rPr lang="en-US" dirty="0" err="1" smtClean="0"/>
              <a:t>í</a:t>
            </a:r>
            <a:r>
              <a:rPr lang="en-US" dirty="0" err="1" smtClean="0"/>
              <a:t>ntesis</a:t>
            </a:r>
            <a:r>
              <a:rPr lang="en-US" dirty="0" smtClean="0"/>
              <a:t> de FSH</a:t>
            </a:r>
            <a:endParaRPr lang="en-US" dirty="0" smtClean="0"/>
          </a:p>
        </p:txBody>
      </p:sp>
    </p:spTree>
    <p:extLst>
      <p:ext uri="{BB962C8B-B14F-4D97-AF65-F5344CB8AC3E}">
        <p14:creationId xmlns:p14="http://schemas.microsoft.com/office/powerpoint/2010/main" val="22398752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76"/>
            <a:ext cx="8229600" cy="828324"/>
          </a:xfrm>
        </p:spPr>
        <p:txBody>
          <a:bodyPr/>
          <a:lstStyle/>
          <a:p>
            <a:r>
              <a:rPr lang="en-US" dirty="0" err="1" smtClean="0"/>
              <a:t>Mecanismo</a:t>
            </a:r>
            <a:r>
              <a:rPr lang="en-US" dirty="0" smtClean="0"/>
              <a:t> de </a:t>
            </a:r>
            <a:r>
              <a:rPr lang="en-US" dirty="0" err="1" smtClean="0"/>
              <a:t>Acción</a:t>
            </a:r>
            <a:r>
              <a:rPr lang="en-US" dirty="0" smtClean="0"/>
              <a:t> Hormonal</a:t>
            </a:r>
            <a:endParaRPr lang="en-US" dirty="0"/>
          </a:p>
        </p:txBody>
      </p:sp>
      <p:sp>
        <p:nvSpPr>
          <p:cNvPr id="4" name="Oval 3"/>
          <p:cNvSpPr/>
          <p:nvPr/>
        </p:nvSpPr>
        <p:spPr>
          <a:xfrm>
            <a:off x="704627" y="1579493"/>
            <a:ext cx="2263998" cy="1090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Hipot</a:t>
            </a:r>
            <a:r>
              <a:rPr lang="en-US" dirty="0" err="1" smtClean="0"/>
              <a:t>á</a:t>
            </a:r>
            <a:r>
              <a:rPr lang="en-US" dirty="0" err="1" smtClean="0"/>
              <a:t>lamo</a:t>
            </a:r>
            <a:endParaRPr lang="en-US" dirty="0"/>
          </a:p>
        </p:txBody>
      </p:sp>
      <p:sp>
        <p:nvSpPr>
          <p:cNvPr id="5" name="Right Arrow 4"/>
          <p:cNvSpPr/>
          <p:nvPr/>
        </p:nvSpPr>
        <p:spPr>
          <a:xfrm rot="5400000">
            <a:off x="1236114" y="3064733"/>
            <a:ext cx="1201023" cy="64760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GnRH</a:t>
            </a:r>
            <a:endParaRPr lang="en-US" dirty="0"/>
          </a:p>
        </p:txBody>
      </p:sp>
      <p:sp>
        <p:nvSpPr>
          <p:cNvPr id="6" name="Oval 5"/>
          <p:cNvSpPr/>
          <p:nvPr/>
        </p:nvSpPr>
        <p:spPr>
          <a:xfrm>
            <a:off x="1084260" y="4051984"/>
            <a:ext cx="1504732" cy="10078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Pituitaria</a:t>
            </a:r>
            <a:endParaRPr lang="en-US" dirty="0"/>
          </a:p>
        </p:txBody>
      </p:sp>
      <p:sp>
        <p:nvSpPr>
          <p:cNvPr id="7" name="Right Arrow 6"/>
          <p:cNvSpPr/>
          <p:nvPr/>
        </p:nvSpPr>
        <p:spPr>
          <a:xfrm rot="2614778">
            <a:off x="2630395" y="4792080"/>
            <a:ext cx="1249079" cy="61945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FSH</a:t>
            </a:r>
            <a:endParaRPr lang="en-US" dirty="0"/>
          </a:p>
        </p:txBody>
      </p:sp>
      <p:sp>
        <p:nvSpPr>
          <p:cNvPr id="8" name="Oval 7"/>
          <p:cNvSpPr/>
          <p:nvPr/>
        </p:nvSpPr>
        <p:spPr>
          <a:xfrm>
            <a:off x="3456159" y="5536893"/>
            <a:ext cx="1844911" cy="7991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Ovarios</a:t>
            </a:r>
            <a:endParaRPr lang="en-US" dirty="0"/>
          </a:p>
        </p:txBody>
      </p:sp>
      <p:sp>
        <p:nvSpPr>
          <p:cNvPr id="10" name="Left Arrow 9"/>
          <p:cNvSpPr/>
          <p:nvPr/>
        </p:nvSpPr>
        <p:spPr>
          <a:xfrm rot="2732786">
            <a:off x="2200675" y="5168749"/>
            <a:ext cx="1280703" cy="650423"/>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Estrógeno</a:t>
            </a:r>
            <a:endParaRPr lang="en-US" dirty="0"/>
          </a:p>
        </p:txBody>
      </p:sp>
      <p:sp>
        <p:nvSpPr>
          <p:cNvPr id="12" name="Right Arrow 11"/>
          <p:cNvSpPr/>
          <p:nvPr/>
        </p:nvSpPr>
        <p:spPr>
          <a:xfrm rot="5400000">
            <a:off x="3532977" y="4549868"/>
            <a:ext cx="1254566" cy="524618"/>
          </a:xfrm>
          <a:prstGeom prst="rightArrow">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610826" y="2270154"/>
            <a:ext cx="329969" cy="3169306"/>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435153" y="2014901"/>
            <a:ext cx="1408694" cy="9071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Preparación</a:t>
            </a:r>
            <a:r>
              <a:rPr lang="en-US" b="1" dirty="0" err="1" smtClean="0">
                <a:solidFill>
                  <a:srgbClr val="FF0000"/>
                </a:solidFill>
              </a:rPr>
              <a:t>final</a:t>
            </a:r>
            <a:r>
              <a:rPr lang="en-US" dirty="0" smtClean="0"/>
              <a:t> del </a:t>
            </a:r>
            <a:r>
              <a:rPr lang="en-US" dirty="0" err="1" smtClean="0"/>
              <a:t>endometrio</a:t>
            </a:r>
            <a:endParaRPr lang="en-US" dirty="0" smtClean="0"/>
          </a:p>
        </p:txBody>
      </p:sp>
      <p:sp>
        <p:nvSpPr>
          <p:cNvPr id="17" name="Rectangle 16"/>
          <p:cNvSpPr/>
          <p:nvPr/>
        </p:nvSpPr>
        <p:spPr>
          <a:xfrm>
            <a:off x="2724520" y="4184894"/>
            <a:ext cx="1490926" cy="2899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LH</a:t>
            </a:r>
            <a:endParaRPr lang="en-US" dirty="0"/>
          </a:p>
        </p:txBody>
      </p:sp>
      <p:sp>
        <p:nvSpPr>
          <p:cNvPr id="18" name="Right Arrow 17"/>
          <p:cNvSpPr/>
          <p:nvPr/>
        </p:nvSpPr>
        <p:spPr>
          <a:xfrm>
            <a:off x="4610826" y="2104113"/>
            <a:ext cx="1671737" cy="566034"/>
          </a:xfrm>
          <a:prstGeom prst="rightArrow">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Progesterona</a:t>
            </a:r>
            <a:endParaRPr lang="en-US" dirty="0"/>
          </a:p>
        </p:txBody>
      </p:sp>
      <p:sp>
        <p:nvSpPr>
          <p:cNvPr id="19" name="Right Arrow 18"/>
          <p:cNvSpPr/>
          <p:nvPr/>
        </p:nvSpPr>
        <p:spPr>
          <a:xfrm rot="19781784">
            <a:off x="4971093" y="4929792"/>
            <a:ext cx="1417093" cy="503823"/>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Estrógeno</a:t>
            </a:r>
            <a:endParaRPr lang="en-US" dirty="0"/>
          </a:p>
        </p:txBody>
      </p:sp>
      <p:sp>
        <p:nvSpPr>
          <p:cNvPr id="20" name="Rectangle 19"/>
          <p:cNvSpPr/>
          <p:nvPr/>
        </p:nvSpPr>
        <p:spPr>
          <a:xfrm>
            <a:off x="6435153" y="3410016"/>
            <a:ext cx="1408694" cy="30996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t>Crecimiento</a:t>
            </a:r>
            <a:r>
              <a:rPr lang="en-US" sz="1600" dirty="0" smtClean="0"/>
              <a:t> de </a:t>
            </a:r>
            <a:r>
              <a:rPr lang="en-US" sz="1600" dirty="0" err="1" smtClean="0"/>
              <a:t>huesos</a:t>
            </a:r>
            <a:r>
              <a:rPr lang="en-US" sz="1600" dirty="0" smtClean="0"/>
              <a:t> y </a:t>
            </a:r>
            <a:r>
              <a:rPr lang="en-US" sz="1600" dirty="0" err="1" smtClean="0"/>
              <a:t>músculos</a:t>
            </a:r>
            <a:endParaRPr lang="en-US" sz="1600" dirty="0" smtClean="0"/>
          </a:p>
          <a:p>
            <a:pPr algn="ctr"/>
            <a:endParaRPr lang="en-US" sz="1600" dirty="0"/>
          </a:p>
          <a:p>
            <a:pPr algn="ctr"/>
            <a:r>
              <a:rPr lang="en-US" sz="1600" dirty="0" err="1" smtClean="0"/>
              <a:t>Desarrollo</a:t>
            </a:r>
            <a:r>
              <a:rPr lang="en-US" sz="1600" dirty="0" smtClean="0"/>
              <a:t> de </a:t>
            </a:r>
            <a:r>
              <a:rPr lang="en-US" sz="1600" dirty="0" err="1" smtClean="0"/>
              <a:t>características</a:t>
            </a:r>
            <a:r>
              <a:rPr lang="en-US" sz="1600" dirty="0" smtClean="0"/>
              <a:t> </a:t>
            </a:r>
            <a:r>
              <a:rPr lang="en-US" sz="1600" dirty="0" err="1" smtClean="0"/>
              <a:t>sexuales</a:t>
            </a:r>
            <a:r>
              <a:rPr lang="en-US" sz="1600" dirty="0" smtClean="0"/>
              <a:t> </a:t>
            </a:r>
            <a:r>
              <a:rPr lang="en-US" sz="1600" dirty="0" err="1" smtClean="0"/>
              <a:t>secundarias</a:t>
            </a:r>
            <a:endParaRPr lang="en-US" sz="1600" dirty="0" smtClean="0"/>
          </a:p>
          <a:p>
            <a:pPr algn="ctr"/>
            <a:endParaRPr lang="en-US" sz="1600" dirty="0"/>
          </a:p>
          <a:p>
            <a:pPr algn="ctr"/>
            <a:r>
              <a:rPr lang="en-US" sz="1600" dirty="0" err="1" smtClean="0"/>
              <a:t>Preparación</a:t>
            </a:r>
            <a:endParaRPr lang="en-US" sz="1600" dirty="0" smtClean="0"/>
          </a:p>
          <a:p>
            <a:pPr algn="ctr"/>
            <a:r>
              <a:rPr lang="en-US" sz="1600" dirty="0" smtClean="0"/>
              <a:t>del </a:t>
            </a:r>
            <a:r>
              <a:rPr lang="en-US" sz="1600" dirty="0" err="1" smtClean="0"/>
              <a:t>endometrio</a:t>
            </a:r>
            <a:endParaRPr lang="en-US" sz="1600" dirty="0" smtClean="0"/>
          </a:p>
        </p:txBody>
      </p:sp>
    </p:spTree>
    <p:extLst>
      <p:ext uri="{BB962C8B-B14F-4D97-AF65-F5344CB8AC3E}">
        <p14:creationId xmlns:p14="http://schemas.microsoft.com/office/powerpoint/2010/main" val="4040940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4" grpId="0" animBg="1"/>
      <p:bldP spid="16" grpId="0" animBg="1"/>
      <p:bldP spid="17"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4766"/>
          </a:xfrm>
        </p:spPr>
        <p:txBody>
          <a:bodyPr>
            <a:normAutofit fontScale="90000"/>
          </a:bodyPr>
          <a:lstStyle/>
          <a:p>
            <a:r>
              <a:rPr lang="en-US" dirty="0" err="1" smtClean="0">
                <a:solidFill>
                  <a:srgbClr val="FF0000"/>
                </a:solidFill>
              </a:rPr>
              <a:t>Quistes</a:t>
            </a:r>
            <a:endParaRPr lang="en-US" dirty="0">
              <a:solidFill>
                <a:srgbClr val="FF0000"/>
              </a:solidFill>
            </a:endParaRPr>
          </a:p>
        </p:txBody>
      </p:sp>
      <p:pic>
        <p:nvPicPr>
          <p:cNvPr id="6" name="Content Placeholder 5" descr="quistes-de-ovario.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9265" b="-21161"/>
          <a:stretch/>
        </p:blipFill>
        <p:spPr>
          <a:xfrm>
            <a:off x="457200" y="1600200"/>
            <a:ext cx="4191000" cy="3416408"/>
          </a:xfrm>
        </p:spPr>
      </p:pic>
      <p:sp>
        <p:nvSpPr>
          <p:cNvPr id="5" name="Content Placeholder 4"/>
          <p:cNvSpPr>
            <a:spLocks noGrp="1"/>
          </p:cNvSpPr>
          <p:nvPr>
            <p:ph sz="half" idx="2"/>
          </p:nvPr>
        </p:nvSpPr>
        <p:spPr>
          <a:xfrm>
            <a:off x="4648199" y="1600200"/>
            <a:ext cx="4257697" cy="4525963"/>
          </a:xfrm>
        </p:spPr>
        <p:txBody>
          <a:bodyPr/>
          <a:lstStyle/>
          <a:p>
            <a:r>
              <a:rPr lang="en-US" dirty="0" err="1" smtClean="0"/>
              <a:t>Acumulación</a:t>
            </a:r>
            <a:r>
              <a:rPr lang="en-US" dirty="0" smtClean="0"/>
              <a:t> de </a:t>
            </a:r>
            <a:r>
              <a:rPr lang="en-US" dirty="0" err="1" smtClean="0"/>
              <a:t>fluido</a:t>
            </a:r>
            <a:r>
              <a:rPr lang="en-US" dirty="0" smtClean="0"/>
              <a:t> en el </a:t>
            </a:r>
            <a:r>
              <a:rPr lang="en-US" dirty="0" err="1" smtClean="0"/>
              <a:t>tejido</a:t>
            </a:r>
            <a:r>
              <a:rPr lang="en-US" dirty="0" smtClean="0"/>
              <a:t> del </a:t>
            </a:r>
            <a:r>
              <a:rPr lang="en-US" dirty="0" err="1" smtClean="0"/>
              <a:t>ovario</a:t>
            </a:r>
            <a:endParaRPr lang="en-US" dirty="0" smtClean="0"/>
          </a:p>
          <a:p>
            <a:r>
              <a:rPr lang="en-US" dirty="0" err="1" smtClean="0"/>
              <a:t>Signos</a:t>
            </a:r>
            <a:r>
              <a:rPr lang="en-US" dirty="0" smtClean="0"/>
              <a:t> y </a:t>
            </a:r>
            <a:r>
              <a:rPr lang="en-US" dirty="0" err="1" smtClean="0"/>
              <a:t>Síntomas</a:t>
            </a:r>
            <a:r>
              <a:rPr lang="en-US" dirty="0" smtClean="0"/>
              <a:t> </a:t>
            </a:r>
          </a:p>
          <a:p>
            <a:pPr lvl="1"/>
            <a:r>
              <a:rPr lang="en-US" dirty="0" err="1" smtClean="0"/>
              <a:t>Náusea</a:t>
            </a:r>
            <a:endParaRPr lang="en-US" dirty="0"/>
          </a:p>
          <a:p>
            <a:pPr lvl="1"/>
            <a:r>
              <a:rPr lang="en-US" dirty="0" err="1" smtClean="0"/>
              <a:t>Vómito</a:t>
            </a:r>
            <a:endParaRPr lang="en-US" dirty="0" smtClean="0"/>
          </a:p>
          <a:p>
            <a:pPr lvl="1"/>
            <a:r>
              <a:rPr lang="en-US" dirty="0" err="1" smtClean="0"/>
              <a:t>Presión</a:t>
            </a:r>
            <a:r>
              <a:rPr lang="en-US" dirty="0" smtClean="0"/>
              <a:t> en la </a:t>
            </a:r>
            <a:r>
              <a:rPr lang="en-US" dirty="0" err="1" smtClean="0"/>
              <a:t>vejiga</a:t>
            </a:r>
            <a:endParaRPr lang="en-US" dirty="0" smtClean="0"/>
          </a:p>
          <a:p>
            <a:pPr lvl="1"/>
            <a:r>
              <a:rPr lang="en-US" dirty="0" smtClean="0"/>
              <a:t>Dolor en el </a:t>
            </a:r>
            <a:r>
              <a:rPr lang="en-US" dirty="0" err="1" smtClean="0"/>
              <a:t>área</a:t>
            </a:r>
            <a:r>
              <a:rPr lang="en-US" dirty="0" smtClean="0"/>
              <a:t> de la pelvis</a:t>
            </a:r>
            <a:endParaRPr lang="en-US" dirty="0"/>
          </a:p>
        </p:txBody>
      </p:sp>
    </p:spTree>
    <p:extLst>
      <p:ext uri="{BB962C8B-B14F-4D97-AF65-F5344CB8AC3E}">
        <p14:creationId xmlns:p14="http://schemas.microsoft.com/office/powerpoint/2010/main" val="12803564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Glándulas</a:t>
            </a:r>
            <a:r>
              <a:rPr lang="en-US" dirty="0" smtClean="0"/>
              <a:t> </a:t>
            </a:r>
            <a:r>
              <a:rPr lang="en-US" dirty="0" err="1"/>
              <a:t>M</a:t>
            </a:r>
            <a:r>
              <a:rPr lang="en-US" dirty="0" err="1" smtClean="0"/>
              <a:t>amarias</a:t>
            </a:r>
            <a:endParaRPr lang="en-US" dirty="0"/>
          </a:p>
        </p:txBody>
      </p:sp>
      <p:pic>
        <p:nvPicPr>
          <p:cNvPr id="10" name="Content Placeholder 9" descr="Breast_anatomy_normal_scheme.png"/>
          <p:cNvPicPr>
            <a:picLocks noGrp="1" noChangeAspect="1"/>
          </p:cNvPicPr>
          <p:nvPr>
            <p:ph sz="half" idx="1"/>
          </p:nvPr>
        </p:nvPicPr>
        <p:blipFill>
          <a:blip r:embed="rId2">
            <a:extLst>
              <a:ext uri="{28A0092B-C50C-407E-A947-70E740481C1C}">
                <a14:useLocalDpi xmlns:a14="http://schemas.microsoft.com/office/drawing/2010/main" val="0"/>
              </a:ext>
            </a:extLst>
          </a:blip>
          <a:srcRect l="-1587" r="-1587"/>
          <a:stretch>
            <a:fillRect/>
          </a:stretch>
        </p:blipFill>
        <p:spPr/>
      </p:pic>
      <p:sp>
        <p:nvSpPr>
          <p:cNvPr id="11" name="Content Placeholder 10"/>
          <p:cNvSpPr>
            <a:spLocks noGrp="1"/>
          </p:cNvSpPr>
          <p:nvPr>
            <p:ph sz="half" idx="2"/>
          </p:nvPr>
        </p:nvSpPr>
        <p:spPr>
          <a:xfrm>
            <a:off x="4567567" y="1600200"/>
            <a:ext cx="4495801" cy="4525963"/>
          </a:xfrm>
        </p:spPr>
        <p:txBody>
          <a:bodyPr/>
          <a:lstStyle/>
          <a:p>
            <a:r>
              <a:rPr lang="en-US" dirty="0" err="1" smtClean="0"/>
              <a:t>Integración</a:t>
            </a:r>
            <a:r>
              <a:rPr lang="en-US" dirty="0" smtClean="0"/>
              <a:t> </a:t>
            </a:r>
            <a:r>
              <a:rPr lang="en-US" dirty="0" err="1" smtClean="0"/>
              <a:t>Integumentario</a:t>
            </a:r>
            <a:r>
              <a:rPr lang="en-US" dirty="0" smtClean="0"/>
              <a:t>/</a:t>
            </a:r>
            <a:r>
              <a:rPr lang="en-US" dirty="0" err="1" smtClean="0"/>
              <a:t>endocrino</a:t>
            </a:r>
            <a:r>
              <a:rPr lang="en-US" dirty="0" smtClean="0"/>
              <a:t>/</a:t>
            </a:r>
            <a:r>
              <a:rPr lang="en-US" dirty="0" err="1" smtClean="0"/>
              <a:t>reproductor</a:t>
            </a:r>
            <a:endParaRPr lang="en-US" dirty="0"/>
          </a:p>
          <a:p>
            <a:r>
              <a:rPr lang="en-US" dirty="0" err="1" smtClean="0"/>
              <a:t>Sudorípara</a:t>
            </a:r>
            <a:r>
              <a:rPr lang="en-US" dirty="0" smtClean="0"/>
              <a:t> </a:t>
            </a:r>
            <a:r>
              <a:rPr lang="en-US" dirty="0" err="1" smtClean="0"/>
              <a:t>modificada</a:t>
            </a:r>
            <a:r>
              <a:rPr lang="en-US" dirty="0" smtClean="0"/>
              <a:t> </a:t>
            </a:r>
            <a:r>
              <a:rPr lang="en-US" dirty="0" err="1" smtClean="0"/>
              <a:t>bajo</a:t>
            </a:r>
            <a:r>
              <a:rPr lang="en-US" dirty="0" smtClean="0"/>
              <a:t> control hormonal</a:t>
            </a:r>
          </a:p>
          <a:p>
            <a:r>
              <a:rPr lang="en-US" dirty="0" err="1" smtClean="0"/>
              <a:t>Lactancia</a:t>
            </a:r>
            <a:endParaRPr lang="en-US" dirty="0" smtClean="0"/>
          </a:p>
          <a:p>
            <a:r>
              <a:rPr lang="en-US" dirty="0" err="1" smtClean="0"/>
              <a:t>Múltiples</a:t>
            </a:r>
            <a:r>
              <a:rPr lang="en-US" dirty="0" smtClean="0"/>
              <a:t> </a:t>
            </a:r>
            <a:r>
              <a:rPr lang="en-US" dirty="0" err="1" smtClean="0"/>
              <a:t>beneficios</a:t>
            </a:r>
            <a:r>
              <a:rPr lang="en-US" dirty="0" smtClean="0"/>
              <a:t>:</a:t>
            </a:r>
          </a:p>
          <a:p>
            <a:pPr lvl="1"/>
            <a:r>
              <a:rPr lang="en-US" dirty="0" err="1" smtClean="0"/>
              <a:t>Bebé</a:t>
            </a:r>
            <a:endParaRPr lang="en-US" dirty="0" smtClean="0"/>
          </a:p>
          <a:p>
            <a:pPr lvl="1"/>
            <a:r>
              <a:rPr lang="en-US" dirty="0" smtClean="0"/>
              <a:t>Madre</a:t>
            </a:r>
            <a:endParaRPr lang="en-US" dirty="0"/>
          </a:p>
        </p:txBody>
      </p:sp>
    </p:spTree>
    <p:extLst>
      <p:ext uri="{BB962C8B-B14F-4D97-AF65-F5344CB8AC3E}">
        <p14:creationId xmlns:p14="http://schemas.microsoft.com/office/powerpoint/2010/main" val="39886417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Mecanismo</a:t>
            </a:r>
            <a:r>
              <a:rPr lang="en-US" dirty="0" smtClean="0"/>
              <a:t> de </a:t>
            </a:r>
            <a:r>
              <a:rPr lang="en-US" dirty="0" err="1"/>
              <a:t>A</a:t>
            </a:r>
            <a:r>
              <a:rPr lang="en-US" dirty="0" err="1" smtClean="0"/>
              <a:t>cción</a:t>
            </a:r>
            <a:endParaRPr lang="en-US" dirty="0"/>
          </a:p>
        </p:txBody>
      </p:sp>
      <p:sp>
        <p:nvSpPr>
          <p:cNvPr id="5" name="Rectangle 4"/>
          <p:cNvSpPr/>
          <p:nvPr/>
        </p:nvSpPr>
        <p:spPr>
          <a:xfrm>
            <a:off x="578711" y="2252483"/>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Parto</a:t>
            </a:r>
            <a:endParaRPr lang="en-US" dirty="0"/>
          </a:p>
        </p:txBody>
      </p:sp>
      <p:sp>
        <p:nvSpPr>
          <p:cNvPr id="12" name="Rectangle 11"/>
          <p:cNvSpPr/>
          <p:nvPr/>
        </p:nvSpPr>
        <p:spPr>
          <a:xfrm>
            <a:off x="2704863" y="2252483"/>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bg1"/>
                </a:solidFill>
              </a:rPr>
              <a:t>Progesterona</a:t>
            </a:r>
            <a:r>
              <a:rPr lang="en-US" dirty="0" smtClean="0">
                <a:solidFill>
                  <a:schemeClr val="bg1"/>
                </a:solidFill>
              </a:rPr>
              <a:t> </a:t>
            </a:r>
            <a:r>
              <a:rPr lang="en-US" dirty="0" smtClean="0"/>
              <a:t>(-)</a:t>
            </a:r>
            <a:endParaRPr lang="en-US" dirty="0"/>
          </a:p>
        </p:txBody>
      </p:sp>
      <p:sp>
        <p:nvSpPr>
          <p:cNvPr id="13" name="Rectangle 12"/>
          <p:cNvSpPr/>
          <p:nvPr/>
        </p:nvSpPr>
        <p:spPr>
          <a:xfrm>
            <a:off x="7010890" y="3859317"/>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Glándulas</a:t>
            </a:r>
            <a:r>
              <a:rPr lang="en-US" dirty="0" smtClean="0"/>
              <a:t> </a:t>
            </a:r>
            <a:r>
              <a:rPr lang="en-US" dirty="0" err="1" smtClean="0"/>
              <a:t>mamarias</a:t>
            </a:r>
            <a:endParaRPr lang="en-US" dirty="0"/>
          </a:p>
        </p:txBody>
      </p:sp>
      <p:sp>
        <p:nvSpPr>
          <p:cNvPr id="14" name="Rectangle 13"/>
          <p:cNvSpPr/>
          <p:nvPr/>
        </p:nvSpPr>
        <p:spPr>
          <a:xfrm>
            <a:off x="4890203" y="3859317"/>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Leche</a:t>
            </a:r>
            <a:endParaRPr lang="en-US" dirty="0"/>
          </a:p>
        </p:txBody>
      </p:sp>
      <p:sp>
        <p:nvSpPr>
          <p:cNvPr id="15" name="Rectangle 14"/>
          <p:cNvSpPr/>
          <p:nvPr/>
        </p:nvSpPr>
        <p:spPr>
          <a:xfrm>
            <a:off x="7010890" y="2252483"/>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rPr>
              <a:t>PLT</a:t>
            </a:r>
            <a:endParaRPr lang="en-US" sz="2400" dirty="0">
              <a:solidFill>
                <a:srgbClr val="FF0000"/>
              </a:solidFill>
            </a:endParaRPr>
          </a:p>
        </p:txBody>
      </p:sp>
      <p:sp>
        <p:nvSpPr>
          <p:cNvPr id="16" name="Rectangle 15"/>
          <p:cNvSpPr/>
          <p:nvPr/>
        </p:nvSpPr>
        <p:spPr>
          <a:xfrm>
            <a:off x="4890203" y="2270585"/>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Pituitaria</a:t>
            </a:r>
            <a:endParaRPr lang="en-US" dirty="0"/>
          </a:p>
        </p:txBody>
      </p:sp>
      <p:sp>
        <p:nvSpPr>
          <p:cNvPr id="17" name="Rectangle 16"/>
          <p:cNvSpPr/>
          <p:nvPr/>
        </p:nvSpPr>
        <p:spPr>
          <a:xfrm>
            <a:off x="2786803" y="3714054"/>
            <a:ext cx="1505824" cy="8982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Contracción</a:t>
            </a:r>
            <a:r>
              <a:rPr lang="en-US" dirty="0" smtClean="0"/>
              <a:t> y </a:t>
            </a:r>
            <a:r>
              <a:rPr lang="en-US" dirty="0" err="1" smtClean="0"/>
              <a:t>secreción</a:t>
            </a:r>
            <a:r>
              <a:rPr lang="en-US" dirty="0" smtClean="0"/>
              <a:t> de </a:t>
            </a:r>
            <a:r>
              <a:rPr lang="en-US" dirty="0" err="1" smtClean="0"/>
              <a:t>leche</a:t>
            </a:r>
            <a:endParaRPr lang="en-US" dirty="0"/>
          </a:p>
        </p:txBody>
      </p:sp>
      <p:sp>
        <p:nvSpPr>
          <p:cNvPr id="18" name="Rectangle 17"/>
          <p:cNvSpPr/>
          <p:nvPr/>
        </p:nvSpPr>
        <p:spPr>
          <a:xfrm>
            <a:off x="4890203" y="5169329"/>
            <a:ext cx="1505824" cy="6764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0000"/>
                </a:solidFill>
              </a:rPr>
              <a:t>Ox</a:t>
            </a:r>
            <a:endParaRPr lang="en-US" sz="2400" dirty="0">
              <a:solidFill>
                <a:srgbClr val="FF0000"/>
              </a:solidFill>
            </a:endParaRPr>
          </a:p>
        </p:txBody>
      </p:sp>
      <p:sp>
        <p:nvSpPr>
          <p:cNvPr id="19" name="Right Arrow 18"/>
          <p:cNvSpPr/>
          <p:nvPr/>
        </p:nvSpPr>
        <p:spPr>
          <a:xfrm>
            <a:off x="2084535" y="2457421"/>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4210687" y="2457958"/>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a:off x="6396027" y="2471763"/>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p:cNvSpPr/>
          <p:nvPr/>
        </p:nvSpPr>
        <p:spPr>
          <a:xfrm rot="5400000">
            <a:off x="7487158" y="3270001"/>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p:cNvSpPr/>
          <p:nvPr/>
        </p:nvSpPr>
        <p:spPr>
          <a:xfrm rot="10800000">
            <a:off x="6532091" y="4007035"/>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16200000">
            <a:off x="5402623" y="4782783"/>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rot="10800000">
            <a:off x="4445370" y="4008108"/>
            <a:ext cx="469366" cy="3037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2002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Cáncer</a:t>
            </a:r>
            <a:r>
              <a:rPr lang="en-US" dirty="0" smtClean="0">
                <a:solidFill>
                  <a:srgbClr val="FF0000"/>
                </a:solidFill>
              </a:rPr>
              <a:t> </a:t>
            </a:r>
            <a:r>
              <a:rPr lang="en-US" dirty="0" smtClean="0"/>
              <a:t>de </a:t>
            </a:r>
            <a:r>
              <a:rPr lang="en-US" dirty="0" err="1" smtClean="0"/>
              <a:t>seno</a:t>
            </a:r>
            <a:endParaRPr lang="en-US" dirty="0"/>
          </a:p>
        </p:txBody>
      </p:sp>
      <p:pic>
        <p:nvPicPr>
          <p:cNvPr id="5" name="Content Placeholder 4" descr="CDR415522-750.jpg"/>
          <p:cNvPicPr>
            <a:picLocks noGrp="1" noChangeAspect="1"/>
          </p:cNvPicPr>
          <p:nvPr>
            <p:ph sz="half" idx="1"/>
          </p:nvPr>
        </p:nvPicPr>
        <p:blipFill>
          <a:blip r:embed="rId3">
            <a:extLst>
              <a:ext uri="{28A0092B-C50C-407E-A947-70E740481C1C}">
                <a14:useLocalDpi xmlns:a14="http://schemas.microsoft.com/office/drawing/2010/main" val="0"/>
              </a:ext>
            </a:extLst>
          </a:blip>
          <a:srcRect l="14307" r="14307"/>
          <a:stretch>
            <a:fillRect/>
          </a:stretch>
        </p:blipFill>
        <p:spPr/>
      </p:pic>
      <p:sp>
        <p:nvSpPr>
          <p:cNvPr id="6" name="Content Placeholder 5"/>
          <p:cNvSpPr>
            <a:spLocks noGrp="1"/>
          </p:cNvSpPr>
          <p:nvPr>
            <p:ph sz="half" idx="2"/>
          </p:nvPr>
        </p:nvSpPr>
        <p:spPr>
          <a:xfrm>
            <a:off x="4648199" y="1236654"/>
            <a:ext cx="4357951" cy="5364406"/>
          </a:xfrm>
        </p:spPr>
        <p:txBody>
          <a:bodyPr>
            <a:normAutofit/>
          </a:bodyPr>
          <a:lstStyle/>
          <a:p>
            <a:r>
              <a:rPr lang="en-US" dirty="0" err="1" smtClean="0"/>
              <a:t>Síntomas</a:t>
            </a:r>
            <a:endParaRPr lang="en-US" dirty="0" smtClean="0"/>
          </a:p>
          <a:p>
            <a:pPr lvl="1"/>
            <a:r>
              <a:rPr lang="en-US" dirty="0" smtClean="0"/>
              <a:t>Dolor en el </a:t>
            </a:r>
            <a:r>
              <a:rPr lang="en-US" dirty="0" err="1" smtClean="0"/>
              <a:t>seno</a:t>
            </a:r>
            <a:endParaRPr lang="en-US" dirty="0" smtClean="0"/>
          </a:p>
          <a:p>
            <a:pPr lvl="1"/>
            <a:r>
              <a:rPr lang="en-US" dirty="0" err="1" smtClean="0"/>
              <a:t>Cambio</a:t>
            </a:r>
            <a:r>
              <a:rPr lang="en-US" dirty="0" smtClean="0"/>
              <a:t> en </a:t>
            </a:r>
            <a:r>
              <a:rPr lang="en-US" dirty="0" err="1" smtClean="0"/>
              <a:t>tamaño</a:t>
            </a:r>
            <a:r>
              <a:rPr lang="en-US" dirty="0" smtClean="0"/>
              <a:t>, </a:t>
            </a:r>
            <a:r>
              <a:rPr lang="en-US" dirty="0" err="1" smtClean="0"/>
              <a:t>textura</a:t>
            </a:r>
            <a:r>
              <a:rPr lang="en-US" dirty="0" smtClean="0"/>
              <a:t> o </a:t>
            </a:r>
            <a:r>
              <a:rPr lang="en-US" dirty="0" err="1" smtClean="0"/>
              <a:t>temperatura</a:t>
            </a:r>
            <a:r>
              <a:rPr lang="en-US" dirty="0" smtClean="0"/>
              <a:t> en el </a:t>
            </a:r>
            <a:r>
              <a:rPr lang="en-US" dirty="0" err="1" smtClean="0"/>
              <a:t>seno</a:t>
            </a:r>
            <a:endParaRPr lang="en-US" dirty="0" smtClean="0"/>
          </a:p>
          <a:p>
            <a:pPr lvl="1"/>
            <a:r>
              <a:rPr lang="en-US" dirty="0" err="1" smtClean="0"/>
              <a:t>Depresión</a:t>
            </a:r>
            <a:r>
              <a:rPr lang="en-US" dirty="0" smtClean="0"/>
              <a:t> en el </a:t>
            </a:r>
            <a:r>
              <a:rPr lang="en-US" dirty="0" err="1" smtClean="0"/>
              <a:t>seno</a:t>
            </a:r>
            <a:endParaRPr lang="en-US" dirty="0" smtClean="0"/>
          </a:p>
          <a:p>
            <a:pPr lvl="1"/>
            <a:r>
              <a:rPr lang="en-US" dirty="0" smtClean="0"/>
              <a:t>BRCA 1 </a:t>
            </a:r>
            <a:r>
              <a:rPr lang="mr-IN" dirty="0" smtClean="0"/>
              <a:t>–</a:t>
            </a:r>
            <a:r>
              <a:rPr lang="en-US" dirty="0" smtClean="0"/>
              <a:t> 17q</a:t>
            </a:r>
            <a:endParaRPr lang="en-US" dirty="0"/>
          </a:p>
          <a:p>
            <a:pPr lvl="1"/>
            <a:r>
              <a:rPr lang="en-US" dirty="0" smtClean="0"/>
              <a:t>BRCA 2 </a:t>
            </a:r>
            <a:r>
              <a:rPr lang="mr-IN" dirty="0" smtClean="0"/>
              <a:t>–</a:t>
            </a:r>
            <a:r>
              <a:rPr lang="en-US" dirty="0" smtClean="0"/>
              <a:t> 13q</a:t>
            </a:r>
          </a:p>
          <a:p>
            <a:pPr lvl="1"/>
            <a:r>
              <a:rPr lang="en-US" dirty="0" smtClean="0"/>
              <a:t>Tumor Suppressors Genes</a:t>
            </a:r>
            <a:endParaRPr lang="en-US" dirty="0" smtClean="0"/>
          </a:p>
          <a:p>
            <a:pPr lvl="1"/>
            <a:r>
              <a:rPr lang="en-US" dirty="0" err="1" smtClean="0"/>
              <a:t>Autosómicos</a:t>
            </a:r>
            <a:r>
              <a:rPr lang="en-US" dirty="0" smtClean="0"/>
              <a:t>, </a:t>
            </a:r>
            <a:r>
              <a:rPr lang="en-US" dirty="0" err="1" smtClean="0"/>
              <a:t>Dominantes</a:t>
            </a:r>
            <a:endParaRPr lang="en-US" dirty="0" smtClean="0"/>
          </a:p>
          <a:p>
            <a:pPr lvl="1"/>
            <a:r>
              <a:rPr lang="en-US" dirty="0" err="1" smtClean="0"/>
              <a:t>Cáncer</a:t>
            </a:r>
            <a:r>
              <a:rPr lang="en-US" dirty="0" smtClean="0"/>
              <a:t> </a:t>
            </a:r>
            <a:r>
              <a:rPr lang="en-US" dirty="0" err="1" smtClean="0"/>
              <a:t>seno</a:t>
            </a:r>
            <a:r>
              <a:rPr lang="en-US" dirty="0" smtClean="0"/>
              <a:t>, </a:t>
            </a:r>
            <a:r>
              <a:rPr lang="en-US" dirty="0" err="1" smtClean="0"/>
              <a:t>ovario</a:t>
            </a:r>
            <a:r>
              <a:rPr lang="en-US" dirty="0" smtClean="0"/>
              <a:t>, </a:t>
            </a:r>
            <a:r>
              <a:rPr lang="en-US" dirty="0" err="1" smtClean="0"/>
              <a:t>próstata</a:t>
            </a:r>
            <a:endParaRPr lang="en-US" dirty="0" smtClean="0"/>
          </a:p>
          <a:p>
            <a:pPr marL="457200" lvl="1" indent="0">
              <a:buNone/>
            </a:pPr>
            <a:endParaRPr lang="en-US" dirty="0"/>
          </a:p>
        </p:txBody>
      </p:sp>
    </p:spTree>
    <p:extLst>
      <p:ext uri="{BB962C8B-B14F-4D97-AF65-F5344CB8AC3E}">
        <p14:creationId xmlns:p14="http://schemas.microsoft.com/office/powerpoint/2010/main" val="5661280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12"/>
            <a:ext cx="8229600" cy="785443"/>
          </a:xfrm>
        </p:spPr>
        <p:txBody>
          <a:bodyPr/>
          <a:lstStyle/>
          <a:p>
            <a:r>
              <a:rPr lang="en-US" dirty="0" err="1" smtClean="0"/>
              <a:t>Glándula</a:t>
            </a:r>
            <a:r>
              <a:rPr lang="en-US" dirty="0" smtClean="0"/>
              <a:t> de </a:t>
            </a:r>
            <a:r>
              <a:rPr lang="en-US" dirty="0" err="1" smtClean="0"/>
              <a:t>Skene</a:t>
            </a:r>
            <a:endParaRPr lang="en-US" dirty="0"/>
          </a:p>
        </p:txBody>
      </p:sp>
      <p:sp>
        <p:nvSpPr>
          <p:cNvPr id="3" name="Content Placeholder 2"/>
          <p:cNvSpPr>
            <a:spLocks noGrp="1"/>
          </p:cNvSpPr>
          <p:nvPr>
            <p:ph idx="1"/>
          </p:nvPr>
        </p:nvSpPr>
        <p:spPr>
          <a:xfrm>
            <a:off x="340236" y="647630"/>
            <a:ext cx="8803763" cy="2276879"/>
          </a:xfrm>
        </p:spPr>
        <p:txBody>
          <a:bodyPr/>
          <a:lstStyle/>
          <a:p>
            <a:r>
              <a:rPr lang="en-US" dirty="0" smtClean="0"/>
              <a:t>En  pared anterior de la vagina, </a:t>
            </a:r>
            <a:r>
              <a:rPr lang="en-US" dirty="0" err="1" smtClean="0"/>
              <a:t>extremo</a:t>
            </a:r>
            <a:r>
              <a:rPr lang="en-US" dirty="0" smtClean="0"/>
              <a:t> inferior </a:t>
            </a:r>
            <a:r>
              <a:rPr lang="en-US" dirty="0" err="1" smtClean="0"/>
              <a:t>uretra</a:t>
            </a:r>
            <a:endParaRPr lang="en-US" dirty="0" smtClean="0"/>
          </a:p>
          <a:p>
            <a:r>
              <a:rPr lang="en-US" dirty="0" err="1" smtClean="0"/>
              <a:t>Homóloga</a:t>
            </a:r>
            <a:r>
              <a:rPr lang="en-US" dirty="0" smtClean="0"/>
              <a:t> a la </a:t>
            </a:r>
            <a:r>
              <a:rPr lang="en-US" dirty="0" err="1" smtClean="0"/>
              <a:t>próstata</a:t>
            </a:r>
            <a:r>
              <a:rPr lang="en-US" dirty="0" smtClean="0"/>
              <a:t> en </a:t>
            </a:r>
            <a:r>
              <a:rPr lang="en-US" dirty="0" err="1" smtClean="0"/>
              <a:t>varones</a:t>
            </a:r>
            <a:endParaRPr lang="en-US" dirty="0" smtClean="0"/>
          </a:p>
          <a:p>
            <a:pPr lvl="1"/>
            <a:r>
              <a:rPr lang="en-US" dirty="0" err="1" smtClean="0"/>
              <a:t>Secreción</a:t>
            </a:r>
            <a:r>
              <a:rPr lang="en-US" dirty="0" smtClean="0"/>
              <a:t> similar al </a:t>
            </a:r>
            <a:r>
              <a:rPr lang="en-US" dirty="0" err="1" smtClean="0"/>
              <a:t>fluído</a:t>
            </a:r>
            <a:r>
              <a:rPr lang="en-US" dirty="0" smtClean="0"/>
              <a:t> de la </a:t>
            </a:r>
            <a:r>
              <a:rPr lang="en-US" dirty="0" err="1" smtClean="0">
                <a:solidFill>
                  <a:srgbClr val="FF0000"/>
                </a:solidFill>
              </a:rPr>
              <a:t>próstata</a:t>
            </a:r>
            <a:endParaRPr lang="en-US" dirty="0">
              <a:solidFill>
                <a:srgbClr val="FF0000"/>
              </a:solidFill>
            </a:endParaRPr>
          </a:p>
        </p:txBody>
      </p:sp>
      <p:pic>
        <p:nvPicPr>
          <p:cNvPr id="4" name="Picture 3" descr="vagin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634" y="2924509"/>
            <a:ext cx="7030261" cy="3866643"/>
          </a:xfrm>
          <a:prstGeom prst="rect">
            <a:avLst/>
          </a:prstGeom>
        </p:spPr>
      </p:pic>
      <p:sp>
        <p:nvSpPr>
          <p:cNvPr id="5" name="TextBox 4"/>
          <p:cNvSpPr txBox="1"/>
          <p:nvPr/>
        </p:nvSpPr>
        <p:spPr>
          <a:xfrm>
            <a:off x="904633" y="4629098"/>
            <a:ext cx="1585007" cy="369332"/>
          </a:xfrm>
          <a:prstGeom prst="rect">
            <a:avLst/>
          </a:prstGeom>
          <a:noFill/>
          <a:ln w="38100" cmpd="sng">
            <a:solidFill>
              <a:srgbClr val="FF0000"/>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34577675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Glándula</a:t>
            </a:r>
            <a:r>
              <a:rPr lang="en-US" dirty="0" smtClean="0"/>
              <a:t> de </a:t>
            </a:r>
            <a:r>
              <a:rPr lang="en-US" dirty="0" err="1" smtClean="0">
                <a:solidFill>
                  <a:srgbClr val="FF0000"/>
                </a:solidFill>
              </a:rPr>
              <a:t>Bartholini</a:t>
            </a:r>
            <a:endParaRPr lang="en-US" dirty="0">
              <a:solidFill>
                <a:srgbClr val="FF0000"/>
              </a:solidFill>
            </a:endParaRPr>
          </a:p>
        </p:txBody>
      </p:sp>
      <p:sp>
        <p:nvSpPr>
          <p:cNvPr id="3" name="Content Placeholder 2"/>
          <p:cNvSpPr>
            <a:spLocks noGrp="1"/>
          </p:cNvSpPr>
          <p:nvPr>
            <p:ph idx="1"/>
          </p:nvPr>
        </p:nvSpPr>
        <p:spPr>
          <a:xfrm>
            <a:off x="457200" y="1600200"/>
            <a:ext cx="4112212" cy="4525963"/>
          </a:xfrm>
        </p:spPr>
        <p:txBody>
          <a:bodyPr>
            <a:normAutofit lnSpcReduction="10000"/>
          </a:bodyPr>
          <a:lstStyle/>
          <a:p>
            <a:r>
              <a:rPr lang="en-US" dirty="0" err="1" smtClean="0"/>
              <a:t>Localizada</a:t>
            </a:r>
            <a:r>
              <a:rPr lang="en-US" dirty="0" smtClean="0"/>
              <a:t> en la parte posterior superior de la vagina</a:t>
            </a:r>
          </a:p>
          <a:p>
            <a:r>
              <a:rPr lang="en-US" dirty="0" err="1" smtClean="0"/>
              <a:t>Propiedades</a:t>
            </a:r>
            <a:r>
              <a:rPr lang="en-US" dirty="0" smtClean="0"/>
              <a:t> </a:t>
            </a:r>
            <a:r>
              <a:rPr lang="en-US" dirty="0" err="1" smtClean="0">
                <a:solidFill>
                  <a:srgbClr val="FF0000"/>
                </a:solidFill>
              </a:rPr>
              <a:t>antibacteriales</a:t>
            </a:r>
            <a:endParaRPr lang="en-US" dirty="0" smtClean="0">
              <a:solidFill>
                <a:srgbClr val="FF0000"/>
              </a:solidFill>
            </a:endParaRPr>
          </a:p>
          <a:p>
            <a:r>
              <a:rPr lang="en-US" dirty="0" err="1" smtClean="0"/>
              <a:t>Homólogas</a:t>
            </a:r>
            <a:r>
              <a:rPr lang="en-US" dirty="0" smtClean="0"/>
              <a:t> a </a:t>
            </a:r>
            <a:r>
              <a:rPr lang="en-US" dirty="0" err="1" smtClean="0"/>
              <a:t>las</a:t>
            </a:r>
            <a:r>
              <a:rPr lang="en-US" dirty="0" smtClean="0"/>
              <a:t> </a:t>
            </a:r>
            <a:r>
              <a:rPr lang="en-US" dirty="0" err="1" smtClean="0"/>
              <a:t>glándulas</a:t>
            </a:r>
            <a:r>
              <a:rPr lang="en-US" dirty="0" smtClean="0"/>
              <a:t> </a:t>
            </a:r>
            <a:r>
              <a:rPr lang="en-US" dirty="0" err="1" smtClean="0">
                <a:solidFill>
                  <a:srgbClr val="FF0000"/>
                </a:solidFill>
              </a:rPr>
              <a:t>bulbouretrales</a:t>
            </a:r>
            <a:r>
              <a:rPr lang="en-US" dirty="0" smtClean="0">
                <a:solidFill>
                  <a:srgbClr val="FF0000"/>
                </a:solidFill>
              </a:rPr>
              <a:t> </a:t>
            </a:r>
            <a:r>
              <a:rPr lang="en-US" dirty="0" smtClean="0"/>
              <a:t>del </a:t>
            </a:r>
            <a:r>
              <a:rPr lang="en-US" dirty="0" err="1" smtClean="0"/>
              <a:t>varón</a:t>
            </a:r>
            <a:endParaRPr lang="en-US" dirty="0"/>
          </a:p>
        </p:txBody>
      </p:sp>
      <p:pic>
        <p:nvPicPr>
          <p:cNvPr id="4" name="Picture 3" descr="afp20030701p135-f1.gif"/>
          <p:cNvPicPr>
            <a:picLocks noChangeAspect="1"/>
          </p:cNvPicPr>
          <p:nvPr/>
        </p:nvPicPr>
        <p:blipFill rotWithShape="1">
          <a:blip r:embed="rId3">
            <a:extLst>
              <a:ext uri="{28A0092B-C50C-407E-A947-70E740481C1C}">
                <a14:useLocalDpi xmlns:a14="http://schemas.microsoft.com/office/drawing/2010/main" val="0"/>
              </a:ext>
            </a:extLst>
          </a:blip>
          <a:srcRect l="2782"/>
          <a:stretch/>
        </p:blipFill>
        <p:spPr>
          <a:xfrm>
            <a:off x="4859314" y="2043057"/>
            <a:ext cx="3827486" cy="3035300"/>
          </a:xfrm>
          <a:prstGeom prst="rect">
            <a:avLst/>
          </a:prstGeom>
        </p:spPr>
      </p:pic>
      <p:sp>
        <p:nvSpPr>
          <p:cNvPr id="5" name="TextBox 4"/>
          <p:cNvSpPr txBox="1"/>
          <p:nvPr/>
        </p:nvSpPr>
        <p:spPr>
          <a:xfrm>
            <a:off x="4859314" y="4709025"/>
            <a:ext cx="1295105" cy="369332"/>
          </a:xfrm>
          <a:prstGeom prst="rect">
            <a:avLst/>
          </a:prstGeom>
          <a:noFill/>
          <a:ln w="38100" cmpd="sng">
            <a:solidFill>
              <a:srgbClr val="FF0000"/>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13450806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ulva_1.jpg"/>
          <p:cNvPicPr>
            <a:picLocks noChangeAspect="1"/>
          </p:cNvPicPr>
          <p:nvPr/>
        </p:nvPicPr>
        <p:blipFill rotWithShape="1">
          <a:blip r:embed="rId2">
            <a:extLst>
              <a:ext uri="{28A0092B-C50C-407E-A947-70E740481C1C}">
                <a14:useLocalDpi xmlns:a14="http://schemas.microsoft.com/office/drawing/2010/main" val="0"/>
              </a:ext>
            </a:extLst>
          </a:blip>
          <a:srcRect t="15818" b="10369"/>
          <a:stretch/>
        </p:blipFill>
        <p:spPr>
          <a:xfrm>
            <a:off x="5029408" y="2473063"/>
            <a:ext cx="4114591" cy="3931111"/>
          </a:xfrm>
          <a:prstGeom prst="rect">
            <a:avLst/>
          </a:prstGeom>
          <a:ln>
            <a:solidFill>
              <a:srgbClr val="4F81BD"/>
            </a:solidFill>
          </a:ln>
        </p:spPr>
      </p:pic>
      <p:sp>
        <p:nvSpPr>
          <p:cNvPr id="2" name="Title 1"/>
          <p:cNvSpPr>
            <a:spLocks noGrp="1"/>
          </p:cNvSpPr>
          <p:nvPr>
            <p:ph type="title"/>
          </p:nvPr>
        </p:nvSpPr>
        <p:spPr>
          <a:xfrm>
            <a:off x="457200" y="140942"/>
            <a:ext cx="8229600" cy="728055"/>
          </a:xfrm>
        </p:spPr>
        <p:txBody>
          <a:bodyPr>
            <a:normAutofit fontScale="90000"/>
          </a:bodyPr>
          <a:lstStyle/>
          <a:p>
            <a:r>
              <a:rPr lang="es-PR" dirty="0" smtClean="0"/>
              <a:t>Genitalia Externa</a:t>
            </a:r>
            <a:endParaRPr lang="es-PR" dirty="0"/>
          </a:p>
        </p:txBody>
      </p:sp>
      <p:sp>
        <p:nvSpPr>
          <p:cNvPr id="3" name="Content Placeholder 2"/>
          <p:cNvSpPr>
            <a:spLocks noGrp="1"/>
          </p:cNvSpPr>
          <p:nvPr>
            <p:ph idx="1"/>
          </p:nvPr>
        </p:nvSpPr>
        <p:spPr>
          <a:xfrm>
            <a:off x="206565" y="1199117"/>
            <a:ext cx="8229600" cy="4987925"/>
          </a:xfrm>
        </p:spPr>
        <p:txBody>
          <a:bodyPr>
            <a:normAutofit lnSpcReduction="10000"/>
          </a:bodyPr>
          <a:lstStyle/>
          <a:p>
            <a:r>
              <a:rPr lang="es-PR" sz="3000" dirty="0" smtClean="0"/>
              <a:t>Se designa como Vulva al conjunto de </a:t>
            </a:r>
            <a:r>
              <a:rPr lang="es-PR" sz="3000" dirty="0" smtClean="0"/>
              <a:t>estructuras </a:t>
            </a:r>
            <a:r>
              <a:rPr lang="es-PR" sz="3000" dirty="0" smtClean="0"/>
              <a:t>externas visibles (Pubis – Perineo)</a:t>
            </a:r>
          </a:p>
          <a:p>
            <a:pPr marL="0" indent="0">
              <a:buNone/>
            </a:pPr>
            <a:endParaRPr lang="es-PR" sz="3000" dirty="0" smtClean="0"/>
          </a:p>
          <a:p>
            <a:r>
              <a:rPr lang="es-PR" sz="3000" dirty="0" smtClean="0"/>
              <a:t>Contiene:</a:t>
            </a:r>
          </a:p>
          <a:p>
            <a:pPr marL="0" indent="0">
              <a:buNone/>
            </a:pPr>
            <a:r>
              <a:rPr lang="es-PR" dirty="0" smtClean="0"/>
              <a:t>	</a:t>
            </a:r>
            <a:r>
              <a:rPr lang="es-PR" sz="2800" dirty="0" smtClean="0"/>
              <a:t>a) Vestíbulo</a:t>
            </a:r>
          </a:p>
          <a:p>
            <a:pPr marL="0" indent="0">
              <a:buNone/>
            </a:pPr>
            <a:r>
              <a:rPr lang="es-PR" sz="2800" dirty="0"/>
              <a:t>	</a:t>
            </a:r>
            <a:r>
              <a:rPr lang="es-PR" sz="2800" dirty="0" smtClean="0"/>
              <a:t>b) Labios menores</a:t>
            </a:r>
          </a:p>
          <a:p>
            <a:pPr marL="0" indent="0">
              <a:buNone/>
            </a:pPr>
            <a:r>
              <a:rPr lang="es-PR" sz="2800" dirty="0"/>
              <a:t>	</a:t>
            </a:r>
            <a:r>
              <a:rPr lang="es-PR" sz="2800" dirty="0" smtClean="0"/>
              <a:t>c) Clítoris </a:t>
            </a:r>
          </a:p>
          <a:p>
            <a:pPr marL="0" indent="0">
              <a:buNone/>
            </a:pPr>
            <a:r>
              <a:rPr lang="es-PR" sz="2800" dirty="0"/>
              <a:t>	</a:t>
            </a:r>
            <a:r>
              <a:rPr lang="es-PR" sz="2800" dirty="0" smtClean="0"/>
              <a:t>d) Labios mayores</a:t>
            </a:r>
          </a:p>
          <a:p>
            <a:pPr marL="0" indent="0">
              <a:buNone/>
            </a:pPr>
            <a:r>
              <a:rPr lang="es-PR" sz="2800" dirty="0"/>
              <a:t>	</a:t>
            </a:r>
            <a:r>
              <a:rPr lang="es-PR" sz="2800" dirty="0" smtClean="0"/>
              <a:t>e) Monte pubis (Venus)</a:t>
            </a:r>
          </a:p>
          <a:p>
            <a:pPr marL="0" indent="0">
              <a:buNone/>
            </a:pPr>
            <a:r>
              <a:rPr lang="es-PR" sz="2800" dirty="0"/>
              <a:t>	</a:t>
            </a:r>
            <a:r>
              <a:rPr lang="es-PR" sz="2800" dirty="0" smtClean="0"/>
              <a:t>f) Abertura uretral y glandulares</a:t>
            </a:r>
          </a:p>
        </p:txBody>
      </p:sp>
    </p:spTree>
    <p:extLst>
      <p:ext uri="{BB962C8B-B14F-4D97-AF65-F5344CB8AC3E}">
        <p14:creationId xmlns:p14="http://schemas.microsoft.com/office/powerpoint/2010/main" val="35425700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R"/>
          </a:p>
        </p:txBody>
      </p:sp>
      <p:pic>
        <p:nvPicPr>
          <p:cNvPr id="4" name="Picture 3" descr="Screen Shot 2015-05-14 at 9.56.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6464608"/>
          </a:xfrm>
          <a:prstGeom prst="rect">
            <a:avLst/>
          </a:prstGeom>
          <a:ln>
            <a:solidFill>
              <a:srgbClr val="4F81BD"/>
            </a:solidFill>
          </a:ln>
        </p:spPr>
      </p:pic>
    </p:spTree>
    <p:extLst>
      <p:ext uri="{BB962C8B-B14F-4D97-AF65-F5344CB8AC3E}">
        <p14:creationId xmlns:p14="http://schemas.microsoft.com/office/powerpoint/2010/main" val="31396234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R" sz="4000" dirty="0" smtClean="0">
                <a:latin typeface="Calibri" charset="0"/>
              </a:rPr>
              <a:t>Glándulas</a:t>
            </a:r>
            <a:r>
              <a:rPr lang="es-PR" sz="4000" b="1" dirty="0" smtClean="0">
                <a:latin typeface="Calibri" charset="0"/>
              </a:rPr>
              <a:t> </a:t>
            </a:r>
            <a:r>
              <a:rPr lang="es-PR" sz="4000" dirty="0">
                <a:latin typeface="Calibri" charset="0"/>
              </a:rPr>
              <a:t>Accesorias Masculinas</a:t>
            </a:r>
            <a:r>
              <a:rPr lang="en-US" sz="4000" dirty="0">
                <a:latin typeface="Calibri" charset="0"/>
              </a:rPr>
              <a:t/>
            </a:r>
            <a:br>
              <a:rPr lang="en-US" sz="4000" dirty="0">
                <a:latin typeface="Calibri" charset="0"/>
              </a:rPr>
            </a:br>
            <a:endParaRPr lang="en-US" sz="4000" dirty="0">
              <a:latin typeface="Calibri" charset="0"/>
            </a:endParaRPr>
          </a:p>
        </p:txBody>
      </p:sp>
      <p:sp>
        <p:nvSpPr>
          <p:cNvPr id="2051" name="Content Placeholder 2"/>
          <p:cNvSpPr>
            <a:spLocks noGrp="1"/>
          </p:cNvSpPr>
          <p:nvPr>
            <p:ph idx="1"/>
          </p:nvPr>
        </p:nvSpPr>
        <p:spPr>
          <a:xfrm>
            <a:off x="457200" y="1219200"/>
            <a:ext cx="8382000" cy="4906963"/>
          </a:xfrm>
        </p:spPr>
        <p:txBody>
          <a:bodyPr>
            <a:normAutofit lnSpcReduction="10000"/>
          </a:bodyPr>
          <a:lstStyle/>
          <a:p>
            <a:pPr>
              <a:buFont typeface="Arial" charset="0"/>
              <a:buNone/>
            </a:pPr>
            <a:r>
              <a:rPr lang="es-PR" dirty="0">
                <a:latin typeface="Calibri" charset="0"/>
              </a:rPr>
              <a:t>Las mas importantes son: </a:t>
            </a:r>
          </a:p>
          <a:p>
            <a:r>
              <a:rPr lang="es-PR" sz="2800" dirty="0" smtClean="0">
                <a:latin typeface="Calibri" charset="0"/>
              </a:rPr>
              <a:t>vesículas seminales</a:t>
            </a:r>
            <a:endParaRPr lang="en-US" sz="2800" dirty="0">
              <a:latin typeface="Calibri" charset="0"/>
            </a:endParaRPr>
          </a:p>
          <a:p>
            <a:r>
              <a:rPr lang="en-US" sz="2800" dirty="0" smtClean="0">
                <a:latin typeface="Calibri" charset="0"/>
              </a:rPr>
              <a:t>P</a:t>
            </a:r>
            <a:r>
              <a:rPr lang="es-PR" sz="2800" dirty="0" smtClean="0">
                <a:latin typeface="Calibri" charset="0"/>
              </a:rPr>
              <a:t>róstata</a:t>
            </a:r>
            <a:endParaRPr lang="en-US" sz="2800" dirty="0">
              <a:latin typeface="Calibri" charset="0"/>
            </a:endParaRPr>
          </a:p>
          <a:p>
            <a:r>
              <a:rPr lang="es-PR" sz="2800" dirty="0">
                <a:latin typeface="Calibri" charset="0"/>
              </a:rPr>
              <a:t>glándulas </a:t>
            </a:r>
            <a:r>
              <a:rPr lang="es-PR" sz="2800" dirty="0" smtClean="0">
                <a:latin typeface="Calibri" charset="0"/>
              </a:rPr>
              <a:t>bulbouretrales </a:t>
            </a:r>
            <a:r>
              <a:rPr lang="es-PR" sz="2800" dirty="0">
                <a:latin typeface="Calibri" charset="0"/>
              </a:rPr>
              <a:t>ó glándulas “cowper</a:t>
            </a:r>
            <a:r>
              <a:rPr lang="es-PR" sz="2800" dirty="0" smtClean="0">
                <a:latin typeface="Calibri" charset="0"/>
              </a:rPr>
              <a:t>”</a:t>
            </a:r>
          </a:p>
          <a:p>
            <a:pPr>
              <a:buFont typeface="Arial" charset="0"/>
              <a:buNone/>
            </a:pPr>
            <a:r>
              <a:rPr lang="es-PR" dirty="0">
                <a:latin typeface="Calibri" charset="0"/>
              </a:rPr>
              <a:t>Las </a:t>
            </a:r>
            <a:r>
              <a:rPr lang="es-PR" b="1" dirty="0">
                <a:latin typeface="Calibri" charset="0"/>
              </a:rPr>
              <a:t>funciones</a:t>
            </a:r>
            <a:r>
              <a:rPr lang="es-PR" dirty="0">
                <a:latin typeface="Calibri" charset="0"/>
              </a:rPr>
              <a:t> principales son: </a:t>
            </a:r>
            <a:endParaRPr lang="en-US" dirty="0">
              <a:latin typeface="Calibri" charset="0"/>
            </a:endParaRPr>
          </a:p>
          <a:p>
            <a:pPr lvl="1">
              <a:buFont typeface="Calibri" charset="0"/>
              <a:buAutoNum type="arabicPeriod"/>
            </a:pPr>
            <a:r>
              <a:rPr lang="es-PR" dirty="0">
                <a:latin typeface="Calibri" charset="0"/>
              </a:rPr>
              <a:t>Activación de los espermatozoides</a:t>
            </a:r>
            <a:endParaRPr lang="en-US" dirty="0">
              <a:latin typeface="Calibri" charset="0"/>
            </a:endParaRPr>
          </a:p>
          <a:p>
            <a:pPr lvl="1">
              <a:buFont typeface="Calibri" charset="0"/>
              <a:buAutoNum type="arabicPeriod"/>
            </a:pPr>
            <a:r>
              <a:rPr lang="es-PR" dirty="0">
                <a:latin typeface="Calibri" charset="0"/>
              </a:rPr>
              <a:t>Proporcionar los nutrientes </a:t>
            </a:r>
            <a:r>
              <a:rPr lang="es-PR" dirty="0" smtClean="0">
                <a:latin typeface="Calibri" charset="0"/>
              </a:rPr>
              <a:t>(seminales)</a:t>
            </a:r>
            <a:endParaRPr lang="en-US" dirty="0">
              <a:latin typeface="Calibri" charset="0"/>
            </a:endParaRPr>
          </a:p>
          <a:p>
            <a:pPr lvl="1">
              <a:buFont typeface="Calibri" charset="0"/>
              <a:buAutoNum type="arabicPeriod"/>
            </a:pPr>
            <a:r>
              <a:rPr lang="es-PR" dirty="0">
                <a:latin typeface="Calibri" charset="0"/>
              </a:rPr>
              <a:t>Propulsar espermatozoides  y líquidos a lo  largo del tracto reproductivo</a:t>
            </a:r>
            <a:endParaRPr lang="en-US" dirty="0">
              <a:latin typeface="Calibri" charset="0"/>
            </a:endParaRPr>
          </a:p>
          <a:p>
            <a:pPr lvl="1">
              <a:buFont typeface="Calibri" charset="0"/>
              <a:buAutoNum type="arabicPeriod"/>
            </a:pPr>
            <a:r>
              <a:rPr lang="es-PR" dirty="0">
                <a:latin typeface="Calibri" charset="0"/>
              </a:rPr>
              <a:t> Producción de amortiguadores </a:t>
            </a:r>
            <a:r>
              <a:rPr lang="es-PR" dirty="0" smtClean="0">
                <a:latin typeface="Calibri" charset="0"/>
              </a:rPr>
              <a:t>(pH)</a:t>
            </a:r>
            <a:endParaRPr lang="en-US" dirty="0">
              <a:latin typeface="Calibri" charset="0"/>
            </a:endParaRPr>
          </a:p>
          <a:p>
            <a:endParaRPr lang="en-US" sz="2800" dirty="0">
              <a:latin typeface="Calibri" charset="0"/>
            </a:endParaRPr>
          </a:p>
          <a:p>
            <a:pPr>
              <a:buFont typeface="Arial" charset="0"/>
              <a:buNone/>
            </a:pPr>
            <a:endParaRPr lang="en-US" dirty="0">
              <a:latin typeface="Calibri" charset="0"/>
            </a:endParaRPr>
          </a:p>
        </p:txBody>
      </p:sp>
    </p:spTree>
    <p:extLst>
      <p:ext uri="{BB962C8B-B14F-4D97-AF65-F5344CB8AC3E}">
        <p14:creationId xmlns:p14="http://schemas.microsoft.com/office/powerpoint/2010/main" val="25620367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t>Conductos Femeninos</a:t>
            </a:r>
            <a:endParaRPr lang="es-PR" dirty="0"/>
          </a:p>
        </p:txBody>
      </p:sp>
      <p:sp>
        <p:nvSpPr>
          <p:cNvPr id="3" name="Content Placeholder 2"/>
          <p:cNvSpPr>
            <a:spLocks noGrp="1"/>
          </p:cNvSpPr>
          <p:nvPr>
            <p:ph idx="1"/>
          </p:nvPr>
        </p:nvSpPr>
        <p:spPr/>
        <p:txBody>
          <a:bodyPr/>
          <a:lstStyle/>
          <a:p>
            <a:pPr marL="0" indent="0">
              <a:buNone/>
            </a:pPr>
            <a:r>
              <a:rPr lang="es-PR" dirty="0" smtClean="0"/>
              <a:t>Conjunto de tejidos que forman pasajes por donde entran o salen elementos hormonales o biológicos</a:t>
            </a:r>
            <a:endParaRPr lang="es-PR" dirty="0"/>
          </a:p>
          <a:p>
            <a:pPr marL="0" indent="0">
              <a:buNone/>
            </a:pPr>
            <a:r>
              <a:rPr lang="en-US" dirty="0" smtClean="0"/>
              <a:t>Entre </a:t>
            </a:r>
            <a:r>
              <a:rPr lang="es-PR" dirty="0" smtClean="0"/>
              <a:t>estos están</a:t>
            </a:r>
            <a:r>
              <a:rPr lang="en-US" dirty="0" smtClean="0"/>
              <a:t>: </a:t>
            </a:r>
          </a:p>
          <a:p>
            <a:r>
              <a:rPr lang="es-PR" dirty="0" smtClean="0"/>
              <a:t>Conducto tubo </a:t>
            </a:r>
            <a:r>
              <a:rPr lang="es-PR" dirty="0" smtClean="0"/>
              <a:t>uterino o </a:t>
            </a:r>
            <a:r>
              <a:rPr lang="es-PR" dirty="0" smtClean="0"/>
              <a:t>trompas </a:t>
            </a:r>
            <a:r>
              <a:rPr lang="es-PR" dirty="0" smtClean="0"/>
              <a:t>de Falopio</a:t>
            </a:r>
          </a:p>
          <a:p>
            <a:r>
              <a:rPr lang="en-US" dirty="0" smtClean="0"/>
              <a:t>Vagina</a:t>
            </a:r>
          </a:p>
          <a:p>
            <a:r>
              <a:rPr lang="en-US" dirty="0" err="1" smtClean="0"/>
              <a:t>Útero</a:t>
            </a:r>
            <a:endParaRPr lang="en-US" dirty="0" smtClean="0"/>
          </a:p>
          <a:p>
            <a:endParaRPr lang="es-PR" dirty="0"/>
          </a:p>
        </p:txBody>
      </p:sp>
    </p:spTree>
    <p:extLst>
      <p:ext uri="{BB962C8B-B14F-4D97-AF65-F5344CB8AC3E}">
        <p14:creationId xmlns:p14="http://schemas.microsoft.com/office/powerpoint/2010/main" val="1569425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5-14 at 9.57.39 AM.png"/>
          <p:cNvPicPr>
            <a:picLocks noChangeAspect="1"/>
          </p:cNvPicPr>
          <p:nvPr/>
        </p:nvPicPr>
        <p:blipFill rotWithShape="1">
          <a:blip r:embed="rId2">
            <a:extLst>
              <a:ext uri="{28A0092B-C50C-407E-A947-70E740481C1C}">
                <a14:useLocalDpi xmlns:a14="http://schemas.microsoft.com/office/drawing/2010/main" val="0"/>
              </a:ext>
            </a:extLst>
          </a:blip>
          <a:srcRect l="7879" t="3125" r="5185"/>
          <a:stretch/>
        </p:blipFill>
        <p:spPr>
          <a:xfrm>
            <a:off x="3309465" y="1323626"/>
            <a:ext cx="5834535" cy="4748932"/>
          </a:xfrm>
          <a:prstGeom prst="rect">
            <a:avLst/>
          </a:prstGeom>
          <a:ln>
            <a:solidFill>
              <a:srgbClr val="4F81BD"/>
            </a:solidFill>
          </a:ln>
        </p:spPr>
      </p:pic>
      <p:sp>
        <p:nvSpPr>
          <p:cNvPr id="3" name="Rectangle 2"/>
          <p:cNvSpPr/>
          <p:nvPr/>
        </p:nvSpPr>
        <p:spPr>
          <a:xfrm>
            <a:off x="333375" y="1347590"/>
            <a:ext cx="2976090" cy="4401205"/>
          </a:xfrm>
          <a:prstGeom prst="rect">
            <a:avLst/>
          </a:prstGeom>
        </p:spPr>
        <p:txBody>
          <a:bodyPr wrap="square">
            <a:spAutoFit/>
          </a:bodyPr>
          <a:lstStyle/>
          <a:p>
            <a:r>
              <a:rPr lang="es-PR" sz="2800" dirty="0"/>
              <a:t>Partes internas: </a:t>
            </a:r>
          </a:p>
          <a:p>
            <a:r>
              <a:rPr lang="es-PR" sz="2800" dirty="0"/>
              <a:t>	a) Himen</a:t>
            </a:r>
          </a:p>
          <a:p>
            <a:r>
              <a:rPr lang="es-PR" sz="2800" dirty="0"/>
              <a:t>	b) Canal vaginal (Lumen)</a:t>
            </a:r>
          </a:p>
          <a:p>
            <a:r>
              <a:rPr lang="es-PR" sz="2800" dirty="0"/>
              <a:t>	c) Músculo bulboesponjoso</a:t>
            </a:r>
          </a:p>
          <a:p>
            <a:r>
              <a:rPr lang="es-PR" sz="2800" dirty="0"/>
              <a:t>	d) </a:t>
            </a:r>
            <a:r>
              <a:rPr lang="es-PR" sz="2800" dirty="0" smtClean="0"/>
              <a:t>Bulvos </a:t>
            </a:r>
            <a:r>
              <a:rPr lang="es-PR" sz="2800" dirty="0" smtClean="0"/>
              <a:t>vestibulares</a:t>
            </a:r>
          </a:p>
          <a:p>
            <a:endParaRPr lang="es-PR" sz="2800" dirty="0"/>
          </a:p>
          <a:p>
            <a:r>
              <a:rPr lang="es-PR" sz="2800" dirty="0" smtClean="0">
                <a:solidFill>
                  <a:srgbClr val="FF0000"/>
                </a:solidFill>
              </a:rPr>
              <a:t>Vaginitis</a:t>
            </a:r>
            <a:endParaRPr lang="es-PR" sz="2800" dirty="0">
              <a:solidFill>
                <a:srgbClr val="FF0000"/>
              </a:solidFill>
            </a:endParaRPr>
          </a:p>
        </p:txBody>
      </p:sp>
      <p:sp>
        <p:nvSpPr>
          <p:cNvPr id="5" name="Title 1"/>
          <p:cNvSpPr>
            <a:spLocks noGrp="1"/>
          </p:cNvSpPr>
          <p:nvPr>
            <p:ph type="title"/>
          </p:nvPr>
        </p:nvSpPr>
        <p:spPr>
          <a:xfrm>
            <a:off x="457200" y="274638"/>
            <a:ext cx="8229600" cy="1143000"/>
          </a:xfrm>
        </p:spPr>
        <p:txBody>
          <a:bodyPr/>
          <a:lstStyle/>
          <a:p>
            <a:r>
              <a:rPr lang="es-PR" dirty="0" smtClean="0"/>
              <a:t>Anatomía / Histología: Vagina</a:t>
            </a:r>
            <a:endParaRPr lang="es-PR" dirty="0"/>
          </a:p>
        </p:txBody>
      </p:sp>
    </p:spTree>
    <p:extLst>
      <p:ext uri="{BB962C8B-B14F-4D97-AF65-F5344CB8AC3E}">
        <p14:creationId xmlns:p14="http://schemas.microsoft.com/office/powerpoint/2010/main" val="23426243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t>Anatomía / Histología: Vagina</a:t>
            </a:r>
            <a:endParaRPr lang="es-PR" dirty="0"/>
          </a:p>
        </p:txBody>
      </p:sp>
      <p:sp>
        <p:nvSpPr>
          <p:cNvPr id="3" name="Content Placeholder 2"/>
          <p:cNvSpPr>
            <a:spLocks noGrp="1"/>
          </p:cNvSpPr>
          <p:nvPr>
            <p:ph idx="1"/>
          </p:nvPr>
        </p:nvSpPr>
        <p:spPr>
          <a:xfrm>
            <a:off x="457200" y="1600200"/>
            <a:ext cx="8229600" cy="4924425"/>
          </a:xfrm>
        </p:spPr>
        <p:txBody>
          <a:bodyPr>
            <a:normAutofit fontScale="92500" lnSpcReduction="10000"/>
          </a:bodyPr>
          <a:lstStyle/>
          <a:p>
            <a:r>
              <a:rPr lang="es-PR" dirty="0" smtClean="0"/>
              <a:t>Es un músculo tubular que se extiende desde la cervix al exterior </a:t>
            </a:r>
            <a:r>
              <a:rPr lang="es-PR" dirty="0" smtClean="0">
                <a:solidFill>
                  <a:srgbClr val="FF0000"/>
                </a:solidFill>
              </a:rPr>
              <a:t>(vestíbulo)</a:t>
            </a:r>
            <a:r>
              <a:rPr lang="es-PR" dirty="0" smtClean="0"/>
              <a:t>. </a:t>
            </a:r>
          </a:p>
          <a:p>
            <a:endParaRPr lang="es-PR" dirty="0"/>
          </a:p>
          <a:p>
            <a:r>
              <a:rPr lang="es-PR" dirty="0" smtClean="0"/>
              <a:t>7.5-9 cm (3-3.6 in.) de largo. </a:t>
            </a:r>
          </a:p>
          <a:p>
            <a:endParaRPr lang="es-PR" dirty="0"/>
          </a:p>
          <a:p>
            <a:r>
              <a:rPr lang="es-PR" dirty="0"/>
              <a:t>P</a:t>
            </a:r>
            <a:r>
              <a:rPr lang="es-PR" dirty="0" smtClean="0"/>
              <a:t>aralelo al ano y la uretra. </a:t>
            </a:r>
          </a:p>
          <a:p>
            <a:endParaRPr lang="es-PR" dirty="0"/>
          </a:p>
          <a:p>
            <a:r>
              <a:rPr lang="es-PR" dirty="0" smtClean="0"/>
              <a:t>Inervación desde: plexo hipogástrico, nervios sacrales S</a:t>
            </a:r>
            <a:r>
              <a:rPr lang="es-PR" sz="1900" dirty="0" smtClean="0"/>
              <a:t>2 </a:t>
            </a:r>
            <a:r>
              <a:rPr lang="es-PR" dirty="0" smtClean="0"/>
              <a:t>– S</a:t>
            </a:r>
            <a:r>
              <a:rPr lang="es-PR" sz="1900" dirty="0" smtClean="0"/>
              <a:t>4</a:t>
            </a:r>
            <a:r>
              <a:rPr lang="es-PR" dirty="0"/>
              <a:t> </a:t>
            </a:r>
            <a:r>
              <a:rPr lang="es-PR" dirty="0" smtClean="0"/>
              <a:t>y ramificaciones del nervio pudendo. </a:t>
            </a:r>
            <a:endParaRPr lang="es-PR" sz="1900" dirty="0" smtClean="0"/>
          </a:p>
          <a:p>
            <a:pPr marL="914400" lvl="2" indent="0">
              <a:buNone/>
            </a:pPr>
            <a:endParaRPr lang="es-PR" dirty="0" smtClean="0"/>
          </a:p>
        </p:txBody>
      </p:sp>
    </p:spTree>
    <p:extLst>
      <p:ext uri="{BB962C8B-B14F-4D97-AF65-F5344CB8AC3E}">
        <p14:creationId xmlns:p14="http://schemas.microsoft.com/office/powerpoint/2010/main" val="13440173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PR"/>
          </a:p>
        </p:txBody>
      </p:sp>
      <p:pic>
        <p:nvPicPr>
          <p:cNvPr id="6" name="Picture 5" descr="Screen Shot 2015-05-14 at 9.59.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0" y="274638"/>
            <a:ext cx="7746999" cy="6373764"/>
          </a:xfrm>
          <a:prstGeom prst="rect">
            <a:avLst/>
          </a:prstGeom>
          <a:ln>
            <a:solidFill>
              <a:srgbClr val="4F81BD"/>
            </a:solidFill>
          </a:ln>
        </p:spPr>
      </p:pic>
    </p:spTree>
    <p:extLst>
      <p:ext uri="{BB962C8B-B14F-4D97-AF65-F5344CB8AC3E}">
        <p14:creationId xmlns:p14="http://schemas.microsoft.com/office/powerpoint/2010/main" val="331714523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R" dirty="0" smtClean="0"/>
              <a:t>Cambios en la vagina durante la relación sexual</a:t>
            </a:r>
            <a:endParaRPr lang="es-PR" dirty="0"/>
          </a:p>
        </p:txBody>
      </p:sp>
      <p:pic>
        <p:nvPicPr>
          <p:cNvPr id="5" name="Picture 4" descr="nulipara_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34" y="1528235"/>
            <a:ext cx="8018440" cy="5131775"/>
          </a:xfrm>
          <a:prstGeom prst="rect">
            <a:avLst/>
          </a:prstGeom>
          <a:ln>
            <a:solidFill>
              <a:srgbClr val="4F81BD"/>
            </a:solidFill>
          </a:ln>
        </p:spPr>
      </p:pic>
    </p:spTree>
    <p:extLst>
      <p:ext uri="{BB962C8B-B14F-4D97-AF65-F5344CB8AC3E}">
        <p14:creationId xmlns:p14="http://schemas.microsoft.com/office/powerpoint/2010/main" val="31393747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smtClean="0"/>
              <a:t>Algunas Enfermedades</a:t>
            </a:r>
            <a:endParaRPr lang="es-PR" dirty="0"/>
          </a:p>
        </p:txBody>
      </p:sp>
      <p:sp>
        <p:nvSpPr>
          <p:cNvPr id="3" name="Content Placeholder 2"/>
          <p:cNvSpPr>
            <a:spLocks noGrp="1"/>
          </p:cNvSpPr>
          <p:nvPr>
            <p:ph idx="1"/>
          </p:nvPr>
        </p:nvSpPr>
        <p:spPr>
          <a:xfrm>
            <a:off x="457200" y="1600200"/>
            <a:ext cx="8229600" cy="4924425"/>
          </a:xfrm>
        </p:spPr>
        <p:txBody>
          <a:bodyPr>
            <a:normAutofit/>
          </a:bodyPr>
          <a:lstStyle/>
          <a:p>
            <a:r>
              <a:rPr lang="es-PR" sz="3000" dirty="0" smtClean="0"/>
              <a:t>Enfermedades de </a:t>
            </a:r>
            <a:r>
              <a:rPr lang="es-PR" sz="3000" dirty="0" smtClean="0">
                <a:solidFill>
                  <a:srgbClr val="FF0000"/>
                </a:solidFill>
              </a:rPr>
              <a:t>Transmisión</a:t>
            </a:r>
            <a:r>
              <a:rPr lang="es-PR" sz="3000" dirty="0" smtClean="0"/>
              <a:t> Sexual:</a:t>
            </a:r>
          </a:p>
          <a:p>
            <a:endParaRPr lang="es-PR" dirty="0"/>
          </a:p>
          <a:p>
            <a:pPr marL="457200" lvl="1" indent="0">
              <a:buNone/>
            </a:pPr>
            <a:r>
              <a:rPr lang="es-PR" dirty="0" smtClean="0"/>
              <a:t>1) Clamidia</a:t>
            </a:r>
          </a:p>
          <a:p>
            <a:pPr marL="457200" lvl="1" indent="0">
              <a:buNone/>
            </a:pPr>
            <a:r>
              <a:rPr lang="es-PR" dirty="0" smtClean="0"/>
              <a:t>2) Gonorrea</a:t>
            </a:r>
          </a:p>
          <a:p>
            <a:pPr marL="457200" lvl="1" indent="0">
              <a:buNone/>
            </a:pPr>
            <a:r>
              <a:rPr lang="es-PR" dirty="0" smtClean="0"/>
              <a:t>3) Herpes genital</a:t>
            </a:r>
          </a:p>
          <a:p>
            <a:pPr marL="457200" lvl="1" indent="0">
              <a:buNone/>
            </a:pPr>
            <a:r>
              <a:rPr lang="es-PR" dirty="0" smtClean="0"/>
              <a:t>4) VIH/SIDA</a:t>
            </a:r>
          </a:p>
          <a:p>
            <a:pPr marL="457200" lvl="1" indent="0">
              <a:buNone/>
            </a:pPr>
            <a:r>
              <a:rPr lang="es-PR" dirty="0" smtClean="0"/>
              <a:t>5) VPH</a:t>
            </a:r>
          </a:p>
          <a:p>
            <a:pPr marL="457200" lvl="1" indent="0">
              <a:buNone/>
            </a:pPr>
            <a:r>
              <a:rPr lang="es-PR" dirty="0" smtClean="0"/>
              <a:t>6) Sífilis</a:t>
            </a:r>
          </a:p>
          <a:p>
            <a:pPr marL="457200" lvl="1" indent="0">
              <a:buNone/>
            </a:pPr>
            <a:r>
              <a:rPr lang="es-PR" dirty="0" smtClean="0"/>
              <a:t>7) Tricomoniasis</a:t>
            </a:r>
          </a:p>
          <a:p>
            <a:pPr lvl="1"/>
            <a:endParaRPr lang="es-PR" dirty="0" smtClean="0"/>
          </a:p>
        </p:txBody>
      </p:sp>
      <p:pic>
        <p:nvPicPr>
          <p:cNvPr id="4" name="Picture 3" descr="17066.jpg"/>
          <p:cNvPicPr>
            <a:picLocks noChangeAspect="1"/>
          </p:cNvPicPr>
          <p:nvPr/>
        </p:nvPicPr>
        <p:blipFill rotWithShape="1">
          <a:blip r:embed="rId2">
            <a:extLst>
              <a:ext uri="{28A0092B-C50C-407E-A947-70E740481C1C}">
                <a14:useLocalDpi xmlns:a14="http://schemas.microsoft.com/office/drawing/2010/main" val="0"/>
              </a:ext>
            </a:extLst>
          </a:blip>
          <a:srcRect l="4062" t="5000" r="5000" b="8594"/>
          <a:stretch/>
        </p:blipFill>
        <p:spPr>
          <a:xfrm>
            <a:off x="4473367" y="2797961"/>
            <a:ext cx="4213433" cy="3202788"/>
          </a:xfrm>
          <a:prstGeom prst="rect">
            <a:avLst/>
          </a:prstGeom>
          <a:ln>
            <a:solidFill>
              <a:srgbClr val="4F81BD"/>
            </a:solidFill>
          </a:ln>
        </p:spPr>
      </p:pic>
    </p:spTree>
    <p:extLst>
      <p:ext uri="{BB962C8B-B14F-4D97-AF65-F5344CB8AC3E}">
        <p14:creationId xmlns:p14="http://schemas.microsoft.com/office/powerpoint/2010/main" val="12224498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Conductos</a:t>
            </a:r>
            <a:r>
              <a:rPr lang="en-US" dirty="0" smtClean="0"/>
              <a:t> </a:t>
            </a:r>
            <a:r>
              <a:rPr lang="en-US" dirty="0" err="1" smtClean="0"/>
              <a:t>Femeninos</a:t>
            </a:r>
            <a:r>
              <a:rPr lang="en-US" dirty="0" smtClean="0"/>
              <a:t> </a:t>
            </a:r>
            <a:endParaRPr lang="es-PR" dirty="0"/>
          </a:p>
        </p:txBody>
      </p:sp>
      <p:sp>
        <p:nvSpPr>
          <p:cNvPr id="3" name="Content Placeholder 2"/>
          <p:cNvSpPr>
            <a:spLocks noGrp="1"/>
          </p:cNvSpPr>
          <p:nvPr>
            <p:ph idx="1"/>
          </p:nvPr>
        </p:nvSpPr>
        <p:spPr>
          <a:xfrm>
            <a:off x="573786" y="1850009"/>
            <a:ext cx="4338660" cy="4351338"/>
          </a:xfrm>
        </p:spPr>
        <p:txBody>
          <a:bodyPr>
            <a:normAutofit fontScale="92500" lnSpcReduction="20000"/>
          </a:bodyPr>
          <a:lstStyle/>
          <a:p>
            <a:pPr marL="0" indent="0">
              <a:buNone/>
            </a:pPr>
            <a:r>
              <a:rPr lang="es-PR" b="1" dirty="0" smtClean="0"/>
              <a:t>Trompas de Falopio</a:t>
            </a:r>
            <a:r>
              <a:rPr lang="es-PR" dirty="0" smtClean="0"/>
              <a:t>- Pasaje por donde el ovocito migrara desde el ovario al útero</a:t>
            </a:r>
          </a:p>
          <a:p>
            <a:pPr marL="0" indent="0">
              <a:buNone/>
            </a:pPr>
            <a:r>
              <a:rPr lang="en-US" b="1" dirty="0" smtClean="0"/>
              <a:t>Vagina</a:t>
            </a:r>
            <a:r>
              <a:rPr lang="en-US" dirty="0" smtClean="0"/>
              <a:t>- </a:t>
            </a:r>
            <a:r>
              <a:rPr lang="es-PR" dirty="0" smtClean="0"/>
              <a:t>Pasaje por donde se desechará el flujo y entrada del pene durante la actividad</a:t>
            </a:r>
            <a:r>
              <a:rPr lang="en-US" dirty="0" smtClean="0"/>
              <a:t> sexual</a:t>
            </a:r>
          </a:p>
          <a:p>
            <a:pPr marL="0" indent="0">
              <a:buNone/>
            </a:pPr>
            <a:r>
              <a:rPr lang="en-US" dirty="0" smtClean="0"/>
              <a:t>Canal del </a:t>
            </a:r>
            <a:r>
              <a:rPr lang="en-US" dirty="0" err="1" smtClean="0"/>
              <a:t>parto</a:t>
            </a:r>
            <a:endParaRPr lang="en-US" dirty="0" smtClean="0"/>
          </a:p>
          <a:p>
            <a:pPr marL="0" indent="0">
              <a:buNone/>
            </a:pPr>
            <a:r>
              <a:rPr lang="en-US" b="1" dirty="0" smtClean="0">
                <a:solidFill>
                  <a:srgbClr val="FF0000"/>
                </a:solidFill>
              </a:rPr>
              <a:t>Fibromas</a:t>
            </a:r>
          </a:p>
          <a:p>
            <a:pPr marL="0" indent="0">
              <a:buNone/>
            </a:pPr>
            <a:endParaRPr lang="en-US" dirty="0" smtClean="0"/>
          </a:p>
          <a:p>
            <a:pPr marL="0" indent="0">
              <a:buNone/>
            </a:pPr>
            <a:endParaRPr lang="es-PR" dirty="0" smtClean="0"/>
          </a:p>
          <a:p>
            <a:pPr marL="0" indent="0">
              <a:buNone/>
            </a:pPr>
            <a:endParaRPr lang="es-PR" dirty="0"/>
          </a:p>
        </p:txBody>
      </p:sp>
      <p:pic>
        <p:nvPicPr>
          <p:cNvPr id="4" name="Picture 3"/>
          <p:cNvPicPr>
            <a:picLocks noChangeAspect="1"/>
          </p:cNvPicPr>
          <p:nvPr/>
        </p:nvPicPr>
        <p:blipFill rotWithShape="1">
          <a:blip r:embed="rId2"/>
          <a:srcRect l="3312" t="8773" r="2886" b="6182"/>
          <a:stretch/>
        </p:blipFill>
        <p:spPr>
          <a:xfrm>
            <a:off x="4912446" y="2005385"/>
            <a:ext cx="4093534" cy="3711327"/>
          </a:xfrm>
          <a:prstGeom prst="rect">
            <a:avLst/>
          </a:prstGeom>
        </p:spPr>
      </p:pic>
    </p:spTree>
    <p:extLst>
      <p:ext uri="{BB962C8B-B14F-4D97-AF65-F5344CB8AC3E}">
        <p14:creationId xmlns:p14="http://schemas.microsoft.com/office/powerpoint/2010/main" val="38835280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0000"/>
                </a:solidFill>
              </a:rPr>
              <a:t>Endometriosis</a:t>
            </a:r>
            <a:endParaRPr lang="en-US" dirty="0">
              <a:solidFill>
                <a:srgbClr val="FF0000"/>
              </a:solidFill>
            </a:endParaRPr>
          </a:p>
        </p:txBody>
      </p:sp>
      <p:pic>
        <p:nvPicPr>
          <p:cNvPr id="7" name="Content Placeholder 6" descr="Endometriosis_Illustration_UCLA.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42" b="759"/>
          <a:stretch/>
        </p:blipFill>
        <p:spPr>
          <a:xfrm>
            <a:off x="317471" y="1600201"/>
            <a:ext cx="4178329" cy="4326684"/>
          </a:xfrm>
        </p:spPr>
      </p:pic>
      <p:sp>
        <p:nvSpPr>
          <p:cNvPr id="6" name="Content Placeholder 5"/>
          <p:cNvSpPr>
            <a:spLocks noGrp="1"/>
          </p:cNvSpPr>
          <p:nvPr>
            <p:ph sz="half" idx="2"/>
          </p:nvPr>
        </p:nvSpPr>
        <p:spPr/>
        <p:txBody>
          <a:bodyPr/>
          <a:lstStyle/>
          <a:p>
            <a:r>
              <a:rPr lang="en-US" dirty="0" err="1" smtClean="0"/>
              <a:t>Crecimiento</a:t>
            </a:r>
            <a:r>
              <a:rPr lang="en-US" dirty="0" smtClean="0"/>
              <a:t> del </a:t>
            </a:r>
            <a:r>
              <a:rPr lang="en-US" dirty="0" err="1" smtClean="0"/>
              <a:t>endometrio</a:t>
            </a:r>
            <a:r>
              <a:rPr lang="en-US" dirty="0" smtClean="0"/>
              <a:t> en </a:t>
            </a:r>
            <a:r>
              <a:rPr lang="en-US" dirty="0" err="1" smtClean="0"/>
              <a:t>tejidos</a:t>
            </a:r>
            <a:r>
              <a:rPr lang="en-US" dirty="0"/>
              <a:t> </a:t>
            </a:r>
            <a:r>
              <a:rPr lang="en-US" b="1" dirty="0" err="1" smtClean="0"/>
              <a:t>fuera</a:t>
            </a:r>
            <a:r>
              <a:rPr lang="en-US" dirty="0" smtClean="0"/>
              <a:t> del </a:t>
            </a:r>
            <a:r>
              <a:rPr lang="en-US" dirty="0" err="1" smtClean="0"/>
              <a:t>útero</a:t>
            </a:r>
            <a:r>
              <a:rPr lang="en-US" dirty="0" smtClean="0"/>
              <a:t>.</a:t>
            </a:r>
          </a:p>
          <a:p>
            <a:r>
              <a:rPr lang="en-US" dirty="0" err="1" smtClean="0"/>
              <a:t>Síntomas</a:t>
            </a:r>
            <a:r>
              <a:rPr lang="en-US" dirty="0" smtClean="0"/>
              <a:t>/</a:t>
            </a:r>
            <a:r>
              <a:rPr lang="en-US" dirty="0" err="1" smtClean="0"/>
              <a:t>Signos</a:t>
            </a:r>
            <a:endParaRPr lang="en-US" dirty="0" smtClean="0"/>
          </a:p>
          <a:p>
            <a:pPr lvl="1"/>
            <a:r>
              <a:rPr lang="en-US" dirty="0" smtClean="0"/>
              <a:t>Dolor abdominal</a:t>
            </a:r>
          </a:p>
          <a:p>
            <a:pPr lvl="1"/>
            <a:r>
              <a:rPr lang="en-US" dirty="0" smtClean="0"/>
              <a:t>Dolor al </a:t>
            </a:r>
            <a:r>
              <a:rPr lang="en-US" dirty="0" err="1" smtClean="0"/>
              <a:t>tener</a:t>
            </a:r>
            <a:r>
              <a:rPr lang="en-US" dirty="0" smtClean="0"/>
              <a:t> </a:t>
            </a:r>
            <a:r>
              <a:rPr lang="en-US" dirty="0" err="1" smtClean="0"/>
              <a:t>relaciones</a:t>
            </a:r>
            <a:r>
              <a:rPr lang="en-US" dirty="0" smtClean="0"/>
              <a:t> </a:t>
            </a:r>
            <a:r>
              <a:rPr lang="en-US" dirty="0" err="1" smtClean="0"/>
              <a:t>sexuales</a:t>
            </a:r>
            <a:endParaRPr lang="en-US" dirty="0" smtClean="0"/>
          </a:p>
          <a:p>
            <a:pPr lvl="1"/>
            <a:r>
              <a:rPr lang="en-US" dirty="0" err="1" smtClean="0"/>
              <a:t>Infertilidad</a:t>
            </a:r>
            <a:endParaRPr lang="en-US" dirty="0"/>
          </a:p>
        </p:txBody>
      </p:sp>
    </p:spTree>
    <p:extLst>
      <p:ext uri="{BB962C8B-B14F-4D97-AF65-F5344CB8AC3E}">
        <p14:creationId xmlns:p14="http://schemas.microsoft.com/office/powerpoint/2010/main" val="412296512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77920"/>
          </a:xfrm>
        </p:spPr>
        <p:txBody>
          <a:bodyPr>
            <a:normAutofit fontScale="90000"/>
          </a:bodyPr>
          <a:lstStyle/>
          <a:p>
            <a:r>
              <a:rPr lang="es-PR" dirty="0" smtClean="0"/>
              <a:t>Ciclo Uterino Femenino</a:t>
            </a:r>
            <a:endParaRPr lang="es-PR" dirty="0"/>
          </a:p>
        </p:txBody>
      </p:sp>
      <p:sp>
        <p:nvSpPr>
          <p:cNvPr id="3" name="Content Placeholder 2"/>
          <p:cNvSpPr>
            <a:spLocks noGrp="1"/>
          </p:cNvSpPr>
          <p:nvPr>
            <p:ph idx="1"/>
          </p:nvPr>
        </p:nvSpPr>
        <p:spPr>
          <a:xfrm>
            <a:off x="0" y="722658"/>
            <a:ext cx="4728647" cy="6085206"/>
          </a:xfrm>
        </p:spPr>
        <p:txBody>
          <a:bodyPr>
            <a:normAutofit fontScale="92500" lnSpcReduction="20000"/>
          </a:bodyPr>
          <a:lstStyle/>
          <a:p>
            <a:pPr marL="0" indent="0">
              <a:buNone/>
            </a:pPr>
            <a:r>
              <a:rPr lang="es-PR" b="1" dirty="0" smtClean="0"/>
              <a:t>Serie de cambios </a:t>
            </a:r>
            <a:r>
              <a:rPr lang="es-PR" b="1" dirty="0" smtClean="0"/>
              <a:t>~c/</a:t>
            </a:r>
            <a:r>
              <a:rPr lang="es-PR" b="1" dirty="0" smtClean="0"/>
              <a:t>28</a:t>
            </a:r>
            <a:r>
              <a:rPr lang="es-PR" b="1" dirty="0" smtClean="0"/>
              <a:t> </a:t>
            </a:r>
            <a:r>
              <a:rPr lang="es-PR" b="1" dirty="0" smtClean="0"/>
              <a:t>dias </a:t>
            </a:r>
            <a:endParaRPr lang="es-PR" b="1" dirty="0" smtClean="0"/>
          </a:p>
          <a:p>
            <a:pPr marL="0" indent="0">
              <a:buNone/>
            </a:pPr>
            <a:r>
              <a:rPr lang="es-PR" b="1" dirty="0" smtClean="0"/>
              <a:t>en </a:t>
            </a:r>
            <a:r>
              <a:rPr lang="es-PR" b="1" dirty="0" smtClean="0"/>
              <a:t>la estructura </a:t>
            </a:r>
            <a:r>
              <a:rPr lang="es-PR" b="1" dirty="0" smtClean="0"/>
              <a:t>del endometrio </a:t>
            </a:r>
            <a:endParaRPr lang="es-PR" b="1" dirty="0" smtClean="0"/>
          </a:p>
          <a:p>
            <a:pPr marL="0" indent="0">
              <a:buNone/>
            </a:pPr>
            <a:r>
              <a:rPr lang="es-PR" dirty="0" smtClean="0"/>
              <a:t>Interacción de</a:t>
            </a:r>
          </a:p>
          <a:p>
            <a:pPr marL="914400" lvl="1" indent="-514350">
              <a:buFont typeface="+mj-lt"/>
              <a:buAutoNum type="arabicPeriod"/>
            </a:pPr>
            <a:r>
              <a:rPr lang="es-PR" dirty="0" smtClean="0"/>
              <a:t>Hipot</a:t>
            </a:r>
            <a:r>
              <a:rPr lang="es-PR" dirty="0" smtClean="0"/>
              <a:t>álamo</a:t>
            </a:r>
          </a:p>
          <a:p>
            <a:pPr marL="914400" lvl="1" indent="-514350">
              <a:buFont typeface="+mj-lt"/>
              <a:buAutoNum type="arabicPeriod"/>
            </a:pPr>
            <a:r>
              <a:rPr lang="es-PR" dirty="0" smtClean="0"/>
              <a:t>Pituitaria (adenohipófisis)</a:t>
            </a:r>
          </a:p>
          <a:p>
            <a:pPr marL="914400" lvl="1" indent="-514350">
              <a:buFont typeface="+mj-lt"/>
              <a:buAutoNum type="arabicPeriod"/>
            </a:pPr>
            <a:r>
              <a:rPr lang="es-PR" dirty="0" smtClean="0"/>
              <a:t>Ovarios</a:t>
            </a:r>
          </a:p>
          <a:p>
            <a:pPr marL="914400" lvl="1" indent="-514350">
              <a:buFont typeface="+mj-lt"/>
              <a:buAutoNum type="arabicPeriod"/>
            </a:pPr>
            <a:r>
              <a:rPr lang="es-PR" dirty="0" smtClean="0"/>
              <a:t>Útero</a:t>
            </a:r>
            <a:r>
              <a:rPr lang="es-PR" dirty="0" smtClean="0"/>
              <a:t>					</a:t>
            </a:r>
          </a:p>
          <a:p>
            <a:pPr marL="0" indent="0">
              <a:buNone/>
            </a:pPr>
            <a:r>
              <a:rPr lang="es-PR" dirty="0" smtClean="0"/>
              <a:t>3 </a:t>
            </a:r>
            <a:r>
              <a:rPr lang="es-PR" dirty="0" smtClean="0"/>
              <a:t>fases ~ 28 días</a:t>
            </a:r>
            <a:endParaRPr lang="es-PR" dirty="0"/>
          </a:p>
          <a:p>
            <a:pPr marL="914400" lvl="1" indent="-514350">
              <a:buFont typeface="+mj-lt"/>
              <a:buAutoNum type="arabicPeriod"/>
            </a:pPr>
            <a:r>
              <a:rPr lang="es-PR" dirty="0"/>
              <a:t>Menstruación  Días 1-5-7</a:t>
            </a:r>
          </a:p>
          <a:p>
            <a:pPr marL="914400" lvl="1" indent="-514350">
              <a:buFont typeface="+mj-lt"/>
              <a:buAutoNum type="arabicPeriod"/>
            </a:pPr>
            <a:r>
              <a:rPr lang="es-PR" dirty="0"/>
              <a:t>Fase Folicular (proliferación) Dias 11 - 17</a:t>
            </a:r>
          </a:p>
          <a:p>
            <a:pPr lvl="2"/>
            <a:r>
              <a:rPr lang="es-PR" b="1" i="1" dirty="0"/>
              <a:t>Ovulación</a:t>
            </a:r>
            <a:r>
              <a:rPr lang="es-PR" dirty="0"/>
              <a:t> (14 +/-3)</a:t>
            </a:r>
          </a:p>
          <a:p>
            <a:pPr marL="400050" lvl="1" indent="0">
              <a:buNone/>
            </a:pPr>
            <a:r>
              <a:rPr lang="es-PR" dirty="0"/>
              <a:t>3.  Fase lútea (post-ovulación) Días 18 - </a:t>
            </a:r>
            <a:r>
              <a:rPr lang="es-PR" dirty="0" smtClean="0"/>
              <a:t>28</a:t>
            </a:r>
            <a:endParaRPr lang="es-PR" dirty="0"/>
          </a:p>
        </p:txBody>
      </p:sp>
      <p:pic>
        <p:nvPicPr>
          <p:cNvPr id="5" name="Picture 4" descr="Screen Shot 2017-05-14 at 2.12.11 PM.png"/>
          <p:cNvPicPr>
            <a:picLocks noChangeAspect="1"/>
          </p:cNvPicPr>
          <p:nvPr/>
        </p:nvPicPr>
        <p:blipFill rotWithShape="1">
          <a:blip r:embed="rId2">
            <a:extLst>
              <a:ext uri="{28A0092B-C50C-407E-A947-70E740481C1C}">
                <a14:useLocalDpi xmlns:a14="http://schemas.microsoft.com/office/drawing/2010/main" val="0"/>
              </a:ext>
            </a:extLst>
          </a:blip>
          <a:srcRect l="2793" r="4016"/>
          <a:stretch/>
        </p:blipFill>
        <p:spPr>
          <a:xfrm>
            <a:off x="4695229" y="935847"/>
            <a:ext cx="4427885" cy="5665211"/>
          </a:xfrm>
          <a:prstGeom prst="rect">
            <a:avLst/>
          </a:prstGeom>
        </p:spPr>
      </p:pic>
    </p:spTree>
    <p:extLst>
      <p:ext uri="{BB962C8B-B14F-4D97-AF65-F5344CB8AC3E}">
        <p14:creationId xmlns:p14="http://schemas.microsoft.com/office/powerpoint/2010/main" val="31267961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047"/>
            <a:ext cx="8229600" cy="661208"/>
          </a:xfrm>
        </p:spPr>
        <p:txBody>
          <a:bodyPr>
            <a:normAutofit fontScale="90000"/>
          </a:bodyPr>
          <a:lstStyle/>
          <a:p>
            <a:r>
              <a:rPr lang="es-PR" dirty="0" smtClean="0"/>
              <a:t>Ciclo Uterino Femenino (</a:t>
            </a:r>
            <a:r>
              <a:rPr lang="es-PR" b="1" dirty="0" smtClean="0"/>
              <a:t>Menstruación</a:t>
            </a:r>
            <a:r>
              <a:rPr lang="es-PR" dirty="0" smtClean="0"/>
              <a:t>)</a:t>
            </a:r>
            <a:br>
              <a:rPr lang="es-PR" dirty="0" smtClean="0"/>
            </a:br>
            <a:endParaRPr lang="es-PR" dirty="0"/>
          </a:p>
        </p:txBody>
      </p:sp>
      <p:sp>
        <p:nvSpPr>
          <p:cNvPr id="3" name="Content Placeholder 2"/>
          <p:cNvSpPr>
            <a:spLocks noGrp="1"/>
          </p:cNvSpPr>
          <p:nvPr>
            <p:ph idx="1"/>
          </p:nvPr>
        </p:nvSpPr>
        <p:spPr>
          <a:xfrm>
            <a:off x="33418" y="1412745"/>
            <a:ext cx="4528139" cy="4436918"/>
          </a:xfrm>
        </p:spPr>
        <p:txBody>
          <a:bodyPr>
            <a:normAutofit fontScale="25000" lnSpcReduction="20000"/>
          </a:bodyPr>
          <a:lstStyle/>
          <a:p>
            <a:pPr marL="0" indent="0">
              <a:buNone/>
            </a:pPr>
            <a:r>
              <a:rPr lang="es-PR" sz="11200" b="1" dirty="0" smtClean="0"/>
              <a:t>Degradación seccional del endometrio</a:t>
            </a:r>
            <a:endParaRPr lang="es-PR" sz="11200" i="1" dirty="0" smtClean="0"/>
          </a:p>
          <a:p>
            <a:pPr lvl="1">
              <a:buFont typeface="Arial"/>
              <a:buChar char="•"/>
            </a:pPr>
            <a:r>
              <a:rPr lang="es-PR" sz="10800" dirty="0"/>
              <a:t>v</a:t>
            </a:r>
            <a:r>
              <a:rPr lang="es-PR" sz="10800" dirty="0" smtClean="0"/>
              <a:t>[O2], v nutrientes esenciales    </a:t>
            </a:r>
          </a:p>
          <a:p>
            <a:pPr lvl="1">
              <a:buFont typeface="Arial"/>
              <a:buChar char="•"/>
            </a:pPr>
            <a:r>
              <a:rPr lang="es-PR" sz="10800" dirty="0" smtClean="0"/>
              <a:t>deterioro de función secretora  y otros tejidos  funcionales</a:t>
            </a:r>
            <a:endParaRPr lang="es-PR" sz="11200" dirty="0" smtClean="0"/>
          </a:p>
          <a:p>
            <a:pPr lvl="1">
              <a:buFont typeface="Arial"/>
              <a:buChar char="•"/>
            </a:pPr>
            <a:r>
              <a:rPr lang="es-PR" sz="10800" dirty="0" smtClean="0"/>
              <a:t>Sangrado (35 – 50ml)</a:t>
            </a:r>
            <a:r>
              <a:rPr lang="es-PR" sz="11200" dirty="0"/>
              <a:t> </a:t>
            </a:r>
            <a:r>
              <a:rPr lang="es-PR" sz="11200" dirty="0" smtClean="0"/>
              <a:t> </a:t>
            </a:r>
          </a:p>
          <a:p>
            <a:pPr lvl="1">
              <a:buFont typeface="Arial"/>
              <a:buChar char="•"/>
            </a:pPr>
            <a:r>
              <a:rPr lang="es-PR" sz="10800" dirty="0" smtClean="0"/>
              <a:t>~ 1-5-7 días</a:t>
            </a:r>
            <a:endParaRPr lang="es-PR" sz="11200" dirty="0"/>
          </a:p>
          <a:p>
            <a:pPr lvl="1">
              <a:buFont typeface="Arial"/>
              <a:buChar char="•"/>
            </a:pPr>
            <a:r>
              <a:rPr lang="es-PR" sz="10800" dirty="0" smtClean="0"/>
              <a:t>Síndromes premenstrual</a:t>
            </a:r>
          </a:p>
          <a:p>
            <a:pPr lvl="2"/>
            <a:r>
              <a:rPr lang="es-PR" sz="10400" b="1" i="1" dirty="0" smtClean="0"/>
              <a:t>Dismenorrea, amenorrea</a:t>
            </a:r>
          </a:p>
          <a:p>
            <a:pPr marL="0" indent="0">
              <a:buNone/>
            </a:pPr>
            <a:endParaRPr lang="es-PR" sz="11200" dirty="0" smtClean="0"/>
          </a:p>
          <a:p>
            <a:endParaRPr lang="es-PR" sz="11200" dirty="0" smtClean="0"/>
          </a:p>
          <a:p>
            <a:endParaRPr lang="es-PR" sz="11200" dirty="0" smtClean="0"/>
          </a:p>
          <a:p>
            <a:endParaRPr lang="es-PR" dirty="0" smtClean="0"/>
          </a:p>
          <a:p>
            <a:endParaRPr lang="es-PR" dirty="0" smtClean="0"/>
          </a:p>
          <a:p>
            <a:endParaRPr lang="es-PR" dirty="0" smtClean="0"/>
          </a:p>
          <a:p>
            <a:pPr marL="0" indent="0">
              <a:buNone/>
            </a:pPr>
            <a:r>
              <a:rPr lang="es-PR" dirty="0" smtClean="0"/>
              <a:t> </a:t>
            </a:r>
          </a:p>
          <a:p>
            <a:pPr marL="0" indent="0">
              <a:buNone/>
            </a:pPr>
            <a:endParaRPr lang="es-PR" dirty="0" smtClean="0"/>
          </a:p>
          <a:p>
            <a:pPr marL="0" indent="0">
              <a:buNone/>
            </a:pPr>
            <a:r>
              <a:rPr lang="es-PR" dirty="0" smtClean="0"/>
              <a:t> </a:t>
            </a:r>
          </a:p>
          <a:p>
            <a:pPr marL="0" indent="0">
              <a:buNone/>
            </a:pPr>
            <a:endParaRPr lang="es-PR" dirty="0"/>
          </a:p>
        </p:txBody>
      </p:sp>
      <p:pic>
        <p:nvPicPr>
          <p:cNvPr id="6" name="Picture 5" descr="Screen Shot 2017-05-14 at 2.09.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541" y="2064488"/>
            <a:ext cx="4906089" cy="3146575"/>
          </a:xfrm>
          <a:prstGeom prst="rect">
            <a:avLst/>
          </a:prstGeom>
        </p:spPr>
      </p:pic>
    </p:spTree>
    <p:extLst>
      <p:ext uri="{BB962C8B-B14F-4D97-AF65-F5344CB8AC3E}">
        <p14:creationId xmlns:p14="http://schemas.microsoft.com/office/powerpoint/2010/main" val="7711459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R" sz="4000" dirty="0" smtClean="0">
                <a:latin typeface="Calibri" charset="0"/>
              </a:rPr>
              <a:t>Vesículas </a:t>
            </a:r>
            <a:r>
              <a:rPr lang="es-PR" sz="4000" dirty="0">
                <a:latin typeface="Calibri" charset="0"/>
              </a:rPr>
              <a:t>Seminales </a:t>
            </a:r>
            <a:r>
              <a:rPr lang="en-US" sz="4000" dirty="0">
                <a:latin typeface="Calibri" charset="0"/>
              </a:rPr>
              <a:t/>
            </a:r>
            <a:br>
              <a:rPr lang="en-US" sz="4000" dirty="0">
                <a:latin typeface="Calibri" charset="0"/>
              </a:rPr>
            </a:br>
            <a:endParaRPr lang="en-US" sz="4000" dirty="0">
              <a:latin typeface="Calibri" charset="0"/>
            </a:endParaRPr>
          </a:p>
        </p:txBody>
      </p:sp>
      <p:sp>
        <p:nvSpPr>
          <p:cNvPr id="4099" name="Content Placeholder 2"/>
          <p:cNvSpPr>
            <a:spLocks noGrp="1"/>
          </p:cNvSpPr>
          <p:nvPr>
            <p:ph idx="1"/>
          </p:nvPr>
        </p:nvSpPr>
        <p:spPr>
          <a:xfrm>
            <a:off x="151507" y="1030579"/>
            <a:ext cx="4800600" cy="4525963"/>
          </a:xfrm>
        </p:spPr>
        <p:txBody>
          <a:bodyPr>
            <a:normAutofit/>
          </a:bodyPr>
          <a:lstStyle/>
          <a:p>
            <a:r>
              <a:rPr lang="es-PR" sz="2800" b="1" dirty="0">
                <a:latin typeface="Calibri" charset="0"/>
              </a:rPr>
              <a:t>Localización:</a:t>
            </a:r>
            <a:r>
              <a:rPr lang="es-PR" sz="2800" dirty="0">
                <a:latin typeface="Calibri" charset="0"/>
              </a:rPr>
              <a:t> </a:t>
            </a:r>
            <a:endParaRPr lang="es-PR" sz="2800" dirty="0" smtClean="0">
              <a:latin typeface="Calibri" charset="0"/>
            </a:endParaRPr>
          </a:p>
          <a:p>
            <a:pPr lvl="1"/>
            <a:r>
              <a:rPr lang="es-PR" sz="2400" dirty="0" smtClean="0">
                <a:latin typeface="Calibri" charset="0"/>
              </a:rPr>
              <a:t>pared </a:t>
            </a:r>
            <a:r>
              <a:rPr lang="es-PR" sz="2400" dirty="0">
                <a:latin typeface="Calibri" charset="0"/>
              </a:rPr>
              <a:t>posterior de la </a:t>
            </a:r>
            <a:r>
              <a:rPr lang="es-PR" sz="2400" dirty="0" smtClean="0">
                <a:latin typeface="Calibri" charset="0"/>
              </a:rPr>
              <a:t>vejiga</a:t>
            </a:r>
          </a:p>
          <a:p>
            <a:pPr lvl="1"/>
            <a:r>
              <a:rPr lang="es-PR" sz="2400" dirty="0" smtClean="0">
                <a:latin typeface="Calibri" charset="0"/>
              </a:rPr>
              <a:t>anterior </a:t>
            </a:r>
            <a:r>
              <a:rPr lang="es-PR" sz="2400" dirty="0">
                <a:latin typeface="Calibri" charset="0"/>
              </a:rPr>
              <a:t>al recto</a:t>
            </a:r>
            <a:endParaRPr lang="en-US" sz="2400" dirty="0">
              <a:latin typeface="Calibri" charset="0"/>
            </a:endParaRPr>
          </a:p>
          <a:p>
            <a:r>
              <a:rPr lang="es-PR" sz="2800" b="1" dirty="0">
                <a:latin typeface="Calibri" charset="0"/>
              </a:rPr>
              <a:t>Función:</a:t>
            </a:r>
            <a:r>
              <a:rPr lang="es-PR" sz="2800" dirty="0">
                <a:latin typeface="Calibri" charset="0"/>
              </a:rPr>
              <a:t> secreciones ligeramente </a:t>
            </a:r>
            <a:r>
              <a:rPr lang="es-PR" sz="2800" dirty="0" smtClean="0">
                <a:latin typeface="Calibri" charset="0"/>
              </a:rPr>
              <a:t>alcalinas</a:t>
            </a:r>
          </a:p>
          <a:p>
            <a:r>
              <a:rPr lang="es-PR" sz="2800" b="1" dirty="0" smtClean="0">
                <a:latin typeface="Calibri" charset="0"/>
              </a:rPr>
              <a:t>neutralizar</a:t>
            </a:r>
            <a:r>
              <a:rPr lang="es-PR" sz="2800" dirty="0" smtClean="0">
                <a:latin typeface="Calibri" charset="0"/>
              </a:rPr>
              <a:t> </a:t>
            </a:r>
            <a:r>
              <a:rPr lang="es-PR" sz="2800" dirty="0">
                <a:latin typeface="Calibri" charset="0"/>
              </a:rPr>
              <a:t>los ácidos </a:t>
            </a:r>
            <a:r>
              <a:rPr lang="es-PR" sz="2800" dirty="0" smtClean="0">
                <a:latin typeface="Calibri" charset="0"/>
              </a:rPr>
              <a:t>en uretra y vagina</a:t>
            </a:r>
            <a:endParaRPr lang="en-US" sz="2800" dirty="0">
              <a:latin typeface="Calibri" charset="0"/>
            </a:endParaRPr>
          </a:p>
          <a:p>
            <a:r>
              <a:rPr lang="es-PR" sz="2800" dirty="0">
                <a:latin typeface="Calibri" charset="0"/>
              </a:rPr>
              <a:t> Componen 60 % del volumen del semen. </a:t>
            </a:r>
            <a:endParaRPr lang="en-US" sz="2800" dirty="0">
              <a:latin typeface="Calibri" charset="0"/>
            </a:endParaRPr>
          </a:p>
        </p:txBody>
      </p:sp>
      <p:pic>
        <p:nvPicPr>
          <p:cNvPr id="4100" name="Picture 3" descr="Vesicula Seminal img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1883" y="1417638"/>
            <a:ext cx="4702117" cy="368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54500" y="3275472"/>
            <a:ext cx="768614"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858891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95"/>
            <a:ext cx="8229600" cy="861747"/>
          </a:xfrm>
        </p:spPr>
        <p:txBody>
          <a:bodyPr>
            <a:normAutofit fontScale="90000"/>
          </a:bodyPr>
          <a:lstStyle/>
          <a:p>
            <a:r>
              <a:rPr lang="es-PR" dirty="0" smtClean="0"/>
              <a:t>Ciclo Uterino Femenino (</a:t>
            </a:r>
            <a:r>
              <a:rPr lang="es-PR" b="1" dirty="0" smtClean="0"/>
              <a:t>Proliferación</a:t>
            </a:r>
            <a:r>
              <a:rPr lang="es-PR" dirty="0" smtClean="0"/>
              <a:t>)</a:t>
            </a:r>
            <a:endParaRPr lang="es-PR" dirty="0"/>
          </a:p>
        </p:txBody>
      </p:sp>
      <p:sp>
        <p:nvSpPr>
          <p:cNvPr id="3" name="Content Placeholder 2"/>
          <p:cNvSpPr>
            <a:spLocks noGrp="1"/>
          </p:cNvSpPr>
          <p:nvPr>
            <p:ph idx="1"/>
          </p:nvPr>
        </p:nvSpPr>
        <p:spPr>
          <a:xfrm>
            <a:off x="139729" y="714483"/>
            <a:ext cx="4689171" cy="6103821"/>
          </a:xfrm>
        </p:spPr>
        <p:txBody>
          <a:bodyPr>
            <a:normAutofit fontScale="40000" lnSpcReduction="20000"/>
          </a:bodyPr>
          <a:lstStyle/>
          <a:p>
            <a:pPr>
              <a:buNone/>
            </a:pPr>
            <a:r>
              <a:rPr lang="es-PR" sz="6000" dirty="0" smtClean="0"/>
              <a:t>Fase del ciclo donde se observa</a:t>
            </a:r>
          </a:p>
          <a:p>
            <a:pPr marL="514350" indent="-514350">
              <a:buAutoNum type="arabicPeriod"/>
            </a:pPr>
            <a:r>
              <a:rPr lang="es-PR" sz="6000" dirty="0" smtClean="0"/>
              <a:t>Secreción </a:t>
            </a:r>
            <a:r>
              <a:rPr lang="es-PR" sz="6000" b="1" dirty="0" smtClean="0"/>
              <a:t>hormonal</a:t>
            </a:r>
          </a:p>
          <a:p>
            <a:pPr marL="400050" lvl="1" indent="0">
              <a:buNone/>
            </a:pPr>
            <a:r>
              <a:rPr lang="es-PR" sz="6000" b="1" dirty="0" smtClean="0"/>
              <a:t>- </a:t>
            </a:r>
            <a:r>
              <a:rPr lang="es-PR" sz="6000" dirty="0" smtClean="0"/>
              <a:t>(GnRH, LH, FSH)</a:t>
            </a:r>
          </a:p>
          <a:p>
            <a:pPr>
              <a:buNone/>
            </a:pPr>
            <a:r>
              <a:rPr lang="es-PR" sz="6000" dirty="0" smtClean="0"/>
              <a:t>2. Desarrollo del huevo dentro en el folículo</a:t>
            </a:r>
          </a:p>
          <a:p>
            <a:pPr>
              <a:buNone/>
            </a:pPr>
            <a:r>
              <a:rPr lang="es-PR" sz="6000" dirty="0"/>
              <a:t>	</a:t>
            </a:r>
            <a:r>
              <a:rPr lang="es-PR" sz="6000" dirty="0" smtClean="0"/>
              <a:t>- maduración</a:t>
            </a:r>
          </a:p>
          <a:p>
            <a:pPr>
              <a:buNone/>
            </a:pPr>
            <a:r>
              <a:rPr lang="es-PR" sz="6000" dirty="0"/>
              <a:t>	</a:t>
            </a:r>
            <a:r>
              <a:rPr lang="es-PR" sz="6000" dirty="0" smtClean="0"/>
              <a:t>- proliferación</a:t>
            </a:r>
          </a:p>
          <a:p>
            <a:pPr>
              <a:buNone/>
            </a:pPr>
            <a:r>
              <a:rPr lang="es-PR" sz="6000" dirty="0"/>
              <a:t>	</a:t>
            </a:r>
            <a:r>
              <a:rPr lang="es-PR" sz="6000" dirty="0" smtClean="0"/>
              <a:t>- diferenciación</a:t>
            </a:r>
          </a:p>
          <a:p>
            <a:pPr>
              <a:buNone/>
            </a:pPr>
            <a:r>
              <a:rPr lang="es-PR" sz="6000" dirty="0" smtClean="0"/>
              <a:t>3. Papel de </a:t>
            </a:r>
            <a:r>
              <a:rPr lang="es-PR" sz="6000" b="1" dirty="0" smtClean="0"/>
              <a:t>FSH</a:t>
            </a:r>
            <a:r>
              <a:rPr lang="es-PR" sz="6000" dirty="0" smtClean="0"/>
              <a:t> (Esencial) </a:t>
            </a:r>
          </a:p>
          <a:p>
            <a:pPr marL="514350" indent="-514350">
              <a:buNone/>
            </a:pPr>
            <a:r>
              <a:rPr lang="es-PR" sz="5100" b="1" dirty="0" smtClean="0"/>
              <a:t>Estrógeno </a:t>
            </a:r>
            <a:r>
              <a:rPr lang="mr-IN" sz="5100" b="1" dirty="0" smtClean="0"/>
              <a:t>–</a:t>
            </a:r>
            <a:r>
              <a:rPr lang="es-PR" sz="5100" b="1" dirty="0" smtClean="0"/>
              <a:t> Neg-Feedback</a:t>
            </a:r>
          </a:p>
          <a:p>
            <a:pPr marL="514350" indent="-514350">
              <a:buNone/>
            </a:pPr>
            <a:r>
              <a:rPr lang="es-PR" sz="5100" dirty="0" smtClean="0"/>
              <a:t>[(-)] estrógeno        inhiben a LH</a:t>
            </a:r>
          </a:p>
          <a:p>
            <a:pPr marL="514350" indent="-514350">
              <a:buNone/>
            </a:pPr>
            <a:r>
              <a:rPr lang="es-PR" sz="5100" dirty="0" smtClean="0"/>
              <a:t>[(-)] estrógeno        aumentan FSH</a:t>
            </a:r>
          </a:p>
          <a:p>
            <a:pPr marL="514350" indent="-514350">
              <a:buNone/>
            </a:pPr>
            <a:r>
              <a:rPr lang="es-PR" sz="5100" dirty="0" smtClean="0"/>
              <a:t>[(+)] estrógeno        aumenta LH </a:t>
            </a:r>
          </a:p>
          <a:p>
            <a:pPr>
              <a:buNone/>
            </a:pPr>
            <a:r>
              <a:rPr lang="es-PR" sz="5000" b="1" dirty="0" smtClean="0"/>
              <a:t>-</a:t>
            </a:r>
            <a:r>
              <a:rPr lang="es-PR" sz="5000" b="1" dirty="0"/>
              <a:t>Estrógeno</a:t>
            </a:r>
          </a:p>
          <a:p>
            <a:pPr lvl="1">
              <a:buFont typeface="Arial"/>
              <a:buChar char="•"/>
            </a:pPr>
            <a:r>
              <a:rPr lang="es-PR" sz="4500" dirty="0"/>
              <a:t>Desarrollo de músculos y huesos</a:t>
            </a:r>
          </a:p>
          <a:p>
            <a:pPr lvl="1">
              <a:buFont typeface="Arial"/>
              <a:buChar char="•"/>
            </a:pPr>
            <a:r>
              <a:rPr lang="es-PR" sz="4500" dirty="0" smtClean="0"/>
              <a:t>Nutrición </a:t>
            </a:r>
            <a:r>
              <a:rPr lang="es-PR" sz="4500" dirty="0"/>
              <a:t>al endometrio</a:t>
            </a:r>
          </a:p>
          <a:p>
            <a:pPr lvl="1">
              <a:buFont typeface="Arial"/>
              <a:buChar char="•"/>
            </a:pPr>
            <a:r>
              <a:rPr lang="es-PR" sz="4500" dirty="0"/>
              <a:t>Características </a:t>
            </a:r>
            <a:r>
              <a:rPr lang="es-PR" sz="4500" dirty="0" smtClean="0"/>
              <a:t>secundarias</a:t>
            </a:r>
          </a:p>
          <a:p>
            <a:pPr lvl="1">
              <a:buFont typeface="Arial"/>
              <a:buChar char="•"/>
            </a:pPr>
            <a:r>
              <a:rPr lang="es-PR" sz="4500" dirty="0" smtClean="0"/>
              <a:t>Desarrollo </a:t>
            </a:r>
            <a:r>
              <a:rPr lang="es-PR" sz="4500" dirty="0"/>
              <a:t>de glándulas </a:t>
            </a:r>
            <a:r>
              <a:rPr lang="es-PR" sz="4500" dirty="0" smtClean="0"/>
              <a:t>mamarias</a:t>
            </a:r>
            <a:endParaRPr lang="es-PR" sz="4500" dirty="0"/>
          </a:p>
        </p:txBody>
      </p:sp>
      <p:cxnSp>
        <p:nvCxnSpPr>
          <p:cNvPr id="5" name="Straight Arrow Connector 4"/>
          <p:cNvCxnSpPr/>
          <p:nvPr/>
        </p:nvCxnSpPr>
        <p:spPr>
          <a:xfrm>
            <a:off x="1811323" y="4422016"/>
            <a:ext cx="32004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1785470" y="4732588"/>
            <a:ext cx="32918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1799883" y="5012658"/>
            <a:ext cx="36489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4" name="Picture 3" descr="Screen Shot 2017-05-14 at 2.18.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812" y="654389"/>
            <a:ext cx="4351794" cy="3260279"/>
          </a:xfrm>
          <a:prstGeom prst="rect">
            <a:avLst/>
          </a:prstGeom>
        </p:spPr>
      </p:pic>
      <p:pic>
        <p:nvPicPr>
          <p:cNvPr id="6" name="Picture 5" descr="Screen Shot 2017-05-14 at 2.18.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813" y="3475267"/>
            <a:ext cx="4351794" cy="3290729"/>
          </a:xfrm>
          <a:prstGeom prst="rect">
            <a:avLst/>
          </a:prstGeom>
        </p:spPr>
      </p:pic>
    </p:spTree>
    <p:extLst>
      <p:ext uri="{BB962C8B-B14F-4D97-AF65-F5344CB8AC3E}">
        <p14:creationId xmlns:p14="http://schemas.microsoft.com/office/powerpoint/2010/main" val="4015609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PR" dirty="0" smtClean="0"/>
              <a:t>Ciclo Uterino Femenino (Proliferación) </a:t>
            </a:r>
            <a:endParaRPr lang="es-PR" dirty="0"/>
          </a:p>
        </p:txBody>
      </p:sp>
      <p:sp>
        <p:nvSpPr>
          <p:cNvPr id="3" name="Content Placeholder 2"/>
          <p:cNvSpPr>
            <a:spLocks noGrp="1"/>
          </p:cNvSpPr>
          <p:nvPr>
            <p:ph idx="1"/>
          </p:nvPr>
        </p:nvSpPr>
        <p:spPr/>
        <p:txBody>
          <a:bodyPr/>
          <a:lstStyle/>
          <a:p>
            <a:pPr>
              <a:buNone/>
            </a:pPr>
            <a:r>
              <a:rPr lang="es-PR" dirty="0" smtClean="0"/>
              <a:t>Retroalimentación (+) a G. pituitaria por estrógeno</a:t>
            </a:r>
          </a:p>
          <a:p>
            <a:pPr lvl="1">
              <a:buFont typeface="Arial"/>
              <a:buChar char="•"/>
            </a:pPr>
            <a:r>
              <a:rPr lang="es-PR" dirty="0" smtClean="0"/>
              <a:t>(+) Estrógeno</a:t>
            </a:r>
          </a:p>
          <a:p>
            <a:pPr lvl="1">
              <a:buFont typeface="Arial"/>
              <a:buChar char="•"/>
            </a:pPr>
            <a:r>
              <a:rPr lang="es-PR" dirty="0" smtClean="0"/>
              <a:t>~ 10 días después</a:t>
            </a:r>
          </a:p>
          <a:p>
            <a:pPr lvl="1">
              <a:buFont typeface="Arial"/>
              <a:buChar char="•"/>
            </a:pPr>
            <a:r>
              <a:rPr lang="es-PR" dirty="0" smtClean="0"/>
              <a:t> [(+)] estrógeno        aumenta LH </a:t>
            </a:r>
          </a:p>
          <a:p>
            <a:pPr>
              <a:buNone/>
            </a:pPr>
            <a:endParaRPr lang="es-PR" dirty="0" smtClean="0"/>
          </a:p>
          <a:p>
            <a:pPr>
              <a:buNone/>
            </a:pPr>
            <a:r>
              <a:rPr lang="es-PR" dirty="0" smtClean="0"/>
              <a:t>Maduración completa del folículo - ovulación</a:t>
            </a:r>
          </a:p>
          <a:p>
            <a:pPr lvl="1">
              <a:buFont typeface="Arial"/>
              <a:buChar char="•"/>
            </a:pPr>
            <a:r>
              <a:rPr lang="es-PR" dirty="0" smtClean="0"/>
              <a:t>Liberación del huevo </a:t>
            </a:r>
            <a:r>
              <a:rPr lang="es-PR" dirty="0" err="1" smtClean="0"/>
              <a:t>ovocito</a:t>
            </a:r>
            <a:r>
              <a:rPr lang="es-PR" dirty="0" smtClean="0"/>
              <a:t> </a:t>
            </a:r>
          </a:p>
          <a:p>
            <a:pPr>
              <a:buNone/>
            </a:pPr>
            <a:endParaRPr lang="es-PR" dirty="0"/>
          </a:p>
        </p:txBody>
      </p:sp>
      <p:cxnSp>
        <p:nvCxnSpPr>
          <p:cNvPr id="5" name="Straight Arrow Connector 4"/>
          <p:cNvCxnSpPr/>
          <p:nvPr/>
        </p:nvCxnSpPr>
        <p:spPr>
          <a:xfrm>
            <a:off x="3758457" y="3962567"/>
            <a:ext cx="29260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5590"/>
            <a:ext cx="7770244" cy="653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590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35308"/>
          </a:xfrm>
        </p:spPr>
        <p:txBody>
          <a:bodyPr>
            <a:normAutofit fontScale="90000"/>
          </a:bodyPr>
          <a:lstStyle/>
          <a:p>
            <a:r>
              <a:rPr lang="es-PR" dirty="0" smtClean="0"/>
              <a:t>Ciclo Uterino Femenino </a:t>
            </a:r>
            <a:r>
              <a:rPr lang="es-PR" dirty="0" smtClean="0"/>
              <a:t>(Post</a:t>
            </a:r>
            <a:r>
              <a:rPr lang="es-PR" dirty="0" smtClean="0"/>
              <a:t>- Ovulación)</a:t>
            </a:r>
            <a:endParaRPr lang="es-PR" dirty="0"/>
          </a:p>
        </p:txBody>
      </p:sp>
      <p:sp>
        <p:nvSpPr>
          <p:cNvPr id="3" name="Content Placeholder 2"/>
          <p:cNvSpPr>
            <a:spLocks noGrp="1"/>
          </p:cNvSpPr>
          <p:nvPr>
            <p:ph idx="1"/>
          </p:nvPr>
        </p:nvSpPr>
        <p:spPr>
          <a:xfrm>
            <a:off x="167090" y="835576"/>
            <a:ext cx="8772225" cy="6022424"/>
          </a:xfrm>
        </p:spPr>
        <p:txBody>
          <a:bodyPr>
            <a:normAutofit fontScale="85000" lnSpcReduction="10000"/>
          </a:bodyPr>
          <a:lstStyle/>
          <a:p>
            <a:pPr>
              <a:buNone/>
            </a:pPr>
            <a:r>
              <a:rPr lang="es-PR" dirty="0" smtClean="0"/>
              <a:t>Ruptura del folículo para dar lugar al </a:t>
            </a:r>
            <a:r>
              <a:rPr lang="es-PR" dirty="0" smtClean="0"/>
              <a:t>ovocito 2rio</a:t>
            </a:r>
            <a:endParaRPr lang="es-PR" dirty="0" smtClean="0"/>
          </a:p>
          <a:p>
            <a:pPr lvl="1">
              <a:buFont typeface="Arial"/>
              <a:buChar char="•"/>
            </a:pPr>
            <a:r>
              <a:rPr lang="es-PR" dirty="0" smtClean="0"/>
              <a:t>Formación del cuerpo lúteo</a:t>
            </a:r>
          </a:p>
          <a:p>
            <a:pPr>
              <a:buNone/>
            </a:pPr>
            <a:r>
              <a:rPr lang="es-PR" dirty="0" smtClean="0"/>
              <a:t>Secreción de:</a:t>
            </a:r>
          </a:p>
          <a:p>
            <a:pPr marL="914400" lvl="1" indent="-514350">
              <a:buFont typeface="+mj-lt"/>
              <a:buAutoNum type="arabicPeriod"/>
            </a:pPr>
            <a:r>
              <a:rPr lang="es-PR" dirty="0" smtClean="0"/>
              <a:t>Estrógeno</a:t>
            </a:r>
          </a:p>
          <a:p>
            <a:pPr marL="914400" lvl="1" indent="-514350">
              <a:buFont typeface="+mj-lt"/>
              <a:buAutoNum type="arabicPeriod"/>
            </a:pPr>
            <a:r>
              <a:rPr lang="es-PR" dirty="0" smtClean="0"/>
              <a:t>Inhibina Progesterona </a:t>
            </a:r>
            <a:r>
              <a:rPr lang="es-PR" dirty="0" smtClean="0"/>
              <a:t>(+ </a:t>
            </a:r>
            <a:r>
              <a:rPr lang="es-PR" b="1" dirty="0" smtClean="0"/>
              <a:t>importante</a:t>
            </a:r>
            <a:r>
              <a:rPr lang="es-PR" dirty="0" smtClean="0"/>
              <a:t>)</a:t>
            </a:r>
          </a:p>
          <a:p>
            <a:pPr>
              <a:buNone/>
            </a:pPr>
            <a:r>
              <a:rPr lang="es-PR" dirty="0"/>
              <a:t>Retroalimentación (-) por inhibina a </a:t>
            </a:r>
            <a:r>
              <a:rPr lang="es-PR" dirty="0" smtClean="0"/>
              <a:t>pituitaria</a:t>
            </a:r>
            <a:endParaRPr lang="es-PR" dirty="0"/>
          </a:p>
          <a:p>
            <a:pPr lvl="1">
              <a:buFont typeface="Arial"/>
              <a:buChar char="•"/>
            </a:pPr>
            <a:r>
              <a:rPr lang="es-PR" b="1" dirty="0"/>
              <a:t>Inhibina</a:t>
            </a:r>
            <a:r>
              <a:rPr lang="es-PR" dirty="0"/>
              <a:t> </a:t>
            </a:r>
            <a:r>
              <a:rPr lang="es-PR" b="1" dirty="0"/>
              <a:t>inhibe</a:t>
            </a:r>
            <a:r>
              <a:rPr lang="es-PR" dirty="0"/>
              <a:t> a FSH (</a:t>
            </a:r>
            <a:r>
              <a:rPr lang="es-PR" b="1" dirty="0"/>
              <a:t>NO</a:t>
            </a:r>
            <a:r>
              <a:rPr lang="es-PR" dirty="0"/>
              <a:t> </a:t>
            </a:r>
            <a:r>
              <a:rPr lang="es-PR" dirty="0" smtClean="0"/>
              <a:t>nuevo folículo)</a:t>
            </a:r>
            <a:endParaRPr lang="es-PR" dirty="0"/>
          </a:p>
          <a:p>
            <a:pPr>
              <a:buNone/>
            </a:pPr>
            <a:r>
              <a:rPr lang="es-PR" sz="3100" dirty="0"/>
              <a:t>Progesterona </a:t>
            </a:r>
            <a:r>
              <a:rPr lang="es-PR" sz="3100" dirty="0" smtClean="0"/>
              <a:t>(^)</a:t>
            </a:r>
            <a:r>
              <a:rPr lang="es-PR" sz="3100" dirty="0" smtClean="0">
                <a:sym typeface="Wingdings"/>
              </a:rPr>
              <a:t></a:t>
            </a:r>
            <a:r>
              <a:rPr lang="es-PR" sz="3100" dirty="0" smtClean="0"/>
              <a:t> GnRH(v)</a:t>
            </a:r>
            <a:r>
              <a:rPr lang="es-PR" sz="3100" dirty="0" smtClean="0">
                <a:sym typeface="Wingdings"/>
              </a:rPr>
              <a:t></a:t>
            </a:r>
            <a:r>
              <a:rPr lang="es-PR" sz="3100" dirty="0" smtClean="0"/>
              <a:t>FSH(v)</a:t>
            </a:r>
            <a:r>
              <a:rPr lang="es-PR" sz="3100" dirty="0" smtClean="0">
                <a:sym typeface="Wingdings"/>
              </a:rPr>
              <a:t></a:t>
            </a:r>
            <a:r>
              <a:rPr lang="es-PR" sz="3100" dirty="0" smtClean="0"/>
              <a:t>LH(v) </a:t>
            </a:r>
            <a:r>
              <a:rPr lang="es-PR" sz="3100" dirty="0" smtClean="0">
                <a:sym typeface="Wingdings"/>
              </a:rPr>
              <a:t></a:t>
            </a:r>
            <a:r>
              <a:rPr lang="es-PR" sz="3100" dirty="0" smtClean="0"/>
              <a:t>Estrógeno (v)</a:t>
            </a:r>
          </a:p>
          <a:p>
            <a:pPr>
              <a:buNone/>
            </a:pPr>
            <a:r>
              <a:rPr lang="es-PR" dirty="0"/>
              <a:t>Cuerpo lúteo desaparece</a:t>
            </a:r>
          </a:p>
          <a:p>
            <a:pPr lvl="1">
              <a:buFont typeface="Arial"/>
              <a:buChar char="•"/>
            </a:pPr>
            <a:r>
              <a:rPr lang="es-PR" dirty="0" smtClean="0"/>
              <a:t>(v) </a:t>
            </a:r>
            <a:r>
              <a:rPr lang="es-PR" dirty="0"/>
              <a:t>progesterona, </a:t>
            </a:r>
            <a:r>
              <a:rPr lang="es-PR" dirty="0" smtClean="0"/>
              <a:t>(v) Inhibina</a:t>
            </a:r>
            <a:r>
              <a:rPr lang="es-PR" dirty="0"/>
              <a:t>, </a:t>
            </a:r>
            <a:r>
              <a:rPr lang="es-PR" dirty="0" smtClean="0"/>
              <a:t>(v) estrógeno</a:t>
            </a:r>
            <a:endParaRPr lang="es-PR" dirty="0"/>
          </a:p>
          <a:p>
            <a:pPr>
              <a:buNone/>
            </a:pPr>
            <a:r>
              <a:rPr lang="es-PR" dirty="0"/>
              <a:t>Efecto</a:t>
            </a:r>
          </a:p>
          <a:p>
            <a:pPr lvl="1">
              <a:buFont typeface="Arial"/>
              <a:buChar char="•"/>
            </a:pPr>
            <a:r>
              <a:rPr lang="es-PR" dirty="0" smtClean="0"/>
              <a:t>Progesterona (v) </a:t>
            </a:r>
            <a:r>
              <a:rPr lang="es-PR" dirty="0"/>
              <a:t>desaparece </a:t>
            </a:r>
            <a:r>
              <a:rPr lang="es-PR" dirty="0" smtClean="0">
                <a:sym typeface="Wingdings"/>
              </a:rPr>
              <a:t></a:t>
            </a:r>
            <a:r>
              <a:rPr lang="es-PR" dirty="0" smtClean="0"/>
              <a:t> (^) </a:t>
            </a:r>
            <a:r>
              <a:rPr lang="es-PR" dirty="0"/>
              <a:t>GnRH </a:t>
            </a:r>
            <a:r>
              <a:rPr lang="es-PR" dirty="0" smtClean="0"/>
              <a:t>reaparece</a:t>
            </a:r>
            <a:endParaRPr lang="es-PR" dirty="0"/>
          </a:p>
          <a:p>
            <a:pPr lvl="1">
              <a:buFont typeface="Arial"/>
              <a:buChar char="•"/>
            </a:pPr>
            <a:r>
              <a:rPr lang="es-PR" dirty="0"/>
              <a:t>FSH aparece….</a:t>
            </a:r>
          </a:p>
          <a:p>
            <a:pPr lvl="1">
              <a:buFont typeface="Arial"/>
              <a:buChar char="•"/>
            </a:pPr>
            <a:r>
              <a:rPr lang="es-PR" b="1" dirty="0"/>
              <a:t>Nuevo </a:t>
            </a:r>
            <a:r>
              <a:rPr lang="es-PR" b="1" dirty="0" smtClean="0"/>
              <a:t>ciclo</a:t>
            </a:r>
            <a:endParaRPr lang="es-PR" sz="2800" dirty="0"/>
          </a:p>
          <a:p>
            <a:pPr marL="914400" lvl="1" indent="-514350">
              <a:buFont typeface="+mj-lt"/>
              <a:buAutoNum type="arabicPeriod"/>
            </a:pPr>
            <a:endParaRPr lang="es-PR" dirty="0"/>
          </a:p>
        </p:txBody>
      </p:sp>
    </p:spTree>
    <p:extLst>
      <p:ext uri="{BB962C8B-B14F-4D97-AF65-F5344CB8AC3E}">
        <p14:creationId xmlns:p14="http://schemas.microsoft.com/office/powerpoint/2010/main" val="129535582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8"/>
            <a:ext cx="8229600" cy="594362"/>
          </a:xfrm>
        </p:spPr>
        <p:txBody>
          <a:bodyPr>
            <a:normAutofit fontScale="90000"/>
          </a:bodyPr>
          <a:lstStyle/>
          <a:p>
            <a:r>
              <a:rPr lang="es-PR" dirty="0"/>
              <a:t>Ciclo Uterino Femenino </a:t>
            </a:r>
          </a:p>
        </p:txBody>
      </p:sp>
      <p:pic>
        <p:nvPicPr>
          <p:cNvPr id="4" name="Content Placeholder 3" descr="ANAT6.jpg"/>
          <p:cNvPicPr>
            <a:picLocks noGrp="1" noChangeAspect="1"/>
          </p:cNvPicPr>
          <p:nvPr>
            <p:ph idx="1"/>
          </p:nvPr>
        </p:nvPicPr>
        <p:blipFill rotWithShape="1">
          <a:blip r:embed="rId2" cstate="print"/>
          <a:srcRect t="18730"/>
          <a:stretch/>
        </p:blipFill>
        <p:spPr>
          <a:xfrm>
            <a:off x="280992" y="2640429"/>
            <a:ext cx="8405808" cy="4251146"/>
          </a:xfrm>
        </p:spPr>
      </p:pic>
      <p:pic>
        <p:nvPicPr>
          <p:cNvPr id="5" name="Picture 4" descr="Screen Shot 2017-05-14 at 2.51.26 PM.png"/>
          <p:cNvPicPr>
            <a:picLocks noChangeAspect="1"/>
          </p:cNvPicPr>
          <p:nvPr/>
        </p:nvPicPr>
        <p:blipFill rotWithShape="1">
          <a:blip r:embed="rId3">
            <a:extLst>
              <a:ext uri="{28A0092B-C50C-407E-A947-70E740481C1C}">
                <a14:useLocalDpi xmlns:a14="http://schemas.microsoft.com/office/drawing/2010/main" val="0"/>
              </a:ext>
            </a:extLst>
          </a:blip>
          <a:srcRect l="3072" r="5001"/>
          <a:stretch/>
        </p:blipFill>
        <p:spPr>
          <a:xfrm>
            <a:off x="30356" y="768735"/>
            <a:ext cx="8656443" cy="3058211"/>
          </a:xfrm>
          <a:prstGeom prst="rect">
            <a:avLst/>
          </a:prstGeom>
        </p:spPr>
      </p:pic>
    </p:spTree>
    <p:extLst>
      <p:ext uri="{BB962C8B-B14F-4D97-AF65-F5344CB8AC3E}">
        <p14:creationId xmlns:p14="http://schemas.microsoft.com/office/powerpoint/2010/main" val="57419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232" y="945706"/>
            <a:ext cx="8823678" cy="3666676"/>
          </a:xfrm>
        </p:spPr>
        <p:txBody>
          <a:bodyPr>
            <a:noAutofit/>
          </a:bodyPr>
          <a:lstStyle/>
          <a:p>
            <a:pPr>
              <a:buNone/>
            </a:pPr>
            <a:r>
              <a:rPr lang="en-US" sz="2400" dirty="0" smtClean="0">
                <a:solidFill>
                  <a:srgbClr val="FF0000"/>
                </a:solidFill>
              </a:rPr>
              <a:t>A</a:t>
            </a:r>
            <a:r>
              <a:rPr lang="es-PR" sz="2400" dirty="0" smtClean="0">
                <a:solidFill>
                  <a:srgbClr val="FF0000"/>
                </a:solidFill>
              </a:rPr>
              <a:t>menorrea - </a:t>
            </a:r>
            <a:r>
              <a:rPr lang="es-PR" sz="2400" dirty="0" smtClean="0"/>
              <a:t>Interrupción </a:t>
            </a:r>
            <a:r>
              <a:rPr lang="es-PR" sz="2400" dirty="0"/>
              <a:t>del ciclo en mujer adulta por 6 meses</a:t>
            </a:r>
          </a:p>
          <a:p>
            <a:pPr marL="914400" lvl="1" indent="-514350">
              <a:buFont typeface="+mj-lt"/>
              <a:buAutoNum type="alphaLcPeriod"/>
            </a:pPr>
            <a:r>
              <a:rPr lang="es-PR" sz="2400" dirty="0"/>
              <a:t>Amenorrea Primaria – Falla de </a:t>
            </a:r>
            <a:r>
              <a:rPr lang="es-PR" sz="2400" dirty="0">
                <a:solidFill>
                  <a:srgbClr val="FF0000"/>
                </a:solidFill>
              </a:rPr>
              <a:t>comenzar</a:t>
            </a:r>
            <a:r>
              <a:rPr lang="es-PR" sz="2400" dirty="0"/>
              <a:t> la menstruación</a:t>
            </a:r>
          </a:p>
          <a:p>
            <a:pPr marL="914400" lvl="1" indent="-514350">
              <a:buFont typeface="+mj-lt"/>
              <a:buAutoNum type="alphaLcPeriod"/>
            </a:pPr>
            <a:r>
              <a:rPr lang="es-PR" sz="2400" dirty="0"/>
              <a:t>Amenorrea secundaria – “switch off” </a:t>
            </a:r>
            <a:r>
              <a:rPr lang="es-PR" sz="2400" dirty="0" smtClean="0"/>
              <a:t>menstrual</a:t>
            </a:r>
          </a:p>
          <a:p>
            <a:pPr marL="400050" lvl="1" indent="0">
              <a:buNone/>
            </a:pPr>
            <a:endParaRPr lang="es-PR" sz="2400" dirty="0"/>
          </a:p>
          <a:p>
            <a:pPr>
              <a:buNone/>
            </a:pPr>
            <a:r>
              <a:rPr lang="es-PR" sz="2400" dirty="0" smtClean="0"/>
              <a:t>Oligoovulaci</a:t>
            </a:r>
            <a:r>
              <a:rPr lang="es-PR" sz="2400" dirty="0" smtClean="0">
                <a:latin typeface="Times New Roman"/>
                <a:cs typeface="Times New Roman"/>
              </a:rPr>
              <a:t>ó</a:t>
            </a:r>
            <a:r>
              <a:rPr lang="es-PR" sz="2400" dirty="0" smtClean="0"/>
              <a:t>n- Ovulación infrecuente o </a:t>
            </a:r>
            <a:r>
              <a:rPr lang="es-PR" sz="2400" dirty="0" smtClean="0">
                <a:solidFill>
                  <a:srgbClr val="FF0000"/>
                </a:solidFill>
              </a:rPr>
              <a:t>irregulares </a:t>
            </a:r>
            <a:endParaRPr lang="es-PR" sz="2400" dirty="0">
              <a:solidFill>
                <a:srgbClr val="FF0000"/>
              </a:solidFill>
            </a:endParaRPr>
          </a:p>
          <a:p>
            <a:pPr>
              <a:buNone/>
            </a:pPr>
            <a:endParaRPr lang="es-PR" sz="2400" dirty="0" smtClean="0"/>
          </a:p>
          <a:p>
            <a:pPr>
              <a:buNone/>
            </a:pPr>
            <a:r>
              <a:rPr lang="es-PR" sz="2400" dirty="0" smtClean="0"/>
              <a:t>Anovulación- </a:t>
            </a:r>
            <a:r>
              <a:rPr lang="es-PR" sz="2400" dirty="0" smtClean="0">
                <a:solidFill>
                  <a:srgbClr val="FF0000"/>
                </a:solidFill>
              </a:rPr>
              <a:t>Ausencia</a:t>
            </a:r>
            <a:r>
              <a:rPr lang="es-PR" sz="2400" dirty="0" smtClean="0"/>
              <a:t> de ovulación</a:t>
            </a:r>
          </a:p>
          <a:p>
            <a:pPr>
              <a:buNone/>
            </a:pPr>
            <a:endParaRPr lang="es-PR" sz="2400" dirty="0" smtClean="0"/>
          </a:p>
          <a:p>
            <a:pPr>
              <a:buNone/>
            </a:pPr>
            <a:r>
              <a:rPr lang="es-PR" sz="2400" dirty="0" smtClean="0"/>
              <a:t>Metrorragia- Menstruación irregular </a:t>
            </a:r>
            <a:r>
              <a:rPr lang="es-PR" sz="2400" dirty="0" smtClean="0">
                <a:solidFill>
                  <a:srgbClr val="FF0000"/>
                </a:solidFill>
              </a:rPr>
              <a:t>durante</a:t>
            </a:r>
            <a:r>
              <a:rPr lang="es-PR" sz="2400" dirty="0" smtClean="0"/>
              <a:t> el periodo </a:t>
            </a:r>
            <a:r>
              <a:rPr lang="es-PR" sz="2400" dirty="0" smtClean="0">
                <a:solidFill>
                  <a:srgbClr val="FF0000"/>
                </a:solidFill>
              </a:rPr>
              <a:t>normal</a:t>
            </a:r>
          </a:p>
          <a:p>
            <a:pPr>
              <a:buNone/>
            </a:pPr>
            <a:endParaRPr lang="es-PR" sz="2400" dirty="0" smtClean="0"/>
          </a:p>
          <a:p>
            <a:pPr>
              <a:buNone/>
            </a:pPr>
            <a:r>
              <a:rPr lang="es-PR" sz="2400" dirty="0" smtClean="0"/>
              <a:t>Hipomenorrea- Periodos menstruales anormalmente </a:t>
            </a:r>
            <a:r>
              <a:rPr lang="es-PR" sz="2400" dirty="0" smtClean="0">
                <a:solidFill>
                  <a:srgbClr val="FF0000"/>
                </a:solidFill>
              </a:rPr>
              <a:t>livianos</a:t>
            </a:r>
          </a:p>
          <a:p>
            <a:pPr>
              <a:buNone/>
            </a:pPr>
            <a:endParaRPr lang="es-PR" sz="2400" dirty="0" smtClean="0"/>
          </a:p>
          <a:p>
            <a:pPr>
              <a:buNone/>
            </a:pPr>
            <a:r>
              <a:rPr lang="es-PR" sz="2400" dirty="0" smtClean="0"/>
              <a:t>Menorragia- Flujo </a:t>
            </a:r>
            <a:r>
              <a:rPr lang="es-PR" sz="2400" dirty="0" smtClean="0">
                <a:solidFill>
                  <a:srgbClr val="FF0000"/>
                </a:solidFill>
              </a:rPr>
              <a:t>excesivo</a:t>
            </a:r>
            <a:r>
              <a:rPr lang="es-PR" sz="2400" dirty="0" smtClean="0"/>
              <a:t> y prolongado del periodo</a:t>
            </a:r>
          </a:p>
        </p:txBody>
      </p:sp>
      <p:sp>
        <p:nvSpPr>
          <p:cNvPr id="5" name="Title 1"/>
          <p:cNvSpPr>
            <a:spLocks noGrp="1"/>
          </p:cNvSpPr>
          <p:nvPr>
            <p:ph type="title"/>
          </p:nvPr>
        </p:nvSpPr>
        <p:spPr>
          <a:xfrm>
            <a:off x="320321" y="57382"/>
            <a:ext cx="8568865" cy="821477"/>
          </a:xfrm>
        </p:spPr>
        <p:txBody>
          <a:bodyPr>
            <a:normAutofit/>
          </a:bodyPr>
          <a:lstStyle/>
          <a:p>
            <a:r>
              <a:rPr lang="es-PR" sz="3600" dirty="0"/>
              <a:t>O</a:t>
            </a:r>
            <a:r>
              <a:rPr lang="es-PR" sz="3600" dirty="0" smtClean="0"/>
              <a:t>tros desórdenes menstruales </a:t>
            </a:r>
            <a:endParaRPr lang="es-PR" sz="3600" dirty="0"/>
          </a:p>
        </p:txBody>
      </p:sp>
    </p:spTree>
    <p:extLst>
      <p:ext uri="{BB962C8B-B14F-4D97-AF65-F5344CB8AC3E}">
        <p14:creationId xmlns:p14="http://schemas.microsoft.com/office/powerpoint/2010/main" val="371562156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9" y="114772"/>
            <a:ext cx="3124583" cy="1143000"/>
          </a:xfrm>
        </p:spPr>
        <p:txBody>
          <a:bodyPr>
            <a:noAutofit/>
          </a:bodyPr>
          <a:lstStyle/>
          <a:p>
            <a:r>
              <a:rPr lang="en-US" sz="3600" dirty="0" err="1" smtClean="0"/>
              <a:t>Envejecimiento</a:t>
            </a:r>
            <a:r>
              <a:rPr lang="en-US" sz="3600" dirty="0" smtClean="0"/>
              <a:t> y  </a:t>
            </a:r>
            <a:r>
              <a:rPr lang="en-US" sz="3600" dirty="0" err="1" smtClean="0"/>
              <a:t>Menopausia</a:t>
            </a:r>
            <a:endParaRPr lang="en-US" sz="3600" dirty="0"/>
          </a:p>
        </p:txBody>
      </p:sp>
      <p:pic>
        <p:nvPicPr>
          <p:cNvPr id="4" name="Picture 3" descr="Screen Shot 2017-05-14 at 2.58.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583" y="64661"/>
            <a:ext cx="6019416" cy="6369303"/>
          </a:xfrm>
          <a:prstGeom prst="rect">
            <a:avLst/>
          </a:prstGeom>
        </p:spPr>
      </p:pic>
      <p:sp>
        <p:nvSpPr>
          <p:cNvPr id="5" name="TextBox 4"/>
          <p:cNvSpPr txBox="1"/>
          <p:nvPr/>
        </p:nvSpPr>
        <p:spPr>
          <a:xfrm>
            <a:off x="133672" y="1274484"/>
            <a:ext cx="2990911" cy="5632310"/>
          </a:xfrm>
          <a:prstGeom prst="rect">
            <a:avLst/>
          </a:prstGeom>
          <a:noFill/>
        </p:spPr>
        <p:txBody>
          <a:bodyPr wrap="square" rtlCol="0">
            <a:spAutoFit/>
          </a:bodyPr>
          <a:lstStyle/>
          <a:p>
            <a:pPr marL="342900" indent="-342900">
              <a:buFont typeface="Arial"/>
              <a:buChar char="•"/>
            </a:pPr>
            <a:r>
              <a:rPr lang="es-PR" sz="2400" dirty="0"/>
              <a:t>Ocurre una </a:t>
            </a:r>
            <a:r>
              <a:rPr lang="es-PR" sz="2400" dirty="0">
                <a:solidFill>
                  <a:srgbClr val="FF0000"/>
                </a:solidFill>
              </a:rPr>
              <a:t>reducción</a:t>
            </a:r>
            <a:r>
              <a:rPr lang="es-PR" sz="2400" dirty="0"/>
              <a:t> en los niveles de </a:t>
            </a:r>
            <a:r>
              <a:rPr lang="es-PR" sz="2400" dirty="0" smtClean="0"/>
              <a:t>hormo-nas </a:t>
            </a:r>
            <a:r>
              <a:rPr lang="es-PR" sz="2400" dirty="0"/>
              <a:t>sexuales</a:t>
            </a:r>
            <a:r>
              <a:rPr lang="es-PR" sz="2400" dirty="0" smtClean="0"/>
              <a:t>.</a:t>
            </a:r>
            <a:endParaRPr lang="es-PR" sz="2400" dirty="0"/>
          </a:p>
          <a:p>
            <a:pPr marL="342900" indent="-342900">
              <a:buFont typeface="Arial"/>
              <a:buChar char="•"/>
            </a:pPr>
            <a:r>
              <a:rPr lang="es-PR" sz="2400" dirty="0">
                <a:solidFill>
                  <a:srgbClr val="FF0000"/>
                </a:solidFill>
              </a:rPr>
              <a:t>Menopausia</a:t>
            </a:r>
            <a:r>
              <a:rPr lang="es-PR" sz="2400" dirty="0"/>
              <a:t> (45-55 años)</a:t>
            </a:r>
            <a:r>
              <a:rPr lang="es-PR" sz="2400" dirty="0" smtClean="0"/>
              <a:t>.</a:t>
            </a:r>
          </a:p>
          <a:p>
            <a:r>
              <a:rPr lang="es-PR" sz="2400" dirty="0" smtClean="0"/>
              <a:t>- Sofocos </a:t>
            </a:r>
            <a:r>
              <a:rPr lang="es-PR" sz="2400" dirty="0"/>
              <a:t>(Bochornos</a:t>
            </a:r>
            <a:r>
              <a:rPr lang="es-PR" sz="2400" dirty="0" smtClean="0"/>
              <a:t>)</a:t>
            </a:r>
          </a:p>
          <a:p>
            <a:r>
              <a:rPr lang="es-PR" sz="2400" dirty="0" smtClean="0"/>
              <a:t>- Ansiedad</a:t>
            </a:r>
            <a:endParaRPr lang="es-PR" sz="2400" dirty="0"/>
          </a:p>
          <a:p>
            <a:r>
              <a:rPr lang="es-PR" sz="2400" dirty="0" smtClean="0"/>
              <a:t>- Depresión</a:t>
            </a:r>
          </a:p>
          <a:p>
            <a:r>
              <a:rPr lang="es-PR" sz="2400" dirty="0" smtClean="0"/>
              <a:t>- Líbido disminuído</a:t>
            </a:r>
          </a:p>
          <a:p>
            <a:r>
              <a:rPr lang="es-PR" sz="2400" dirty="0" smtClean="0"/>
              <a:t>- </a:t>
            </a:r>
            <a:r>
              <a:rPr lang="es-PR" sz="2400" dirty="0" smtClean="0"/>
              <a:t>Resequedad </a:t>
            </a:r>
            <a:r>
              <a:rPr lang="es-PR" sz="2400" dirty="0" smtClean="0"/>
              <a:t>vaginal</a:t>
            </a:r>
            <a:endParaRPr lang="es-PR" sz="2400" dirty="0"/>
          </a:p>
          <a:p>
            <a:pPr marL="342900" indent="-342900">
              <a:buFont typeface="Arial"/>
              <a:buChar char="•"/>
            </a:pPr>
            <a:r>
              <a:rPr lang="es-PR" sz="2400" dirty="0"/>
              <a:t>Reducción en la concentración de estrógeno </a:t>
            </a:r>
            <a:r>
              <a:rPr lang="es-PR" sz="2400" dirty="0" smtClean="0"/>
              <a:t>–</a:t>
            </a:r>
            <a:r>
              <a:rPr lang="es-PR" sz="2400" dirty="0" smtClean="0">
                <a:solidFill>
                  <a:srgbClr val="FF0000"/>
                </a:solidFill>
              </a:rPr>
              <a:t>osteoporosis</a:t>
            </a:r>
            <a:r>
              <a:rPr lang="es-PR" sz="2400" dirty="0"/>
              <a:t>. </a:t>
            </a:r>
          </a:p>
        </p:txBody>
      </p:sp>
    </p:spTree>
    <p:extLst>
      <p:ext uri="{BB962C8B-B14F-4D97-AF65-F5344CB8AC3E}">
        <p14:creationId xmlns:p14="http://schemas.microsoft.com/office/powerpoint/2010/main" val="217339892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8"/>
            <a:ext cx="8229600" cy="577651"/>
          </a:xfrm>
        </p:spPr>
        <p:txBody>
          <a:bodyPr>
            <a:normAutofit fontScale="90000"/>
          </a:bodyPr>
          <a:lstStyle/>
          <a:p>
            <a:r>
              <a:rPr lang="es-PR" dirty="0" smtClean="0"/>
              <a:t>Fisiología Reproductiva</a:t>
            </a:r>
            <a:endParaRPr lang="en-US" dirty="0"/>
          </a:p>
        </p:txBody>
      </p:sp>
      <p:sp>
        <p:nvSpPr>
          <p:cNvPr id="3" name="Content Placeholder 2"/>
          <p:cNvSpPr>
            <a:spLocks noGrp="1"/>
          </p:cNvSpPr>
          <p:nvPr>
            <p:ph idx="1"/>
          </p:nvPr>
        </p:nvSpPr>
        <p:spPr>
          <a:xfrm>
            <a:off x="200509" y="616730"/>
            <a:ext cx="4277504" cy="2871931"/>
          </a:xfrm>
        </p:spPr>
        <p:txBody>
          <a:bodyPr>
            <a:normAutofit/>
          </a:bodyPr>
          <a:lstStyle/>
          <a:p>
            <a:r>
              <a:rPr lang="es-PR" sz="2400" b="1" dirty="0" smtClean="0"/>
              <a:t>Fases de la respuesta sexual</a:t>
            </a:r>
          </a:p>
          <a:p>
            <a:r>
              <a:rPr lang="es-PR" sz="2800" b="1" dirty="0" smtClean="0"/>
              <a:t>Excitación</a:t>
            </a:r>
            <a:r>
              <a:rPr lang="es-PR" sz="2400" b="1" dirty="0" smtClean="0"/>
              <a:t> </a:t>
            </a:r>
            <a:r>
              <a:rPr lang="mr-IN" sz="2400" b="1" dirty="0" smtClean="0"/>
              <a:t>–</a:t>
            </a:r>
            <a:r>
              <a:rPr lang="es-PR" sz="2400" b="1" dirty="0" smtClean="0"/>
              <a:t> </a:t>
            </a:r>
            <a:r>
              <a:rPr lang="es-PR" sz="2400" dirty="0" smtClean="0"/>
              <a:t>minutos a horas</a:t>
            </a:r>
          </a:p>
          <a:p>
            <a:r>
              <a:rPr lang="es-PR" sz="2400" dirty="0" smtClean="0"/>
              <a:t>Plateau</a:t>
            </a:r>
          </a:p>
          <a:p>
            <a:r>
              <a:rPr lang="es-PR" sz="2400" dirty="0" smtClean="0"/>
              <a:t>Orgasmo</a:t>
            </a:r>
          </a:p>
          <a:p>
            <a:r>
              <a:rPr lang="es-PR" sz="2400" dirty="0" smtClean="0"/>
              <a:t>Resolución. </a:t>
            </a:r>
          </a:p>
          <a:p>
            <a:endParaRPr lang="es-PR" sz="2400" dirty="0"/>
          </a:p>
          <a:p>
            <a:pPr marL="914400" lvl="2" indent="0">
              <a:buNone/>
            </a:pPr>
            <a:endParaRPr lang="es-PR" sz="2800" dirty="0"/>
          </a:p>
          <a:p>
            <a:pPr marL="914400" lvl="2" indent="0">
              <a:buNone/>
            </a:pPr>
            <a:endParaRPr lang="es-PR" sz="2800" dirty="0" smtClean="0"/>
          </a:p>
        </p:txBody>
      </p:sp>
      <p:pic>
        <p:nvPicPr>
          <p:cNvPr id="6" name="Picture 5" descr="Screen Shot 2017-05-12 at 8.50.59 PM.png"/>
          <p:cNvPicPr>
            <a:picLocks noChangeAspect="1"/>
          </p:cNvPicPr>
          <p:nvPr/>
        </p:nvPicPr>
        <p:blipFill rotWithShape="1">
          <a:blip r:embed="rId2">
            <a:extLst>
              <a:ext uri="{28A0092B-C50C-407E-A947-70E740481C1C}">
                <a14:useLocalDpi xmlns:a14="http://schemas.microsoft.com/office/drawing/2010/main" val="0"/>
              </a:ext>
            </a:extLst>
          </a:blip>
          <a:srcRect l="1923" t="17764" r="44588" b="6096"/>
          <a:stretch/>
        </p:blipFill>
        <p:spPr>
          <a:xfrm>
            <a:off x="4561557" y="635039"/>
            <a:ext cx="4490831" cy="3137727"/>
          </a:xfrm>
          <a:prstGeom prst="rect">
            <a:avLst/>
          </a:prstGeom>
        </p:spPr>
      </p:pic>
      <p:sp>
        <p:nvSpPr>
          <p:cNvPr id="7" name="TextBox 6"/>
          <p:cNvSpPr txBox="1"/>
          <p:nvPr/>
        </p:nvSpPr>
        <p:spPr>
          <a:xfrm>
            <a:off x="167090" y="3142151"/>
            <a:ext cx="4645101" cy="3785652"/>
          </a:xfrm>
          <a:prstGeom prst="rect">
            <a:avLst/>
          </a:prstGeom>
          <a:noFill/>
        </p:spPr>
        <p:txBody>
          <a:bodyPr wrap="square" rtlCol="0">
            <a:spAutoFit/>
          </a:bodyPr>
          <a:lstStyle/>
          <a:p>
            <a:r>
              <a:rPr lang="en-US" sz="2400" b="1" dirty="0" err="1" smtClean="0"/>
              <a:t>Femenina</a:t>
            </a:r>
            <a:endParaRPr lang="en-US" sz="2400" b="1" dirty="0" smtClean="0"/>
          </a:p>
          <a:p>
            <a:pPr marL="342900" indent="-342900">
              <a:buFont typeface="Arial"/>
              <a:buChar char="•"/>
            </a:pPr>
            <a:r>
              <a:rPr lang="en-US" sz="2400" dirty="0" err="1" smtClean="0"/>
              <a:t>Aumento</a:t>
            </a:r>
            <a:r>
              <a:rPr lang="en-US" sz="2400" dirty="0" smtClean="0"/>
              <a:t> </a:t>
            </a:r>
            <a:r>
              <a:rPr lang="en-US" sz="2400" dirty="0" err="1" smtClean="0"/>
              <a:t>tensión</a:t>
            </a:r>
            <a:r>
              <a:rPr lang="en-US" sz="2400" dirty="0" smtClean="0"/>
              <a:t> muscular</a:t>
            </a:r>
          </a:p>
          <a:p>
            <a:pPr marL="342900" indent="-342900">
              <a:buFont typeface="Arial"/>
              <a:buChar char="•"/>
            </a:pPr>
            <a:r>
              <a:rPr lang="en-US" sz="2400" dirty="0" err="1" smtClean="0"/>
              <a:t>Aumento</a:t>
            </a:r>
            <a:r>
              <a:rPr lang="en-US" sz="2400" dirty="0" smtClean="0"/>
              <a:t> </a:t>
            </a:r>
            <a:r>
              <a:rPr lang="en-US" sz="2400" dirty="0" err="1" smtClean="0"/>
              <a:t>frecuencia</a:t>
            </a:r>
            <a:r>
              <a:rPr lang="en-US" sz="2400" dirty="0" smtClean="0"/>
              <a:t> </a:t>
            </a:r>
            <a:r>
              <a:rPr lang="en-US" sz="2400" dirty="0" err="1" smtClean="0"/>
              <a:t>cardiaca</a:t>
            </a:r>
            <a:r>
              <a:rPr lang="en-US" sz="2400" dirty="0" smtClean="0"/>
              <a:t> y </a:t>
            </a:r>
            <a:r>
              <a:rPr lang="en-US" sz="2400" dirty="0" err="1" smtClean="0"/>
              <a:t>respiratoria</a:t>
            </a:r>
            <a:endParaRPr lang="en-US" sz="2400" dirty="0" smtClean="0"/>
          </a:p>
          <a:p>
            <a:pPr marL="342900" indent="-342900">
              <a:buFont typeface="Arial"/>
              <a:buChar char="•"/>
            </a:pPr>
            <a:r>
              <a:rPr lang="en-US" sz="2400" dirty="0" err="1" smtClean="0"/>
              <a:t>Enrojecimiento</a:t>
            </a:r>
            <a:r>
              <a:rPr lang="en-US" sz="2400" dirty="0" smtClean="0"/>
              <a:t> de la </a:t>
            </a:r>
            <a:r>
              <a:rPr lang="en-US" sz="2400" dirty="0" err="1" smtClean="0"/>
              <a:t>piel</a:t>
            </a:r>
            <a:endParaRPr lang="en-US" sz="2400" dirty="0" smtClean="0"/>
          </a:p>
          <a:p>
            <a:pPr marL="342900" indent="-342900">
              <a:buFont typeface="Arial"/>
              <a:buChar char="•"/>
            </a:pPr>
            <a:r>
              <a:rPr lang="en-US" sz="2400" dirty="0" err="1" smtClean="0"/>
              <a:t>Agrandamiento</a:t>
            </a:r>
            <a:r>
              <a:rPr lang="en-US" sz="2400" dirty="0" smtClean="0"/>
              <a:t> de los </a:t>
            </a:r>
            <a:r>
              <a:rPr lang="en-US" sz="2400" dirty="0" err="1" smtClean="0"/>
              <a:t>senos</a:t>
            </a:r>
            <a:r>
              <a:rPr lang="en-US" sz="2400" dirty="0" smtClean="0"/>
              <a:t>, </a:t>
            </a:r>
            <a:r>
              <a:rPr lang="en-US" sz="2400" dirty="0" err="1"/>
              <a:t>e</a:t>
            </a:r>
            <a:r>
              <a:rPr lang="en-US" sz="2400" dirty="0" err="1" smtClean="0"/>
              <a:t>ndurecimiento</a:t>
            </a:r>
            <a:r>
              <a:rPr lang="en-US" sz="2400" dirty="0" smtClean="0"/>
              <a:t> de los </a:t>
            </a:r>
            <a:r>
              <a:rPr lang="en-US" sz="2400" dirty="0" err="1" smtClean="0"/>
              <a:t>pezones</a:t>
            </a:r>
            <a:endParaRPr lang="en-US" sz="2400" dirty="0" smtClean="0"/>
          </a:p>
          <a:p>
            <a:pPr marL="342900" indent="-342900">
              <a:buFont typeface="Arial"/>
              <a:buChar char="•"/>
            </a:pPr>
            <a:r>
              <a:rPr lang="en-US" sz="2400" dirty="0" err="1" smtClean="0"/>
              <a:t>Vasodilatación</a:t>
            </a:r>
            <a:r>
              <a:rPr lang="en-US" sz="2400" dirty="0" smtClean="0"/>
              <a:t> genital: </a:t>
            </a:r>
            <a:r>
              <a:rPr lang="en-US" sz="2400" dirty="0" err="1" smtClean="0"/>
              <a:t>dilatación</a:t>
            </a:r>
            <a:r>
              <a:rPr lang="en-US" sz="2400" dirty="0" smtClean="0"/>
              <a:t> de </a:t>
            </a:r>
            <a:r>
              <a:rPr lang="en-US" sz="2400" dirty="0" err="1" smtClean="0"/>
              <a:t>clítoris</a:t>
            </a:r>
            <a:r>
              <a:rPr lang="en-US" sz="2400" dirty="0" smtClean="0"/>
              <a:t>, </a:t>
            </a:r>
            <a:r>
              <a:rPr lang="en-US" sz="2400" dirty="0" err="1" smtClean="0"/>
              <a:t>labios</a:t>
            </a:r>
            <a:r>
              <a:rPr lang="en-US" sz="2400" dirty="0" smtClean="0"/>
              <a:t>, pared vaginal</a:t>
            </a:r>
          </a:p>
          <a:p>
            <a:pPr marL="342900" indent="-342900">
              <a:buFont typeface="Arial"/>
              <a:buChar char="•"/>
            </a:pPr>
            <a:r>
              <a:rPr lang="en-US" sz="2400" dirty="0" err="1" smtClean="0"/>
              <a:t>Lubricación</a:t>
            </a:r>
            <a:r>
              <a:rPr lang="en-US" sz="2400" dirty="0" smtClean="0"/>
              <a:t> vaginal</a:t>
            </a:r>
          </a:p>
        </p:txBody>
      </p:sp>
      <p:sp>
        <p:nvSpPr>
          <p:cNvPr id="8" name="TextBox 7"/>
          <p:cNvSpPr txBox="1"/>
          <p:nvPr/>
        </p:nvSpPr>
        <p:spPr>
          <a:xfrm>
            <a:off x="4544850" y="3791859"/>
            <a:ext cx="4599150" cy="3046988"/>
          </a:xfrm>
          <a:prstGeom prst="rect">
            <a:avLst/>
          </a:prstGeom>
          <a:noFill/>
        </p:spPr>
        <p:txBody>
          <a:bodyPr wrap="square" rtlCol="0">
            <a:spAutoFit/>
          </a:bodyPr>
          <a:lstStyle/>
          <a:p>
            <a:r>
              <a:rPr lang="en-US" sz="2400" b="1" dirty="0" err="1" smtClean="0"/>
              <a:t>Masculina</a:t>
            </a:r>
            <a:endParaRPr lang="en-US" sz="2400" b="1" dirty="0" smtClean="0"/>
          </a:p>
          <a:p>
            <a:pPr marL="342900" indent="-342900">
              <a:buFont typeface="Arial"/>
              <a:buChar char="•"/>
            </a:pPr>
            <a:r>
              <a:rPr lang="en-US" sz="2400" dirty="0" err="1" smtClean="0"/>
              <a:t>Aumento</a:t>
            </a:r>
            <a:r>
              <a:rPr lang="en-US" sz="2400" dirty="0" smtClean="0"/>
              <a:t> </a:t>
            </a:r>
            <a:r>
              <a:rPr lang="en-US" sz="2400" dirty="0" err="1" smtClean="0"/>
              <a:t>tensión</a:t>
            </a:r>
            <a:r>
              <a:rPr lang="en-US" sz="2400" dirty="0" smtClean="0"/>
              <a:t> muscular</a:t>
            </a:r>
          </a:p>
          <a:p>
            <a:pPr marL="342900" indent="-342900">
              <a:buFont typeface="Arial"/>
              <a:buChar char="•"/>
            </a:pPr>
            <a:r>
              <a:rPr lang="en-US" sz="2400" dirty="0" err="1" smtClean="0"/>
              <a:t>Aumento</a:t>
            </a:r>
            <a:r>
              <a:rPr lang="en-US" sz="2400" dirty="0" smtClean="0"/>
              <a:t> </a:t>
            </a:r>
            <a:r>
              <a:rPr lang="en-US" sz="2400" dirty="0" err="1" smtClean="0"/>
              <a:t>frecuencia</a:t>
            </a:r>
            <a:r>
              <a:rPr lang="en-US" sz="2400" dirty="0" smtClean="0"/>
              <a:t> </a:t>
            </a:r>
            <a:r>
              <a:rPr lang="en-US" sz="2400" dirty="0" err="1" smtClean="0"/>
              <a:t>cardiaca</a:t>
            </a:r>
            <a:r>
              <a:rPr lang="en-US" sz="2400" dirty="0" smtClean="0"/>
              <a:t> y </a:t>
            </a:r>
            <a:r>
              <a:rPr lang="en-US" sz="2400" dirty="0" err="1" smtClean="0"/>
              <a:t>respiratoria</a:t>
            </a:r>
            <a:endParaRPr lang="en-US" sz="2400" dirty="0" smtClean="0"/>
          </a:p>
          <a:p>
            <a:pPr marL="342900" indent="-342900">
              <a:buFont typeface="Arial"/>
              <a:buChar char="•"/>
            </a:pPr>
            <a:r>
              <a:rPr lang="en-US" sz="2400" dirty="0" err="1" smtClean="0"/>
              <a:t>Enrojecimiento</a:t>
            </a:r>
            <a:r>
              <a:rPr lang="en-US" sz="2400" dirty="0" smtClean="0"/>
              <a:t> de la </a:t>
            </a:r>
            <a:r>
              <a:rPr lang="en-US" sz="2400" dirty="0" err="1" smtClean="0"/>
              <a:t>piel</a:t>
            </a:r>
            <a:endParaRPr lang="en-US" sz="2400" dirty="0" smtClean="0"/>
          </a:p>
          <a:p>
            <a:pPr marL="342900" indent="-342900">
              <a:buFont typeface="Arial"/>
              <a:buChar char="•"/>
            </a:pPr>
            <a:r>
              <a:rPr lang="en-US" sz="2400" dirty="0" err="1" smtClean="0"/>
              <a:t>Dilatación</a:t>
            </a:r>
            <a:r>
              <a:rPr lang="en-US" sz="2400" dirty="0" smtClean="0"/>
              <a:t> testicular, </a:t>
            </a:r>
            <a:r>
              <a:rPr lang="en-US" sz="2400" dirty="0" err="1" smtClean="0"/>
              <a:t>escroto</a:t>
            </a:r>
            <a:r>
              <a:rPr lang="en-US" sz="2400" dirty="0" smtClean="0"/>
              <a:t> </a:t>
            </a:r>
            <a:r>
              <a:rPr lang="en-US" sz="2400" dirty="0" err="1" smtClean="0"/>
              <a:t>tenso</a:t>
            </a:r>
            <a:r>
              <a:rPr lang="en-US" sz="2400" dirty="0" smtClean="0"/>
              <a:t>, </a:t>
            </a:r>
            <a:r>
              <a:rPr lang="en-US" sz="2400" dirty="0" err="1" smtClean="0"/>
              <a:t>lubricación</a:t>
            </a:r>
            <a:endParaRPr lang="en-US" sz="2400" dirty="0" smtClean="0"/>
          </a:p>
          <a:p>
            <a:pPr marL="342900" indent="-342900">
              <a:buFont typeface="Arial"/>
              <a:buChar char="•"/>
            </a:pPr>
            <a:r>
              <a:rPr lang="en-US" sz="2400" dirty="0" err="1" smtClean="0"/>
              <a:t>Vasotilatación</a:t>
            </a:r>
            <a:r>
              <a:rPr lang="en-US" sz="2400" dirty="0" smtClean="0"/>
              <a:t> genital: </a:t>
            </a:r>
            <a:r>
              <a:rPr lang="en-US" sz="2400" dirty="0" err="1" smtClean="0"/>
              <a:t>erección</a:t>
            </a:r>
            <a:endParaRPr lang="en-US" sz="2400" dirty="0"/>
          </a:p>
        </p:txBody>
      </p:sp>
    </p:spTree>
    <p:extLst>
      <p:ext uri="{BB962C8B-B14F-4D97-AF65-F5344CB8AC3E}">
        <p14:creationId xmlns:p14="http://schemas.microsoft.com/office/powerpoint/2010/main" val="282162433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8"/>
            <a:ext cx="8229600" cy="577651"/>
          </a:xfrm>
        </p:spPr>
        <p:txBody>
          <a:bodyPr>
            <a:normAutofit fontScale="90000"/>
          </a:bodyPr>
          <a:lstStyle/>
          <a:p>
            <a:r>
              <a:rPr lang="es-PR" dirty="0" smtClean="0"/>
              <a:t>Fisiología Reproductiva</a:t>
            </a:r>
            <a:endParaRPr lang="en-US" dirty="0"/>
          </a:p>
        </p:txBody>
      </p:sp>
      <p:sp>
        <p:nvSpPr>
          <p:cNvPr id="5" name="TextBox 4"/>
          <p:cNvSpPr txBox="1"/>
          <p:nvPr/>
        </p:nvSpPr>
        <p:spPr>
          <a:xfrm>
            <a:off x="221394" y="4612387"/>
            <a:ext cx="8922606" cy="1692771"/>
          </a:xfrm>
          <a:prstGeom prst="rect">
            <a:avLst/>
          </a:prstGeom>
          <a:noFill/>
        </p:spPr>
        <p:txBody>
          <a:bodyPr wrap="square" rtlCol="0">
            <a:spAutoFit/>
          </a:bodyPr>
          <a:lstStyle/>
          <a:p>
            <a:pPr marL="285750" indent="-285750">
              <a:buFont typeface="Arial"/>
              <a:buChar char="•"/>
            </a:pPr>
            <a:r>
              <a:rPr lang="es-PR" sz="2600" dirty="0"/>
              <a:t>Se intensifica exitación</a:t>
            </a:r>
          </a:p>
          <a:p>
            <a:pPr marL="285750" indent="-285750">
              <a:buFont typeface="Arial"/>
              <a:buChar char="•"/>
            </a:pPr>
            <a:r>
              <a:rPr lang="en-US" sz="2600" dirty="0" smtClean="0"/>
              <a:t>^ </a:t>
            </a:r>
            <a:r>
              <a:rPr lang="en-US" sz="2600" dirty="0" err="1" smtClean="0"/>
              <a:t>Frecuencia</a:t>
            </a:r>
            <a:r>
              <a:rPr lang="en-US" sz="2600" dirty="0" smtClean="0"/>
              <a:t> </a:t>
            </a:r>
            <a:r>
              <a:rPr lang="en-US" sz="2600" dirty="0" err="1" smtClean="0"/>
              <a:t>respiratoria</a:t>
            </a:r>
            <a:r>
              <a:rPr lang="en-US" sz="2600" dirty="0" smtClean="0"/>
              <a:t>, </a:t>
            </a:r>
            <a:r>
              <a:rPr lang="en-US" sz="2600" dirty="0" err="1" smtClean="0"/>
              <a:t>cardiaca</a:t>
            </a:r>
            <a:r>
              <a:rPr lang="en-US" sz="2600" dirty="0" smtClean="0"/>
              <a:t> y </a:t>
            </a:r>
            <a:r>
              <a:rPr lang="en-US" sz="2600" dirty="0" err="1" smtClean="0"/>
              <a:t>presión</a:t>
            </a:r>
            <a:r>
              <a:rPr lang="en-US" sz="2600" dirty="0" smtClean="0"/>
              <a:t> </a:t>
            </a:r>
            <a:r>
              <a:rPr lang="en-US" sz="2600" dirty="0" err="1" smtClean="0"/>
              <a:t>sanguínea</a:t>
            </a:r>
            <a:endParaRPr lang="en-US" sz="2600" dirty="0" smtClean="0"/>
          </a:p>
          <a:p>
            <a:pPr marL="285750" indent="-285750">
              <a:buFont typeface="Arial"/>
              <a:buChar char="•"/>
            </a:pPr>
            <a:r>
              <a:rPr lang="en-US" sz="2600" dirty="0" err="1" smtClean="0"/>
              <a:t>Comienzan</a:t>
            </a:r>
            <a:r>
              <a:rPr lang="en-US" sz="2600" dirty="0" smtClean="0"/>
              <a:t> </a:t>
            </a:r>
            <a:r>
              <a:rPr lang="en-US" sz="2600" dirty="0" err="1"/>
              <a:t>e</a:t>
            </a:r>
            <a:r>
              <a:rPr lang="en-US" sz="2600" dirty="0" err="1" smtClean="0"/>
              <a:t>spasmos</a:t>
            </a:r>
            <a:r>
              <a:rPr lang="en-US" sz="2600" dirty="0" smtClean="0"/>
              <a:t> </a:t>
            </a:r>
            <a:r>
              <a:rPr lang="en-US" sz="2600" dirty="0" err="1" smtClean="0"/>
              <a:t>musculares</a:t>
            </a:r>
            <a:r>
              <a:rPr lang="en-US" sz="2600" dirty="0" smtClean="0"/>
              <a:t> en los pies, </a:t>
            </a:r>
            <a:r>
              <a:rPr lang="en-US" sz="2600" dirty="0" err="1" smtClean="0"/>
              <a:t>rostro</a:t>
            </a:r>
            <a:r>
              <a:rPr lang="en-US" sz="2600" dirty="0" smtClean="0"/>
              <a:t> y </a:t>
            </a:r>
            <a:r>
              <a:rPr lang="en-US" sz="2600" dirty="0" err="1" smtClean="0"/>
              <a:t>manos</a:t>
            </a:r>
            <a:endParaRPr lang="en-US" sz="2600" dirty="0" smtClean="0"/>
          </a:p>
          <a:p>
            <a:pPr marL="285750" indent="-285750">
              <a:buFont typeface="Arial"/>
              <a:buChar char="•"/>
            </a:pPr>
            <a:r>
              <a:rPr lang="en-US" sz="2600" dirty="0" err="1" smtClean="0"/>
              <a:t>Tensión</a:t>
            </a:r>
            <a:r>
              <a:rPr lang="en-US" sz="2600" dirty="0" smtClean="0"/>
              <a:t> muscular </a:t>
            </a:r>
            <a:r>
              <a:rPr lang="en-US" sz="2600" dirty="0" err="1" smtClean="0"/>
              <a:t>sigue</a:t>
            </a:r>
            <a:r>
              <a:rPr lang="en-US" sz="2600" dirty="0" smtClean="0"/>
              <a:t> en </a:t>
            </a:r>
            <a:r>
              <a:rPr lang="en-US" sz="2600" dirty="0" err="1" smtClean="0"/>
              <a:t>aumento</a:t>
            </a:r>
            <a:r>
              <a:rPr lang="en-US" sz="2600" dirty="0" smtClean="0"/>
              <a:t> </a:t>
            </a:r>
            <a:endParaRPr lang="en-US" sz="2600" dirty="0"/>
          </a:p>
        </p:txBody>
      </p:sp>
      <p:pic>
        <p:nvPicPr>
          <p:cNvPr id="9" name="Picture 8" descr="Screen Shot 2017-05-14 at 3.45.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6" y="818871"/>
            <a:ext cx="5697769" cy="3726674"/>
          </a:xfrm>
          <a:prstGeom prst="rect">
            <a:avLst/>
          </a:prstGeom>
        </p:spPr>
      </p:pic>
      <p:sp>
        <p:nvSpPr>
          <p:cNvPr id="3" name="Content Placeholder 2"/>
          <p:cNvSpPr>
            <a:spLocks noGrp="1"/>
          </p:cNvSpPr>
          <p:nvPr>
            <p:ph idx="1"/>
          </p:nvPr>
        </p:nvSpPr>
        <p:spPr>
          <a:xfrm>
            <a:off x="5468021" y="852290"/>
            <a:ext cx="3726106" cy="3793520"/>
          </a:xfrm>
        </p:spPr>
        <p:txBody>
          <a:bodyPr>
            <a:normAutofit fontScale="55000" lnSpcReduction="20000"/>
          </a:bodyPr>
          <a:lstStyle/>
          <a:p>
            <a:pPr marL="0" indent="0">
              <a:buNone/>
            </a:pPr>
            <a:r>
              <a:rPr lang="es-PR" sz="5800" b="1" dirty="0" smtClean="0"/>
              <a:t>Plateau</a:t>
            </a:r>
          </a:p>
          <a:p>
            <a:r>
              <a:rPr lang="es-PR" sz="5100" dirty="0" smtClean="0"/>
              <a:t>Contínuan cambios vasculares vaginales (cianosis)</a:t>
            </a:r>
          </a:p>
          <a:p>
            <a:r>
              <a:rPr lang="es-PR" sz="5100" dirty="0" smtClean="0"/>
              <a:t>Clitoris sensitividad ^</a:t>
            </a:r>
          </a:p>
          <a:p>
            <a:r>
              <a:rPr lang="es-PR" sz="5100" dirty="0" smtClean="0"/>
              <a:t>Retracción clitoris (prepucio)</a:t>
            </a:r>
          </a:p>
          <a:p>
            <a:r>
              <a:rPr lang="es-PR" sz="5100" dirty="0" smtClean="0"/>
              <a:t>Testículos recogidos en el escroto</a:t>
            </a:r>
          </a:p>
        </p:txBody>
      </p:sp>
    </p:spTree>
    <p:extLst>
      <p:ext uri="{BB962C8B-B14F-4D97-AF65-F5344CB8AC3E}">
        <p14:creationId xmlns:p14="http://schemas.microsoft.com/office/powerpoint/2010/main" val="38278582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8"/>
            <a:ext cx="8229600" cy="577651"/>
          </a:xfrm>
        </p:spPr>
        <p:txBody>
          <a:bodyPr>
            <a:normAutofit fontScale="90000"/>
          </a:bodyPr>
          <a:lstStyle/>
          <a:p>
            <a:r>
              <a:rPr lang="es-PR" dirty="0" smtClean="0"/>
              <a:t>Fisiología Reproductiva</a:t>
            </a:r>
            <a:endParaRPr lang="en-US" dirty="0"/>
          </a:p>
        </p:txBody>
      </p:sp>
      <p:pic>
        <p:nvPicPr>
          <p:cNvPr id="4" name="Picture 3" descr="Screen Shot 2017-05-14 at 3.31.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032"/>
            <a:ext cx="5664351" cy="4464970"/>
          </a:xfrm>
          <a:prstGeom prst="rect">
            <a:avLst/>
          </a:prstGeom>
        </p:spPr>
      </p:pic>
      <p:sp>
        <p:nvSpPr>
          <p:cNvPr id="3" name="Content Placeholder 2"/>
          <p:cNvSpPr>
            <a:spLocks noGrp="1"/>
          </p:cNvSpPr>
          <p:nvPr>
            <p:ph idx="1"/>
          </p:nvPr>
        </p:nvSpPr>
        <p:spPr>
          <a:xfrm>
            <a:off x="5417893" y="749032"/>
            <a:ext cx="3705221" cy="4464970"/>
          </a:xfrm>
        </p:spPr>
        <p:txBody>
          <a:bodyPr>
            <a:normAutofit/>
          </a:bodyPr>
          <a:lstStyle/>
          <a:p>
            <a:pPr marL="0" indent="0">
              <a:buNone/>
            </a:pPr>
            <a:r>
              <a:rPr lang="es-PR" dirty="0" smtClean="0"/>
              <a:t>Orgasmo</a:t>
            </a:r>
          </a:p>
          <a:p>
            <a:r>
              <a:rPr lang="es-PR" sz="2400" dirty="0" smtClean="0"/>
              <a:t>Climax de la respuesta</a:t>
            </a:r>
          </a:p>
          <a:p>
            <a:r>
              <a:rPr lang="es-PR" sz="2400" dirty="0" smtClean="0"/>
              <a:t>Fase mas corta, segundos</a:t>
            </a:r>
          </a:p>
          <a:p>
            <a:r>
              <a:rPr lang="es-PR" sz="2400" dirty="0" smtClean="0"/>
              <a:t>Espamos musculares involuntarias (pies)</a:t>
            </a:r>
          </a:p>
          <a:p>
            <a:r>
              <a:rPr lang="es-PR" sz="2400" dirty="0" smtClean="0"/>
              <a:t>Taquicardia, Taquipnea, hipertensión</a:t>
            </a:r>
          </a:p>
          <a:p>
            <a:r>
              <a:rPr lang="es-PR" sz="2400" dirty="0" smtClean="0"/>
              <a:t>Alto consumo de O2</a:t>
            </a:r>
          </a:p>
          <a:p>
            <a:r>
              <a:rPr lang="es-PR" sz="2400" dirty="0" smtClean="0"/>
              <a:t>Liberación repentina y forzada de tensión</a:t>
            </a:r>
          </a:p>
          <a:p>
            <a:endParaRPr lang="es-PR" sz="2400" dirty="0" smtClean="0"/>
          </a:p>
          <a:p>
            <a:pPr marL="0" indent="0">
              <a:buNone/>
            </a:pPr>
            <a:endParaRPr lang="es-PR" sz="2400" dirty="0"/>
          </a:p>
          <a:p>
            <a:pPr marL="914400" lvl="2" indent="0">
              <a:buNone/>
            </a:pPr>
            <a:endParaRPr lang="es-PR" sz="2800" dirty="0"/>
          </a:p>
          <a:p>
            <a:pPr marL="914400" lvl="2" indent="0">
              <a:buNone/>
            </a:pPr>
            <a:endParaRPr lang="es-PR" sz="2800" dirty="0" smtClean="0"/>
          </a:p>
        </p:txBody>
      </p:sp>
      <p:sp>
        <p:nvSpPr>
          <p:cNvPr id="5" name="TextBox 4"/>
          <p:cNvSpPr txBox="1"/>
          <p:nvPr/>
        </p:nvSpPr>
        <p:spPr>
          <a:xfrm>
            <a:off x="434434" y="5214002"/>
            <a:ext cx="7622600" cy="1200328"/>
          </a:xfrm>
          <a:prstGeom prst="rect">
            <a:avLst/>
          </a:prstGeom>
          <a:noFill/>
        </p:spPr>
        <p:txBody>
          <a:bodyPr wrap="none" rtlCol="0">
            <a:spAutoFit/>
          </a:bodyPr>
          <a:lstStyle/>
          <a:p>
            <a:pPr marL="285750" indent="-285750">
              <a:buFont typeface="Arial"/>
              <a:buChar char="•"/>
            </a:pPr>
            <a:r>
              <a:rPr lang="en-US" sz="2400" dirty="0" err="1" smtClean="0"/>
              <a:t>Contracci</a:t>
            </a:r>
            <a:r>
              <a:rPr lang="en-US" sz="2400" dirty="0" err="1"/>
              <a:t>o</a:t>
            </a:r>
            <a:r>
              <a:rPr lang="en-US" sz="2400" dirty="0" err="1" smtClean="0"/>
              <a:t>nes</a:t>
            </a:r>
            <a:r>
              <a:rPr lang="en-US" sz="2400" dirty="0" smtClean="0"/>
              <a:t> </a:t>
            </a:r>
            <a:r>
              <a:rPr lang="en-US" sz="2400" dirty="0" err="1" smtClean="0"/>
              <a:t>vaginales</a:t>
            </a:r>
            <a:r>
              <a:rPr lang="en-US" sz="2400" dirty="0" smtClean="0"/>
              <a:t> y </a:t>
            </a:r>
            <a:r>
              <a:rPr lang="en-US" sz="2400" dirty="0" err="1" smtClean="0"/>
              <a:t>uterinas</a:t>
            </a:r>
            <a:r>
              <a:rPr lang="en-US" sz="2400" dirty="0" smtClean="0"/>
              <a:t> </a:t>
            </a:r>
            <a:r>
              <a:rPr lang="en-US" sz="2400" dirty="0" err="1" smtClean="0"/>
              <a:t>rítmicas</a:t>
            </a:r>
            <a:r>
              <a:rPr lang="en-US" sz="2400" dirty="0" smtClean="0"/>
              <a:t> </a:t>
            </a:r>
            <a:r>
              <a:rPr lang="en-US" sz="2400" dirty="0" err="1" smtClean="0"/>
              <a:t>involuntarias</a:t>
            </a:r>
            <a:endParaRPr lang="en-US" sz="2400" dirty="0" smtClean="0"/>
          </a:p>
          <a:p>
            <a:pPr marL="285750" indent="-285750">
              <a:buFont typeface="Arial"/>
              <a:buChar char="•"/>
            </a:pPr>
            <a:r>
              <a:rPr lang="en-US" sz="2400" dirty="0" err="1" smtClean="0"/>
              <a:t>Contracciones</a:t>
            </a:r>
            <a:r>
              <a:rPr lang="en-US" sz="2400" dirty="0" smtClean="0"/>
              <a:t> </a:t>
            </a:r>
            <a:r>
              <a:rPr lang="en-US" sz="2400" dirty="0" err="1" smtClean="0"/>
              <a:t>ritmicas</a:t>
            </a:r>
            <a:r>
              <a:rPr lang="en-US" sz="2400" dirty="0" smtClean="0"/>
              <a:t> en la base del </a:t>
            </a:r>
            <a:r>
              <a:rPr lang="en-US" sz="2400" dirty="0" err="1" smtClean="0"/>
              <a:t>pene</a:t>
            </a:r>
            <a:r>
              <a:rPr lang="en-US" sz="2400" dirty="0" smtClean="0">
                <a:sym typeface="Wingdings"/>
              </a:rPr>
              <a:t> </a:t>
            </a:r>
            <a:r>
              <a:rPr lang="en-US" sz="2400" dirty="0" err="1" smtClean="0">
                <a:sym typeface="Wingdings"/>
              </a:rPr>
              <a:t>eyaculación</a:t>
            </a:r>
            <a:endParaRPr lang="en-US" sz="2400" dirty="0" smtClean="0">
              <a:sym typeface="Wingdings"/>
            </a:endParaRPr>
          </a:p>
          <a:p>
            <a:pPr marL="285750" indent="-285750">
              <a:buFont typeface="Arial"/>
              <a:buChar char="•"/>
            </a:pPr>
            <a:r>
              <a:rPr lang="en-US" sz="2400" dirty="0" smtClean="0">
                <a:sym typeface="Wingdings"/>
              </a:rPr>
              <a:t>Rash, “rosacea” corporal </a:t>
            </a:r>
            <a:r>
              <a:rPr lang="en-US" sz="2400" dirty="0" err="1" smtClean="0">
                <a:sym typeface="Wingdings"/>
              </a:rPr>
              <a:t>generalizada</a:t>
            </a:r>
            <a:endParaRPr lang="en-US" sz="2400" dirty="0"/>
          </a:p>
        </p:txBody>
      </p:sp>
      <p:pic>
        <p:nvPicPr>
          <p:cNvPr id="6" name="Picture 5" descr="Screen Shot 2017-05-14 at 4.17.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199" y="-1"/>
            <a:ext cx="1934915" cy="1475783"/>
          </a:xfrm>
          <a:prstGeom prst="rect">
            <a:avLst/>
          </a:prstGeom>
        </p:spPr>
      </p:pic>
    </p:spTree>
    <p:extLst>
      <p:ext uri="{BB962C8B-B14F-4D97-AF65-F5344CB8AC3E}">
        <p14:creationId xmlns:p14="http://schemas.microsoft.com/office/powerpoint/2010/main" val="41848082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8"/>
            <a:ext cx="8229600" cy="577651"/>
          </a:xfrm>
        </p:spPr>
        <p:txBody>
          <a:bodyPr>
            <a:normAutofit fontScale="90000"/>
          </a:bodyPr>
          <a:lstStyle/>
          <a:p>
            <a:r>
              <a:rPr lang="es-PR" dirty="0" smtClean="0"/>
              <a:t>Fisiología Reproductiva - </a:t>
            </a:r>
            <a:r>
              <a:rPr lang="es-PR" b="1" dirty="0" smtClean="0"/>
              <a:t>Resolución</a:t>
            </a:r>
            <a:endParaRPr lang="en-US" b="1" dirty="0"/>
          </a:p>
        </p:txBody>
      </p:sp>
      <p:pic>
        <p:nvPicPr>
          <p:cNvPr id="4" name="Picture 3" descr="Screen Shot 2017-05-14 at 3.31.35 PM.png"/>
          <p:cNvPicPr>
            <a:picLocks noChangeAspect="1"/>
          </p:cNvPicPr>
          <p:nvPr/>
        </p:nvPicPr>
        <p:blipFill rotWithShape="1">
          <a:blip r:embed="rId2">
            <a:extLst>
              <a:ext uri="{28A0092B-C50C-407E-A947-70E740481C1C}">
                <a14:useLocalDpi xmlns:a14="http://schemas.microsoft.com/office/drawing/2010/main" val="0"/>
              </a:ext>
            </a:extLst>
          </a:blip>
          <a:srcRect l="2207" r="2649"/>
          <a:stretch/>
        </p:blipFill>
        <p:spPr>
          <a:xfrm>
            <a:off x="167091" y="749032"/>
            <a:ext cx="6616764" cy="5481948"/>
          </a:xfrm>
          <a:prstGeom prst="rect">
            <a:avLst/>
          </a:prstGeom>
        </p:spPr>
      </p:pic>
      <p:sp>
        <p:nvSpPr>
          <p:cNvPr id="5" name="TextBox 4"/>
          <p:cNvSpPr txBox="1"/>
          <p:nvPr/>
        </p:nvSpPr>
        <p:spPr>
          <a:xfrm>
            <a:off x="4895737" y="4095122"/>
            <a:ext cx="4227377" cy="2800766"/>
          </a:xfrm>
          <a:prstGeom prst="rect">
            <a:avLst/>
          </a:prstGeom>
          <a:noFill/>
        </p:spPr>
        <p:txBody>
          <a:bodyPr wrap="square" rtlCol="0">
            <a:spAutoFit/>
          </a:bodyPr>
          <a:lstStyle/>
          <a:p>
            <a:pPr marL="342900" indent="-342900">
              <a:buFont typeface="Arial"/>
              <a:buChar char="•"/>
            </a:pPr>
            <a:r>
              <a:rPr lang="es-PR" sz="2200" dirty="0"/>
              <a:t>Regreso a la normalidad</a:t>
            </a:r>
          </a:p>
          <a:p>
            <a:pPr marL="342900" indent="-342900">
              <a:buFont typeface="Arial"/>
              <a:buChar char="•"/>
            </a:pPr>
            <a:r>
              <a:rPr lang="es-PR" sz="2200" dirty="0"/>
              <a:t>Tejido erectil se relaja, colores normales</a:t>
            </a:r>
          </a:p>
          <a:p>
            <a:pPr marL="342900" indent="-342900">
              <a:buFont typeface="Arial"/>
              <a:buChar char="•"/>
            </a:pPr>
            <a:r>
              <a:rPr lang="es-PR" sz="2200" dirty="0"/>
              <a:t>Sensaciones de bienestar y de  intimidad/fatiga</a:t>
            </a:r>
          </a:p>
          <a:p>
            <a:pPr marL="342900" indent="-342900">
              <a:buFont typeface="Arial"/>
              <a:buChar char="•"/>
            </a:pPr>
            <a:r>
              <a:rPr lang="es-PR" sz="2200" dirty="0"/>
              <a:t>Fase Refractoria</a:t>
            </a:r>
          </a:p>
          <a:p>
            <a:pPr marL="342900" indent="-342900">
              <a:buFont typeface="Arial"/>
              <a:buChar char="•"/>
            </a:pPr>
            <a:r>
              <a:rPr lang="es-PR" sz="2200" dirty="0"/>
              <a:t>Puede estar ausente en mujeres</a:t>
            </a:r>
          </a:p>
          <a:p>
            <a:pPr marL="342900" indent="-342900">
              <a:buFont typeface="Arial"/>
              <a:buChar char="•"/>
            </a:pPr>
            <a:r>
              <a:rPr lang="es-PR" sz="2200" dirty="0"/>
              <a:t>Casi obligatoria en el hombre</a:t>
            </a:r>
          </a:p>
        </p:txBody>
      </p:sp>
    </p:spTree>
    <p:extLst>
      <p:ext uri="{BB962C8B-B14F-4D97-AF65-F5344CB8AC3E}">
        <p14:creationId xmlns:p14="http://schemas.microsoft.com/office/powerpoint/2010/main" val="10955666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s-PR" dirty="0" smtClean="0">
                <a:latin typeface="Calibri" charset="0"/>
              </a:rPr>
              <a:t>Ves</a:t>
            </a:r>
            <a:r>
              <a:rPr lang="es-PR" dirty="0" smtClean="0">
                <a:latin typeface="Calibri" charset="0"/>
              </a:rPr>
              <a:t>ículas </a:t>
            </a:r>
            <a:r>
              <a:rPr lang="es-PR" dirty="0" smtClean="0">
                <a:latin typeface="Calibri" charset="0"/>
              </a:rPr>
              <a:t>Seminales</a:t>
            </a:r>
            <a:endParaRPr lang="en-US" dirty="0">
              <a:latin typeface="Calibri" charset="0"/>
            </a:endParaRPr>
          </a:p>
        </p:txBody>
      </p:sp>
      <p:sp>
        <p:nvSpPr>
          <p:cNvPr id="5123" name="Content Placeholder 2"/>
          <p:cNvSpPr>
            <a:spLocks noGrp="1"/>
          </p:cNvSpPr>
          <p:nvPr>
            <p:ph idx="1"/>
          </p:nvPr>
        </p:nvSpPr>
        <p:spPr>
          <a:xfrm>
            <a:off x="269028" y="1417638"/>
            <a:ext cx="8229600" cy="4525963"/>
          </a:xfrm>
        </p:spPr>
        <p:txBody>
          <a:bodyPr/>
          <a:lstStyle/>
          <a:p>
            <a:pPr>
              <a:buFont typeface="Arial" charset="0"/>
              <a:buNone/>
            </a:pPr>
            <a:r>
              <a:rPr lang="es-PR" sz="2800" dirty="0">
                <a:latin typeface="Calibri" charset="0"/>
              </a:rPr>
              <a:t>Su secreción contiene: </a:t>
            </a:r>
          </a:p>
          <a:p>
            <a:r>
              <a:rPr lang="es-PR" sz="2800" b="1" dirty="0" smtClean="0">
                <a:latin typeface="Calibri" charset="0"/>
              </a:rPr>
              <a:t>Fructosa</a:t>
            </a:r>
          </a:p>
          <a:p>
            <a:pPr lvl="1"/>
            <a:r>
              <a:rPr lang="es-PR" sz="2400" b="1" dirty="0" smtClean="0">
                <a:latin typeface="Calibri" charset="0"/>
              </a:rPr>
              <a:t>nutrici</a:t>
            </a:r>
            <a:r>
              <a:rPr lang="es-PR" sz="2400" b="1" dirty="0" smtClean="0">
                <a:latin typeface="Calibri" charset="0"/>
              </a:rPr>
              <a:t>ó</a:t>
            </a:r>
            <a:r>
              <a:rPr lang="es-PR" sz="2400" b="1" dirty="0" smtClean="0">
                <a:latin typeface="Calibri" charset="0"/>
              </a:rPr>
              <a:t>n</a:t>
            </a:r>
            <a:endParaRPr lang="en-US" sz="2400" b="1" dirty="0">
              <a:latin typeface="Calibri" charset="0"/>
            </a:endParaRPr>
          </a:p>
          <a:p>
            <a:r>
              <a:rPr lang="es-PR" sz="2800" dirty="0" smtClean="0">
                <a:latin typeface="Calibri" charset="0"/>
              </a:rPr>
              <a:t>Prostaglandinas</a:t>
            </a:r>
          </a:p>
          <a:p>
            <a:pPr lvl="1"/>
            <a:r>
              <a:rPr lang="es-PR" sz="2400" dirty="0" smtClean="0">
                <a:latin typeface="Calibri" charset="0"/>
              </a:rPr>
              <a:t>motilidad                         </a:t>
            </a:r>
            <a:endParaRPr lang="en-US" sz="2400" dirty="0">
              <a:latin typeface="Calibri" charset="0"/>
            </a:endParaRPr>
          </a:p>
          <a:p>
            <a:r>
              <a:rPr lang="es-PR" sz="2800" dirty="0" smtClean="0">
                <a:latin typeface="Calibri" charset="0"/>
              </a:rPr>
              <a:t>Fibrinógeno</a:t>
            </a:r>
          </a:p>
          <a:p>
            <a:pPr lvl="1"/>
            <a:r>
              <a:rPr lang="es-PR" sz="2400" dirty="0" smtClean="0">
                <a:latin typeface="Calibri" charset="0"/>
              </a:rPr>
              <a:t>Coagulación</a:t>
            </a:r>
            <a:endParaRPr lang="en-US" sz="2400" dirty="0">
              <a:latin typeface="Calibri" charset="0"/>
            </a:endParaRPr>
          </a:p>
          <a:p>
            <a:pPr>
              <a:buFont typeface="Arial" charset="0"/>
              <a:buNone/>
            </a:pPr>
            <a:endParaRPr lang="en-US" dirty="0">
              <a:latin typeface="Calibri" charset="0"/>
            </a:endParaRPr>
          </a:p>
        </p:txBody>
      </p:sp>
      <p:pic>
        <p:nvPicPr>
          <p:cNvPr id="5124" name="Picture 3" descr="Glandula Seminal imagen.png"/>
          <p:cNvPicPr>
            <a:picLocks noChangeAspect="1"/>
          </p:cNvPicPr>
          <p:nvPr/>
        </p:nvPicPr>
        <p:blipFill>
          <a:blip r:embed="rId2">
            <a:extLst>
              <a:ext uri="{28A0092B-C50C-407E-A947-70E740481C1C}">
                <a14:useLocalDpi xmlns:a14="http://schemas.microsoft.com/office/drawing/2010/main" val="0"/>
              </a:ext>
            </a:extLst>
          </a:blip>
          <a:srcRect t="17857" r="-685"/>
          <a:stretch>
            <a:fillRect/>
          </a:stretch>
        </p:blipFill>
        <p:spPr bwMode="auto">
          <a:xfrm>
            <a:off x="3034275" y="1964091"/>
            <a:ext cx="6120460" cy="454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52722" y="2924520"/>
            <a:ext cx="1370138"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7902075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654"/>
            <a:ext cx="8229600" cy="661212"/>
          </a:xfrm>
        </p:spPr>
        <p:txBody>
          <a:bodyPr>
            <a:normAutofit fontScale="90000"/>
          </a:bodyPr>
          <a:lstStyle/>
          <a:p>
            <a:r>
              <a:rPr lang="en-US" dirty="0" smtClean="0"/>
              <a:t>El </a:t>
            </a:r>
            <a:r>
              <a:rPr lang="en-US" dirty="0" err="1" smtClean="0"/>
              <a:t>Sexo</a:t>
            </a:r>
            <a:r>
              <a:rPr lang="en-US" dirty="0" smtClean="0"/>
              <a:t> </a:t>
            </a:r>
            <a:r>
              <a:rPr lang="en-US" dirty="0" err="1" smtClean="0"/>
              <a:t>es</a:t>
            </a:r>
            <a:r>
              <a:rPr lang="en-US" dirty="0" smtClean="0"/>
              <a:t> </a:t>
            </a:r>
            <a:r>
              <a:rPr lang="en-US" dirty="0" err="1" smtClean="0"/>
              <a:t>Neurológico</a:t>
            </a:r>
            <a:r>
              <a:rPr lang="en-US" smtClean="0"/>
              <a:t>?</a:t>
            </a:r>
            <a:endParaRPr lang="en-US" dirty="0"/>
          </a:p>
        </p:txBody>
      </p:sp>
      <p:pic>
        <p:nvPicPr>
          <p:cNvPr id="4" name="Picture 3" descr="Screen Shot 2017-05-14 at 4.0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414" y="818866"/>
            <a:ext cx="4887011" cy="5969000"/>
          </a:xfrm>
          <a:prstGeom prst="rect">
            <a:avLst/>
          </a:prstGeom>
        </p:spPr>
      </p:pic>
      <p:sp>
        <p:nvSpPr>
          <p:cNvPr id="5" name="TextBox 4"/>
          <p:cNvSpPr txBox="1"/>
          <p:nvPr/>
        </p:nvSpPr>
        <p:spPr>
          <a:xfrm>
            <a:off x="417725" y="969263"/>
            <a:ext cx="3692689" cy="5262979"/>
          </a:xfrm>
          <a:prstGeom prst="rect">
            <a:avLst/>
          </a:prstGeom>
          <a:noFill/>
        </p:spPr>
        <p:txBody>
          <a:bodyPr wrap="square" rtlCol="0">
            <a:spAutoFit/>
          </a:bodyPr>
          <a:lstStyle/>
          <a:p>
            <a:r>
              <a:rPr lang="en-US" sz="2400" dirty="0" err="1" smtClean="0"/>
              <a:t>Cambios</a:t>
            </a:r>
            <a:r>
              <a:rPr lang="en-US" sz="2400" dirty="0" smtClean="0"/>
              <a:t> en el </a:t>
            </a:r>
            <a:r>
              <a:rPr lang="en-US" sz="2400" dirty="0" err="1" smtClean="0"/>
              <a:t>cerebro</a:t>
            </a:r>
            <a:r>
              <a:rPr lang="en-US" sz="2400" dirty="0" smtClean="0"/>
              <a:t> en </a:t>
            </a:r>
            <a:r>
              <a:rPr lang="en-US" sz="2400" dirty="0" err="1" smtClean="0"/>
              <a:t>respuesta</a:t>
            </a:r>
            <a:r>
              <a:rPr lang="en-US" sz="2400" dirty="0" smtClean="0"/>
              <a:t> a </a:t>
            </a:r>
          </a:p>
          <a:p>
            <a:r>
              <a:rPr lang="en-US" sz="2400" dirty="0" err="1"/>
              <a:t>a</a:t>
            </a:r>
            <a:r>
              <a:rPr lang="en-US" sz="2400" dirty="0" err="1" smtClean="0"/>
              <a:t>utoestimulación</a:t>
            </a:r>
            <a:r>
              <a:rPr lang="en-US" sz="2400" dirty="0" smtClean="0"/>
              <a:t> de </a:t>
            </a:r>
            <a:r>
              <a:rPr lang="en-US" sz="2400" dirty="0" err="1" smtClean="0"/>
              <a:t>distintas</a:t>
            </a:r>
            <a:r>
              <a:rPr lang="en-US" sz="2400" dirty="0" smtClean="0"/>
              <a:t> </a:t>
            </a:r>
            <a:r>
              <a:rPr lang="en-US" sz="2400" dirty="0" err="1" smtClean="0"/>
              <a:t>partes</a:t>
            </a:r>
            <a:r>
              <a:rPr lang="en-US" sz="2400" dirty="0" smtClean="0"/>
              <a:t> </a:t>
            </a:r>
          </a:p>
          <a:p>
            <a:r>
              <a:rPr lang="en-US" sz="2400" dirty="0" smtClean="0"/>
              <a:t>del </a:t>
            </a:r>
            <a:r>
              <a:rPr lang="en-US" sz="2400" dirty="0" err="1" smtClean="0"/>
              <a:t>cuerpo</a:t>
            </a:r>
            <a:r>
              <a:rPr lang="en-US" sz="2400" dirty="0" smtClean="0"/>
              <a:t> </a:t>
            </a:r>
            <a:r>
              <a:rPr lang="en-US" sz="2400" dirty="0" err="1" smtClean="0"/>
              <a:t>femenino</a:t>
            </a:r>
            <a:endParaRPr lang="en-US" sz="2400" dirty="0" smtClean="0"/>
          </a:p>
          <a:p>
            <a:pPr marL="285750" indent="-285750">
              <a:buFontTx/>
              <a:buChar char="-"/>
            </a:pPr>
            <a:r>
              <a:rPr lang="en-US" sz="2400" dirty="0" err="1" smtClean="0"/>
              <a:t>Dedos</a:t>
            </a:r>
            <a:endParaRPr lang="en-US" sz="2400" dirty="0" smtClean="0"/>
          </a:p>
          <a:p>
            <a:pPr marL="285750" indent="-285750">
              <a:buFontTx/>
              <a:buChar char="-"/>
            </a:pPr>
            <a:r>
              <a:rPr lang="en-US" sz="2400" dirty="0" err="1" smtClean="0"/>
              <a:t>Dedos</a:t>
            </a:r>
            <a:r>
              <a:rPr lang="en-US" sz="2400" dirty="0" smtClean="0"/>
              <a:t> del pie</a:t>
            </a:r>
          </a:p>
          <a:p>
            <a:pPr marL="285750" indent="-285750">
              <a:buFontTx/>
              <a:buChar char="-"/>
            </a:pPr>
            <a:r>
              <a:rPr lang="en-US" sz="2400" dirty="0" smtClean="0"/>
              <a:t>Clitoris</a:t>
            </a:r>
          </a:p>
          <a:p>
            <a:pPr marL="285750" indent="-285750">
              <a:buFontTx/>
              <a:buChar char="-"/>
            </a:pPr>
            <a:r>
              <a:rPr lang="en-US" sz="2400" dirty="0" smtClean="0"/>
              <a:t>Vagina</a:t>
            </a:r>
          </a:p>
          <a:p>
            <a:pPr marL="285750" indent="-285750">
              <a:buFontTx/>
              <a:buChar char="-"/>
            </a:pPr>
            <a:r>
              <a:rPr lang="en-US" sz="2400" dirty="0" smtClean="0"/>
              <a:t>Cervix</a:t>
            </a:r>
          </a:p>
          <a:p>
            <a:pPr marL="285750" indent="-285750">
              <a:buFontTx/>
              <a:buChar char="-"/>
            </a:pPr>
            <a:endParaRPr lang="en-US" sz="2400" dirty="0" smtClean="0"/>
          </a:p>
          <a:p>
            <a:r>
              <a:rPr lang="en-US" sz="2400" dirty="0" smtClean="0"/>
              <a:t>No </a:t>
            </a:r>
            <a:r>
              <a:rPr lang="en-US" sz="2400" dirty="0" err="1" smtClean="0"/>
              <a:t>diferencias</a:t>
            </a:r>
            <a:r>
              <a:rPr lang="en-US" sz="2400" dirty="0" smtClean="0"/>
              <a:t> </a:t>
            </a:r>
            <a:r>
              <a:rPr lang="en-US" sz="2400" dirty="0" err="1" smtClean="0"/>
              <a:t>cuando</a:t>
            </a:r>
            <a:r>
              <a:rPr lang="en-US" sz="2400" dirty="0" smtClean="0"/>
              <a:t> el </a:t>
            </a:r>
            <a:r>
              <a:rPr lang="en-US" sz="2400" dirty="0" err="1" smtClean="0"/>
              <a:t>estímulo</a:t>
            </a:r>
            <a:r>
              <a:rPr lang="en-US" sz="2400" dirty="0" smtClean="0"/>
              <a:t> </a:t>
            </a:r>
            <a:r>
              <a:rPr lang="en-US" sz="2400" dirty="0" err="1" smtClean="0"/>
              <a:t>es</a:t>
            </a:r>
            <a:r>
              <a:rPr lang="en-US" sz="2400" dirty="0"/>
              <a:t> </a:t>
            </a:r>
            <a:r>
              <a:rPr lang="en-US" sz="2400" dirty="0" smtClean="0"/>
              <a:t>de </a:t>
            </a:r>
            <a:r>
              <a:rPr lang="en-US" sz="2400" dirty="0" err="1" smtClean="0"/>
              <a:t>pareja</a:t>
            </a:r>
            <a:r>
              <a:rPr lang="en-US" sz="2400" dirty="0" smtClean="0"/>
              <a:t> </a:t>
            </a:r>
            <a:r>
              <a:rPr lang="en-US" sz="2400" dirty="0" err="1" smtClean="0"/>
              <a:t>vs</a:t>
            </a:r>
            <a:r>
              <a:rPr lang="en-US" sz="2400" dirty="0" smtClean="0"/>
              <a:t> el </a:t>
            </a:r>
            <a:r>
              <a:rPr lang="en-US" sz="2400" dirty="0" err="1" smtClean="0"/>
              <a:t>autoestímulo</a:t>
            </a:r>
            <a:endParaRPr lang="en-US" sz="2400" dirty="0"/>
          </a:p>
        </p:txBody>
      </p:sp>
    </p:spTree>
    <p:extLst>
      <p:ext uri="{BB962C8B-B14F-4D97-AF65-F5344CB8AC3E}">
        <p14:creationId xmlns:p14="http://schemas.microsoft.com/office/powerpoint/2010/main" val="2428652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5-07 at 6.10.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5615"/>
            <a:ext cx="9124617" cy="3686714"/>
          </a:xfrm>
          <a:prstGeom prst="rect">
            <a:avLst/>
          </a:prstGeom>
        </p:spPr>
      </p:pic>
      <p:sp>
        <p:nvSpPr>
          <p:cNvPr id="2" name="Title 1"/>
          <p:cNvSpPr>
            <a:spLocks noGrp="1"/>
          </p:cNvSpPr>
          <p:nvPr>
            <p:ph type="title"/>
          </p:nvPr>
        </p:nvSpPr>
        <p:spPr>
          <a:xfrm>
            <a:off x="88557" y="752016"/>
            <a:ext cx="8229600" cy="3927213"/>
          </a:xfrm>
        </p:spPr>
        <p:txBody>
          <a:bodyPr>
            <a:noAutofit/>
          </a:bodyPr>
          <a:lstStyle/>
          <a:p>
            <a:r>
              <a:rPr lang="es-PR" sz="7200" dirty="0" smtClean="0"/>
              <a:t>Preguntas</a:t>
            </a:r>
            <a:br>
              <a:rPr lang="es-PR" sz="7200" dirty="0" smtClean="0"/>
            </a:br>
            <a:r>
              <a:rPr lang="es-PR" sz="7200" dirty="0"/>
              <a:t/>
            </a:r>
            <a:br>
              <a:rPr lang="es-PR" sz="7200" dirty="0"/>
            </a:br>
            <a:r>
              <a:rPr lang="es-PR" sz="7200" dirty="0" smtClean="0"/>
              <a:t> </a:t>
            </a:r>
            <a:r>
              <a:rPr lang="es-PR" sz="7200" dirty="0"/>
              <a:t/>
            </a:r>
            <a:br>
              <a:rPr lang="es-PR" sz="7200" dirty="0"/>
            </a:br>
            <a:r>
              <a:rPr lang="es-PR" sz="9600" dirty="0" smtClean="0"/>
              <a:t>?               ?</a:t>
            </a:r>
            <a:endParaRPr lang="es-PR" sz="9600" dirty="0"/>
          </a:p>
        </p:txBody>
      </p:sp>
      <p:sp>
        <p:nvSpPr>
          <p:cNvPr id="4" name="TextBox 3"/>
          <p:cNvSpPr txBox="1"/>
          <p:nvPr/>
        </p:nvSpPr>
        <p:spPr>
          <a:xfrm>
            <a:off x="-142613" y="1332168"/>
            <a:ext cx="9267230" cy="1200328"/>
          </a:xfrm>
          <a:prstGeom prst="rect">
            <a:avLst/>
          </a:prstGeom>
          <a:noFill/>
        </p:spPr>
        <p:txBody>
          <a:bodyPr wrap="none" rtlCol="0">
            <a:spAutoFit/>
          </a:bodyPr>
          <a:lstStyle/>
          <a:p>
            <a:pPr algn="ctr"/>
            <a:r>
              <a:rPr lang="de-DE" sz="2400" dirty="0" smtClean="0">
                <a:hlinkClick r:id="rId4"/>
              </a:rPr>
              <a:t>Sex for Fun: </a:t>
            </a:r>
          </a:p>
          <a:p>
            <a:pPr algn="ctr"/>
            <a:r>
              <a:rPr lang="de-DE" sz="2400" dirty="0" smtClean="0">
                <a:hlinkClick r:id="rId4"/>
              </a:rPr>
              <a:t>http://www.nature.com/nrurol/journal/v9/n9/full/nrurol.2012.151.html</a:t>
            </a:r>
            <a:endParaRPr lang="de-DE" sz="2400" dirty="0" smtClean="0"/>
          </a:p>
          <a:p>
            <a:pPr algn="ctr"/>
            <a:endParaRPr lang="en-US" sz="2400" dirty="0"/>
          </a:p>
        </p:txBody>
      </p:sp>
    </p:spTree>
    <p:extLst>
      <p:ext uri="{BB962C8B-B14F-4D97-AF65-F5344CB8AC3E}">
        <p14:creationId xmlns:p14="http://schemas.microsoft.com/office/powerpoint/2010/main" val="411991033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Referencias</a:t>
            </a:r>
            <a:r>
              <a:rPr lang="en-US" dirty="0" smtClean="0"/>
              <a:t> </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err="1">
                <a:latin typeface="Calibri" charset="0"/>
              </a:rPr>
              <a:t>Anatomia</a:t>
            </a:r>
            <a:r>
              <a:rPr lang="en-US" dirty="0">
                <a:latin typeface="Calibri" charset="0"/>
              </a:rPr>
              <a:t> del </a:t>
            </a:r>
            <a:r>
              <a:rPr lang="en-US" dirty="0" err="1">
                <a:latin typeface="Calibri" charset="0"/>
              </a:rPr>
              <a:t>testiculo</a:t>
            </a:r>
            <a:r>
              <a:rPr lang="en-US" dirty="0">
                <a:latin typeface="Calibri" charset="0"/>
              </a:rPr>
              <a:t>. Retrieved from: https://www.infermeravirtual.com/files/media/file/104</a:t>
            </a:r>
            <a:r>
              <a:rPr lang="en-US" dirty="0" smtClean="0">
                <a:latin typeface="Calibri" charset="0"/>
              </a:rPr>
              <a:t>/	Sistema%</a:t>
            </a:r>
            <a:r>
              <a:rPr lang="en-US" dirty="0">
                <a:latin typeface="Calibri" charset="0"/>
              </a:rPr>
              <a:t>20reproductor%20masculino.pdf?1358605633</a:t>
            </a:r>
          </a:p>
          <a:p>
            <a:pPr marL="0" indent="0">
              <a:buNone/>
            </a:pPr>
            <a:endParaRPr lang="en-US" dirty="0" smtClean="0"/>
          </a:p>
          <a:p>
            <a:pPr marL="0" indent="0">
              <a:buNone/>
            </a:pPr>
            <a:r>
              <a:rPr lang="en-US" dirty="0" err="1" smtClean="0"/>
              <a:t>Biblioteca</a:t>
            </a:r>
            <a:r>
              <a:rPr lang="en-US" dirty="0" smtClean="0"/>
              <a:t> </a:t>
            </a:r>
            <a:r>
              <a:rPr lang="en-US" dirty="0" err="1"/>
              <a:t>Nacional</a:t>
            </a:r>
            <a:r>
              <a:rPr lang="en-US" dirty="0"/>
              <a:t> de </a:t>
            </a:r>
            <a:r>
              <a:rPr lang="en-US" dirty="0" err="1"/>
              <a:t>Medicina</a:t>
            </a:r>
            <a:r>
              <a:rPr lang="en-US" dirty="0"/>
              <a:t> de los </a:t>
            </a:r>
            <a:r>
              <a:rPr lang="en-US" dirty="0" err="1"/>
              <a:t>Estados</a:t>
            </a:r>
            <a:r>
              <a:rPr lang="en-US" dirty="0"/>
              <a:t> </a:t>
            </a:r>
            <a:r>
              <a:rPr lang="en-US" dirty="0" err="1"/>
              <a:t>Unidos</a:t>
            </a:r>
            <a:r>
              <a:rPr lang="en-US" dirty="0"/>
              <a:t>. </a:t>
            </a:r>
            <a:r>
              <a:rPr lang="en-US" i="1" dirty="0" err="1"/>
              <a:t>Enfermedades</a:t>
            </a:r>
            <a:r>
              <a:rPr lang="en-US" i="1" dirty="0"/>
              <a:t> de </a:t>
            </a:r>
            <a:r>
              <a:rPr lang="en-US" i="1" dirty="0" err="1"/>
              <a:t>transmision</a:t>
            </a:r>
            <a:r>
              <a:rPr lang="en-US" i="1" dirty="0"/>
              <a:t> sexual</a:t>
            </a:r>
            <a:r>
              <a:rPr lang="en-US" dirty="0"/>
              <a:t>: </a:t>
            </a:r>
            <a:r>
              <a:rPr lang="en-US" dirty="0" smtClean="0"/>
              <a:t>	</a:t>
            </a:r>
            <a:r>
              <a:rPr lang="en-US" dirty="0" err="1" smtClean="0"/>
              <a:t>MedlinePlus</a:t>
            </a:r>
            <a:r>
              <a:rPr lang="en-US" dirty="0" smtClean="0"/>
              <a:t> </a:t>
            </a:r>
            <a:r>
              <a:rPr lang="en-US" dirty="0"/>
              <a:t>en </a:t>
            </a:r>
            <a:r>
              <a:rPr lang="en-US" dirty="0" err="1"/>
              <a:t>español</a:t>
            </a:r>
            <a:r>
              <a:rPr lang="en-US" dirty="0"/>
              <a:t>. </a:t>
            </a:r>
            <a:r>
              <a:rPr lang="en-US" dirty="0" smtClean="0"/>
              <a:t>(</a:t>
            </a:r>
            <a:r>
              <a:rPr lang="en-US" dirty="0" err="1"/>
              <a:t>n.d.</a:t>
            </a:r>
            <a:r>
              <a:rPr lang="en-US" dirty="0"/>
              <a:t>). Published March 7, 2013, </a:t>
            </a:r>
            <a:r>
              <a:rPr lang="en-US" dirty="0" smtClean="0"/>
              <a:t>from: http:</a:t>
            </a:r>
            <a:r>
              <a:rPr lang="en-US" dirty="0"/>
              <a:t>//www.nlm.nih.gov</a:t>
            </a:r>
            <a:r>
              <a:rPr lang="en-US" dirty="0" smtClean="0"/>
              <a:t>/	</a:t>
            </a:r>
            <a:r>
              <a:rPr lang="en-US" dirty="0" err="1" smtClean="0"/>
              <a:t>medlineplus</a:t>
            </a:r>
            <a:r>
              <a:rPr lang="en-US" dirty="0"/>
              <a:t>.</a:t>
            </a:r>
            <a:endParaRPr lang="en-US" dirty="0">
              <a:hlinkClick r:id="rId2"/>
            </a:endParaRPr>
          </a:p>
          <a:p>
            <a:pPr marL="0" indent="0">
              <a:buNone/>
            </a:pPr>
            <a:endParaRPr lang="en-US" dirty="0"/>
          </a:p>
          <a:p>
            <a:pPr marL="0" indent="0">
              <a:buNone/>
            </a:pPr>
            <a:r>
              <a:rPr lang="en-US" dirty="0" err="1"/>
              <a:t>Brzyski</a:t>
            </a:r>
            <a:r>
              <a:rPr lang="en-US" dirty="0"/>
              <a:t>, D. (2013). Female External Genital Organs. </a:t>
            </a:r>
            <a:r>
              <a:rPr lang="en-US" i="1" dirty="0"/>
              <a:t>Merck Manual.</a:t>
            </a:r>
            <a:r>
              <a:rPr lang="en-US" dirty="0"/>
              <a:t> Retrieved from http:/</a:t>
            </a:r>
            <a:r>
              <a:rPr lang="en-US" dirty="0" smtClean="0"/>
              <a:t>/	www.merckmanuals.com</a:t>
            </a:r>
            <a:r>
              <a:rPr lang="en-US" dirty="0"/>
              <a:t>/home/women-s-health-issues/biology-of-the-female-reproductive</a:t>
            </a:r>
            <a:r>
              <a:rPr lang="en-US" dirty="0" smtClean="0"/>
              <a:t>-	system</a:t>
            </a:r>
            <a:r>
              <a:rPr lang="en-US" dirty="0"/>
              <a:t>/female</a:t>
            </a:r>
            <a:r>
              <a:rPr lang="en-US" dirty="0" smtClean="0"/>
              <a:t>-	external</a:t>
            </a:r>
            <a:r>
              <a:rPr lang="en-US" dirty="0"/>
              <a:t>-genital-organs.</a:t>
            </a:r>
            <a:endParaRPr lang="en-US" dirty="0">
              <a:hlinkClick r:id="rId3"/>
            </a:endParaRPr>
          </a:p>
          <a:p>
            <a:pPr marL="0" indent="0">
              <a:buNone/>
            </a:pPr>
            <a:endParaRPr lang="en-US" dirty="0"/>
          </a:p>
          <a:p>
            <a:pPr marL="0" indent="0">
              <a:buNone/>
            </a:pPr>
            <a:r>
              <a:rPr lang="en-US" i="1" dirty="0"/>
              <a:t>External Anatomy</a:t>
            </a:r>
            <a:r>
              <a:rPr lang="en-US" dirty="0"/>
              <a:t>. (</a:t>
            </a:r>
            <a:r>
              <a:rPr lang="en-US" dirty="0" err="1"/>
              <a:t>n.d.</a:t>
            </a:r>
            <a:r>
              <a:rPr lang="en-US" dirty="0"/>
              <a:t>). Retrieved May 2015, from </a:t>
            </a:r>
            <a:r>
              <a:rPr lang="en-US" dirty="0" err="1"/>
              <a:t>Oocites</a:t>
            </a:r>
            <a:r>
              <a:rPr lang="en-US" dirty="0"/>
              <a:t>: http://www.oocities.org/eureka/park</a:t>
            </a:r>
            <a:r>
              <a:rPr lang="en-US" dirty="0" smtClean="0"/>
              <a:t>/	3238/</a:t>
            </a:r>
            <a:r>
              <a:rPr lang="en-US" dirty="0" err="1" smtClean="0"/>
              <a:t>external.htm</a:t>
            </a:r>
            <a:endParaRPr lang="en-US" dirty="0"/>
          </a:p>
          <a:p>
            <a:pPr marL="0" indent="0">
              <a:buNone/>
            </a:pPr>
            <a:endParaRPr lang="en-US" dirty="0"/>
          </a:p>
          <a:p>
            <a:pPr marL="0" indent="0">
              <a:buNone/>
            </a:pPr>
            <a:r>
              <a:rPr lang="es-PR" dirty="0"/>
              <a:t>Frederic hmartini, judi l nath, edwin f bartholomew. (2012). The Reproductive System. In Leslie </a:t>
            </a:r>
            <a:r>
              <a:rPr lang="es-PR" dirty="0" smtClean="0"/>
              <a:t>	berriman</a:t>
            </a:r>
            <a:r>
              <a:rPr lang="es-PR" dirty="0"/>
              <a:t>,cady </a:t>
            </a:r>
            <a:r>
              <a:rPr lang="es-PR" dirty="0" smtClean="0"/>
              <a:t>	owens </a:t>
            </a:r>
            <a:r>
              <a:rPr lang="es-PR" dirty="0"/>
              <a:t>(Ed), Fundamentals of Anatomy and Physiology (pp. 1077-1079). Pearson </a:t>
            </a:r>
            <a:r>
              <a:rPr lang="es-PR" dirty="0" smtClean="0"/>
              <a:t>	Education </a:t>
            </a:r>
            <a:r>
              <a:rPr lang="es-PR" dirty="0"/>
              <a:t>Inc, Permission </a:t>
            </a:r>
            <a:r>
              <a:rPr lang="es-PR" dirty="0" smtClean="0"/>
              <a:t>	Department</a:t>
            </a:r>
            <a:r>
              <a:rPr lang="es-PR" dirty="0"/>
              <a:t>, 1900 E Lake Ave, Glenview, IL 60025: Pearson </a:t>
            </a:r>
            <a:r>
              <a:rPr lang="es-PR" dirty="0" smtClean="0"/>
              <a:t>	Education Inc</a:t>
            </a:r>
            <a:r>
              <a:rPr lang="es-PR" dirty="0"/>
              <a:t>.</a:t>
            </a:r>
            <a:endParaRPr lang="en-US" dirty="0"/>
          </a:p>
          <a:p>
            <a:pPr marL="0" indent="0">
              <a:buNone/>
            </a:pPr>
            <a:endParaRPr lang="en-US" dirty="0"/>
          </a:p>
          <a:p>
            <a:pPr marL="0" indent="0">
              <a:buNone/>
            </a:pPr>
            <a:r>
              <a:rPr lang="en-US" i="1" dirty="0"/>
              <a:t>Genital System</a:t>
            </a:r>
            <a:r>
              <a:rPr lang="en-US" dirty="0"/>
              <a:t>. (</a:t>
            </a:r>
            <a:r>
              <a:rPr lang="en-US" dirty="0" err="1"/>
              <a:t>n.d.</a:t>
            </a:r>
            <a:r>
              <a:rPr lang="en-US" dirty="0"/>
              <a:t>). Retrieved May 2015, from Human Embryology Organogenesis: http://		www.embryology.ch/</a:t>
            </a:r>
            <a:r>
              <a:rPr lang="en-US" dirty="0" err="1"/>
              <a:t>anglais</a:t>
            </a:r>
            <a:r>
              <a:rPr lang="en-US" dirty="0"/>
              <a:t>/</a:t>
            </a:r>
            <a:r>
              <a:rPr lang="en-US" dirty="0" err="1"/>
              <a:t>ugenital</a:t>
            </a:r>
            <a:r>
              <a:rPr lang="en-US" dirty="0"/>
              <a:t>/</a:t>
            </a:r>
            <a:r>
              <a:rPr lang="en-US" dirty="0" smtClean="0"/>
              <a:t>genitinterne06</a:t>
            </a:r>
            <a:r>
              <a:rPr lang="en-US" dirty="0"/>
              <a:t>.html</a:t>
            </a:r>
          </a:p>
          <a:p>
            <a:pPr marL="0" indent="0">
              <a:buNone/>
            </a:pPr>
            <a:endParaRPr lang="en-US" dirty="0"/>
          </a:p>
        </p:txBody>
      </p:sp>
    </p:spTree>
    <p:extLst>
      <p:ext uri="{BB962C8B-B14F-4D97-AF65-F5344CB8AC3E}">
        <p14:creationId xmlns:p14="http://schemas.microsoft.com/office/powerpoint/2010/main" val="81463102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Referencias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a:t>Martini, F. (2012) Reproductive System. In </a:t>
            </a:r>
            <a:r>
              <a:rPr lang="en-US" i="1" dirty="0"/>
              <a:t>Anatomy and Physiology</a:t>
            </a:r>
            <a:r>
              <a:rPr lang="en-US" dirty="0"/>
              <a:t> (Ninth ed.,pp.1060-1070) San </a:t>
            </a:r>
            <a:r>
              <a:rPr lang="en-US" dirty="0" smtClean="0"/>
              <a:t>	Francisco</a:t>
            </a:r>
            <a:r>
              <a:rPr lang="en-US" dirty="0"/>
              <a:t>, California: </a:t>
            </a:r>
            <a:r>
              <a:rPr lang="en-US" dirty="0" smtClean="0"/>
              <a:t>Pearson</a:t>
            </a:r>
            <a:r>
              <a:rPr lang="en-US" dirty="0"/>
              <a:t>.</a:t>
            </a:r>
          </a:p>
          <a:p>
            <a:pPr marL="0" indent="0">
              <a:buNone/>
            </a:pPr>
            <a:endParaRPr lang="en-US" dirty="0"/>
          </a:p>
          <a:p>
            <a:pPr marL="0" indent="0">
              <a:buNone/>
            </a:pPr>
            <a:r>
              <a:rPr lang="en-US" dirty="0"/>
              <a:t>Media, A. M. (2014, May 4). </a:t>
            </a:r>
            <a:r>
              <a:rPr lang="en-US" i="1" dirty="0"/>
              <a:t>Hormonal Control of the Menstrual Cycle</a:t>
            </a:r>
            <a:r>
              <a:rPr lang="en-US" dirty="0"/>
              <a:t>. </a:t>
            </a:r>
            <a:r>
              <a:rPr lang="en-US" dirty="0" smtClean="0"/>
              <a:t>	Retrieved 	May </a:t>
            </a:r>
            <a:r>
              <a:rPr lang="en-US" dirty="0"/>
              <a:t>2015, from </a:t>
            </a:r>
            <a:r>
              <a:rPr lang="en-US" dirty="0" smtClean="0"/>
              <a:t>	YouTube</a:t>
            </a:r>
            <a:r>
              <a:rPr lang="en-US" dirty="0"/>
              <a:t>: https:/</a:t>
            </a:r>
            <a:r>
              <a:rPr lang="en-US" dirty="0" smtClean="0"/>
              <a:t>/http://www.youtube.com/	watch?	v</a:t>
            </a:r>
            <a:r>
              <a:rPr lang="en-US" dirty="0"/>
              <a:t>=</a:t>
            </a:r>
            <a:r>
              <a:rPr lang="en-US" dirty="0" smtClean="0"/>
              <a:t>pNe43KGZTl8</a:t>
            </a:r>
          </a:p>
          <a:p>
            <a:pPr marL="0" indent="0">
              <a:buNone/>
            </a:pPr>
            <a:endParaRPr lang="en-US" dirty="0" smtClean="0"/>
          </a:p>
          <a:p>
            <a:pPr marL="0" indent="0">
              <a:buNone/>
            </a:pPr>
            <a:r>
              <a:rPr lang="en-US" dirty="0">
                <a:latin typeface="Calibri" charset="0"/>
              </a:rPr>
              <a:t>Medline plus. (</a:t>
            </a:r>
            <a:r>
              <a:rPr lang="en-US" dirty="0" err="1">
                <a:latin typeface="Calibri" charset="0"/>
              </a:rPr>
              <a:t>n.d.</a:t>
            </a:r>
            <a:r>
              <a:rPr lang="en-US" dirty="0">
                <a:latin typeface="Calibri" charset="0"/>
              </a:rPr>
              <a:t>) Retrieved from: http://www.nlm.nih.gov/medlineplus/</a:t>
            </a:r>
            <a:r>
              <a:rPr lang="en-US" dirty="0" err="1">
                <a:latin typeface="Calibri" charset="0"/>
              </a:rPr>
              <a:t>spanish</a:t>
            </a:r>
            <a:r>
              <a:rPr lang="en-US" dirty="0" smtClean="0">
                <a:latin typeface="Calibri" charset="0"/>
              </a:rPr>
              <a:t>/</a:t>
            </a:r>
            <a:r>
              <a:rPr lang="en-US" dirty="0" err="1" smtClean="0">
                <a:latin typeface="Calibri" charset="0"/>
              </a:rPr>
              <a:t>ency</a:t>
            </a:r>
            <a:r>
              <a:rPr lang="en-US" dirty="0">
                <a:latin typeface="Calibri" charset="0"/>
              </a:rPr>
              <a:t>/article</a:t>
            </a:r>
            <a:r>
              <a:rPr lang="en-US" dirty="0" smtClean="0">
                <a:latin typeface="Calibri" charset="0"/>
              </a:rPr>
              <a:t>/	002296</a:t>
            </a:r>
            <a:r>
              <a:rPr lang="en-US" dirty="0">
                <a:latin typeface="Calibri" charset="0"/>
              </a:rPr>
              <a:t>.htm</a:t>
            </a:r>
          </a:p>
          <a:p>
            <a:pPr marL="0" indent="0">
              <a:buNone/>
            </a:pPr>
            <a:endParaRPr lang="en-US" dirty="0"/>
          </a:p>
          <a:p>
            <a:pPr marL="0" indent="0">
              <a:buNone/>
            </a:pPr>
            <a:r>
              <a:rPr lang="en-US" dirty="0" err="1"/>
              <a:t>Sargis</a:t>
            </a:r>
            <a:r>
              <a:rPr lang="en-US" dirty="0"/>
              <a:t>, R. M. (2015, April 8). </a:t>
            </a:r>
            <a:r>
              <a:rPr lang="en-US" i="1" dirty="0"/>
              <a:t>An Overview of the Ovaries</a:t>
            </a:r>
            <a:r>
              <a:rPr lang="en-US" dirty="0"/>
              <a:t>. Retrieved May 2015, </a:t>
            </a:r>
            <a:r>
              <a:rPr lang="en-US" dirty="0" smtClean="0"/>
              <a:t>from Endocrine 	Web</a:t>
            </a:r>
            <a:r>
              <a:rPr lang="en-US"/>
              <a:t>: </a:t>
            </a:r>
            <a:r>
              <a:rPr lang="en-US" smtClean="0"/>
              <a:t>	http</a:t>
            </a:r>
            <a:r>
              <a:rPr lang="en-US" dirty="0"/>
              <a:t>:/</a:t>
            </a:r>
            <a:r>
              <a:rPr lang="en-US" dirty="0" smtClean="0"/>
              <a:t>/</a:t>
            </a:r>
            <a:r>
              <a:rPr lang="en-US" dirty="0" err="1" smtClean="0"/>
              <a:t>www.endocrineweb.com</a:t>
            </a:r>
            <a:r>
              <a:rPr lang="en-US" dirty="0"/>
              <a:t>/endocrinology</a:t>
            </a:r>
            <a:r>
              <a:rPr lang="en-US" dirty="0" smtClean="0"/>
              <a:t>/overview-ovaries</a:t>
            </a:r>
            <a:endParaRPr lang="en-US" dirty="0"/>
          </a:p>
          <a:p>
            <a:pPr marL="0" indent="0">
              <a:buNone/>
            </a:pPr>
            <a:r>
              <a:rPr lang="en-US" dirty="0"/>
              <a:t> </a:t>
            </a:r>
          </a:p>
          <a:p>
            <a:pPr marL="0" indent="0">
              <a:buNone/>
            </a:pPr>
            <a:r>
              <a:rPr lang="en-US" i="1" dirty="0" err="1"/>
              <a:t>Skene's</a:t>
            </a:r>
            <a:r>
              <a:rPr lang="en-US" i="1" dirty="0"/>
              <a:t> Gland</a:t>
            </a:r>
            <a:r>
              <a:rPr lang="en-US" dirty="0"/>
              <a:t>. (2007). Retrieved May 1, 2015, from </a:t>
            </a:r>
            <a:r>
              <a:rPr lang="en-US" dirty="0" err="1"/>
              <a:t>Vastim</a:t>
            </a:r>
            <a:r>
              <a:rPr lang="en-US" dirty="0"/>
              <a:t>: http:/</a:t>
            </a:r>
            <a:r>
              <a:rPr lang="en-US" dirty="0" smtClean="0"/>
              <a:t>/www.vastim.com</a:t>
            </a:r>
            <a:r>
              <a:rPr lang="en-US" dirty="0"/>
              <a:t>/data_files/</a:t>
            </a:r>
            <a:r>
              <a:rPr lang="en-US" dirty="0" smtClean="0"/>
              <a:t>i	</a:t>
            </a:r>
            <a:r>
              <a:rPr lang="en-US" dirty="0" err="1" smtClean="0"/>
              <a:t>nfo_skenes_gland.html</a:t>
            </a:r>
            <a:endParaRPr lang="en-US" dirty="0"/>
          </a:p>
          <a:p>
            <a:pPr marL="0" indent="0">
              <a:buNone/>
            </a:pPr>
            <a:r>
              <a:rPr lang="en-US" dirty="0"/>
              <a:t> </a:t>
            </a:r>
          </a:p>
          <a:p>
            <a:pPr marL="0" indent="0">
              <a:buNone/>
            </a:pPr>
            <a:r>
              <a:rPr lang="en-US" i="1" dirty="0"/>
              <a:t>What is the </a:t>
            </a:r>
            <a:r>
              <a:rPr lang="en-US" i="1" dirty="0" err="1"/>
              <a:t>Bartholin</a:t>
            </a:r>
            <a:r>
              <a:rPr lang="en-US" i="1" dirty="0"/>
              <a:t> Gland</a:t>
            </a:r>
            <a:r>
              <a:rPr lang="en-US" dirty="0"/>
              <a:t>. (2003). Retrieved May 2015, from </a:t>
            </a:r>
            <a:r>
              <a:rPr lang="en-US" dirty="0" err="1"/>
              <a:t>WiseGeek</a:t>
            </a:r>
            <a:r>
              <a:rPr lang="en-US" dirty="0"/>
              <a:t>: </a:t>
            </a:r>
            <a:r>
              <a:rPr lang="en-US" dirty="0" smtClean="0"/>
              <a:t>	http</a:t>
            </a:r>
            <a:r>
              <a:rPr lang="en-US" dirty="0"/>
              <a:t>:/</a:t>
            </a:r>
            <a:r>
              <a:rPr lang="en-US" dirty="0" smtClean="0"/>
              <a:t>/	</a:t>
            </a:r>
            <a:r>
              <a:rPr lang="en-US" dirty="0" err="1" smtClean="0"/>
              <a:t>www.wisegeekhealth.com</a:t>
            </a:r>
            <a:r>
              <a:rPr lang="en-US" dirty="0"/>
              <a:t>/what-is</a:t>
            </a:r>
            <a:r>
              <a:rPr lang="en-US" dirty="0" smtClean="0"/>
              <a:t>-the</a:t>
            </a:r>
            <a:r>
              <a:rPr lang="en-US" dirty="0"/>
              <a:t>-</a:t>
            </a:r>
            <a:r>
              <a:rPr lang="en-US" dirty="0" err="1"/>
              <a:t>bartholin</a:t>
            </a:r>
            <a:r>
              <a:rPr lang="en-US" dirty="0"/>
              <a:t>-</a:t>
            </a:r>
            <a:r>
              <a:rPr lang="en-US" dirty="0" err="1" smtClean="0"/>
              <a:t>gland.htm</a:t>
            </a:r>
            <a:endParaRPr lang="en-US" dirty="0"/>
          </a:p>
        </p:txBody>
      </p:sp>
    </p:spTree>
    <p:extLst>
      <p:ext uri="{BB962C8B-B14F-4D97-AF65-F5344CB8AC3E}">
        <p14:creationId xmlns:p14="http://schemas.microsoft.com/office/powerpoint/2010/main" val="10020876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85"/>
            <a:ext cx="8229600" cy="642506"/>
          </a:xfrm>
        </p:spPr>
        <p:txBody>
          <a:bodyPr>
            <a:normAutofit fontScale="90000"/>
          </a:bodyPr>
          <a:lstStyle/>
          <a:p>
            <a:r>
              <a:rPr lang="es-PR" sz="4000" dirty="0">
                <a:latin typeface="Calibri" charset="0"/>
              </a:rPr>
              <a:t/>
            </a:r>
            <a:br>
              <a:rPr lang="es-PR" sz="4000" dirty="0">
                <a:latin typeface="Calibri" charset="0"/>
              </a:rPr>
            </a:br>
            <a:r>
              <a:rPr lang="es-PR" sz="4000" dirty="0">
                <a:latin typeface="Calibri" charset="0"/>
              </a:rPr>
              <a:t>Glándula Prostática </a:t>
            </a:r>
            <a:r>
              <a:rPr lang="en-US" sz="4000" dirty="0">
                <a:latin typeface="Calibri" charset="0"/>
              </a:rPr>
              <a:t/>
            </a:r>
            <a:br>
              <a:rPr lang="en-US" sz="4000" dirty="0">
                <a:latin typeface="Calibri" charset="0"/>
              </a:rPr>
            </a:br>
            <a:endParaRPr lang="en-US" sz="4000" dirty="0">
              <a:latin typeface="Calibri" charset="0"/>
            </a:endParaRPr>
          </a:p>
        </p:txBody>
      </p:sp>
      <p:sp>
        <p:nvSpPr>
          <p:cNvPr id="6147" name="Content Placeholder 2"/>
          <p:cNvSpPr>
            <a:spLocks noGrp="1"/>
          </p:cNvSpPr>
          <p:nvPr>
            <p:ph idx="1"/>
          </p:nvPr>
        </p:nvSpPr>
        <p:spPr>
          <a:xfrm>
            <a:off x="457200" y="777118"/>
            <a:ext cx="8229600" cy="4525963"/>
          </a:xfrm>
        </p:spPr>
        <p:txBody>
          <a:bodyPr>
            <a:normAutofit/>
          </a:bodyPr>
          <a:lstStyle/>
          <a:p>
            <a:r>
              <a:rPr lang="es-PR" sz="2800" b="1" dirty="0">
                <a:latin typeface="Calibri" charset="0"/>
              </a:rPr>
              <a:t>Localización</a:t>
            </a:r>
            <a:r>
              <a:rPr lang="es-PR" sz="2800" dirty="0">
                <a:latin typeface="Calibri" charset="0"/>
              </a:rPr>
              <a:t>: rodea la porción proximal de la uretra. </a:t>
            </a:r>
            <a:endParaRPr lang="en-US" sz="2800" dirty="0">
              <a:latin typeface="Calibri" charset="0"/>
            </a:endParaRPr>
          </a:p>
          <a:p>
            <a:r>
              <a:rPr lang="es-PR" sz="2800" b="1" dirty="0">
                <a:latin typeface="Calibri" charset="0"/>
              </a:rPr>
              <a:t>Función:</a:t>
            </a:r>
            <a:r>
              <a:rPr lang="es-PR" sz="2800" dirty="0">
                <a:latin typeface="Calibri" charset="0"/>
              </a:rPr>
              <a:t> produce el líquido prostático, solución </a:t>
            </a:r>
            <a:r>
              <a:rPr lang="es-PR" sz="2800" dirty="0" smtClean="0">
                <a:latin typeface="Calibri" charset="0"/>
              </a:rPr>
              <a:t>ácida </a:t>
            </a:r>
            <a:endParaRPr lang="en-US" sz="2800" dirty="0">
              <a:latin typeface="Calibri" charset="0"/>
            </a:endParaRPr>
          </a:p>
          <a:p>
            <a:r>
              <a:rPr lang="es-PR" sz="2800" dirty="0">
                <a:latin typeface="Calibri" charset="0"/>
              </a:rPr>
              <a:t>Componen 20-30%  del volumen del semen.</a:t>
            </a:r>
            <a:endParaRPr lang="en-US" sz="2800" dirty="0">
              <a:latin typeface="Calibri" charset="0"/>
            </a:endParaRPr>
          </a:p>
          <a:p>
            <a:r>
              <a:rPr lang="es-PR" sz="2800" dirty="0">
                <a:latin typeface="Calibri" charset="0"/>
              </a:rPr>
              <a:t>Contiene ácido cítrico, enzimas </a:t>
            </a:r>
            <a:r>
              <a:rPr lang="es-PR" sz="2800" dirty="0" smtClean="0">
                <a:latin typeface="Calibri" charset="0"/>
              </a:rPr>
              <a:t>proteolíticas </a:t>
            </a:r>
            <a:r>
              <a:rPr lang="es-PR" sz="2800" dirty="0">
                <a:latin typeface="Calibri" charset="0"/>
              </a:rPr>
              <a:t>y  proteínas como la </a:t>
            </a:r>
            <a:r>
              <a:rPr lang="es-PR" sz="2800" dirty="0" smtClean="0">
                <a:latin typeface="Calibri" charset="0"/>
              </a:rPr>
              <a:t>“seminal plasmin”</a:t>
            </a:r>
            <a:endParaRPr lang="en-US" sz="2800" dirty="0">
              <a:latin typeface="Calibri" charset="0"/>
            </a:endParaRPr>
          </a:p>
        </p:txBody>
      </p:sp>
      <p:pic>
        <p:nvPicPr>
          <p:cNvPr id="6148" name="Picture 3" descr="glandula prostatica img.jpg"/>
          <p:cNvPicPr>
            <a:picLocks noChangeAspect="1"/>
          </p:cNvPicPr>
          <p:nvPr/>
        </p:nvPicPr>
        <p:blipFill>
          <a:blip r:embed="rId2">
            <a:extLst>
              <a:ext uri="{28A0092B-C50C-407E-A947-70E740481C1C}">
                <a14:useLocalDpi xmlns:a14="http://schemas.microsoft.com/office/drawing/2010/main" val="0"/>
              </a:ext>
            </a:extLst>
          </a:blip>
          <a:srcRect b="7500"/>
          <a:stretch>
            <a:fillRect/>
          </a:stretch>
        </p:blipFill>
        <p:spPr bwMode="auto">
          <a:xfrm>
            <a:off x="4092751" y="3195809"/>
            <a:ext cx="4980687" cy="368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3566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0088"/>
          </a:xfrm>
        </p:spPr>
        <p:txBody>
          <a:bodyPr>
            <a:normAutofit fontScale="90000"/>
          </a:bodyPr>
          <a:lstStyle/>
          <a:p>
            <a:r>
              <a:rPr lang="es-PR" sz="4000" dirty="0">
                <a:latin typeface="Calibri" charset="0"/>
              </a:rPr>
              <a:t/>
            </a:r>
            <a:br>
              <a:rPr lang="es-PR" sz="4000" dirty="0">
                <a:latin typeface="Calibri" charset="0"/>
              </a:rPr>
            </a:br>
            <a:r>
              <a:rPr lang="es-PR" sz="4000" dirty="0">
                <a:latin typeface="Calibri" charset="0"/>
              </a:rPr>
              <a:t>Glándula Prostática </a:t>
            </a:r>
            <a:r>
              <a:rPr lang="en-US" sz="4000" dirty="0">
                <a:latin typeface="Calibri" charset="0"/>
              </a:rPr>
              <a:t/>
            </a:r>
            <a:br>
              <a:rPr lang="en-US" sz="4000" dirty="0">
                <a:latin typeface="Calibri" charset="0"/>
              </a:rPr>
            </a:br>
            <a:endParaRPr lang="en-US" sz="4000" dirty="0">
              <a:latin typeface="Calibri" charset="0"/>
            </a:endParaRPr>
          </a:p>
        </p:txBody>
      </p:sp>
      <p:sp>
        <p:nvSpPr>
          <p:cNvPr id="7171" name="Content Placeholder 2"/>
          <p:cNvSpPr>
            <a:spLocks noGrp="1"/>
          </p:cNvSpPr>
          <p:nvPr>
            <p:ph idx="1"/>
          </p:nvPr>
        </p:nvSpPr>
        <p:spPr>
          <a:xfrm>
            <a:off x="269024" y="1176899"/>
            <a:ext cx="4359369" cy="4525963"/>
          </a:xfrm>
        </p:spPr>
        <p:txBody>
          <a:bodyPr>
            <a:normAutofit/>
          </a:bodyPr>
          <a:lstStyle/>
          <a:p>
            <a:pPr>
              <a:buFont typeface="Arial" charset="0"/>
              <a:buNone/>
            </a:pPr>
            <a:r>
              <a:rPr lang="es-PR" sz="2800" b="1" dirty="0">
                <a:latin typeface="Calibri" charset="0"/>
              </a:rPr>
              <a:t>Prostatitis:</a:t>
            </a:r>
            <a:endParaRPr lang="es-PR" sz="2800" dirty="0">
              <a:latin typeface="Calibri" charset="0"/>
            </a:endParaRPr>
          </a:p>
          <a:p>
            <a:pPr>
              <a:buFont typeface="Arial" charset="0"/>
              <a:buNone/>
            </a:pPr>
            <a:r>
              <a:rPr lang="es-PR" sz="2800" dirty="0">
                <a:latin typeface="Calibri" charset="0"/>
              </a:rPr>
              <a:t>  </a:t>
            </a:r>
            <a:r>
              <a:rPr lang="es-PR" sz="2800" dirty="0" smtClean="0">
                <a:latin typeface="Calibri" charset="0"/>
              </a:rPr>
              <a:t>- inflamaci</a:t>
            </a:r>
            <a:r>
              <a:rPr lang="es-PR" sz="2800" dirty="0" smtClean="0">
                <a:latin typeface="Calibri" charset="0"/>
              </a:rPr>
              <a:t>ón </a:t>
            </a:r>
            <a:r>
              <a:rPr lang="es-PR" sz="2800" dirty="0" smtClean="0">
                <a:latin typeface="Calibri" charset="0"/>
              </a:rPr>
              <a:t>e </a:t>
            </a:r>
            <a:r>
              <a:rPr lang="es-PR" sz="2800" dirty="0">
                <a:latin typeface="Calibri" charset="0"/>
              </a:rPr>
              <a:t>irritación en </a:t>
            </a:r>
            <a:endParaRPr lang="es-PR" sz="2800" dirty="0" smtClean="0">
              <a:latin typeface="Calibri" charset="0"/>
            </a:endParaRPr>
          </a:p>
          <a:p>
            <a:pPr>
              <a:buFont typeface="Arial" charset="0"/>
              <a:buNone/>
            </a:pPr>
            <a:r>
              <a:rPr lang="es-PR" sz="2800" b="1" dirty="0" smtClean="0">
                <a:latin typeface="Calibri" charset="0"/>
              </a:rPr>
              <a:t>Signos</a:t>
            </a:r>
            <a:r>
              <a:rPr lang="es-PR" sz="2800" b="1" dirty="0" smtClean="0">
                <a:latin typeface="Calibri" charset="0"/>
              </a:rPr>
              <a:t>/Síntomas</a:t>
            </a:r>
            <a:r>
              <a:rPr lang="es-PR" sz="2800" b="1" dirty="0">
                <a:latin typeface="Calibri" charset="0"/>
              </a:rPr>
              <a:t>:</a:t>
            </a:r>
          </a:p>
          <a:p>
            <a:pPr>
              <a:buFont typeface="Arial" charset="0"/>
              <a:buNone/>
            </a:pPr>
            <a:r>
              <a:rPr lang="es-PR" sz="2800" dirty="0">
                <a:latin typeface="Calibri" charset="0"/>
              </a:rPr>
              <a:t>   </a:t>
            </a:r>
            <a:r>
              <a:rPr lang="es-PR" sz="2800" dirty="0" smtClean="0">
                <a:latin typeface="Calibri" charset="0"/>
              </a:rPr>
              <a:t>- dolor </a:t>
            </a:r>
            <a:r>
              <a:rPr lang="es-PR" sz="2800" dirty="0">
                <a:latin typeface="Calibri" charset="0"/>
              </a:rPr>
              <a:t>en la espalda baja, el perineo o el recto, </a:t>
            </a:r>
            <a:endParaRPr lang="es-PR" sz="2800" dirty="0" smtClean="0">
              <a:latin typeface="Calibri" charset="0"/>
            </a:endParaRPr>
          </a:p>
          <a:p>
            <a:pPr>
              <a:buFont typeface="Arial" charset="0"/>
              <a:buNone/>
            </a:pPr>
            <a:r>
              <a:rPr lang="es-PR" sz="2800" dirty="0">
                <a:latin typeface="Calibri" charset="0"/>
              </a:rPr>
              <a:t>-</a:t>
            </a:r>
            <a:r>
              <a:rPr lang="es-PR" sz="2800" dirty="0" smtClean="0">
                <a:latin typeface="Calibri" charset="0"/>
              </a:rPr>
              <a:t>dolor/dificultad </a:t>
            </a:r>
            <a:r>
              <a:rPr lang="es-PR" sz="2800" dirty="0">
                <a:latin typeface="Calibri" charset="0"/>
              </a:rPr>
              <a:t>al </a:t>
            </a:r>
            <a:r>
              <a:rPr lang="es-PR" sz="2800" dirty="0" smtClean="0">
                <a:latin typeface="Calibri" charset="0"/>
              </a:rPr>
              <a:t>orinar</a:t>
            </a:r>
            <a:endParaRPr lang="es-PR" sz="2800" dirty="0">
              <a:latin typeface="Calibri" charset="0"/>
            </a:endParaRPr>
          </a:p>
          <a:p>
            <a:pPr>
              <a:buFontTx/>
              <a:buChar char="-"/>
            </a:pPr>
            <a:r>
              <a:rPr lang="es-PR" sz="2800" dirty="0" smtClean="0">
                <a:latin typeface="Calibri" charset="0"/>
              </a:rPr>
              <a:t>mucosidad </a:t>
            </a:r>
            <a:r>
              <a:rPr lang="es-PR" sz="2800" dirty="0">
                <a:latin typeface="Calibri" charset="0"/>
              </a:rPr>
              <a:t>en el orificio externo de la uretra</a:t>
            </a:r>
            <a:r>
              <a:rPr lang="es-PR" sz="2800" dirty="0" smtClean="0">
                <a:latin typeface="Calibri" charset="0"/>
              </a:rPr>
              <a:t>.</a:t>
            </a:r>
          </a:p>
          <a:p>
            <a:pPr>
              <a:buFontTx/>
              <a:buChar char="-"/>
            </a:pPr>
            <a:endParaRPr lang="en-US" sz="2800" dirty="0">
              <a:latin typeface="Calibri" charset="0"/>
            </a:endParaRPr>
          </a:p>
          <a:p>
            <a:pPr>
              <a:buFont typeface="Arial" charset="0"/>
              <a:buNone/>
            </a:pPr>
            <a:endParaRPr lang="en-US" dirty="0">
              <a:latin typeface="Calibri" charset="0"/>
            </a:endParaRPr>
          </a:p>
        </p:txBody>
      </p:sp>
      <p:pic>
        <p:nvPicPr>
          <p:cNvPr id="7172" name="Picture 3" descr="Prostatitis.jpg"/>
          <p:cNvPicPr>
            <a:picLocks noChangeAspect="1"/>
          </p:cNvPicPr>
          <p:nvPr/>
        </p:nvPicPr>
        <p:blipFill rotWithShape="1">
          <a:blip r:embed="rId2">
            <a:extLst>
              <a:ext uri="{28A0092B-C50C-407E-A947-70E740481C1C}">
                <a14:useLocalDpi xmlns:a14="http://schemas.microsoft.com/office/drawing/2010/main" val="0"/>
              </a:ext>
            </a:extLst>
          </a:blip>
          <a:srcRect l="3751" t="4514" r="4540" b="7076"/>
          <a:stretch/>
        </p:blipFill>
        <p:spPr bwMode="auto">
          <a:xfrm>
            <a:off x="4260795" y="2155793"/>
            <a:ext cx="4762066" cy="275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0443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6572"/>
          </a:xfrm>
        </p:spPr>
        <p:txBody>
          <a:bodyPr>
            <a:normAutofit fontScale="90000"/>
          </a:bodyPr>
          <a:lstStyle/>
          <a:p>
            <a:r>
              <a:rPr lang="es-PR" sz="4000" dirty="0">
                <a:latin typeface="Calibri" charset="0"/>
              </a:rPr>
              <a:t/>
            </a:r>
            <a:br>
              <a:rPr lang="es-PR" sz="4000" dirty="0">
                <a:latin typeface="Calibri" charset="0"/>
              </a:rPr>
            </a:br>
            <a:r>
              <a:rPr lang="es-PR" sz="4000" dirty="0">
                <a:latin typeface="Calibri" charset="0"/>
              </a:rPr>
              <a:t>Glándulas Bulbo-Uretrales </a:t>
            </a:r>
            <a:r>
              <a:rPr lang="en-US" sz="4000" dirty="0">
                <a:latin typeface="Calibri" charset="0"/>
              </a:rPr>
              <a:t/>
            </a:r>
            <a:br>
              <a:rPr lang="en-US" sz="4000" dirty="0">
                <a:latin typeface="Calibri" charset="0"/>
              </a:rPr>
            </a:br>
            <a:endParaRPr lang="en-US" sz="4000" dirty="0">
              <a:latin typeface="Calibri" charset="0"/>
            </a:endParaRPr>
          </a:p>
        </p:txBody>
      </p:sp>
      <p:pic>
        <p:nvPicPr>
          <p:cNvPr id="8196" name="Picture 3" descr="glandulas de cowper.jpg"/>
          <p:cNvPicPr>
            <a:picLocks noChangeAspect="1"/>
          </p:cNvPicPr>
          <p:nvPr/>
        </p:nvPicPr>
        <p:blipFill>
          <a:blip r:embed="rId2">
            <a:extLst>
              <a:ext uri="{28A0092B-C50C-407E-A947-70E740481C1C}">
                <a14:useLocalDpi xmlns:a14="http://schemas.microsoft.com/office/drawing/2010/main" val="0"/>
              </a:ext>
            </a:extLst>
          </a:blip>
          <a:srcRect l="19231" t="13370" r="22527"/>
          <a:stretch>
            <a:fillRect/>
          </a:stretch>
        </p:blipFill>
        <p:spPr bwMode="auto">
          <a:xfrm>
            <a:off x="4586700" y="1059321"/>
            <a:ext cx="4557299" cy="411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ontent Placeholder 2"/>
          <p:cNvSpPr>
            <a:spLocks noGrp="1"/>
          </p:cNvSpPr>
          <p:nvPr>
            <p:ph idx="1"/>
          </p:nvPr>
        </p:nvSpPr>
        <p:spPr>
          <a:xfrm>
            <a:off x="457200" y="1059321"/>
            <a:ext cx="4129500" cy="4525963"/>
          </a:xfrm>
        </p:spPr>
        <p:txBody>
          <a:bodyPr>
            <a:normAutofit/>
          </a:bodyPr>
          <a:lstStyle/>
          <a:p>
            <a:r>
              <a:rPr lang="es-PR" sz="2800" b="1" dirty="0">
                <a:latin typeface="Calibri" charset="0"/>
              </a:rPr>
              <a:t>Localización:</a:t>
            </a:r>
            <a:r>
              <a:rPr lang="es-PR" sz="2800" dirty="0">
                <a:latin typeface="Calibri" charset="0"/>
              </a:rPr>
              <a:t> se encuentran debajo de la próstata </a:t>
            </a:r>
            <a:endParaRPr lang="en-US" sz="2800" dirty="0">
              <a:latin typeface="Calibri" charset="0"/>
            </a:endParaRPr>
          </a:p>
          <a:p>
            <a:r>
              <a:rPr lang="es-PR" sz="2800" b="1" dirty="0">
                <a:latin typeface="Calibri" charset="0"/>
              </a:rPr>
              <a:t>Función:</a:t>
            </a:r>
            <a:r>
              <a:rPr lang="es-PR" sz="2800" dirty="0">
                <a:latin typeface="Calibri" charset="0"/>
              </a:rPr>
              <a:t> Secretar moco </a:t>
            </a:r>
            <a:r>
              <a:rPr lang="es-PR" sz="2800" b="1" dirty="0">
                <a:latin typeface="Calibri" charset="0"/>
              </a:rPr>
              <a:t>grueso</a:t>
            </a:r>
            <a:r>
              <a:rPr lang="es-PR" sz="2800" dirty="0">
                <a:latin typeface="Calibri" charset="0"/>
              </a:rPr>
              <a:t> y  alcalino que </a:t>
            </a:r>
            <a:r>
              <a:rPr lang="es-PR" sz="2800" dirty="0" smtClean="0">
                <a:latin typeface="Calibri" charset="0"/>
              </a:rPr>
              <a:t>lubrica el glande </a:t>
            </a:r>
            <a:r>
              <a:rPr lang="es-PR" sz="2800" dirty="0">
                <a:latin typeface="Calibri" charset="0"/>
              </a:rPr>
              <a:t>y </a:t>
            </a:r>
            <a:r>
              <a:rPr lang="es-PR" sz="2800" b="1" dirty="0">
                <a:latin typeface="Calibri" charset="0"/>
              </a:rPr>
              <a:t>neutraliza</a:t>
            </a:r>
            <a:r>
              <a:rPr lang="es-PR" sz="2800" dirty="0">
                <a:latin typeface="Calibri" charset="0"/>
              </a:rPr>
              <a:t> la acidez de la uretra.  </a:t>
            </a:r>
            <a:endParaRPr lang="en-US" sz="2800" dirty="0">
              <a:latin typeface="Calibri" charset="0"/>
            </a:endParaRPr>
          </a:p>
        </p:txBody>
      </p:sp>
      <p:sp>
        <p:nvSpPr>
          <p:cNvPr id="3" name="TextBox 2"/>
          <p:cNvSpPr txBox="1"/>
          <p:nvPr/>
        </p:nvSpPr>
        <p:spPr>
          <a:xfrm>
            <a:off x="7652722" y="2941232"/>
            <a:ext cx="1370138"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35345238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7992</TotalTime>
  <Words>3193</Words>
  <Application>Microsoft Macintosh PowerPoint</Application>
  <PresentationFormat>On-screen Show (4:3)</PresentationFormat>
  <Paragraphs>591</Paragraphs>
  <Slides>63</Slides>
  <Notes>13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Anatomía y Fisiología del Sistema Reproductor Masculino y Femenino </vt:lpstr>
      <vt:lpstr>Objetivos</vt:lpstr>
      <vt:lpstr>Sistema Reproductor Masculino</vt:lpstr>
      <vt:lpstr>Glándulas Accesorias Masculinas </vt:lpstr>
      <vt:lpstr>Vesículas Seminales  </vt:lpstr>
      <vt:lpstr>Vesículas Seminales</vt:lpstr>
      <vt:lpstr> Glándula Prostática  </vt:lpstr>
      <vt:lpstr> Glándula Prostática  </vt:lpstr>
      <vt:lpstr> Glándulas Bulbo-Uretrales  </vt:lpstr>
      <vt:lpstr>  Gónadas Masculinas  </vt:lpstr>
      <vt:lpstr>     Hormonas                    Reproductor Masculino</vt:lpstr>
      <vt:lpstr>Hormonas Reproductor Masculino</vt:lpstr>
      <vt:lpstr>Espermatogénesis</vt:lpstr>
      <vt:lpstr>Tracto Reproductivo Masculino</vt:lpstr>
      <vt:lpstr>Tracto Reproductivo Masculino</vt:lpstr>
      <vt:lpstr>Tracto Reproductivo Masculino</vt:lpstr>
      <vt:lpstr>Tracto Reproductivo Masculino</vt:lpstr>
      <vt:lpstr>Tracto Reproductivo Masculino</vt:lpstr>
      <vt:lpstr>Tracto Reproductivo Masculino</vt:lpstr>
      <vt:lpstr>Genitalia Externa</vt:lpstr>
      <vt:lpstr>Genitalia Externa</vt:lpstr>
      <vt:lpstr>Genitalia Externa</vt:lpstr>
      <vt:lpstr>Genitalia Externa</vt:lpstr>
      <vt:lpstr>Genitalia Externa</vt:lpstr>
      <vt:lpstr>Control Nervioso</vt:lpstr>
      <vt:lpstr>ED</vt:lpstr>
      <vt:lpstr>ED - Causas</vt:lpstr>
      <vt:lpstr>ED</vt:lpstr>
      <vt:lpstr>Sistema Reproductor Femenino</vt:lpstr>
      <vt:lpstr>Ovarios</vt:lpstr>
      <vt:lpstr>Mecanismo de Acción Hormonal</vt:lpstr>
      <vt:lpstr>Quistes</vt:lpstr>
      <vt:lpstr>Glándulas Mamarias</vt:lpstr>
      <vt:lpstr>Mecanismo de Acción</vt:lpstr>
      <vt:lpstr>Cáncer de seno</vt:lpstr>
      <vt:lpstr>Glándula de Skene</vt:lpstr>
      <vt:lpstr>Glándula de Bartholini</vt:lpstr>
      <vt:lpstr>Genitalia Externa</vt:lpstr>
      <vt:lpstr>PowerPoint Presentation</vt:lpstr>
      <vt:lpstr>Conductos Femeninos</vt:lpstr>
      <vt:lpstr>Anatomía / Histología: Vagina</vt:lpstr>
      <vt:lpstr>Anatomía / Histología: Vagina</vt:lpstr>
      <vt:lpstr>PowerPoint Presentation</vt:lpstr>
      <vt:lpstr>Cambios en la vagina durante la relación sexual</vt:lpstr>
      <vt:lpstr>Algunas Enfermedades</vt:lpstr>
      <vt:lpstr>Conductos Femeninos </vt:lpstr>
      <vt:lpstr>Endometriosis</vt:lpstr>
      <vt:lpstr>Ciclo Uterino Femenino</vt:lpstr>
      <vt:lpstr>Ciclo Uterino Femenino (Menstruación) </vt:lpstr>
      <vt:lpstr>Ciclo Uterino Femenino (Proliferación)</vt:lpstr>
      <vt:lpstr>Ciclo Uterino Femenino (Proliferación) </vt:lpstr>
      <vt:lpstr>Ciclo Uterino Femenino (Post- Ovulación)</vt:lpstr>
      <vt:lpstr>Ciclo Uterino Femenino </vt:lpstr>
      <vt:lpstr>Otros desórdenes menstruales </vt:lpstr>
      <vt:lpstr>Envejecimiento y  Menopausia</vt:lpstr>
      <vt:lpstr>Fisiología Reproductiva</vt:lpstr>
      <vt:lpstr>Fisiología Reproductiva</vt:lpstr>
      <vt:lpstr>Fisiología Reproductiva</vt:lpstr>
      <vt:lpstr>Fisiología Reproductiva - Resolución</vt:lpstr>
      <vt:lpstr>El Sexo es Neurológico?</vt:lpstr>
      <vt:lpstr>Preguntas    ?               ?</vt:lpstr>
      <vt:lpstr>Referencias </vt:lpstr>
      <vt:lpstr>Referencias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 Quintana</dc:creator>
  <cp:lastModifiedBy>Jose Carde</cp:lastModifiedBy>
  <cp:revision>125</cp:revision>
  <dcterms:created xsi:type="dcterms:W3CDTF">2015-05-10T16:09:55Z</dcterms:created>
  <dcterms:modified xsi:type="dcterms:W3CDTF">2018-05-23T02:09:42Z</dcterms:modified>
</cp:coreProperties>
</file>