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notesMasterIdLst>
    <p:notesMasterId r:id="rId40"/>
  </p:notesMasterIdLst>
  <p:sldIdLst>
    <p:sldId id="256" r:id="rId2"/>
    <p:sldId id="321" r:id="rId3"/>
    <p:sldId id="257" r:id="rId4"/>
    <p:sldId id="264" r:id="rId5"/>
    <p:sldId id="266" r:id="rId6"/>
    <p:sldId id="258" r:id="rId7"/>
    <p:sldId id="259" r:id="rId8"/>
    <p:sldId id="260" r:id="rId9"/>
    <p:sldId id="261" r:id="rId10"/>
    <p:sldId id="291" r:id="rId11"/>
    <p:sldId id="267" r:id="rId12"/>
    <p:sldId id="265" r:id="rId13"/>
    <p:sldId id="268" r:id="rId14"/>
    <p:sldId id="262" r:id="rId15"/>
    <p:sldId id="269" r:id="rId16"/>
    <p:sldId id="270" r:id="rId17"/>
    <p:sldId id="273" r:id="rId18"/>
    <p:sldId id="272" r:id="rId19"/>
    <p:sldId id="271" r:id="rId20"/>
    <p:sldId id="275" r:id="rId21"/>
    <p:sldId id="274" r:id="rId22"/>
    <p:sldId id="276" r:id="rId23"/>
    <p:sldId id="277" r:id="rId24"/>
    <p:sldId id="278" r:id="rId25"/>
    <p:sldId id="279" r:id="rId26"/>
    <p:sldId id="280" r:id="rId27"/>
    <p:sldId id="282" r:id="rId28"/>
    <p:sldId id="281" r:id="rId29"/>
    <p:sldId id="283" r:id="rId30"/>
    <p:sldId id="284" r:id="rId31"/>
    <p:sldId id="285" r:id="rId32"/>
    <p:sldId id="287" r:id="rId33"/>
    <p:sldId id="286" r:id="rId34"/>
    <p:sldId id="288" r:id="rId35"/>
    <p:sldId id="290" r:id="rId36"/>
    <p:sldId id="293" r:id="rId37"/>
    <p:sldId id="294" r:id="rId38"/>
    <p:sldId id="29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76"/>
    <p:restoredTop sz="91940"/>
  </p:normalViewPr>
  <p:slideViewPr>
    <p:cSldViewPr snapToGrid="0" snapToObjects="1">
      <p:cViewPr>
        <p:scale>
          <a:sx n="63" d="100"/>
          <a:sy n="63" d="100"/>
        </p:scale>
        <p:origin x="144" y="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D023AB-230D-EB4B-8A36-DBB4688718F9}" type="datetimeFigureOut">
              <a:rPr lang="en-US" smtClean="0"/>
              <a:t>1/25/20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328E6A-78BE-0D4E-9CB5-98CA25E607AB}" type="slidenum">
              <a:rPr lang="en-US" smtClean="0"/>
              <a:t>‹#›</a:t>
            </a:fld>
            <a:endParaRPr lang="en-US"/>
          </a:p>
        </p:txBody>
      </p:sp>
    </p:spTree>
    <p:extLst>
      <p:ext uri="{BB962C8B-B14F-4D97-AF65-F5344CB8AC3E}">
        <p14:creationId xmlns:p14="http://schemas.microsoft.com/office/powerpoint/2010/main" val="1384580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chapter introduces the principles of innate and adaptive immunity, the cells of the immune system, the tissues in which they develop, and the tissues through which they circulate. We then outline the specialized functions of the different types of cells by which they eliminate infection.</a:t>
            </a:r>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1</a:t>
            </a:fld>
            <a:endParaRPr lang="en-US"/>
          </a:p>
        </p:txBody>
      </p:sp>
    </p:spTree>
    <p:extLst>
      <p:ext uri="{BB962C8B-B14F-4D97-AF65-F5344CB8AC3E}">
        <p14:creationId xmlns:p14="http://schemas.microsoft.com/office/powerpoint/2010/main" val="1284681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6</a:t>
            </a:fld>
            <a:endParaRPr lang="en-US"/>
          </a:p>
        </p:txBody>
      </p:sp>
    </p:spTree>
    <p:extLst>
      <p:ext uri="{BB962C8B-B14F-4D97-AF65-F5344CB8AC3E}">
        <p14:creationId xmlns:p14="http://schemas.microsoft.com/office/powerpoint/2010/main" val="3367759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Times" panose="02020603050405020304" pitchFamily="18" charset="0"/>
              </a:rPr>
              <a:t>We recognize four broad categories of disease-causing microorganisms, or pathogens: viruses, bacteria and archaea, fungi, and the unicellular and multicellular eukaryotic organisms collectively termed parasites.</a:t>
            </a:r>
          </a:p>
          <a:p>
            <a:pPr eaLnBrk="1" hangingPunct="1"/>
            <a:endParaRPr lang="en-US" altLang="en-US" dirty="0">
              <a:latin typeface="Times" panose="02020603050405020304" pitchFamily="18" charset="0"/>
            </a:endParaRPr>
          </a:p>
          <a:p>
            <a:pPr eaLnBrk="1" hangingPunct="1"/>
            <a:r>
              <a:rPr lang="en-US" altLang="en-US" dirty="0">
                <a:latin typeface="Times" panose="02020603050405020304" pitchFamily="18" charset="0"/>
              </a:rPr>
              <a:t>To defend against the great variety of microbes, the immune system has numerous molecular and cellular functions, collectively called mediators, or effector mechanisms</a:t>
            </a:r>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7</a:t>
            </a:fld>
            <a:endParaRPr lang="en-US"/>
          </a:p>
        </p:txBody>
      </p:sp>
    </p:spTree>
    <p:extLst>
      <p:ext uri="{BB962C8B-B14F-4D97-AF65-F5344CB8AC3E}">
        <p14:creationId xmlns:p14="http://schemas.microsoft.com/office/powerpoint/2010/main" val="1363823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Both innate and adaptive immune responses depend upon the activities of white blood cells or</a:t>
            </a:r>
            <a:r>
              <a:rPr lang="en-US" b="1" dirty="0"/>
              <a:t> leukocytes</a:t>
            </a:r>
            <a:r>
              <a:rPr lang="en-US" dirty="0"/>
              <a:t>. Most cells of the immune system arise from the bone marrow, where many of them develop and mature.</a:t>
            </a:r>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8</a:t>
            </a:fld>
            <a:endParaRPr lang="en-US"/>
          </a:p>
        </p:txBody>
      </p:sp>
    </p:spTree>
    <p:extLst>
      <p:ext uri="{BB962C8B-B14F-4D97-AF65-F5344CB8AC3E}">
        <p14:creationId xmlns:p14="http://schemas.microsoft.com/office/powerpoint/2010/main" val="2697875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AutoNum type="arabicParenR"/>
            </a:pPr>
            <a:r>
              <a:rPr lang="en-US" sz="1200" b="1" dirty="0" err="1"/>
              <a:t>Cual</a:t>
            </a:r>
            <a:r>
              <a:rPr lang="en-US" sz="1200" b="1" dirty="0"/>
              <a:t> es el </a:t>
            </a:r>
            <a:r>
              <a:rPr lang="en-US" sz="1200" b="1" dirty="0" err="1"/>
              <a:t>comportamiento</a:t>
            </a:r>
            <a:r>
              <a:rPr lang="en-US" sz="1200" b="1" dirty="0"/>
              <a:t> de la población de un </a:t>
            </a:r>
            <a:r>
              <a:rPr lang="en-US" sz="1200" b="1" dirty="0" err="1"/>
              <a:t>agente</a:t>
            </a:r>
            <a:r>
              <a:rPr lang="en-US" sz="1200" b="1" dirty="0"/>
              <a:t> </a:t>
            </a:r>
            <a:r>
              <a:rPr lang="en-US" sz="1200" b="1" dirty="0" err="1"/>
              <a:t>infeccioso</a:t>
            </a:r>
            <a:r>
              <a:rPr lang="en-US" sz="1200" b="1" dirty="0"/>
              <a:t> ante un </a:t>
            </a:r>
            <a:r>
              <a:rPr lang="en-US" sz="1200" b="1" dirty="0" err="1"/>
              <a:t>en</a:t>
            </a:r>
            <a:r>
              <a:rPr lang="en-US" sz="1200" b="1" dirty="0"/>
              <a:t> un SI normal? </a:t>
            </a:r>
            <a:r>
              <a:rPr lang="en-US" sz="1200" dirty="0"/>
              <a:t>normal</a:t>
            </a:r>
          </a:p>
          <a:p>
            <a:pPr marL="514350" indent="-514350">
              <a:buAutoNum type="arabicParenR"/>
            </a:pPr>
            <a:r>
              <a:rPr lang="en-US" sz="1200" b="1" dirty="0"/>
              <a:t>Que </a:t>
            </a:r>
            <a:r>
              <a:rPr lang="en-US" sz="1200" b="1" dirty="0" err="1"/>
              <a:t>pasa</a:t>
            </a:r>
            <a:r>
              <a:rPr lang="en-US" sz="1200" b="1" dirty="0"/>
              <a:t> </a:t>
            </a:r>
            <a:r>
              <a:rPr lang="en-US" sz="1200" b="1" dirty="0" err="1"/>
              <a:t>si</a:t>
            </a:r>
            <a:r>
              <a:rPr lang="en-US" sz="1200" b="1" dirty="0"/>
              <a:t> </a:t>
            </a:r>
            <a:r>
              <a:rPr lang="en-US" sz="1200" b="1" dirty="0" err="1"/>
              <a:t>falla</a:t>
            </a:r>
            <a:r>
              <a:rPr lang="en-US" sz="1200" b="1" dirty="0"/>
              <a:t> de una de las dos </a:t>
            </a:r>
            <a:r>
              <a:rPr lang="en-US" sz="1200" b="1" dirty="0" err="1"/>
              <a:t>divisiones</a:t>
            </a:r>
            <a:r>
              <a:rPr lang="en-US" sz="1200" b="1" dirty="0"/>
              <a:t>?  </a:t>
            </a:r>
            <a:r>
              <a:rPr lang="en-US" sz="1200" dirty="0" err="1"/>
              <a:t>agudas</a:t>
            </a:r>
            <a:r>
              <a:rPr lang="en-US" sz="1200" dirty="0"/>
              <a:t> o </a:t>
            </a:r>
            <a:r>
              <a:rPr lang="en-US" sz="1200" dirty="0" err="1"/>
              <a:t>crónicas</a:t>
            </a:r>
            <a:endParaRPr lang="en-US" sz="1200" dirty="0"/>
          </a:p>
          <a:p>
            <a:r>
              <a:rPr lang="en-US" sz="1200" dirty="0" err="1"/>
              <a:t>Infecciones</a:t>
            </a:r>
            <a:r>
              <a:rPr lang="en-US" sz="1200" dirty="0"/>
              <a:t> </a:t>
            </a:r>
            <a:r>
              <a:rPr lang="en-US" sz="1200" dirty="0" err="1"/>
              <a:t>agudas</a:t>
            </a:r>
            <a:r>
              <a:rPr lang="en-US" sz="1200" dirty="0"/>
              <a:t> </a:t>
            </a:r>
            <a:r>
              <a:rPr lang="en-US" sz="1200" dirty="0" err="1"/>
              <a:t>en</a:t>
            </a:r>
            <a:r>
              <a:rPr lang="en-US" sz="1200" dirty="0"/>
              <a:t> el </a:t>
            </a:r>
            <a:r>
              <a:rPr lang="en-US" sz="1200" dirty="0" err="1"/>
              <a:t>cuerpo</a:t>
            </a:r>
            <a:r>
              <a:rPr lang="en-US" sz="1200" dirty="0"/>
              <a:t> </a:t>
            </a:r>
            <a:r>
              <a:rPr lang="en-US" sz="1200" dirty="0" err="1"/>
              <a:t>humano</a:t>
            </a:r>
            <a:r>
              <a:rPr lang="en-US" sz="1200" dirty="0"/>
              <a:t> </a:t>
            </a:r>
            <a:r>
              <a:rPr lang="en-US" sz="1200" dirty="0" err="1"/>
              <a:t>surgen</a:t>
            </a:r>
            <a:r>
              <a:rPr lang="en-US" sz="1200" dirty="0"/>
              <a:t> por:</a:t>
            </a:r>
          </a:p>
          <a:p>
            <a:r>
              <a:rPr lang="en-US" sz="1200" dirty="0"/>
              <a:t>a) Una </a:t>
            </a:r>
            <a:r>
              <a:rPr lang="en-US" sz="1200" dirty="0" err="1"/>
              <a:t>división</a:t>
            </a:r>
            <a:r>
              <a:rPr lang="en-US" sz="1200" dirty="0"/>
              <a:t> </a:t>
            </a:r>
            <a:r>
              <a:rPr lang="en-US" sz="1200" dirty="0" err="1"/>
              <a:t>adaptativa</a:t>
            </a:r>
            <a:r>
              <a:rPr lang="en-US" sz="1200" dirty="0"/>
              <a:t> </a:t>
            </a:r>
            <a:r>
              <a:rPr lang="en-US" sz="1200" dirty="0" err="1"/>
              <a:t>deficiente</a:t>
            </a:r>
            <a:endParaRPr lang="en-US" sz="1200" dirty="0"/>
          </a:p>
          <a:p>
            <a:r>
              <a:rPr lang="en-US" sz="1200" dirty="0"/>
              <a:t>b) Una </a:t>
            </a:r>
            <a:r>
              <a:rPr lang="en-US" sz="1200" dirty="0" err="1"/>
              <a:t>división</a:t>
            </a:r>
            <a:r>
              <a:rPr lang="en-US" sz="1200" dirty="0"/>
              <a:t> </a:t>
            </a:r>
            <a:r>
              <a:rPr lang="en-US" sz="1200" dirty="0" err="1"/>
              <a:t>innata</a:t>
            </a:r>
            <a:r>
              <a:rPr lang="en-US" sz="1200" dirty="0"/>
              <a:t> </a:t>
            </a:r>
            <a:r>
              <a:rPr lang="en-US" sz="1200" dirty="0" err="1"/>
              <a:t>vigorosa</a:t>
            </a:r>
            <a:endParaRPr lang="en-US" sz="1200" dirty="0"/>
          </a:p>
          <a:p>
            <a:r>
              <a:rPr lang="en-US" sz="1200" dirty="0"/>
              <a:t>c) Una </a:t>
            </a:r>
            <a:r>
              <a:rPr lang="en-US" sz="1200" dirty="0" err="1"/>
              <a:t>división</a:t>
            </a:r>
            <a:r>
              <a:rPr lang="en-US" sz="1200" dirty="0"/>
              <a:t> </a:t>
            </a:r>
            <a:r>
              <a:rPr lang="en-US" sz="1200" dirty="0" err="1"/>
              <a:t>adaptativa</a:t>
            </a:r>
            <a:r>
              <a:rPr lang="en-US" sz="1200" dirty="0"/>
              <a:t> </a:t>
            </a:r>
            <a:r>
              <a:rPr lang="en-US" sz="1200" dirty="0" err="1"/>
              <a:t>vigorosa</a:t>
            </a:r>
            <a:endParaRPr lang="en-US" sz="1200" dirty="0"/>
          </a:p>
          <a:p>
            <a:r>
              <a:rPr lang="en-US" sz="1200" dirty="0"/>
              <a:t>d) Una </a:t>
            </a:r>
            <a:r>
              <a:rPr lang="en-US" sz="1200" dirty="0" err="1"/>
              <a:t>división</a:t>
            </a:r>
            <a:r>
              <a:rPr lang="en-US" sz="1200" dirty="0"/>
              <a:t> </a:t>
            </a:r>
            <a:r>
              <a:rPr lang="en-US" sz="1200" dirty="0" err="1"/>
              <a:t>adaptativa</a:t>
            </a:r>
            <a:r>
              <a:rPr lang="en-US" sz="1200" dirty="0"/>
              <a:t> </a:t>
            </a:r>
            <a:r>
              <a:rPr lang="en-US" sz="1200" dirty="0" err="1"/>
              <a:t>deficiente</a:t>
            </a:r>
            <a:endParaRPr lang="en-US" sz="1200" dirty="0"/>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9</a:t>
            </a:fld>
            <a:endParaRPr lang="en-US"/>
          </a:p>
        </p:txBody>
      </p:sp>
    </p:spTree>
    <p:extLst>
      <p:ext uri="{BB962C8B-B14F-4D97-AF65-F5344CB8AC3E}">
        <p14:creationId xmlns:p14="http://schemas.microsoft.com/office/powerpoint/2010/main" val="1506800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14</a:t>
            </a:fld>
            <a:endParaRPr lang="en-US"/>
          </a:p>
        </p:txBody>
      </p:sp>
    </p:spTree>
    <p:extLst>
      <p:ext uri="{BB962C8B-B14F-4D97-AF65-F5344CB8AC3E}">
        <p14:creationId xmlns:p14="http://schemas.microsoft.com/office/powerpoint/2010/main" val="2136906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1/25/20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5577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1/25/20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46753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1/25/20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32864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1/25/20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78409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1/25/20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5499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1/25/20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95966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1/25/20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7723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1/25/20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23817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1/25/20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0612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1/25/20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63341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1/25/20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560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1/25/20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815848741"/>
      </p:ext>
    </p:extLst>
  </p:cSld>
  <p:clrMap bg1="lt1" tx1="dk1" bg2="lt2" tx2="dk2" accent1="accent1" accent2="accent2" accent3="accent3" accent4="accent4" accent5="accent5" accent6="accent6" hlink="hlink" folHlink="folHlink"/>
  <p:sldLayoutIdLst>
    <p:sldLayoutId id="2147483713" r:id="rId1"/>
    <p:sldLayoutId id="2147483712" r:id="rId2"/>
    <p:sldLayoutId id="2147483711" r:id="rId3"/>
    <p:sldLayoutId id="2147483710" r:id="rId4"/>
    <p:sldLayoutId id="2147483709" r:id="rId5"/>
    <p:sldLayoutId id="2147483708" r:id="rId6"/>
    <p:sldLayoutId id="2147483707" r:id="rId7"/>
    <p:sldLayoutId id="2147483706" r:id="rId8"/>
    <p:sldLayoutId id="2147483705" r:id="rId9"/>
    <p:sldLayoutId id="2147483704"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file:///Users/eeaosi29245/Desktop/Myth%20of%20Milkmaid.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ourworldindata.org/vaccina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hyperlink" Target="https://ourworldindata.org/eradication-of-disease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researchgate.net/publication/332174809_Immunology%27s_Coming_of_Age/figures?lo=1" TargetMode="External"/><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macmillanhighered.com/BrainHoney/Resource/6716/digital_first_content/trunk/test/hillis2e/hillis2e_ch39_4.html" TargetMode="External"/><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researchgate.net/publication/332174809_Immunology%27s_Coming_of_Age/figures?lo=1" TargetMode="External"/><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8540801-A695-403A-A4A8-CB352FE083C9}"/>
              </a:ext>
            </a:extLst>
          </p:cNvPr>
          <p:cNvPicPr>
            <a:picLocks noChangeAspect="1"/>
          </p:cNvPicPr>
          <p:nvPr/>
        </p:nvPicPr>
        <p:blipFill rotWithShape="1">
          <a:blip r:embed="rId3"/>
          <a:srcRect t="15730"/>
          <a:stretch/>
        </p:blipFill>
        <p:spPr>
          <a:xfrm>
            <a:off x="20" y="12536"/>
            <a:ext cx="12191981" cy="6857990"/>
          </a:xfrm>
          <a:prstGeom prst="rect">
            <a:avLst/>
          </a:prstGeom>
          <a:solidFill>
            <a:schemeClr val="accent4"/>
          </a:solidFill>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F3F7A2-D456-9B4B-9E04-A1A38AFA660B}"/>
              </a:ext>
            </a:extLst>
          </p:cNvPr>
          <p:cNvSpPr>
            <a:spLocks noGrp="1"/>
          </p:cNvSpPr>
          <p:nvPr>
            <p:ph type="ctrTitle"/>
          </p:nvPr>
        </p:nvSpPr>
        <p:spPr>
          <a:xfrm>
            <a:off x="63369" y="338984"/>
            <a:ext cx="3430653" cy="2387600"/>
          </a:xfrm>
        </p:spPr>
        <p:txBody>
          <a:bodyPr>
            <a:noAutofit/>
          </a:bodyPr>
          <a:lstStyle/>
          <a:p>
            <a:pPr algn="ctr"/>
            <a:r>
              <a:rPr lang="en-US" sz="4000" dirty="0" err="1"/>
              <a:t>Introducción</a:t>
            </a:r>
            <a:r>
              <a:rPr lang="en-US" sz="4000" dirty="0"/>
              <a:t> al Sistema </a:t>
            </a:r>
            <a:r>
              <a:rPr lang="en-US" sz="4000" dirty="0" err="1"/>
              <a:t>Inmunológico</a:t>
            </a:r>
            <a:endParaRPr lang="en-US" sz="4000" dirty="0"/>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E3F621B-9FD6-F540-83E3-6E502B5AA7C3}"/>
              </a:ext>
            </a:extLst>
          </p:cNvPr>
          <p:cNvSpPr>
            <a:spLocks noGrp="1"/>
          </p:cNvSpPr>
          <p:nvPr>
            <p:ph type="subTitle" idx="1"/>
          </p:nvPr>
        </p:nvSpPr>
        <p:spPr>
          <a:xfrm>
            <a:off x="0" y="5575039"/>
            <a:ext cx="9785897" cy="1282951"/>
          </a:xfrm>
          <a:solidFill>
            <a:srgbClr val="0070C0">
              <a:alpha val="82000"/>
            </a:srgbClr>
          </a:solidFill>
        </p:spPr>
        <p:txBody>
          <a:bodyPr anchor="ctr">
            <a:noAutofit/>
          </a:bodyPr>
          <a:lstStyle/>
          <a:p>
            <a:r>
              <a:rPr lang="en-US" sz="2000" dirty="0"/>
              <a:t>JA </a:t>
            </a:r>
            <a:r>
              <a:rPr lang="en-US" sz="2000" dirty="0" err="1"/>
              <a:t>Cardé</a:t>
            </a:r>
            <a:r>
              <a:rPr lang="en-US" sz="2000" dirty="0"/>
              <a:t>, PhD</a:t>
            </a:r>
          </a:p>
          <a:p>
            <a:r>
              <a:rPr lang="en-US" sz="2000" dirty="0"/>
              <a:t>UPR – Aguadilla</a:t>
            </a:r>
          </a:p>
          <a:p>
            <a:r>
              <a:rPr lang="en-US" sz="2000" dirty="0" err="1"/>
              <a:t>Enero</a:t>
            </a:r>
            <a:r>
              <a:rPr lang="en-US" sz="2000" dirty="0"/>
              <a:t> 2020</a:t>
            </a:r>
          </a:p>
        </p:txBody>
      </p:sp>
      <p:pic>
        <p:nvPicPr>
          <p:cNvPr id="5" name="Picture 4">
            <a:extLst>
              <a:ext uri="{FF2B5EF4-FFF2-40B4-BE49-F238E27FC236}">
                <a16:creationId xmlns:a16="http://schemas.microsoft.com/office/drawing/2014/main" id="{E072B58F-BE52-B144-A7D7-D6969CCCED0D}"/>
              </a:ext>
            </a:extLst>
          </p:cNvPr>
          <p:cNvPicPr>
            <a:picLocks noChangeAspect="1"/>
          </p:cNvPicPr>
          <p:nvPr/>
        </p:nvPicPr>
        <p:blipFill>
          <a:blip r:embed="rId4"/>
          <a:stretch>
            <a:fillRect/>
          </a:stretch>
        </p:blipFill>
        <p:spPr>
          <a:xfrm>
            <a:off x="3557391" y="97885"/>
            <a:ext cx="8521854" cy="5141519"/>
          </a:xfrm>
          <a:prstGeom prst="rect">
            <a:avLst/>
          </a:prstGeom>
          <a:ln w="63500">
            <a:solidFill>
              <a:srgbClr val="FFC000"/>
            </a:solidFill>
          </a:ln>
        </p:spPr>
      </p:pic>
    </p:spTree>
    <p:extLst>
      <p:ext uri="{BB962C8B-B14F-4D97-AF65-F5344CB8AC3E}">
        <p14:creationId xmlns:p14="http://schemas.microsoft.com/office/powerpoint/2010/main" val="190054708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95D54-457B-3B46-B05A-0B13FBCD4394}"/>
              </a:ext>
            </a:extLst>
          </p:cNvPr>
          <p:cNvSpPr>
            <a:spLocks noGrp="1"/>
          </p:cNvSpPr>
          <p:nvPr>
            <p:ph type="title"/>
          </p:nvPr>
        </p:nvSpPr>
        <p:spPr>
          <a:xfrm>
            <a:off x="702210" y="486010"/>
            <a:ext cx="10168128" cy="1179576"/>
          </a:xfrm>
        </p:spPr>
        <p:txBody>
          <a:bodyPr/>
          <a:lstStyle/>
          <a:p>
            <a:r>
              <a:rPr lang="en-US" dirty="0" err="1"/>
              <a:t>Trasfondo</a:t>
            </a:r>
            <a:r>
              <a:rPr lang="en-US" dirty="0"/>
              <a:t> </a:t>
            </a:r>
            <a:r>
              <a:rPr lang="en-US" dirty="0" err="1"/>
              <a:t>Histórico</a:t>
            </a:r>
            <a:r>
              <a:rPr lang="en-US" dirty="0"/>
              <a:t> – </a:t>
            </a:r>
            <a:r>
              <a:rPr lang="en-US" dirty="0" err="1"/>
              <a:t>Prox</a:t>
            </a:r>
            <a:r>
              <a:rPr lang="en-US" dirty="0"/>
              <a:t> Lunes - </a:t>
            </a:r>
          </a:p>
        </p:txBody>
      </p:sp>
      <p:sp>
        <p:nvSpPr>
          <p:cNvPr id="3" name="Content Placeholder 2">
            <a:extLst>
              <a:ext uri="{FF2B5EF4-FFF2-40B4-BE49-F238E27FC236}">
                <a16:creationId xmlns:a16="http://schemas.microsoft.com/office/drawing/2014/main" id="{B12883B6-A321-6345-8B62-8A8C96607566}"/>
              </a:ext>
            </a:extLst>
          </p:cNvPr>
          <p:cNvSpPr>
            <a:spLocks noGrp="1"/>
          </p:cNvSpPr>
          <p:nvPr>
            <p:ph idx="1"/>
          </p:nvPr>
        </p:nvSpPr>
        <p:spPr>
          <a:xfrm>
            <a:off x="702210" y="1945167"/>
            <a:ext cx="10168128" cy="3694176"/>
          </a:xfrm>
        </p:spPr>
        <p:txBody>
          <a:bodyPr/>
          <a:lstStyle/>
          <a:p>
            <a:r>
              <a:rPr lang="en-US" b="1" dirty="0"/>
              <a:t>China</a:t>
            </a:r>
            <a:r>
              <a:rPr lang="en-US" dirty="0"/>
              <a:t>					- Elie Metchnikoff </a:t>
            </a:r>
            <a:r>
              <a:rPr lang="en-US" dirty="0" err="1"/>
              <a:t>Naom</a:t>
            </a:r>
            <a:endParaRPr lang="en-US" dirty="0"/>
          </a:p>
          <a:p>
            <a:r>
              <a:rPr lang="en-US" b="1" dirty="0"/>
              <a:t>Thucydides</a:t>
            </a:r>
            <a:r>
              <a:rPr lang="en-US" dirty="0"/>
              <a:t>				- Paul </a:t>
            </a:r>
            <a:r>
              <a:rPr lang="en-US" dirty="0" err="1"/>
              <a:t>Elrich</a:t>
            </a:r>
            <a:r>
              <a:rPr lang="en-US" dirty="0"/>
              <a:t> Alexandra</a:t>
            </a:r>
          </a:p>
          <a:p>
            <a:r>
              <a:rPr lang="en-US" b="1" dirty="0"/>
              <a:t>Edward Jenner</a:t>
            </a:r>
            <a:r>
              <a:rPr lang="en-US" dirty="0"/>
              <a:t>			- </a:t>
            </a:r>
            <a:r>
              <a:rPr lang="en-US" dirty="0" err="1"/>
              <a:t>Almroth</a:t>
            </a:r>
            <a:r>
              <a:rPr lang="en-US" dirty="0"/>
              <a:t> Wright Alondra</a:t>
            </a:r>
          </a:p>
          <a:p>
            <a:r>
              <a:rPr lang="en-US" dirty="0"/>
              <a:t>Emil Von Behring  </a:t>
            </a:r>
            <a:r>
              <a:rPr lang="en-US" dirty="0" err="1"/>
              <a:t>Aureli</a:t>
            </a:r>
            <a:r>
              <a:rPr lang="en-US" dirty="0"/>
              <a:t>		- Niels Jerne </a:t>
            </a:r>
            <a:r>
              <a:rPr lang="en-US" dirty="0" err="1"/>
              <a:t>Dorein</a:t>
            </a:r>
            <a:endParaRPr lang="en-US" dirty="0"/>
          </a:p>
          <a:p>
            <a:pPr marL="0" indent="0">
              <a:buNone/>
            </a:pPr>
            <a:r>
              <a:rPr lang="en-US" dirty="0" err="1"/>
              <a:t>Shibasaburo</a:t>
            </a:r>
            <a:r>
              <a:rPr lang="en-US" dirty="0"/>
              <a:t> </a:t>
            </a:r>
            <a:r>
              <a:rPr lang="en-US" dirty="0" err="1"/>
              <a:t>Kitasato</a:t>
            </a:r>
            <a:r>
              <a:rPr lang="en-US" dirty="0"/>
              <a:t>			- Macfarlane Burnett Shaquille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17134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43AF3-68A5-154E-8CC2-D71AF07ED194}"/>
              </a:ext>
            </a:extLst>
          </p:cNvPr>
          <p:cNvSpPr>
            <a:spLocks noGrp="1"/>
          </p:cNvSpPr>
          <p:nvPr>
            <p:ph type="title"/>
          </p:nvPr>
        </p:nvSpPr>
        <p:spPr/>
        <p:txBody>
          <a:bodyPr/>
          <a:lstStyle/>
          <a:p>
            <a:r>
              <a:rPr lang="en-US" dirty="0" err="1"/>
              <a:t>Trasfondo</a:t>
            </a:r>
            <a:r>
              <a:rPr lang="en-US" dirty="0"/>
              <a:t> </a:t>
            </a:r>
            <a:r>
              <a:rPr lang="en-US" dirty="0" err="1"/>
              <a:t>histórico</a:t>
            </a:r>
            <a:endParaRPr lang="en-US" dirty="0"/>
          </a:p>
        </p:txBody>
      </p:sp>
      <p:sp>
        <p:nvSpPr>
          <p:cNvPr id="3" name="Content Placeholder 2">
            <a:extLst>
              <a:ext uri="{FF2B5EF4-FFF2-40B4-BE49-F238E27FC236}">
                <a16:creationId xmlns:a16="http://schemas.microsoft.com/office/drawing/2014/main" id="{CB3C32E8-184F-7B42-A7D2-58ACCCC889E0}"/>
              </a:ext>
            </a:extLst>
          </p:cNvPr>
          <p:cNvSpPr>
            <a:spLocks noGrp="1"/>
          </p:cNvSpPr>
          <p:nvPr>
            <p:ph idx="1"/>
          </p:nvPr>
        </p:nvSpPr>
        <p:spPr>
          <a:xfrm>
            <a:off x="576949" y="2077191"/>
            <a:ext cx="10521111" cy="3694176"/>
          </a:xfrm>
        </p:spPr>
        <p:txBody>
          <a:bodyPr/>
          <a:lstStyle/>
          <a:p>
            <a:r>
              <a:rPr lang="en-US" dirty="0" err="1"/>
              <a:t>Inmunidad</a:t>
            </a:r>
            <a:r>
              <a:rPr lang="en-US" dirty="0"/>
              <a:t> </a:t>
            </a:r>
            <a:r>
              <a:rPr lang="en-US" dirty="0" err="1"/>
              <a:t>protectiva</a:t>
            </a:r>
            <a:r>
              <a:rPr lang="en-US" dirty="0"/>
              <a:t>: una </a:t>
            </a:r>
            <a:r>
              <a:rPr lang="en-US" dirty="0" err="1"/>
              <a:t>segunda</a:t>
            </a:r>
            <a:r>
              <a:rPr lang="en-US" dirty="0"/>
              <a:t> </a:t>
            </a:r>
            <a:r>
              <a:rPr lang="en-US" dirty="0" err="1"/>
              <a:t>exposición</a:t>
            </a:r>
            <a:r>
              <a:rPr lang="en-US" dirty="0"/>
              <a:t> no es tan mala </a:t>
            </a:r>
            <a:r>
              <a:rPr lang="en-US" dirty="0" err="1"/>
              <a:t>como</a:t>
            </a:r>
            <a:r>
              <a:rPr lang="en-US" dirty="0"/>
              <a:t> la </a:t>
            </a:r>
            <a:r>
              <a:rPr lang="en-US" dirty="0" err="1"/>
              <a:t>primera</a:t>
            </a:r>
            <a:endParaRPr lang="en-US" dirty="0"/>
          </a:p>
          <a:p>
            <a:pPr lvl="1"/>
            <a:r>
              <a:rPr lang="en-US" dirty="0"/>
              <a:t>China: </a:t>
            </a:r>
            <a:r>
              <a:rPr lang="en-US" dirty="0" err="1"/>
              <a:t>exponían</a:t>
            </a:r>
            <a:r>
              <a:rPr lang="en-US" dirty="0"/>
              <a:t> </a:t>
            </a:r>
            <a:r>
              <a:rPr lang="es-ES" dirty="0"/>
              <a:t>niños a inhalar polvos derivados de lesiones dermatológicas de </a:t>
            </a:r>
            <a:r>
              <a:rPr lang="es-ES" dirty="0" err="1"/>
              <a:t>ptes</a:t>
            </a:r>
            <a:r>
              <a:rPr lang="es-ES" dirty="0"/>
              <a:t> recuperándose de viruela (</a:t>
            </a:r>
            <a:r>
              <a:rPr lang="es-ES" dirty="0" err="1"/>
              <a:t>smallpox</a:t>
            </a:r>
            <a:r>
              <a:rPr lang="es-ES" dirty="0"/>
              <a:t>)</a:t>
            </a:r>
            <a:r>
              <a:rPr lang="en-US" dirty="0"/>
              <a:t> </a:t>
            </a:r>
          </a:p>
          <a:p>
            <a:pPr lvl="1"/>
            <a:r>
              <a:rPr lang="en-US" dirty="0"/>
              <a:t>Thucydides – Griego</a:t>
            </a:r>
          </a:p>
          <a:p>
            <a:pPr lvl="1"/>
            <a:r>
              <a:rPr lang="en-US" dirty="0" err="1"/>
              <a:t>Inmunitas</a:t>
            </a:r>
            <a:r>
              <a:rPr lang="en-US" dirty="0"/>
              <a:t> – </a:t>
            </a:r>
            <a:r>
              <a:rPr lang="en-US" dirty="0" err="1"/>
              <a:t>término</a:t>
            </a:r>
            <a:r>
              <a:rPr lang="en-US" dirty="0"/>
              <a:t> </a:t>
            </a:r>
            <a:r>
              <a:rPr lang="en-US" dirty="0" err="1"/>
              <a:t>político</a:t>
            </a:r>
            <a:r>
              <a:rPr lang="en-US" dirty="0"/>
              <a:t>; </a:t>
            </a:r>
            <a:r>
              <a:rPr lang="en-US" dirty="0" err="1"/>
              <a:t>protección</a:t>
            </a:r>
            <a:r>
              <a:rPr lang="en-US" dirty="0"/>
              <a:t> </a:t>
            </a:r>
            <a:r>
              <a:rPr lang="en-US" dirty="0" err="1"/>
              <a:t>senadores</a:t>
            </a:r>
            <a:r>
              <a:rPr lang="en-US" dirty="0"/>
              <a:t> </a:t>
            </a:r>
            <a:r>
              <a:rPr lang="en-US" dirty="0" err="1"/>
              <a:t>romanos</a:t>
            </a:r>
            <a:endParaRPr lang="en-US" dirty="0"/>
          </a:p>
          <a:p>
            <a:pPr marL="0" indent="0">
              <a:buNone/>
            </a:pPr>
            <a:endParaRPr lang="en-US" dirty="0"/>
          </a:p>
        </p:txBody>
      </p:sp>
    </p:spTree>
    <p:extLst>
      <p:ext uri="{BB962C8B-B14F-4D97-AF65-F5344CB8AC3E}">
        <p14:creationId xmlns:p14="http://schemas.microsoft.com/office/powerpoint/2010/main" val="971963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43AF3-68A5-154E-8CC2-D71AF07ED194}"/>
              </a:ext>
            </a:extLst>
          </p:cNvPr>
          <p:cNvSpPr>
            <a:spLocks noGrp="1"/>
          </p:cNvSpPr>
          <p:nvPr>
            <p:ph type="title"/>
          </p:nvPr>
        </p:nvSpPr>
        <p:spPr>
          <a:xfrm>
            <a:off x="1115568" y="548640"/>
            <a:ext cx="10168128" cy="1179576"/>
          </a:xfrm>
        </p:spPr>
        <p:txBody>
          <a:bodyPr/>
          <a:lstStyle/>
          <a:p>
            <a:r>
              <a:rPr lang="en-US"/>
              <a:t>Trasfondo histórico</a:t>
            </a:r>
            <a:endParaRPr lang="en-US" dirty="0"/>
          </a:p>
        </p:txBody>
      </p:sp>
      <p:sp>
        <p:nvSpPr>
          <p:cNvPr id="3" name="Content Placeholder 2">
            <a:extLst>
              <a:ext uri="{FF2B5EF4-FFF2-40B4-BE49-F238E27FC236}">
                <a16:creationId xmlns:a16="http://schemas.microsoft.com/office/drawing/2014/main" id="{CB3C32E8-184F-7B42-A7D2-58ACCCC889E0}"/>
              </a:ext>
            </a:extLst>
          </p:cNvPr>
          <p:cNvSpPr>
            <a:spLocks noGrp="1"/>
          </p:cNvSpPr>
          <p:nvPr>
            <p:ph idx="1"/>
          </p:nvPr>
        </p:nvSpPr>
        <p:spPr>
          <a:xfrm>
            <a:off x="396873" y="2052138"/>
            <a:ext cx="5699127" cy="4780810"/>
          </a:xfrm>
        </p:spPr>
        <p:txBody>
          <a:bodyPr>
            <a:normAutofit/>
          </a:bodyPr>
          <a:lstStyle/>
          <a:p>
            <a:pPr lvl="0"/>
            <a:r>
              <a:rPr lang="en-US" sz="2400" dirty="0"/>
              <a:t>Jenner - </a:t>
            </a:r>
            <a:r>
              <a:rPr lang="es-ES" sz="2400" dirty="0"/>
              <a:t>1er ejemplo de clara manipulación del SI y de su RI</a:t>
            </a:r>
          </a:p>
          <a:p>
            <a:pPr lvl="0"/>
            <a:r>
              <a:rPr lang="es-ES" sz="2400" dirty="0"/>
              <a:t>Vacunas exitosas vs viruela (</a:t>
            </a:r>
            <a:r>
              <a:rPr lang="es-ES" sz="2400" dirty="0" err="1"/>
              <a:t>smallpox</a:t>
            </a:r>
            <a:r>
              <a:rPr lang="es-ES" sz="2400" dirty="0"/>
              <a:t>)</a:t>
            </a:r>
          </a:p>
          <a:p>
            <a:pPr lvl="0"/>
            <a:r>
              <a:rPr lang="es-ES" sz="2400" b="1" dirty="0"/>
              <a:t>Método científico</a:t>
            </a:r>
          </a:p>
          <a:p>
            <a:pPr lvl="0"/>
            <a:r>
              <a:rPr lang="es-ES" sz="2400" dirty="0"/>
              <a:t>Observación:   </a:t>
            </a:r>
            <a:r>
              <a:rPr lang="es-ES" sz="2400" b="1" dirty="0"/>
              <a:t>las </a:t>
            </a:r>
            <a:r>
              <a:rPr lang="es-ES" sz="2400" b="1" dirty="0">
                <a:hlinkClick r:id="rId2"/>
              </a:rPr>
              <a:t>milkmaids</a:t>
            </a:r>
            <a:r>
              <a:rPr lang="es-ES" sz="2400" dirty="0"/>
              <a:t>, que se recuperaban de </a:t>
            </a:r>
            <a:r>
              <a:rPr lang="es-ES" sz="2400" dirty="0" err="1"/>
              <a:t>cowpox</a:t>
            </a:r>
            <a:r>
              <a:rPr lang="es-ES" sz="2400" dirty="0"/>
              <a:t> (viruela de vacas) nunca se enfermaban de viruela</a:t>
            </a:r>
            <a:endParaRPr lang="en-US" sz="2400" dirty="0"/>
          </a:p>
          <a:p>
            <a:pPr lvl="0"/>
            <a:r>
              <a:rPr lang="es-ES" sz="2400" dirty="0"/>
              <a:t>Pregunta: Tendrá algo que ver su enfermedad previa con su inmunidad</a:t>
            </a:r>
            <a:endParaRPr lang="en-US" dirty="0"/>
          </a:p>
        </p:txBody>
      </p:sp>
      <p:pic>
        <p:nvPicPr>
          <p:cNvPr id="5" name="Picture 4">
            <a:extLst>
              <a:ext uri="{FF2B5EF4-FFF2-40B4-BE49-F238E27FC236}">
                <a16:creationId xmlns:a16="http://schemas.microsoft.com/office/drawing/2014/main" id="{C0C6A71D-7432-0A49-AA8E-1C27F8CF22F2}"/>
              </a:ext>
            </a:extLst>
          </p:cNvPr>
          <p:cNvPicPr>
            <a:picLocks noChangeAspect="1"/>
          </p:cNvPicPr>
          <p:nvPr/>
        </p:nvPicPr>
        <p:blipFill>
          <a:blip r:embed="rId3"/>
          <a:stretch>
            <a:fillRect/>
          </a:stretch>
        </p:blipFill>
        <p:spPr>
          <a:xfrm>
            <a:off x="6288066" y="914399"/>
            <a:ext cx="5872207" cy="5774499"/>
          </a:xfrm>
          <a:prstGeom prst="rect">
            <a:avLst/>
          </a:prstGeom>
        </p:spPr>
      </p:pic>
    </p:spTree>
    <p:extLst>
      <p:ext uri="{BB962C8B-B14F-4D97-AF65-F5344CB8AC3E}">
        <p14:creationId xmlns:p14="http://schemas.microsoft.com/office/powerpoint/2010/main" val="324401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43AF3-68A5-154E-8CC2-D71AF07ED194}"/>
              </a:ext>
            </a:extLst>
          </p:cNvPr>
          <p:cNvSpPr>
            <a:spLocks noGrp="1"/>
          </p:cNvSpPr>
          <p:nvPr>
            <p:ph type="title"/>
          </p:nvPr>
        </p:nvSpPr>
        <p:spPr/>
        <p:txBody>
          <a:bodyPr/>
          <a:lstStyle/>
          <a:p>
            <a:r>
              <a:rPr lang="en-US" dirty="0" err="1"/>
              <a:t>Trasfondo</a:t>
            </a:r>
            <a:r>
              <a:rPr lang="en-US" dirty="0"/>
              <a:t> </a:t>
            </a:r>
            <a:r>
              <a:rPr lang="en-US" dirty="0" err="1"/>
              <a:t>histórico</a:t>
            </a:r>
            <a:endParaRPr lang="en-US" dirty="0"/>
          </a:p>
        </p:txBody>
      </p:sp>
      <p:sp>
        <p:nvSpPr>
          <p:cNvPr id="3" name="Content Placeholder 2">
            <a:extLst>
              <a:ext uri="{FF2B5EF4-FFF2-40B4-BE49-F238E27FC236}">
                <a16:creationId xmlns:a16="http://schemas.microsoft.com/office/drawing/2014/main" id="{CB3C32E8-184F-7B42-A7D2-58ACCCC889E0}"/>
              </a:ext>
            </a:extLst>
          </p:cNvPr>
          <p:cNvSpPr>
            <a:spLocks noGrp="1"/>
          </p:cNvSpPr>
          <p:nvPr>
            <p:ph idx="1"/>
          </p:nvPr>
        </p:nvSpPr>
        <p:spPr>
          <a:xfrm>
            <a:off x="576949" y="2077190"/>
            <a:ext cx="11122361" cy="4373713"/>
          </a:xfrm>
        </p:spPr>
        <p:txBody>
          <a:bodyPr>
            <a:normAutofit fontScale="92500" lnSpcReduction="10000"/>
          </a:bodyPr>
          <a:lstStyle/>
          <a:p>
            <a:pPr lvl="0"/>
            <a:r>
              <a:rPr lang="es-ES" dirty="0"/>
              <a:t>Hipótesis: Si!, tiene que ver! Cuando la MM se expone al agente que causa y se enferma de </a:t>
            </a:r>
            <a:r>
              <a:rPr lang="es-ES" dirty="0" err="1"/>
              <a:t>cowpox</a:t>
            </a:r>
            <a:r>
              <a:rPr lang="es-ES" dirty="0"/>
              <a:t>, su cuerpo desarrolla algo evita una segunda enfermedad</a:t>
            </a:r>
            <a:endParaRPr lang="en-US" dirty="0"/>
          </a:p>
          <a:p>
            <a:pPr lvl="0"/>
            <a:r>
              <a:rPr lang="es-ES" dirty="0"/>
              <a:t>Racional: Si expongo a una persona sana a material de la lesión, entonces cuando se exponga al agente no se enfermara</a:t>
            </a:r>
            <a:endParaRPr lang="en-US" dirty="0"/>
          </a:p>
          <a:p>
            <a:pPr lvl="0"/>
            <a:r>
              <a:rPr lang="es-ES" dirty="0" err="1"/>
              <a:t>Expto</a:t>
            </a:r>
            <a:r>
              <a:rPr lang="es-ES" dirty="0"/>
              <a:t>: inyecto un niño de 8 años con material de una pústula  de </a:t>
            </a:r>
            <a:r>
              <a:rPr lang="es-ES" dirty="0" err="1"/>
              <a:t>cowpox</a:t>
            </a:r>
            <a:endParaRPr lang="en-US" dirty="0"/>
          </a:p>
          <a:p>
            <a:pPr lvl="1"/>
            <a:r>
              <a:rPr lang="es-ES" sz="2600" dirty="0"/>
              <a:t>Intencionalmente lo inoculó con </a:t>
            </a:r>
            <a:r>
              <a:rPr lang="es-ES" sz="2600" dirty="0" err="1"/>
              <a:t>smallpox</a:t>
            </a:r>
            <a:r>
              <a:rPr lang="es-ES" sz="2600" dirty="0"/>
              <a:t>! - </a:t>
            </a:r>
            <a:r>
              <a:rPr lang="es-ES" sz="2600" dirty="0" err="1"/>
              <a:t>Etica</a:t>
            </a:r>
            <a:endParaRPr lang="en-US" sz="2600" dirty="0"/>
          </a:p>
          <a:p>
            <a:pPr lvl="0"/>
            <a:r>
              <a:rPr lang="es-ES" dirty="0"/>
              <a:t>Resultado: No se enfermó</a:t>
            </a:r>
            <a:endParaRPr lang="en-US" dirty="0"/>
          </a:p>
          <a:p>
            <a:pPr lvl="0"/>
            <a:endParaRPr lang="es-ES" dirty="0"/>
          </a:p>
          <a:p>
            <a:pPr lvl="0"/>
            <a:endParaRPr lang="en-US" dirty="0"/>
          </a:p>
          <a:p>
            <a:endParaRPr lang="en-US" dirty="0"/>
          </a:p>
          <a:p>
            <a:endParaRPr lang="en-US" dirty="0"/>
          </a:p>
        </p:txBody>
      </p:sp>
    </p:spTree>
    <p:extLst>
      <p:ext uri="{BB962C8B-B14F-4D97-AF65-F5344CB8AC3E}">
        <p14:creationId xmlns:p14="http://schemas.microsoft.com/office/powerpoint/2010/main" val="2774689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220DA-4EC5-0D41-AF76-11355036726B}"/>
              </a:ext>
            </a:extLst>
          </p:cNvPr>
          <p:cNvSpPr>
            <a:spLocks noGrp="1"/>
          </p:cNvSpPr>
          <p:nvPr>
            <p:ph type="title"/>
          </p:nvPr>
        </p:nvSpPr>
        <p:spPr/>
        <p:txBody>
          <a:bodyPr/>
          <a:lstStyle/>
          <a:p>
            <a:r>
              <a:rPr lang="en-US" dirty="0" err="1"/>
              <a:t>Trasfondo</a:t>
            </a:r>
            <a:r>
              <a:rPr lang="en-US" dirty="0"/>
              <a:t> </a:t>
            </a:r>
            <a:r>
              <a:rPr lang="en-US" dirty="0" err="1"/>
              <a:t>Histórico</a:t>
            </a:r>
            <a:endParaRPr lang="en-US" dirty="0"/>
          </a:p>
        </p:txBody>
      </p:sp>
      <p:sp>
        <p:nvSpPr>
          <p:cNvPr id="3" name="Content Placeholder 2">
            <a:extLst>
              <a:ext uri="{FF2B5EF4-FFF2-40B4-BE49-F238E27FC236}">
                <a16:creationId xmlns:a16="http://schemas.microsoft.com/office/drawing/2014/main" id="{46F2F29C-3E40-FC4D-94FB-FAE774EC843B}"/>
              </a:ext>
            </a:extLst>
          </p:cNvPr>
          <p:cNvSpPr>
            <a:spLocks noGrp="1"/>
          </p:cNvSpPr>
          <p:nvPr>
            <p:ph idx="1"/>
          </p:nvPr>
        </p:nvSpPr>
        <p:spPr>
          <a:xfrm>
            <a:off x="551145" y="2091847"/>
            <a:ext cx="6025019" cy="4766153"/>
          </a:xfrm>
        </p:spPr>
        <p:txBody>
          <a:bodyPr>
            <a:normAutofit fontScale="92500"/>
          </a:bodyPr>
          <a:lstStyle/>
          <a:p>
            <a:pPr lvl="0"/>
            <a:r>
              <a:rPr lang="es-ES" dirty="0"/>
              <a:t>Vacunación (</a:t>
            </a:r>
            <a:r>
              <a:rPr lang="es-ES" dirty="0" err="1"/>
              <a:t>vaccinus</a:t>
            </a:r>
            <a:r>
              <a:rPr lang="es-ES" dirty="0"/>
              <a:t>, de vacas) </a:t>
            </a:r>
            <a:endParaRPr lang="en-US" dirty="0"/>
          </a:p>
          <a:p>
            <a:pPr lvl="0"/>
            <a:r>
              <a:rPr lang="es-ES" dirty="0"/>
              <a:t>Divulgación – 1798 – </a:t>
            </a:r>
            <a:endParaRPr lang="en-US" dirty="0"/>
          </a:p>
          <a:p>
            <a:pPr lvl="0"/>
            <a:r>
              <a:rPr lang="es-ES" dirty="0"/>
              <a:t>Eventualmente se aceptó el concepto y se desarrolló el método  </a:t>
            </a:r>
            <a:endParaRPr lang="en-US" dirty="0"/>
          </a:p>
          <a:p>
            <a:pPr lvl="1"/>
            <a:r>
              <a:rPr lang="es-ES" dirty="0"/>
              <a:t>Un método de inducir inmunidad contra enfermedades infecciosas</a:t>
            </a:r>
            <a:endParaRPr lang="en-US" dirty="0"/>
          </a:p>
          <a:p>
            <a:pPr lvl="1"/>
            <a:r>
              <a:rPr lang="es-ES" dirty="0"/>
              <a:t>Sigue siendo el método mas efectivo de prevención</a:t>
            </a:r>
            <a:endParaRPr lang="en-US" dirty="0"/>
          </a:p>
          <a:p>
            <a:pPr lvl="1"/>
            <a:r>
              <a:rPr lang="en-US" dirty="0">
                <a:hlinkClick r:id="rId3"/>
              </a:rPr>
              <a:t>https://ourworldindata.org/vaccination</a:t>
            </a:r>
            <a:endParaRPr lang="en-US" dirty="0"/>
          </a:p>
          <a:p>
            <a:pPr lvl="1"/>
            <a:r>
              <a:rPr lang="en-US" dirty="0" err="1"/>
              <a:t>Casos</a:t>
            </a:r>
            <a:r>
              <a:rPr lang="en-US" dirty="0"/>
              <a:t> y </a:t>
            </a:r>
            <a:r>
              <a:rPr lang="en-US" dirty="0" err="1"/>
              <a:t>muertes</a:t>
            </a:r>
            <a:r>
              <a:rPr lang="en-US" dirty="0"/>
              <a:t> : Antes y </a:t>
            </a:r>
            <a:r>
              <a:rPr lang="en-US" dirty="0" err="1"/>
              <a:t>despues</a:t>
            </a:r>
            <a:endParaRPr lang="en-US" dirty="0"/>
          </a:p>
        </p:txBody>
      </p:sp>
      <p:pic>
        <p:nvPicPr>
          <p:cNvPr id="5" name="Picture 4">
            <a:extLst>
              <a:ext uri="{FF2B5EF4-FFF2-40B4-BE49-F238E27FC236}">
                <a16:creationId xmlns:a16="http://schemas.microsoft.com/office/drawing/2014/main" id="{36237222-19BD-5F47-A9E9-84ACD26F0D95}"/>
              </a:ext>
            </a:extLst>
          </p:cNvPr>
          <p:cNvPicPr>
            <a:picLocks noChangeAspect="1"/>
          </p:cNvPicPr>
          <p:nvPr/>
        </p:nvPicPr>
        <p:blipFill>
          <a:blip r:embed="rId4"/>
          <a:stretch>
            <a:fillRect/>
          </a:stretch>
        </p:blipFill>
        <p:spPr>
          <a:xfrm>
            <a:off x="6687331" y="548640"/>
            <a:ext cx="5279201" cy="6177788"/>
          </a:xfrm>
          <a:prstGeom prst="rect">
            <a:avLst/>
          </a:prstGeom>
        </p:spPr>
      </p:pic>
      <p:pic>
        <p:nvPicPr>
          <p:cNvPr id="7" name="Picture 6">
            <a:extLst>
              <a:ext uri="{FF2B5EF4-FFF2-40B4-BE49-F238E27FC236}">
                <a16:creationId xmlns:a16="http://schemas.microsoft.com/office/drawing/2014/main" id="{64B8DF63-C3FB-3743-BDE9-BB98C94BDC8E}"/>
              </a:ext>
            </a:extLst>
          </p:cNvPr>
          <p:cNvPicPr>
            <a:picLocks noChangeAspect="1"/>
          </p:cNvPicPr>
          <p:nvPr/>
        </p:nvPicPr>
        <p:blipFill>
          <a:blip r:embed="rId5"/>
          <a:stretch>
            <a:fillRect/>
          </a:stretch>
        </p:blipFill>
        <p:spPr>
          <a:xfrm>
            <a:off x="6687331" y="0"/>
            <a:ext cx="5504669" cy="6858000"/>
          </a:xfrm>
          <a:prstGeom prst="rect">
            <a:avLst/>
          </a:prstGeom>
        </p:spPr>
      </p:pic>
    </p:spTree>
    <p:extLst>
      <p:ext uri="{BB962C8B-B14F-4D97-AF65-F5344CB8AC3E}">
        <p14:creationId xmlns:p14="http://schemas.microsoft.com/office/powerpoint/2010/main" val="3650350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C1DFC-3B05-604B-9EE5-2DB72DB7EC80}"/>
              </a:ext>
            </a:extLst>
          </p:cNvPr>
          <p:cNvSpPr>
            <a:spLocks noGrp="1"/>
          </p:cNvSpPr>
          <p:nvPr>
            <p:ph type="title"/>
          </p:nvPr>
        </p:nvSpPr>
        <p:spPr>
          <a:xfrm>
            <a:off x="689683" y="573692"/>
            <a:ext cx="10168128" cy="1179576"/>
          </a:xfrm>
        </p:spPr>
        <p:txBody>
          <a:bodyPr/>
          <a:lstStyle/>
          <a:p>
            <a:r>
              <a:rPr lang="en-US" dirty="0"/>
              <a:t>1980 – WHO – </a:t>
            </a:r>
            <a:r>
              <a:rPr lang="en-US" dirty="0" err="1"/>
              <a:t>Viruela</a:t>
            </a:r>
            <a:r>
              <a:rPr lang="en-US" dirty="0"/>
              <a:t> </a:t>
            </a:r>
            <a:r>
              <a:rPr lang="en-US" dirty="0" err="1"/>
              <a:t>erradicada</a:t>
            </a:r>
            <a:endParaRPr lang="en-US" dirty="0"/>
          </a:p>
        </p:txBody>
      </p:sp>
      <p:sp>
        <p:nvSpPr>
          <p:cNvPr id="3" name="Content Placeholder 2">
            <a:extLst>
              <a:ext uri="{FF2B5EF4-FFF2-40B4-BE49-F238E27FC236}">
                <a16:creationId xmlns:a16="http://schemas.microsoft.com/office/drawing/2014/main" id="{D3486BD1-FE5E-6D4A-A0A7-842579D4F67C}"/>
              </a:ext>
            </a:extLst>
          </p:cNvPr>
          <p:cNvSpPr>
            <a:spLocks noGrp="1"/>
          </p:cNvSpPr>
          <p:nvPr>
            <p:ph idx="1"/>
          </p:nvPr>
        </p:nvSpPr>
        <p:spPr>
          <a:xfrm>
            <a:off x="589474" y="2102244"/>
            <a:ext cx="10959523" cy="3694176"/>
          </a:xfrm>
        </p:spPr>
        <p:txBody>
          <a:bodyPr>
            <a:normAutofit fontScale="92500" lnSpcReduction="10000"/>
          </a:bodyPr>
          <a:lstStyle/>
          <a:p>
            <a:r>
              <a:rPr lang="es-ES" dirty="0"/>
              <a:t>1980 WHO. Anunció: la viruela fue la primera enfermedad erradicada del mundo por un programa de vacunación:</a:t>
            </a:r>
            <a:endParaRPr lang="en-US" dirty="0"/>
          </a:p>
          <a:p>
            <a:pPr lvl="0"/>
            <a:r>
              <a:rPr lang="es-ES" dirty="0"/>
              <a:t>1770 – 1980 ultimo caso – 200 años para erradicarla</a:t>
            </a:r>
            <a:endParaRPr lang="en-US" dirty="0"/>
          </a:p>
          <a:p>
            <a:pPr lvl="0"/>
            <a:r>
              <a:rPr lang="es-ES" dirty="0"/>
              <a:t>Nadie mas se enferma, el agente no esta mas por ahí</a:t>
            </a:r>
            <a:endParaRPr lang="en-US" dirty="0"/>
          </a:p>
          <a:p>
            <a:pPr lvl="0"/>
            <a:r>
              <a:rPr lang="es-ES" dirty="0"/>
              <a:t>Erradicación – global</a:t>
            </a:r>
            <a:endParaRPr lang="en-US" dirty="0"/>
          </a:p>
          <a:p>
            <a:r>
              <a:rPr lang="es-ES" dirty="0"/>
              <a:t>Eliminación – regional</a:t>
            </a:r>
            <a:endParaRPr lang="en-US" dirty="0"/>
          </a:p>
          <a:p>
            <a:pPr lvl="0"/>
            <a:r>
              <a:rPr lang="en-US" u="sng" dirty="0">
                <a:hlinkClick r:id="rId2"/>
              </a:rPr>
              <a:t>https://ourworldindata.org/eradication-of-diseases</a:t>
            </a:r>
            <a:endParaRPr lang="en-US" dirty="0"/>
          </a:p>
          <a:p>
            <a:endParaRPr lang="en-US" dirty="0"/>
          </a:p>
        </p:txBody>
      </p:sp>
    </p:spTree>
    <p:extLst>
      <p:ext uri="{BB962C8B-B14F-4D97-AF65-F5344CB8AC3E}">
        <p14:creationId xmlns:p14="http://schemas.microsoft.com/office/powerpoint/2010/main" val="2766981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C1DFC-3B05-604B-9EE5-2DB72DB7EC80}"/>
              </a:ext>
            </a:extLst>
          </p:cNvPr>
          <p:cNvSpPr>
            <a:spLocks noGrp="1"/>
          </p:cNvSpPr>
          <p:nvPr>
            <p:ph type="title"/>
          </p:nvPr>
        </p:nvSpPr>
        <p:spPr>
          <a:xfrm>
            <a:off x="689683" y="573692"/>
            <a:ext cx="10168128" cy="1179576"/>
          </a:xfrm>
        </p:spPr>
        <p:txBody>
          <a:bodyPr/>
          <a:lstStyle/>
          <a:p>
            <a:r>
              <a:rPr lang="en-US" dirty="0"/>
              <a:t>1960 – </a:t>
            </a:r>
            <a:r>
              <a:rPr lang="en-US" dirty="0" err="1"/>
              <a:t>Biología</a:t>
            </a:r>
            <a:r>
              <a:rPr lang="en-US" dirty="0"/>
              <a:t> Molecular</a:t>
            </a:r>
          </a:p>
        </p:txBody>
      </p:sp>
      <p:sp>
        <p:nvSpPr>
          <p:cNvPr id="3" name="Content Placeholder 2">
            <a:extLst>
              <a:ext uri="{FF2B5EF4-FFF2-40B4-BE49-F238E27FC236}">
                <a16:creationId xmlns:a16="http://schemas.microsoft.com/office/drawing/2014/main" id="{D3486BD1-FE5E-6D4A-A0A7-842579D4F67C}"/>
              </a:ext>
            </a:extLst>
          </p:cNvPr>
          <p:cNvSpPr>
            <a:spLocks noGrp="1"/>
          </p:cNvSpPr>
          <p:nvPr>
            <p:ph idx="1"/>
          </p:nvPr>
        </p:nvSpPr>
        <p:spPr>
          <a:xfrm>
            <a:off x="589474" y="2014562"/>
            <a:ext cx="11097310" cy="4755756"/>
          </a:xfrm>
        </p:spPr>
        <p:txBody>
          <a:bodyPr>
            <a:normAutofit fontScale="92500" lnSpcReduction="10000"/>
          </a:bodyPr>
          <a:lstStyle/>
          <a:p>
            <a:pPr lvl="0"/>
            <a:r>
              <a:rPr lang="es-ES" dirty="0"/>
              <a:t>Aumentó la comprensión de muchas cosas incluyendo el SI</a:t>
            </a:r>
            <a:endParaRPr lang="en-US" dirty="0"/>
          </a:p>
          <a:p>
            <a:pPr lvl="1"/>
            <a:r>
              <a:rPr lang="es-ES" sz="2600" dirty="0"/>
              <a:t>Cultivo de tejidos</a:t>
            </a:r>
          </a:p>
          <a:p>
            <a:pPr lvl="1"/>
            <a:r>
              <a:rPr lang="es-ES" sz="2600" dirty="0"/>
              <a:t>anticuerpos monoclonales</a:t>
            </a:r>
          </a:p>
          <a:p>
            <a:pPr lvl="1"/>
            <a:r>
              <a:rPr lang="es-ES" sz="2600" dirty="0" err="1"/>
              <a:t>Inmunoquímica</a:t>
            </a:r>
            <a:endParaRPr lang="es-ES" sz="2600" dirty="0"/>
          </a:p>
          <a:p>
            <a:pPr lvl="1"/>
            <a:r>
              <a:rPr lang="es-ES" sz="2600" dirty="0"/>
              <a:t>DNA recombinante</a:t>
            </a:r>
          </a:p>
          <a:p>
            <a:pPr lvl="1"/>
            <a:r>
              <a:rPr lang="es-ES" sz="2600" dirty="0"/>
              <a:t>Cristalografía</a:t>
            </a:r>
          </a:p>
          <a:p>
            <a:pPr lvl="1"/>
            <a:r>
              <a:rPr lang="es-ES" sz="2600" dirty="0"/>
              <a:t>GMO (transgénicos, </a:t>
            </a:r>
            <a:r>
              <a:rPr lang="es-ES" sz="2600" dirty="0" err="1"/>
              <a:t>knockouts</a:t>
            </a:r>
            <a:r>
              <a:rPr lang="es-ES" sz="2600" dirty="0"/>
              <a:t>), </a:t>
            </a:r>
            <a:endParaRPr lang="en-US" sz="2600" dirty="0"/>
          </a:p>
          <a:p>
            <a:pPr lvl="0"/>
            <a:r>
              <a:rPr lang="es-ES" dirty="0"/>
              <a:t>Cambio la inmunología de descriptiva a experimental.</a:t>
            </a:r>
          </a:p>
          <a:p>
            <a:pPr lvl="0"/>
            <a:r>
              <a:rPr lang="es-ES" dirty="0"/>
              <a:t>La explicación de los  fenómenos inmunológicos  es basada en observaciones experimentales</a:t>
            </a:r>
            <a:endParaRPr lang="en-US" dirty="0"/>
          </a:p>
          <a:p>
            <a:endParaRPr lang="en-US" dirty="0"/>
          </a:p>
        </p:txBody>
      </p:sp>
    </p:spTree>
    <p:extLst>
      <p:ext uri="{BB962C8B-B14F-4D97-AF65-F5344CB8AC3E}">
        <p14:creationId xmlns:p14="http://schemas.microsoft.com/office/powerpoint/2010/main" val="3581927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F822B-9738-6E4C-9F35-56D58762F628}"/>
              </a:ext>
            </a:extLst>
          </p:cNvPr>
          <p:cNvSpPr>
            <a:spLocks noGrp="1"/>
          </p:cNvSpPr>
          <p:nvPr>
            <p:ph type="title"/>
          </p:nvPr>
        </p:nvSpPr>
        <p:spPr>
          <a:xfrm>
            <a:off x="814943" y="586219"/>
            <a:ext cx="10168128" cy="1067217"/>
          </a:xfrm>
        </p:spPr>
        <p:txBody>
          <a:bodyPr/>
          <a:lstStyle/>
          <a:p>
            <a:r>
              <a:rPr lang="en-US" dirty="0" err="1"/>
              <a:t>Inmunidad</a:t>
            </a:r>
            <a:r>
              <a:rPr lang="en-US" dirty="0"/>
              <a:t> </a:t>
            </a:r>
            <a:r>
              <a:rPr lang="en-US" dirty="0" err="1"/>
              <a:t>Innata</a:t>
            </a:r>
            <a:r>
              <a:rPr lang="en-US" dirty="0"/>
              <a:t> – Natural, </a:t>
            </a:r>
            <a:r>
              <a:rPr lang="en-US" dirty="0" err="1"/>
              <a:t>nativa</a:t>
            </a:r>
            <a:endParaRPr lang="en-US" dirty="0"/>
          </a:p>
        </p:txBody>
      </p:sp>
      <p:sp>
        <p:nvSpPr>
          <p:cNvPr id="3" name="Content Placeholder 2">
            <a:extLst>
              <a:ext uri="{FF2B5EF4-FFF2-40B4-BE49-F238E27FC236}">
                <a16:creationId xmlns:a16="http://schemas.microsoft.com/office/drawing/2014/main" id="{C3B20BD4-2E5D-9D47-A6B7-A3125A98A021}"/>
              </a:ext>
            </a:extLst>
          </p:cNvPr>
          <p:cNvSpPr>
            <a:spLocks noGrp="1"/>
          </p:cNvSpPr>
          <p:nvPr>
            <p:ph idx="1"/>
          </p:nvPr>
        </p:nvSpPr>
        <p:spPr>
          <a:xfrm>
            <a:off x="400833" y="2004165"/>
            <a:ext cx="10420151" cy="4756132"/>
          </a:xfrm>
        </p:spPr>
        <p:txBody>
          <a:bodyPr>
            <a:normAutofit/>
          </a:bodyPr>
          <a:lstStyle/>
          <a:p>
            <a:pPr lvl="0"/>
            <a:r>
              <a:rPr lang="es-ES" dirty="0"/>
              <a:t>Provee la primera línea de defensa contra microbios </a:t>
            </a:r>
            <a:endParaRPr lang="en-US" dirty="0"/>
          </a:p>
          <a:p>
            <a:pPr lvl="0"/>
            <a:r>
              <a:rPr lang="es-ES" dirty="0"/>
              <a:t>Mecanismos celulares y bioquímicos </a:t>
            </a:r>
          </a:p>
          <a:p>
            <a:pPr lvl="1"/>
            <a:r>
              <a:rPr lang="es-ES" dirty="0"/>
              <a:t>(Celular y Humoral)</a:t>
            </a:r>
            <a:endParaRPr lang="en-US" dirty="0"/>
          </a:p>
          <a:p>
            <a:pPr lvl="0"/>
            <a:r>
              <a:rPr lang="es-ES" dirty="0"/>
              <a:t>Presentes antes de que nada entre </a:t>
            </a:r>
            <a:endParaRPr lang="en-US" dirty="0"/>
          </a:p>
          <a:p>
            <a:pPr lvl="0"/>
            <a:r>
              <a:rPr lang="es-ES" dirty="0"/>
              <a:t>Listos para actuar rápido</a:t>
            </a:r>
          </a:p>
          <a:p>
            <a:pPr lvl="1"/>
            <a:r>
              <a:rPr lang="es-ES" dirty="0"/>
              <a:t>Detectan los microbios o sus derivados</a:t>
            </a:r>
          </a:p>
          <a:p>
            <a:pPr lvl="1"/>
            <a:r>
              <a:rPr lang="es-ES" dirty="0"/>
              <a:t>Reaccionan cada vez que este entra</a:t>
            </a:r>
            <a:endParaRPr lang="en-US" dirty="0"/>
          </a:p>
          <a:p>
            <a:pPr lvl="0"/>
            <a:endParaRPr lang="en-US" dirty="0"/>
          </a:p>
          <a:p>
            <a:pPr marL="0" lvl="0" indent="0">
              <a:buNone/>
            </a:pPr>
            <a:endParaRPr lang="en-US" dirty="0"/>
          </a:p>
        </p:txBody>
      </p:sp>
    </p:spTree>
    <p:extLst>
      <p:ext uri="{BB962C8B-B14F-4D97-AF65-F5344CB8AC3E}">
        <p14:creationId xmlns:p14="http://schemas.microsoft.com/office/powerpoint/2010/main" val="266805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F822B-9738-6E4C-9F35-56D58762F628}"/>
              </a:ext>
            </a:extLst>
          </p:cNvPr>
          <p:cNvSpPr>
            <a:spLocks noGrp="1"/>
          </p:cNvSpPr>
          <p:nvPr>
            <p:ph type="title"/>
          </p:nvPr>
        </p:nvSpPr>
        <p:spPr>
          <a:xfrm>
            <a:off x="802417" y="561166"/>
            <a:ext cx="10018567" cy="1067217"/>
          </a:xfrm>
        </p:spPr>
        <p:txBody>
          <a:bodyPr/>
          <a:lstStyle/>
          <a:p>
            <a:r>
              <a:rPr lang="en-US" dirty="0" err="1"/>
              <a:t>Inmunidad</a:t>
            </a:r>
            <a:r>
              <a:rPr lang="en-US" dirty="0"/>
              <a:t> </a:t>
            </a:r>
            <a:r>
              <a:rPr lang="en-US" dirty="0" err="1"/>
              <a:t>Innata</a:t>
            </a:r>
            <a:endParaRPr lang="en-US" dirty="0"/>
          </a:p>
        </p:txBody>
      </p:sp>
      <p:sp>
        <p:nvSpPr>
          <p:cNvPr id="3" name="Content Placeholder 2">
            <a:extLst>
              <a:ext uri="{FF2B5EF4-FFF2-40B4-BE49-F238E27FC236}">
                <a16:creationId xmlns:a16="http://schemas.microsoft.com/office/drawing/2014/main" id="{C3B20BD4-2E5D-9D47-A6B7-A3125A98A021}"/>
              </a:ext>
            </a:extLst>
          </p:cNvPr>
          <p:cNvSpPr>
            <a:spLocks noGrp="1"/>
          </p:cNvSpPr>
          <p:nvPr>
            <p:ph idx="1"/>
          </p:nvPr>
        </p:nvSpPr>
        <p:spPr>
          <a:xfrm>
            <a:off x="400833" y="2004165"/>
            <a:ext cx="10420151" cy="4756132"/>
          </a:xfrm>
        </p:spPr>
        <p:txBody>
          <a:bodyPr>
            <a:normAutofit/>
          </a:bodyPr>
          <a:lstStyle/>
          <a:p>
            <a:pPr lvl="0"/>
            <a:r>
              <a:rPr lang="es-ES" dirty="0"/>
              <a:t>Poca especificidad</a:t>
            </a:r>
            <a:endParaRPr lang="en-US" dirty="0"/>
          </a:p>
          <a:p>
            <a:pPr lvl="1"/>
            <a:r>
              <a:rPr lang="es-ES" dirty="0"/>
              <a:t>Reaccionan de la misma manera</a:t>
            </a:r>
            <a:endParaRPr lang="en-US" dirty="0"/>
          </a:p>
          <a:p>
            <a:pPr lvl="1"/>
            <a:r>
              <a:rPr lang="es-ES" dirty="0"/>
              <a:t>Reaccionan a estructuras comunes en los microorganismos relacionados en el mismo grupo</a:t>
            </a:r>
            <a:endParaRPr lang="en-US" dirty="0"/>
          </a:p>
          <a:p>
            <a:pPr lvl="1"/>
            <a:r>
              <a:rPr lang="es-ES" dirty="0"/>
              <a:t>NO distinguen diferencias sutiles entre microbios</a:t>
            </a:r>
            <a:endParaRPr lang="en-US" dirty="0"/>
          </a:p>
          <a:p>
            <a:pPr lvl="0"/>
            <a:r>
              <a:rPr lang="es-ES" dirty="0"/>
              <a:t>Componentes de la innata:</a:t>
            </a:r>
            <a:endParaRPr lang="en-US" dirty="0"/>
          </a:p>
          <a:p>
            <a:pPr lvl="1"/>
            <a:r>
              <a:rPr lang="es-ES" dirty="0"/>
              <a:t>Barreras físicas y químicas (piel y sus secreciones)</a:t>
            </a:r>
            <a:endParaRPr lang="en-US" dirty="0"/>
          </a:p>
          <a:p>
            <a:pPr lvl="1"/>
            <a:r>
              <a:rPr lang="es-ES" dirty="0"/>
              <a:t>Células </a:t>
            </a:r>
            <a:r>
              <a:rPr lang="es-ES" dirty="0" err="1"/>
              <a:t>fagocíticas</a:t>
            </a:r>
            <a:r>
              <a:rPr lang="es-ES" dirty="0"/>
              <a:t> (neutrófilos, macrófagos, dendríticas, </a:t>
            </a:r>
            <a:r>
              <a:rPr lang="es-ES" dirty="0" err="1"/>
              <a:t>NKc</a:t>
            </a:r>
            <a:r>
              <a:rPr lang="es-ES" dirty="0"/>
              <a:t>, </a:t>
            </a:r>
            <a:r>
              <a:rPr lang="es-ES" dirty="0" err="1"/>
              <a:t>ILc</a:t>
            </a:r>
            <a:endParaRPr lang="en-US" dirty="0"/>
          </a:p>
          <a:p>
            <a:pPr lvl="1"/>
            <a:r>
              <a:rPr lang="es-ES" dirty="0"/>
              <a:t>Proteínas de la sangres (complemento, e interferón)</a:t>
            </a:r>
            <a:endParaRPr lang="en-US" dirty="0"/>
          </a:p>
          <a:p>
            <a:pPr marL="0" lvl="0" indent="0">
              <a:buNone/>
            </a:pPr>
            <a:endParaRPr lang="en-US" dirty="0"/>
          </a:p>
        </p:txBody>
      </p:sp>
    </p:spTree>
    <p:extLst>
      <p:ext uri="{BB962C8B-B14F-4D97-AF65-F5344CB8AC3E}">
        <p14:creationId xmlns:p14="http://schemas.microsoft.com/office/powerpoint/2010/main" val="1645021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F822B-9738-6E4C-9F35-56D58762F628}"/>
              </a:ext>
            </a:extLst>
          </p:cNvPr>
          <p:cNvSpPr>
            <a:spLocks noGrp="1"/>
          </p:cNvSpPr>
          <p:nvPr>
            <p:ph type="title"/>
          </p:nvPr>
        </p:nvSpPr>
        <p:spPr>
          <a:xfrm>
            <a:off x="539371" y="35073"/>
            <a:ext cx="10168128" cy="1067217"/>
          </a:xfrm>
        </p:spPr>
        <p:txBody>
          <a:bodyPr/>
          <a:lstStyle/>
          <a:p>
            <a:r>
              <a:rPr lang="en-US" dirty="0" err="1"/>
              <a:t>Inmunidad</a:t>
            </a:r>
            <a:r>
              <a:rPr lang="en-US" dirty="0"/>
              <a:t> </a:t>
            </a:r>
            <a:r>
              <a:rPr lang="en-US" dirty="0" err="1"/>
              <a:t>Innata</a:t>
            </a:r>
            <a:r>
              <a:rPr lang="en-US" dirty="0"/>
              <a:t> y </a:t>
            </a:r>
            <a:r>
              <a:rPr lang="en-US" dirty="0" err="1"/>
              <a:t>Adaptativa</a:t>
            </a:r>
            <a:endParaRPr lang="en-US" dirty="0"/>
          </a:p>
        </p:txBody>
      </p:sp>
      <p:sp>
        <p:nvSpPr>
          <p:cNvPr id="3" name="Content Placeholder 2">
            <a:extLst>
              <a:ext uri="{FF2B5EF4-FFF2-40B4-BE49-F238E27FC236}">
                <a16:creationId xmlns:a16="http://schemas.microsoft.com/office/drawing/2014/main" id="{C3B20BD4-2E5D-9D47-A6B7-A3125A98A021}"/>
              </a:ext>
            </a:extLst>
          </p:cNvPr>
          <p:cNvSpPr>
            <a:spLocks noGrp="1"/>
          </p:cNvSpPr>
          <p:nvPr>
            <p:ph idx="1"/>
          </p:nvPr>
        </p:nvSpPr>
        <p:spPr>
          <a:xfrm>
            <a:off x="1853852" y="6200383"/>
            <a:ext cx="8967132" cy="559913"/>
          </a:xfrm>
        </p:spPr>
        <p:txBody>
          <a:bodyPr>
            <a:normAutofit/>
          </a:bodyPr>
          <a:lstStyle/>
          <a:p>
            <a:pPr marL="0" lvl="0" indent="0">
              <a:buNone/>
            </a:pPr>
            <a:r>
              <a:rPr lang="en-US" dirty="0"/>
              <a:t>      - </a:t>
            </a:r>
            <a:r>
              <a:rPr lang="en-US" dirty="0" err="1"/>
              <a:t>Temprana</a:t>
            </a:r>
            <a:r>
              <a:rPr lang="en-US" dirty="0"/>
              <a:t>			- </a:t>
            </a:r>
            <a:r>
              <a:rPr lang="en-US" dirty="0" err="1"/>
              <a:t>Tardía</a:t>
            </a:r>
            <a:endParaRPr lang="en-US" dirty="0"/>
          </a:p>
        </p:txBody>
      </p:sp>
      <p:pic>
        <p:nvPicPr>
          <p:cNvPr id="5" name="Picture 4">
            <a:extLst>
              <a:ext uri="{FF2B5EF4-FFF2-40B4-BE49-F238E27FC236}">
                <a16:creationId xmlns:a16="http://schemas.microsoft.com/office/drawing/2014/main" id="{351F54CD-B1DE-3A4C-9F3E-F27EF6AC7A0A}"/>
              </a:ext>
            </a:extLst>
          </p:cNvPr>
          <p:cNvPicPr>
            <a:picLocks noChangeAspect="1"/>
          </p:cNvPicPr>
          <p:nvPr/>
        </p:nvPicPr>
        <p:blipFill rotWithShape="1">
          <a:blip r:embed="rId2"/>
          <a:srcRect l="2667" r="2191"/>
          <a:stretch/>
        </p:blipFill>
        <p:spPr>
          <a:xfrm>
            <a:off x="2179529" y="814713"/>
            <a:ext cx="7515616" cy="5448300"/>
          </a:xfrm>
          <a:prstGeom prst="rect">
            <a:avLst/>
          </a:prstGeom>
        </p:spPr>
      </p:pic>
    </p:spTree>
    <p:extLst>
      <p:ext uri="{BB962C8B-B14F-4D97-AF65-F5344CB8AC3E}">
        <p14:creationId xmlns:p14="http://schemas.microsoft.com/office/powerpoint/2010/main" val="1141682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D76DE17-3EDA-CD4D-B9FE-F605932E7BFF}"/>
              </a:ext>
            </a:extLst>
          </p:cNvPr>
          <p:cNvPicPr>
            <a:picLocks noGrp="1" noChangeAspect="1"/>
          </p:cNvPicPr>
          <p:nvPr>
            <p:ph idx="1"/>
          </p:nvPr>
        </p:nvPicPr>
        <p:blipFill>
          <a:blip r:embed="rId2"/>
          <a:stretch>
            <a:fillRect/>
          </a:stretch>
        </p:blipFill>
        <p:spPr>
          <a:xfrm>
            <a:off x="4025916" y="108604"/>
            <a:ext cx="4427522" cy="6720821"/>
          </a:xfrm>
        </p:spPr>
      </p:pic>
    </p:spTree>
    <p:extLst>
      <p:ext uri="{BB962C8B-B14F-4D97-AF65-F5344CB8AC3E}">
        <p14:creationId xmlns:p14="http://schemas.microsoft.com/office/powerpoint/2010/main" val="2703746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96D34-CF4F-AC4D-9D0C-ECA09018D624}"/>
              </a:ext>
            </a:extLst>
          </p:cNvPr>
          <p:cNvSpPr>
            <a:spLocks noGrp="1"/>
          </p:cNvSpPr>
          <p:nvPr>
            <p:ph type="title"/>
          </p:nvPr>
        </p:nvSpPr>
        <p:spPr>
          <a:xfrm>
            <a:off x="865048" y="548640"/>
            <a:ext cx="10168128" cy="1179576"/>
          </a:xfrm>
        </p:spPr>
        <p:txBody>
          <a:bodyPr>
            <a:normAutofit fontScale="90000"/>
          </a:bodyPr>
          <a:lstStyle/>
          <a:p>
            <a:r>
              <a:rPr lang="en-US" dirty="0" err="1"/>
              <a:t>Inmunidad</a:t>
            </a:r>
            <a:r>
              <a:rPr lang="en-US" dirty="0"/>
              <a:t> </a:t>
            </a:r>
            <a:r>
              <a:rPr lang="en-US" dirty="0" err="1"/>
              <a:t>Adaptativa</a:t>
            </a:r>
            <a:r>
              <a:rPr lang="en-US" dirty="0"/>
              <a:t>: </a:t>
            </a:r>
            <a:r>
              <a:rPr lang="en-US" dirty="0" err="1"/>
              <a:t>adquirida</a:t>
            </a:r>
            <a:r>
              <a:rPr lang="en-US" dirty="0"/>
              <a:t>, </a:t>
            </a:r>
            <a:r>
              <a:rPr lang="en-US" dirty="0" err="1"/>
              <a:t>específica</a:t>
            </a:r>
            <a:endParaRPr lang="en-US" dirty="0"/>
          </a:p>
        </p:txBody>
      </p:sp>
      <p:sp>
        <p:nvSpPr>
          <p:cNvPr id="3" name="Content Placeholder 2">
            <a:extLst>
              <a:ext uri="{FF2B5EF4-FFF2-40B4-BE49-F238E27FC236}">
                <a16:creationId xmlns:a16="http://schemas.microsoft.com/office/drawing/2014/main" id="{281DBFBC-9BE9-0B40-B9D5-87C1B98F8018}"/>
              </a:ext>
            </a:extLst>
          </p:cNvPr>
          <p:cNvSpPr>
            <a:spLocks noGrp="1"/>
          </p:cNvSpPr>
          <p:nvPr>
            <p:ph idx="1"/>
          </p:nvPr>
        </p:nvSpPr>
        <p:spPr>
          <a:xfrm>
            <a:off x="526844" y="2027086"/>
            <a:ext cx="10320695" cy="4185823"/>
          </a:xfrm>
        </p:spPr>
        <p:txBody>
          <a:bodyPr>
            <a:normAutofit/>
          </a:bodyPr>
          <a:lstStyle/>
          <a:p>
            <a:pPr lvl="0"/>
            <a:r>
              <a:rPr lang="es-ES" sz="2600" dirty="0"/>
              <a:t>Se desarrolla en respuesta cada agente – </a:t>
            </a:r>
          </a:p>
          <a:p>
            <a:pPr lvl="0"/>
            <a:r>
              <a:rPr lang="es-ES" sz="2600" dirty="0"/>
              <a:t>Se adapta a este – adaptativa, diseñada a la medida</a:t>
            </a:r>
            <a:endParaRPr lang="en-US" sz="2600" dirty="0"/>
          </a:p>
          <a:p>
            <a:pPr lvl="0"/>
            <a:r>
              <a:rPr lang="es-ES" sz="2600" dirty="0"/>
              <a:t>Aumenta con cada exposición al microbio</a:t>
            </a:r>
          </a:p>
          <a:p>
            <a:pPr lvl="1"/>
            <a:r>
              <a:rPr lang="es-ES" sz="2600" dirty="0"/>
              <a:t>Tanto en magnitud y capacidades defensivas</a:t>
            </a:r>
            <a:endParaRPr lang="en-US" sz="2600" dirty="0"/>
          </a:p>
          <a:p>
            <a:pPr lvl="0"/>
            <a:r>
              <a:rPr lang="es-ES" sz="2600" dirty="0"/>
              <a:t>Activada por sustancias microbianas y no microbianas</a:t>
            </a:r>
            <a:endParaRPr lang="en-US" sz="2600" dirty="0"/>
          </a:p>
          <a:p>
            <a:pPr lvl="1"/>
            <a:r>
              <a:rPr lang="es-ES" sz="2600" dirty="0"/>
              <a:t>Especificidad – esto es lo que la define</a:t>
            </a:r>
            <a:endParaRPr lang="en-US" sz="2600" dirty="0"/>
          </a:p>
          <a:p>
            <a:pPr lvl="1"/>
            <a:r>
              <a:rPr lang="es-ES" sz="2600" dirty="0"/>
              <a:t>Memoria – respuesta rápida y vigorosa a exposiciones repetidas</a:t>
            </a:r>
            <a:endParaRPr lang="en-US" sz="2600" dirty="0"/>
          </a:p>
          <a:p>
            <a:endParaRPr lang="en-US" dirty="0"/>
          </a:p>
        </p:txBody>
      </p:sp>
    </p:spTree>
    <p:extLst>
      <p:ext uri="{BB962C8B-B14F-4D97-AF65-F5344CB8AC3E}">
        <p14:creationId xmlns:p14="http://schemas.microsoft.com/office/powerpoint/2010/main" val="1577900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96D34-CF4F-AC4D-9D0C-ECA09018D624}"/>
              </a:ext>
            </a:extLst>
          </p:cNvPr>
          <p:cNvSpPr>
            <a:spLocks noGrp="1"/>
          </p:cNvSpPr>
          <p:nvPr>
            <p:ph type="title"/>
          </p:nvPr>
        </p:nvSpPr>
        <p:spPr>
          <a:xfrm>
            <a:off x="865048" y="548640"/>
            <a:ext cx="10168128" cy="1179576"/>
          </a:xfrm>
        </p:spPr>
        <p:txBody>
          <a:bodyPr>
            <a:normAutofit fontScale="90000"/>
          </a:bodyPr>
          <a:lstStyle/>
          <a:p>
            <a:r>
              <a:rPr lang="en-US" dirty="0" err="1"/>
              <a:t>Inmunidad</a:t>
            </a:r>
            <a:r>
              <a:rPr lang="en-US" dirty="0"/>
              <a:t> </a:t>
            </a:r>
            <a:r>
              <a:rPr lang="en-US" dirty="0" err="1"/>
              <a:t>Adaptativa</a:t>
            </a:r>
            <a:r>
              <a:rPr lang="en-US" dirty="0"/>
              <a:t>: </a:t>
            </a:r>
            <a:r>
              <a:rPr lang="en-US" dirty="0" err="1"/>
              <a:t>adquirida</a:t>
            </a:r>
            <a:r>
              <a:rPr lang="en-US" dirty="0"/>
              <a:t>, </a:t>
            </a:r>
            <a:r>
              <a:rPr lang="en-US" dirty="0" err="1"/>
              <a:t>específica</a:t>
            </a:r>
            <a:endParaRPr lang="en-US" dirty="0"/>
          </a:p>
        </p:txBody>
      </p:sp>
      <p:sp>
        <p:nvSpPr>
          <p:cNvPr id="3" name="Content Placeholder 2">
            <a:extLst>
              <a:ext uri="{FF2B5EF4-FFF2-40B4-BE49-F238E27FC236}">
                <a16:creationId xmlns:a16="http://schemas.microsoft.com/office/drawing/2014/main" id="{281DBFBC-9BE9-0B40-B9D5-87C1B98F8018}"/>
              </a:ext>
            </a:extLst>
          </p:cNvPr>
          <p:cNvSpPr>
            <a:spLocks noGrp="1"/>
          </p:cNvSpPr>
          <p:nvPr>
            <p:ph idx="1"/>
          </p:nvPr>
        </p:nvSpPr>
        <p:spPr>
          <a:xfrm>
            <a:off x="526844" y="2027086"/>
            <a:ext cx="10320695" cy="4185823"/>
          </a:xfrm>
        </p:spPr>
        <p:txBody>
          <a:bodyPr>
            <a:normAutofit/>
          </a:bodyPr>
          <a:lstStyle/>
          <a:p>
            <a:pPr lvl="0"/>
            <a:r>
              <a:rPr lang="es-ES" dirty="0"/>
              <a:t>Componentes de la adaptativa </a:t>
            </a:r>
            <a:endParaRPr lang="en-US" dirty="0"/>
          </a:p>
          <a:p>
            <a:pPr lvl="1"/>
            <a:r>
              <a:rPr lang="es-ES" sz="2800" dirty="0"/>
              <a:t>Células – linfocitos T y B</a:t>
            </a:r>
          </a:p>
          <a:p>
            <a:pPr lvl="2"/>
            <a:r>
              <a:rPr lang="es-ES" sz="2800" dirty="0"/>
              <a:t>Efectoras, ayudantes, secretoras</a:t>
            </a:r>
            <a:endParaRPr lang="en-US" sz="2800" dirty="0"/>
          </a:p>
          <a:p>
            <a:pPr lvl="1"/>
            <a:r>
              <a:rPr lang="es-ES" sz="2800" dirty="0"/>
              <a:t>Productos de estas</a:t>
            </a:r>
          </a:p>
          <a:p>
            <a:pPr lvl="2"/>
            <a:r>
              <a:rPr lang="es-ES" sz="2800" dirty="0"/>
              <a:t>Anticuerpos, toxinas</a:t>
            </a:r>
            <a:endParaRPr lang="en-US" sz="2800" dirty="0"/>
          </a:p>
          <a:p>
            <a:pPr lvl="1"/>
            <a:r>
              <a:rPr lang="es-ES" sz="2800" dirty="0"/>
              <a:t>Se activan en respuesta a antígenos específicos</a:t>
            </a:r>
            <a:endParaRPr lang="en-US" sz="2800" dirty="0"/>
          </a:p>
          <a:p>
            <a:endParaRPr lang="en-US" dirty="0"/>
          </a:p>
        </p:txBody>
      </p:sp>
    </p:spTree>
    <p:extLst>
      <p:ext uri="{BB962C8B-B14F-4D97-AF65-F5344CB8AC3E}">
        <p14:creationId xmlns:p14="http://schemas.microsoft.com/office/powerpoint/2010/main" val="1607377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5841-FC45-A747-96A1-FA7DA5A1C385}"/>
              </a:ext>
            </a:extLst>
          </p:cNvPr>
          <p:cNvSpPr>
            <a:spLocks noGrp="1"/>
          </p:cNvSpPr>
          <p:nvPr>
            <p:ph type="title"/>
          </p:nvPr>
        </p:nvSpPr>
        <p:spPr>
          <a:xfrm>
            <a:off x="676405" y="523588"/>
            <a:ext cx="4997886" cy="1179576"/>
          </a:xfrm>
        </p:spPr>
        <p:txBody>
          <a:bodyPr/>
          <a:lstStyle/>
          <a:p>
            <a:r>
              <a:rPr lang="en-US" dirty="0" err="1"/>
              <a:t>Resumen</a:t>
            </a:r>
            <a:endParaRPr lang="en-US" dirty="0"/>
          </a:p>
        </p:txBody>
      </p:sp>
      <p:pic>
        <p:nvPicPr>
          <p:cNvPr id="5" name="Content Placeholder 4">
            <a:extLst>
              <a:ext uri="{FF2B5EF4-FFF2-40B4-BE49-F238E27FC236}">
                <a16:creationId xmlns:a16="http://schemas.microsoft.com/office/drawing/2014/main" id="{37D0E1F0-2F0A-D247-A2DC-0A6B3DEB6B0A}"/>
              </a:ext>
            </a:extLst>
          </p:cNvPr>
          <p:cNvPicPr>
            <a:picLocks noGrp="1" noChangeAspect="1"/>
          </p:cNvPicPr>
          <p:nvPr>
            <p:ph idx="1"/>
          </p:nvPr>
        </p:nvPicPr>
        <p:blipFill>
          <a:blip r:embed="rId2"/>
          <a:stretch>
            <a:fillRect/>
          </a:stretch>
        </p:blipFill>
        <p:spPr>
          <a:xfrm>
            <a:off x="6338169" y="95762"/>
            <a:ext cx="5402142" cy="6666475"/>
          </a:xfrm>
        </p:spPr>
      </p:pic>
      <p:sp>
        <p:nvSpPr>
          <p:cNvPr id="6" name="Rectangle 5">
            <a:extLst>
              <a:ext uri="{FF2B5EF4-FFF2-40B4-BE49-F238E27FC236}">
                <a16:creationId xmlns:a16="http://schemas.microsoft.com/office/drawing/2014/main" id="{09955BAE-C74A-0A48-B918-EC22284768FA}"/>
              </a:ext>
            </a:extLst>
          </p:cNvPr>
          <p:cNvSpPr/>
          <p:nvPr/>
        </p:nvSpPr>
        <p:spPr>
          <a:xfrm>
            <a:off x="-1" y="2073899"/>
            <a:ext cx="6338169" cy="3539430"/>
          </a:xfrm>
          <a:prstGeom prst="rect">
            <a:avLst/>
          </a:prstGeom>
        </p:spPr>
        <p:txBody>
          <a:bodyPr wrap="square">
            <a:spAutoFit/>
          </a:bodyPr>
          <a:lstStyle/>
          <a:p>
            <a:pPr marL="914400" lvl="1" indent="-457200">
              <a:buFont typeface="Arial" panose="020B0604020202020204" pitchFamily="34" charset="0"/>
              <a:buChar char="•"/>
            </a:pPr>
            <a:r>
              <a:rPr lang="es-ES" sz="2800" dirty="0"/>
              <a:t>Especificidad</a:t>
            </a:r>
          </a:p>
          <a:p>
            <a:pPr marL="914400" lvl="1" indent="-457200">
              <a:buFont typeface="Arial" panose="020B0604020202020204" pitchFamily="34" charset="0"/>
              <a:buChar char="•"/>
            </a:pPr>
            <a:r>
              <a:rPr lang="es-ES" sz="2800" dirty="0"/>
              <a:t>Diversidad</a:t>
            </a:r>
          </a:p>
          <a:p>
            <a:pPr marL="914400" lvl="1" indent="-457200">
              <a:buFont typeface="Arial" panose="020B0604020202020204" pitchFamily="34" charset="0"/>
              <a:buChar char="•"/>
            </a:pPr>
            <a:r>
              <a:rPr lang="es-ES" sz="2800" dirty="0"/>
              <a:t>Memoria</a:t>
            </a:r>
          </a:p>
          <a:p>
            <a:pPr marL="914400" lvl="1" indent="-457200">
              <a:buFont typeface="Arial" panose="020B0604020202020204" pitchFamily="34" charset="0"/>
              <a:buChar char="•"/>
            </a:pPr>
            <a:r>
              <a:rPr lang="es-ES" sz="2800" dirty="0"/>
              <a:t>Autoinmunidad</a:t>
            </a:r>
          </a:p>
          <a:p>
            <a:pPr marL="914400" lvl="1" indent="-457200">
              <a:buFont typeface="Arial" panose="020B0604020202020204" pitchFamily="34" charset="0"/>
              <a:buChar char="•"/>
            </a:pPr>
            <a:r>
              <a:rPr lang="es-ES" sz="2800" dirty="0"/>
              <a:t>Componentes</a:t>
            </a:r>
          </a:p>
          <a:p>
            <a:pPr marL="1371600" lvl="2" indent="-457200">
              <a:buFont typeface="Arial" panose="020B0604020202020204" pitchFamily="34" charset="0"/>
              <a:buChar char="•"/>
            </a:pPr>
            <a:r>
              <a:rPr lang="es-ES" sz="2800" dirty="0"/>
              <a:t>Físicas</a:t>
            </a:r>
          </a:p>
          <a:p>
            <a:pPr marL="1371600" lvl="2" indent="-457200">
              <a:buFont typeface="Arial" panose="020B0604020202020204" pitchFamily="34" charset="0"/>
              <a:buChar char="•"/>
            </a:pPr>
            <a:r>
              <a:rPr lang="es-ES" sz="2800" dirty="0"/>
              <a:t>Celulares</a:t>
            </a:r>
          </a:p>
          <a:p>
            <a:pPr marL="1371600" lvl="2" indent="-457200">
              <a:buFont typeface="Arial" panose="020B0604020202020204" pitchFamily="34" charset="0"/>
              <a:buChar char="•"/>
            </a:pPr>
            <a:r>
              <a:rPr lang="es-ES" sz="2800" dirty="0"/>
              <a:t>Humorales</a:t>
            </a:r>
          </a:p>
        </p:txBody>
      </p:sp>
    </p:spTree>
    <p:extLst>
      <p:ext uri="{BB962C8B-B14F-4D97-AF65-F5344CB8AC3E}">
        <p14:creationId xmlns:p14="http://schemas.microsoft.com/office/powerpoint/2010/main" val="3348645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381F6-AA26-0948-B63A-35E40731AFEF}"/>
              </a:ext>
            </a:extLst>
          </p:cNvPr>
          <p:cNvSpPr>
            <a:spLocks noGrp="1"/>
          </p:cNvSpPr>
          <p:nvPr>
            <p:ph type="title"/>
          </p:nvPr>
        </p:nvSpPr>
        <p:spPr>
          <a:xfrm>
            <a:off x="1115568" y="548640"/>
            <a:ext cx="10168128" cy="1179576"/>
          </a:xfrm>
        </p:spPr>
        <p:txBody>
          <a:bodyPr/>
          <a:lstStyle/>
          <a:p>
            <a:r>
              <a:rPr lang="en-US" dirty="0" err="1"/>
              <a:t>Citoquinas</a:t>
            </a:r>
            <a:endParaRPr lang="en-US" dirty="0"/>
          </a:p>
        </p:txBody>
      </p:sp>
      <p:sp>
        <p:nvSpPr>
          <p:cNvPr id="3" name="Content Placeholder 2">
            <a:extLst>
              <a:ext uri="{FF2B5EF4-FFF2-40B4-BE49-F238E27FC236}">
                <a16:creationId xmlns:a16="http://schemas.microsoft.com/office/drawing/2014/main" id="{17ED2E31-AA5A-1443-BC53-4E9442123A28}"/>
              </a:ext>
            </a:extLst>
          </p:cNvPr>
          <p:cNvSpPr>
            <a:spLocks noGrp="1"/>
          </p:cNvSpPr>
          <p:nvPr>
            <p:ph idx="1"/>
          </p:nvPr>
        </p:nvSpPr>
        <p:spPr>
          <a:xfrm>
            <a:off x="514318" y="2014562"/>
            <a:ext cx="11222569" cy="4768282"/>
          </a:xfrm>
        </p:spPr>
        <p:txBody>
          <a:bodyPr>
            <a:normAutofit lnSpcReduction="10000"/>
          </a:bodyPr>
          <a:lstStyle/>
          <a:p>
            <a:r>
              <a:rPr lang="es-ES" dirty="0"/>
              <a:t>Toda célula del SI secreta alguna CK y expresa algún receptor específico para señalización de estas</a:t>
            </a:r>
            <a:endParaRPr lang="en-US" dirty="0"/>
          </a:p>
          <a:p>
            <a:pPr lvl="0"/>
            <a:r>
              <a:rPr lang="es-ES" dirty="0"/>
              <a:t>IL1, TNF, Interferón, - </a:t>
            </a:r>
            <a:r>
              <a:rPr lang="es-ES" dirty="0" err="1"/>
              <a:t>ej</a:t>
            </a:r>
            <a:r>
              <a:rPr lang="es-ES" dirty="0"/>
              <a:t>: </a:t>
            </a:r>
            <a:r>
              <a:rPr lang="es-ES" dirty="0" err="1"/>
              <a:t>interleuquinas</a:t>
            </a:r>
            <a:r>
              <a:rPr lang="es-ES" dirty="0"/>
              <a:t>, nomenclatura inconsistente</a:t>
            </a:r>
          </a:p>
          <a:p>
            <a:pPr lvl="1"/>
            <a:r>
              <a:rPr lang="es-ES" sz="2600" dirty="0"/>
              <a:t>Orden descubiertas, 1ra función observada (TNF, Interferón)</a:t>
            </a:r>
            <a:endParaRPr lang="en-US" sz="2600" dirty="0"/>
          </a:p>
          <a:p>
            <a:pPr lvl="1"/>
            <a:r>
              <a:rPr lang="es-ES" sz="2600" dirty="0"/>
              <a:t>Funciones de las CK</a:t>
            </a:r>
            <a:endParaRPr lang="en-US" sz="2600" dirty="0"/>
          </a:p>
          <a:p>
            <a:pPr lvl="2"/>
            <a:r>
              <a:rPr lang="es-ES" sz="2600" dirty="0"/>
              <a:t> Regulan crecimiento y diferenciación de células inmunes</a:t>
            </a:r>
            <a:endParaRPr lang="en-US" sz="2600" dirty="0"/>
          </a:p>
          <a:p>
            <a:pPr lvl="2"/>
            <a:r>
              <a:rPr lang="es-ES" sz="2600" dirty="0"/>
              <a:t>Activación efectora de linfocitos y fagocitos</a:t>
            </a:r>
            <a:endParaRPr lang="en-US" sz="2600" dirty="0"/>
          </a:p>
          <a:p>
            <a:pPr lvl="2"/>
            <a:r>
              <a:rPr lang="es-ES" sz="2600" dirty="0"/>
              <a:t>Movimiento directo  de células inmunes de la sangre a los tejidos</a:t>
            </a:r>
          </a:p>
          <a:p>
            <a:pPr lvl="2"/>
            <a:r>
              <a:rPr lang="es-ES" sz="2600" dirty="0"/>
              <a:t>Coordinar </a:t>
            </a:r>
            <a:r>
              <a:rPr lang="es-ES" sz="2600" dirty="0" err="1"/>
              <a:t>multiples</a:t>
            </a:r>
            <a:r>
              <a:rPr lang="es-ES" sz="2600" dirty="0"/>
              <a:t> actividades celulares: innata, adaptativa</a:t>
            </a:r>
            <a:endParaRPr lang="en-US" sz="2600" dirty="0"/>
          </a:p>
          <a:p>
            <a:pPr lvl="0"/>
            <a:endParaRPr lang="en-US" dirty="0"/>
          </a:p>
          <a:p>
            <a:endParaRPr lang="en-US" dirty="0"/>
          </a:p>
        </p:txBody>
      </p:sp>
    </p:spTree>
    <p:extLst>
      <p:ext uri="{BB962C8B-B14F-4D97-AF65-F5344CB8AC3E}">
        <p14:creationId xmlns:p14="http://schemas.microsoft.com/office/powerpoint/2010/main" val="75283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381F6-AA26-0948-B63A-35E40731AFEF}"/>
              </a:ext>
            </a:extLst>
          </p:cNvPr>
          <p:cNvSpPr>
            <a:spLocks noGrp="1"/>
          </p:cNvSpPr>
          <p:nvPr>
            <p:ph type="title"/>
          </p:nvPr>
        </p:nvSpPr>
        <p:spPr>
          <a:xfrm>
            <a:off x="1115568" y="548640"/>
            <a:ext cx="10168128" cy="1179576"/>
          </a:xfrm>
        </p:spPr>
        <p:txBody>
          <a:bodyPr/>
          <a:lstStyle/>
          <a:p>
            <a:r>
              <a:rPr lang="en-US" dirty="0" err="1"/>
              <a:t>Quimioquinas</a:t>
            </a:r>
            <a:endParaRPr lang="en-US" dirty="0"/>
          </a:p>
        </p:txBody>
      </p:sp>
      <p:sp>
        <p:nvSpPr>
          <p:cNvPr id="3" name="Content Placeholder 2">
            <a:extLst>
              <a:ext uri="{FF2B5EF4-FFF2-40B4-BE49-F238E27FC236}">
                <a16:creationId xmlns:a16="http://schemas.microsoft.com/office/drawing/2014/main" id="{17ED2E31-AA5A-1443-BC53-4E9442123A28}"/>
              </a:ext>
            </a:extLst>
          </p:cNvPr>
          <p:cNvSpPr>
            <a:spLocks noGrp="1"/>
          </p:cNvSpPr>
          <p:nvPr>
            <p:ph idx="1"/>
          </p:nvPr>
        </p:nvSpPr>
        <p:spPr>
          <a:xfrm>
            <a:off x="414110" y="2039613"/>
            <a:ext cx="11147413" cy="4269747"/>
          </a:xfrm>
        </p:spPr>
        <p:txBody>
          <a:bodyPr>
            <a:normAutofit fontScale="92500" lnSpcReduction="10000"/>
          </a:bodyPr>
          <a:lstStyle/>
          <a:p>
            <a:pPr lvl="1"/>
            <a:r>
              <a:rPr lang="es-ES" sz="2800" dirty="0"/>
              <a:t>Subgrupo de citoquinas (QK)</a:t>
            </a:r>
            <a:endParaRPr lang="en-US" sz="2800" dirty="0"/>
          </a:p>
          <a:p>
            <a:pPr lvl="2"/>
            <a:r>
              <a:rPr lang="es-ES" sz="2800" dirty="0"/>
              <a:t>Grupo estructuralmente relacionado entre si</a:t>
            </a:r>
            <a:endParaRPr lang="en-US" sz="2800" dirty="0"/>
          </a:p>
          <a:p>
            <a:pPr lvl="2"/>
            <a:r>
              <a:rPr lang="es-ES" sz="2800" dirty="0"/>
              <a:t>Regulan migración y movimientos celulares (</a:t>
            </a:r>
            <a:r>
              <a:rPr lang="es-ES" sz="2800" dirty="0" err="1"/>
              <a:t>quimiotaxis</a:t>
            </a:r>
            <a:r>
              <a:rPr lang="es-ES" sz="2800" dirty="0"/>
              <a:t>)</a:t>
            </a:r>
            <a:endParaRPr lang="en-US" sz="2800" dirty="0"/>
          </a:p>
          <a:p>
            <a:pPr lvl="2"/>
            <a:r>
              <a:rPr lang="es-ES" sz="2800" dirty="0"/>
              <a:t>Importancia clínica</a:t>
            </a:r>
          </a:p>
          <a:p>
            <a:pPr lvl="3"/>
            <a:r>
              <a:rPr lang="es-ES" sz="2600" dirty="0"/>
              <a:t>Blanco de drogas para tratar desórdenes inmunológicos</a:t>
            </a:r>
            <a:endParaRPr lang="en-US" sz="2600" dirty="0"/>
          </a:p>
          <a:p>
            <a:pPr lvl="1"/>
            <a:r>
              <a:rPr lang="es-ES" sz="2800" b="1" dirty="0"/>
              <a:t>Innata</a:t>
            </a:r>
            <a:r>
              <a:rPr lang="es-ES" sz="2800" dirty="0"/>
              <a:t> también existe en organismos inferiores (</a:t>
            </a:r>
            <a:r>
              <a:rPr lang="es-ES" sz="2800" dirty="0" err="1"/>
              <a:t>ivertebrados</a:t>
            </a:r>
            <a:r>
              <a:rPr lang="es-ES" sz="2800" dirty="0"/>
              <a:t>)</a:t>
            </a:r>
            <a:endParaRPr lang="en-US" sz="2800" dirty="0"/>
          </a:p>
          <a:p>
            <a:pPr lvl="1"/>
            <a:r>
              <a:rPr lang="es-ES" sz="2800" b="1" dirty="0"/>
              <a:t>Adaptativa</a:t>
            </a:r>
            <a:r>
              <a:rPr lang="es-ES" sz="2800" dirty="0"/>
              <a:t> solo en vertebrados</a:t>
            </a:r>
          </a:p>
          <a:p>
            <a:pPr lvl="2"/>
            <a:r>
              <a:rPr lang="es-ES" sz="2600" dirty="0"/>
              <a:t>Integración</a:t>
            </a:r>
          </a:p>
          <a:p>
            <a:pPr lvl="2"/>
            <a:r>
              <a:rPr lang="es-ES" sz="2600" dirty="0"/>
              <a:t>Cooperativismo</a:t>
            </a:r>
            <a:endParaRPr lang="en-US" sz="2600" dirty="0"/>
          </a:p>
          <a:p>
            <a:pPr marL="457200" lvl="1" indent="0">
              <a:buNone/>
            </a:pPr>
            <a:endParaRPr lang="es-ES" sz="2800" dirty="0"/>
          </a:p>
          <a:p>
            <a:pPr marL="457200" lvl="1" indent="0">
              <a:buNone/>
            </a:pPr>
            <a:endParaRPr lang="es-ES" sz="2800" dirty="0"/>
          </a:p>
          <a:p>
            <a:pPr lvl="1"/>
            <a:endParaRPr lang="en-US" sz="2800" dirty="0"/>
          </a:p>
          <a:p>
            <a:endParaRPr lang="en-US" dirty="0"/>
          </a:p>
        </p:txBody>
      </p:sp>
    </p:spTree>
    <p:extLst>
      <p:ext uri="{BB962C8B-B14F-4D97-AF65-F5344CB8AC3E}">
        <p14:creationId xmlns:p14="http://schemas.microsoft.com/office/powerpoint/2010/main" val="2095983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ED2E31-AA5A-1443-BC53-4E9442123A28}"/>
              </a:ext>
            </a:extLst>
          </p:cNvPr>
          <p:cNvSpPr>
            <a:spLocks noGrp="1"/>
          </p:cNvSpPr>
          <p:nvPr>
            <p:ph idx="1"/>
          </p:nvPr>
        </p:nvSpPr>
        <p:spPr>
          <a:xfrm>
            <a:off x="496866" y="2066795"/>
            <a:ext cx="11198268" cy="3933172"/>
          </a:xfrm>
        </p:spPr>
        <p:txBody>
          <a:bodyPr>
            <a:normAutofit/>
          </a:bodyPr>
          <a:lstStyle/>
          <a:p>
            <a:pPr lvl="1"/>
            <a:r>
              <a:rPr lang="es-ES" sz="2800" dirty="0"/>
              <a:t>Microbios han desarrollado estrategias para resistir la innata</a:t>
            </a:r>
          </a:p>
          <a:p>
            <a:pPr lvl="1"/>
            <a:r>
              <a:rPr lang="es-ES" sz="2800" dirty="0"/>
              <a:t>La adaptativa entra de forma mas específica y poderosa</a:t>
            </a:r>
            <a:endParaRPr lang="en-US" sz="2800" dirty="0"/>
          </a:p>
          <a:p>
            <a:pPr lvl="1"/>
            <a:r>
              <a:rPr lang="es-ES" sz="2800" dirty="0"/>
              <a:t>La innata responde rápido activando la adaptativa, e influenciándola</a:t>
            </a:r>
            <a:endParaRPr lang="en-US" sz="2800" dirty="0"/>
          </a:p>
          <a:p>
            <a:pPr lvl="1"/>
            <a:r>
              <a:rPr lang="es-ES" sz="2800" dirty="0"/>
              <a:t>Adaptativa estimula las capacidades de la innata</a:t>
            </a:r>
            <a:endParaRPr lang="en-US" sz="2800" dirty="0"/>
          </a:p>
          <a:p>
            <a:pPr lvl="1"/>
            <a:endParaRPr lang="en-US" dirty="0"/>
          </a:p>
          <a:p>
            <a:endParaRPr lang="en-US" dirty="0"/>
          </a:p>
        </p:txBody>
      </p:sp>
      <p:sp>
        <p:nvSpPr>
          <p:cNvPr id="7" name="Title 1">
            <a:extLst>
              <a:ext uri="{FF2B5EF4-FFF2-40B4-BE49-F238E27FC236}">
                <a16:creationId xmlns:a16="http://schemas.microsoft.com/office/drawing/2014/main" id="{9D9D5D94-852F-1742-A568-6D5EEEEE8771}"/>
              </a:ext>
            </a:extLst>
          </p:cNvPr>
          <p:cNvSpPr>
            <a:spLocks noGrp="1"/>
          </p:cNvSpPr>
          <p:nvPr>
            <p:ph type="title"/>
          </p:nvPr>
        </p:nvSpPr>
        <p:spPr>
          <a:xfrm>
            <a:off x="1115568" y="548640"/>
            <a:ext cx="10168128" cy="1179576"/>
          </a:xfrm>
        </p:spPr>
        <p:txBody>
          <a:bodyPr/>
          <a:lstStyle/>
          <a:p>
            <a:r>
              <a:rPr lang="en-US" dirty="0"/>
              <a:t>Pero</a:t>
            </a:r>
          </a:p>
        </p:txBody>
      </p:sp>
    </p:spTree>
    <p:extLst>
      <p:ext uri="{BB962C8B-B14F-4D97-AF65-F5344CB8AC3E}">
        <p14:creationId xmlns:p14="http://schemas.microsoft.com/office/powerpoint/2010/main" val="2338130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381F6-AA26-0948-B63A-35E40731AFEF}"/>
              </a:ext>
            </a:extLst>
          </p:cNvPr>
          <p:cNvSpPr>
            <a:spLocks noGrp="1"/>
          </p:cNvSpPr>
          <p:nvPr>
            <p:ph type="title"/>
          </p:nvPr>
        </p:nvSpPr>
        <p:spPr>
          <a:xfrm>
            <a:off x="860120" y="399767"/>
            <a:ext cx="9724373" cy="1179576"/>
          </a:xfrm>
        </p:spPr>
        <p:txBody>
          <a:bodyPr>
            <a:normAutofit/>
          </a:bodyPr>
          <a:lstStyle/>
          <a:p>
            <a:r>
              <a:rPr lang="en-US" dirty="0" err="1"/>
              <a:t>Tipos</a:t>
            </a:r>
            <a:r>
              <a:rPr lang="en-US" dirty="0"/>
              <a:t> de </a:t>
            </a:r>
            <a:r>
              <a:rPr lang="en-US" dirty="0" err="1"/>
              <a:t>respuesta</a:t>
            </a:r>
            <a:r>
              <a:rPr lang="en-US" dirty="0"/>
              <a:t> immune </a:t>
            </a:r>
            <a:r>
              <a:rPr lang="en-US" dirty="0" err="1"/>
              <a:t>adaptativa</a:t>
            </a:r>
            <a:endParaRPr lang="en-US" dirty="0"/>
          </a:p>
        </p:txBody>
      </p:sp>
      <p:sp>
        <p:nvSpPr>
          <p:cNvPr id="3" name="Content Placeholder 2">
            <a:extLst>
              <a:ext uri="{FF2B5EF4-FFF2-40B4-BE49-F238E27FC236}">
                <a16:creationId xmlns:a16="http://schemas.microsoft.com/office/drawing/2014/main" id="{17ED2E31-AA5A-1443-BC53-4E9442123A28}"/>
              </a:ext>
            </a:extLst>
          </p:cNvPr>
          <p:cNvSpPr>
            <a:spLocks noGrp="1"/>
          </p:cNvSpPr>
          <p:nvPr>
            <p:ph idx="1"/>
          </p:nvPr>
        </p:nvSpPr>
        <p:spPr>
          <a:xfrm>
            <a:off x="551144" y="2066794"/>
            <a:ext cx="11248374" cy="4509369"/>
          </a:xfrm>
        </p:spPr>
        <p:txBody>
          <a:bodyPr>
            <a:normAutofit fontScale="62500" lnSpcReduction="20000"/>
          </a:bodyPr>
          <a:lstStyle/>
          <a:p>
            <a:r>
              <a:rPr lang="es-ES" sz="4000" b="1" dirty="0"/>
              <a:t>Humoral</a:t>
            </a:r>
            <a:r>
              <a:rPr lang="es-ES" sz="4000" dirty="0"/>
              <a:t>: </a:t>
            </a:r>
          </a:p>
          <a:p>
            <a:r>
              <a:rPr lang="es-ES" sz="4000" dirty="0"/>
              <a:t>mediada por moléculas de la sangre y secreciones de las mucosas</a:t>
            </a:r>
            <a:endParaRPr lang="en-US" sz="4000" dirty="0"/>
          </a:p>
          <a:p>
            <a:r>
              <a:rPr lang="es-ES" sz="4000" dirty="0"/>
              <a:t> anticuerpos (AB), producidos por las células (Linfocitos) B</a:t>
            </a:r>
            <a:endParaRPr lang="en-US" sz="4000" dirty="0"/>
          </a:p>
          <a:p>
            <a:r>
              <a:rPr lang="es-ES" sz="4000" dirty="0"/>
              <a:t>principal mecanismo de defensa vs microbios extracelulares y sus toxinas</a:t>
            </a:r>
            <a:endParaRPr lang="en-US" sz="4000" dirty="0"/>
          </a:p>
          <a:p>
            <a:r>
              <a:rPr lang="es-ES" sz="4000" dirty="0"/>
              <a:t>reconocen los microbios y neutralizan su infectividad</a:t>
            </a:r>
          </a:p>
          <a:p>
            <a:r>
              <a:rPr lang="es-ES" sz="4000" dirty="0"/>
              <a:t>los marcan para ser destruidos</a:t>
            </a:r>
            <a:endParaRPr lang="en-US" sz="4000" dirty="0"/>
          </a:p>
          <a:p>
            <a:r>
              <a:rPr lang="es-ES" sz="4000" dirty="0"/>
              <a:t>Ab activan  mecanismos efectores</a:t>
            </a:r>
            <a:endParaRPr lang="en-US" sz="4000" dirty="0"/>
          </a:p>
          <a:p>
            <a:r>
              <a:rPr lang="es-ES" sz="4000" dirty="0"/>
              <a:t> 	fagocitosis</a:t>
            </a:r>
          </a:p>
          <a:p>
            <a:r>
              <a:rPr lang="es-ES" sz="4000" dirty="0"/>
              <a:t> 	liberación de  mediadores de inflamación</a:t>
            </a:r>
          </a:p>
          <a:p>
            <a:endParaRPr lang="en-US" sz="4000" dirty="0"/>
          </a:p>
          <a:p>
            <a:endParaRPr lang="en-US" sz="4400" dirty="0"/>
          </a:p>
          <a:p>
            <a:endParaRPr lang="en-US" sz="4400" dirty="0"/>
          </a:p>
          <a:p>
            <a:pPr marL="0" indent="0">
              <a:buNone/>
            </a:pPr>
            <a:endParaRPr lang="en-US" sz="4400" dirty="0"/>
          </a:p>
          <a:p>
            <a:endParaRPr lang="en-US" dirty="0"/>
          </a:p>
        </p:txBody>
      </p:sp>
    </p:spTree>
    <p:extLst>
      <p:ext uri="{BB962C8B-B14F-4D97-AF65-F5344CB8AC3E}">
        <p14:creationId xmlns:p14="http://schemas.microsoft.com/office/powerpoint/2010/main" val="3408983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2AB58D-2355-304E-939B-13BB7B2DCAD0}"/>
              </a:ext>
            </a:extLst>
          </p:cNvPr>
          <p:cNvPicPr>
            <a:picLocks noChangeAspect="1"/>
          </p:cNvPicPr>
          <p:nvPr/>
        </p:nvPicPr>
        <p:blipFill>
          <a:blip r:embed="rId2"/>
          <a:stretch>
            <a:fillRect/>
          </a:stretch>
        </p:blipFill>
        <p:spPr>
          <a:xfrm>
            <a:off x="545048" y="167034"/>
            <a:ext cx="7834863" cy="6523931"/>
          </a:xfrm>
          <a:prstGeom prst="rect">
            <a:avLst/>
          </a:prstGeom>
        </p:spPr>
      </p:pic>
      <p:sp>
        <p:nvSpPr>
          <p:cNvPr id="3" name="Content Placeholder 2">
            <a:extLst>
              <a:ext uri="{FF2B5EF4-FFF2-40B4-BE49-F238E27FC236}">
                <a16:creationId xmlns:a16="http://schemas.microsoft.com/office/drawing/2014/main" id="{17ED2E31-AA5A-1443-BC53-4E9442123A28}"/>
              </a:ext>
            </a:extLst>
          </p:cNvPr>
          <p:cNvSpPr>
            <a:spLocks noGrp="1"/>
          </p:cNvSpPr>
          <p:nvPr>
            <p:ph idx="1"/>
          </p:nvPr>
        </p:nvSpPr>
        <p:spPr>
          <a:xfrm>
            <a:off x="5805980" y="1526047"/>
            <a:ext cx="6291908" cy="5313164"/>
          </a:xfrm>
        </p:spPr>
        <p:txBody>
          <a:bodyPr>
            <a:normAutofit fontScale="62500" lnSpcReduction="20000"/>
          </a:bodyPr>
          <a:lstStyle/>
          <a:p>
            <a:r>
              <a:rPr lang="es-ES" sz="4400" dirty="0"/>
              <a:t> son transportados activamente al lumen de órganos </a:t>
            </a:r>
            <a:r>
              <a:rPr lang="es-ES" sz="4400" dirty="0" err="1"/>
              <a:t>mucoides</a:t>
            </a:r>
            <a:r>
              <a:rPr lang="es-ES" sz="4400" dirty="0"/>
              <a:t>, (GI, </a:t>
            </a:r>
            <a:r>
              <a:rPr lang="es-ES" sz="4400" dirty="0" err="1"/>
              <a:t>Respi</a:t>
            </a:r>
            <a:r>
              <a:rPr lang="es-ES" sz="4400" dirty="0"/>
              <a:t>) placenta</a:t>
            </a:r>
          </a:p>
          <a:p>
            <a:endParaRPr lang="en-US" sz="4400" dirty="0"/>
          </a:p>
          <a:p>
            <a:endParaRPr lang="en-US" sz="4400" dirty="0"/>
          </a:p>
          <a:p>
            <a:endParaRPr lang="en-US" sz="4400" dirty="0"/>
          </a:p>
          <a:p>
            <a:r>
              <a:rPr lang="es-ES" sz="4400" dirty="0"/>
              <a:t>proveen defensa  contra partículas ingeridas o inhaladas, </a:t>
            </a:r>
            <a:r>
              <a:rPr lang="es-ES" sz="4400" dirty="0" err="1"/>
              <a:t>etc</a:t>
            </a:r>
            <a:r>
              <a:rPr lang="es-ES" sz="4400" dirty="0"/>
              <a:t> m</a:t>
            </a:r>
          </a:p>
          <a:p>
            <a:r>
              <a:rPr lang="es-ES" sz="4400" dirty="0"/>
              <a:t>Secretados hasta en la leche materna</a:t>
            </a:r>
          </a:p>
        </p:txBody>
      </p:sp>
    </p:spTree>
    <p:extLst>
      <p:ext uri="{BB962C8B-B14F-4D97-AF65-F5344CB8AC3E}">
        <p14:creationId xmlns:p14="http://schemas.microsoft.com/office/powerpoint/2010/main" val="2960207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381F6-AA26-0948-B63A-35E40731AFEF}"/>
              </a:ext>
            </a:extLst>
          </p:cNvPr>
          <p:cNvSpPr>
            <a:spLocks noGrp="1"/>
          </p:cNvSpPr>
          <p:nvPr>
            <p:ph type="title"/>
          </p:nvPr>
        </p:nvSpPr>
        <p:spPr>
          <a:xfrm>
            <a:off x="1011936" y="285594"/>
            <a:ext cx="10168128" cy="1179576"/>
          </a:xfrm>
        </p:spPr>
        <p:txBody>
          <a:bodyPr/>
          <a:lstStyle/>
          <a:p>
            <a:r>
              <a:rPr lang="en-US" dirty="0" err="1"/>
              <a:t>Tipos</a:t>
            </a:r>
            <a:r>
              <a:rPr lang="en-US" dirty="0"/>
              <a:t> de </a:t>
            </a:r>
            <a:r>
              <a:rPr lang="en-US" dirty="0" err="1"/>
              <a:t>respuestas</a:t>
            </a:r>
            <a:r>
              <a:rPr lang="en-US" dirty="0"/>
              <a:t> </a:t>
            </a:r>
            <a:r>
              <a:rPr lang="en-US" dirty="0" err="1"/>
              <a:t>inmunes</a:t>
            </a:r>
            <a:r>
              <a:rPr lang="en-US" dirty="0"/>
              <a:t> </a:t>
            </a:r>
            <a:r>
              <a:rPr lang="en-US" dirty="0" err="1"/>
              <a:t>adaptativas</a:t>
            </a:r>
            <a:endParaRPr lang="en-US" dirty="0"/>
          </a:p>
        </p:txBody>
      </p:sp>
      <p:sp>
        <p:nvSpPr>
          <p:cNvPr id="3" name="Content Placeholder 2">
            <a:extLst>
              <a:ext uri="{FF2B5EF4-FFF2-40B4-BE49-F238E27FC236}">
                <a16:creationId xmlns:a16="http://schemas.microsoft.com/office/drawing/2014/main" id="{17ED2E31-AA5A-1443-BC53-4E9442123A28}"/>
              </a:ext>
            </a:extLst>
          </p:cNvPr>
          <p:cNvSpPr>
            <a:spLocks noGrp="1"/>
          </p:cNvSpPr>
          <p:nvPr>
            <p:ph idx="1"/>
          </p:nvPr>
        </p:nvSpPr>
        <p:spPr>
          <a:xfrm>
            <a:off x="514318" y="2089717"/>
            <a:ext cx="6274789" cy="4586655"/>
          </a:xfrm>
        </p:spPr>
        <p:txBody>
          <a:bodyPr>
            <a:normAutofit fontScale="92500" lnSpcReduction="10000"/>
          </a:bodyPr>
          <a:lstStyle/>
          <a:p>
            <a:r>
              <a:rPr lang="es-ES" b="1" dirty="0"/>
              <a:t>Celular</a:t>
            </a:r>
            <a:r>
              <a:rPr lang="es-ES" dirty="0"/>
              <a:t> : mediada por  Linfocitos </a:t>
            </a:r>
            <a:endParaRPr lang="en-US" dirty="0"/>
          </a:p>
          <a:p>
            <a:pPr lvl="0"/>
            <a:r>
              <a:rPr lang="en-US" dirty="0" err="1"/>
              <a:t>Algunos</a:t>
            </a:r>
            <a:r>
              <a:rPr lang="en-US" dirty="0"/>
              <a:t> </a:t>
            </a:r>
            <a:r>
              <a:rPr lang="en-US" dirty="0" err="1"/>
              <a:t>microbios</a:t>
            </a:r>
            <a:r>
              <a:rPr lang="en-US" dirty="0"/>
              <a:t> y virus </a:t>
            </a:r>
            <a:r>
              <a:rPr lang="en-US" dirty="0" err="1"/>
              <a:t>escapan</a:t>
            </a:r>
            <a:r>
              <a:rPr lang="en-US" dirty="0"/>
              <a:t> a los AB</a:t>
            </a:r>
          </a:p>
          <a:p>
            <a:pPr lvl="0"/>
            <a:r>
              <a:rPr lang="en-US" dirty="0" err="1"/>
              <a:t>Sobreviven</a:t>
            </a:r>
            <a:r>
              <a:rPr lang="en-US" dirty="0"/>
              <a:t> dentro de las </a:t>
            </a:r>
            <a:r>
              <a:rPr lang="en-US" dirty="0" err="1"/>
              <a:t>células</a:t>
            </a:r>
            <a:r>
              <a:rPr lang="en-US" dirty="0"/>
              <a:t> que los </a:t>
            </a:r>
            <a:r>
              <a:rPr lang="en-US" dirty="0" err="1"/>
              <a:t>fagocitan</a:t>
            </a:r>
            <a:endParaRPr lang="en-US" dirty="0"/>
          </a:p>
          <a:p>
            <a:pPr lvl="0"/>
            <a:r>
              <a:rPr lang="en-US" dirty="0" err="1"/>
              <a:t>Células</a:t>
            </a:r>
            <a:r>
              <a:rPr lang="en-US" dirty="0"/>
              <a:t> Th y T c </a:t>
            </a:r>
            <a:r>
              <a:rPr lang="en-US" dirty="0" err="1"/>
              <a:t>responsables</a:t>
            </a:r>
            <a:r>
              <a:rPr lang="en-US" dirty="0"/>
              <a:t> de </a:t>
            </a:r>
            <a:r>
              <a:rPr lang="en-US" dirty="0" err="1"/>
              <a:t>estos</a:t>
            </a:r>
            <a:endParaRPr lang="en-US" dirty="0"/>
          </a:p>
          <a:p>
            <a:pPr lvl="0"/>
            <a:r>
              <a:rPr lang="en-US" dirty="0"/>
              <a:t>Tc, </a:t>
            </a:r>
            <a:r>
              <a:rPr lang="en-US" dirty="0" err="1"/>
              <a:t>destruyen</a:t>
            </a:r>
            <a:r>
              <a:rPr lang="en-US" dirty="0"/>
              <a:t> las </a:t>
            </a:r>
            <a:r>
              <a:rPr lang="en-US" dirty="0" err="1"/>
              <a:t>células</a:t>
            </a:r>
            <a:r>
              <a:rPr lang="en-US" dirty="0"/>
              <a:t> </a:t>
            </a:r>
            <a:r>
              <a:rPr lang="en-US" dirty="0" err="1"/>
              <a:t>infectadas</a:t>
            </a:r>
            <a:endParaRPr lang="en-US" dirty="0"/>
          </a:p>
          <a:p>
            <a:pPr lvl="0"/>
            <a:r>
              <a:rPr lang="en-US" dirty="0" err="1"/>
              <a:t>Reclutan</a:t>
            </a:r>
            <a:r>
              <a:rPr lang="en-US" dirty="0"/>
              <a:t> </a:t>
            </a:r>
            <a:r>
              <a:rPr lang="en-US" dirty="0" err="1"/>
              <a:t>otros</a:t>
            </a:r>
            <a:r>
              <a:rPr lang="en-US" dirty="0"/>
              <a:t> </a:t>
            </a:r>
            <a:r>
              <a:rPr lang="en-US" dirty="0" err="1"/>
              <a:t>leucocitos</a:t>
            </a:r>
            <a:r>
              <a:rPr lang="en-US" dirty="0"/>
              <a:t>  Th</a:t>
            </a:r>
          </a:p>
          <a:p>
            <a:pPr lvl="0"/>
            <a:r>
              <a:rPr lang="en-US" dirty="0" err="1"/>
              <a:t>Estimulan</a:t>
            </a:r>
            <a:r>
              <a:rPr lang="en-US" dirty="0"/>
              <a:t> a los B para los AB</a:t>
            </a:r>
          </a:p>
          <a:p>
            <a:pPr lvl="0"/>
            <a:endParaRPr lang="en-US" dirty="0"/>
          </a:p>
          <a:p>
            <a:endParaRPr lang="en-US" dirty="0"/>
          </a:p>
        </p:txBody>
      </p:sp>
      <p:pic>
        <p:nvPicPr>
          <p:cNvPr id="5" name="Picture 4">
            <a:extLst>
              <a:ext uri="{FF2B5EF4-FFF2-40B4-BE49-F238E27FC236}">
                <a16:creationId xmlns:a16="http://schemas.microsoft.com/office/drawing/2014/main" id="{23EA1F1B-E25F-7141-A360-0B9C97E1E650}"/>
              </a:ext>
            </a:extLst>
          </p:cNvPr>
          <p:cNvPicPr>
            <a:picLocks noChangeAspect="1"/>
          </p:cNvPicPr>
          <p:nvPr/>
        </p:nvPicPr>
        <p:blipFill rotWithShape="1">
          <a:blip r:embed="rId2"/>
          <a:srcRect r="28392"/>
          <a:stretch/>
        </p:blipFill>
        <p:spPr>
          <a:xfrm>
            <a:off x="6789108" y="1123118"/>
            <a:ext cx="4897676" cy="5695200"/>
          </a:xfrm>
          <a:prstGeom prst="rect">
            <a:avLst/>
          </a:prstGeom>
        </p:spPr>
      </p:pic>
    </p:spTree>
    <p:extLst>
      <p:ext uri="{BB962C8B-B14F-4D97-AF65-F5344CB8AC3E}">
        <p14:creationId xmlns:p14="http://schemas.microsoft.com/office/powerpoint/2010/main" val="1040617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DDF94B-85AD-654D-8288-3A74B998A220}"/>
              </a:ext>
            </a:extLst>
          </p:cNvPr>
          <p:cNvPicPr>
            <a:picLocks noChangeAspect="1"/>
          </p:cNvPicPr>
          <p:nvPr/>
        </p:nvPicPr>
        <p:blipFill rotWithShape="1">
          <a:blip r:embed="rId2"/>
          <a:srcRect l="16301" r="15890"/>
          <a:stretch/>
        </p:blipFill>
        <p:spPr>
          <a:xfrm>
            <a:off x="6680548" y="0"/>
            <a:ext cx="5511452" cy="3657600"/>
          </a:xfrm>
          <a:prstGeom prst="rect">
            <a:avLst/>
          </a:prstGeom>
        </p:spPr>
      </p:pic>
      <p:sp>
        <p:nvSpPr>
          <p:cNvPr id="2" name="Title 1">
            <a:extLst>
              <a:ext uri="{FF2B5EF4-FFF2-40B4-BE49-F238E27FC236}">
                <a16:creationId xmlns:a16="http://schemas.microsoft.com/office/drawing/2014/main" id="{CC46CEE7-1C05-DB44-B604-96E1560A8C64}"/>
              </a:ext>
            </a:extLst>
          </p:cNvPr>
          <p:cNvSpPr>
            <a:spLocks noGrp="1"/>
          </p:cNvSpPr>
          <p:nvPr>
            <p:ph type="title"/>
          </p:nvPr>
        </p:nvSpPr>
        <p:spPr>
          <a:xfrm>
            <a:off x="1115568" y="548640"/>
            <a:ext cx="4771665" cy="1179576"/>
          </a:xfrm>
        </p:spPr>
        <p:txBody>
          <a:bodyPr>
            <a:normAutofit fontScale="90000"/>
          </a:bodyPr>
          <a:lstStyle/>
          <a:p>
            <a:r>
              <a:rPr lang="en-US" dirty="0" err="1"/>
              <a:t>Inmunidad</a:t>
            </a:r>
            <a:r>
              <a:rPr lang="en-US" dirty="0"/>
              <a:t> </a:t>
            </a:r>
            <a:r>
              <a:rPr lang="en-US" dirty="0" err="1"/>
              <a:t>activa</a:t>
            </a:r>
            <a:r>
              <a:rPr lang="en-US" dirty="0"/>
              <a:t>, </a:t>
            </a:r>
            <a:r>
              <a:rPr lang="en-US" dirty="0" err="1"/>
              <a:t>inmunidad</a:t>
            </a:r>
            <a:r>
              <a:rPr lang="en-US" dirty="0"/>
              <a:t> </a:t>
            </a:r>
            <a:r>
              <a:rPr lang="en-US" dirty="0" err="1"/>
              <a:t>pasiva</a:t>
            </a:r>
            <a:endParaRPr lang="en-US" dirty="0"/>
          </a:p>
        </p:txBody>
      </p:sp>
      <p:sp>
        <p:nvSpPr>
          <p:cNvPr id="3" name="Content Placeholder 2">
            <a:extLst>
              <a:ext uri="{FF2B5EF4-FFF2-40B4-BE49-F238E27FC236}">
                <a16:creationId xmlns:a16="http://schemas.microsoft.com/office/drawing/2014/main" id="{F4C4A5C8-5FE5-D144-8A49-8D048A10CDF5}"/>
              </a:ext>
            </a:extLst>
          </p:cNvPr>
          <p:cNvSpPr>
            <a:spLocks noGrp="1"/>
          </p:cNvSpPr>
          <p:nvPr>
            <p:ph idx="1"/>
          </p:nvPr>
        </p:nvSpPr>
        <p:spPr>
          <a:xfrm>
            <a:off x="263046" y="2089716"/>
            <a:ext cx="11473841" cy="4348662"/>
          </a:xfrm>
        </p:spPr>
        <p:txBody>
          <a:bodyPr>
            <a:normAutofit fontScale="85000" lnSpcReduction="20000"/>
          </a:bodyPr>
          <a:lstStyle/>
          <a:p>
            <a:r>
              <a:rPr lang="en-US" b="1" dirty="0" err="1"/>
              <a:t>Activa</a:t>
            </a:r>
            <a:r>
              <a:rPr lang="en-US" dirty="0"/>
              <a:t>: </a:t>
            </a:r>
            <a:r>
              <a:rPr lang="en-US" dirty="0" err="1"/>
              <a:t>Inducida</a:t>
            </a:r>
            <a:r>
              <a:rPr lang="en-US" dirty="0"/>
              <a:t> por el </a:t>
            </a:r>
            <a:r>
              <a:rPr lang="en-US" dirty="0" err="1"/>
              <a:t>contacto</a:t>
            </a:r>
            <a:r>
              <a:rPr lang="en-US" dirty="0"/>
              <a:t> Ag/ SI</a:t>
            </a:r>
          </a:p>
          <a:p>
            <a:r>
              <a:rPr lang="en-US" dirty="0" err="1"/>
              <a:t>Hace</a:t>
            </a:r>
            <a:r>
              <a:rPr lang="en-US" dirty="0"/>
              <a:t> </a:t>
            </a:r>
            <a:r>
              <a:rPr lang="en-US" dirty="0" err="1"/>
              <a:t>falta</a:t>
            </a:r>
            <a:r>
              <a:rPr lang="en-US" dirty="0"/>
              <a:t> la </a:t>
            </a:r>
            <a:r>
              <a:rPr lang="en-US" dirty="0" err="1"/>
              <a:t>respuesta</a:t>
            </a:r>
            <a:r>
              <a:rPr lang="en-US" dirty="0"/>
              <a:t> </a:t>
            </a:r>
            <a:r>
              <a:rPr lang="en-US" dirty="0" err="1"/>
              <a:t>activa</a:t>
            </a:r>
            <a:r>
              <a:rPr lang="en-US" dirty="0"/>
              <a:t> del </a:t>
            </a:r>
            <a:r>
              <a:rPr lang="en-US" dirty="0" err="1"/>
              <a:t>individuo</a:t>
            </a:r>
            <a:endParaRPr lang="en-US" dirty="0"/>
          </a:p>
          <a:p>
            <a:pPr marL="0" indent="0">
              <a:buNone/>
            </a:pPr>
            <a:r>
              <a:rPr lang="en-US" dirty="0"/>
              <a:t>y sus </a:t>
            </a:r>
            <a:r>
              <a:rPr lang="en-US" dirty="0" err="1"/>
              <a:t>linfocitos</a:t>
            </a:r>
            <a:endParaRPr lang="en-US" dirty="0"/>
          </a:p>
          <a:p>
            <a:r>
              <a:rPr lang="en-US" dirty="0" err="1"/>
              <a:t>Individuos</a:t>
            </a:r>
            <a:r>
              <a:rPr lang="en-US" dirty="0"/>
              <a:t> </a:t>
            </a:r>
            <a:r>
              <a:rPr lang="en-US" dirty="0" err="1"/>
              <a:t>inmunes</a:t>
            </a:r>
            <a:r>
              <a:rPr lang="en-US" dirty="0"/>
              <a:t> o no </a:t>
            </a:r>
            <a:r>
              <a:rPr lang="en-US" dirty="0" err="1"/>
              <a:t>inmunes</a:t>
            </a:r>
            <a:r>
              <a:rPr lang="en-US" dirty="0"/>
              <a:t> por </a:t>
            </a:r>
            <a:r>
              <a:rPr lang="en-US" dirty="0" err="1"/>
              <a:t>sí</a:t>
            </a:r>
            <a:r>
              <a:rPr lang="en-US" dirty="0"/>
              <a:t> </a:t>
            </a:r>
            <a:r>
              <a:rPr lang="en-US" dirty="0" err="1"/>
              <a:t>mismo</a:t>
            </a:r>
            <a:endParaRPr lang="en-US" dirty="0"/>
          </a:p>
          <a:p>
            <a:r>
              <a:rPr lang="en-US" b="1" dirty="0" err="1"/>
              <a:t>Pasiva</a:t>
            </a:r>
            <a:r>
              <a:rPr lang="en-US" dirty="0"/>
              <a:t>: </a:t>
            </a:r>
            <a:r>
              <a:rPr lang="en-US" dirty="0" err="1"/>
              <a:t>inducida</a:t>
            </a:r>
            <a:r>
              <a:rPr lang="en-US" dirty="0"/>
              <a:t> por la </a:t>
            </a:r>
            <a:r>
              <a:rPr lang="en-US" dirty="0" err="1"/>
              <a:t>transferencia</a:t>
            </a:r>
            <a:r>
              <a:rPr lang="en-US" dirty="0"/>
              <a:t> de </a:t>
            </a:r>
            <a:r>
              <a:rPr lang="en-US" dirty="0" err="1"/>
              <a:t>suero</a:t>
            </a:r>
            <a:r>
              <a:rPr lang="en-US" dirty="0"/>
              <a:t> </a:t>
            </a:r>
            <a:r>
              <a:rPr lang="en-US" dirty="0" err="1"/>
              <a:t>desde</a:t>
            </a:r>
            <a:r>
              <a:rPr lang="en-US" dirty="0"/>
              <a:t> un </a:t>
            </a:r>
            <a:r>
              <a:rPr lang="en-US" dirty="0" err="1"/>
              <a:t>individuo</a:t>
            </a:r>
            <a:r>
              <a:rPr lang="en-US" dirty="0"/>
              <a:t> </a:t>
            </a:r>
            <a:r>
              <a:rPr lang="en-US" dirty="0" err="1"/>
              <a:t>activo</a:t>
            </a:r>
            <a:r>
              <a:rPr lang="en-US" dirty="0"/>
              <a:t> a </a:t>
            </a:r>
            <a:r>
              <a:rPr lang="en-US" dirty="0" err="1"/>
              <a:t>otro</a:t>
            </a:r>
            <a:r>
              <a:rPr lang="en-US" dirty="0"/>
              <a:t> </a:t>
            </a:r>
          </a:p>
          <a:p>
            <a:pPr lvl="1"/>
            <a:r>
              <a:rPr lang="en-US" sz="2800" dirty="0"/>
              <a:t>Receptor </a:t>
            </a:r>
            <a:r>
              <a:rPr lang="en-US" sz="2800" dirty="0" err="1"/>
              <a:t>será</a:t>
            </a:r>
            <a:r>
              <a:rPr lang="en-US" sz="2800" dirty="0"/>
              <a:t> immune sin </a:t>
            </a:r>
            <a:r>
              <a:rPr lang="en-US" sz="2800" dirty="0" err="1"/>
              <a:t>haberse</a:t>
            </a:r>
            <a:r>
              <a:rPr lang="en-US" sz="2800" dirty="0"/>
              <a:t> </a:t>
            </a:r>
            <a:r>
              <a:rPr lang="en-US" sz="2800" dirty="0" err="1"/>
              <a:t>encontrado</a:t>
            </a:r>
            <a:r>
              <a:rPr lang="en-US" sz="2800" dirty="0"/>
              <a:t> </a:t>
            </a:r>
            <a:r>
              <a:rPr lang="en-US" sz="2800" dirty="0" err="1"/>
              <a:t>nunca</a:t>
            </a:r>
            <a:r>
              <a:rPr lang="en-US" sz="2800" dirty="0"/>
              <a:t> con el </a:t>
            </a:r>
            <a:r>
              <a:rPr lang="en-US" sz="2800" dirty="0" err="1"/>
              <a:t>agente</a:t>
            </a:r>
            <a:r>
              <a:rPr lang="en-US" sz="2800" dirty="0"/>
              <a:t>.</a:t>
            </a:r>
          </a:p>
          <a:p>
            <a:pPr lvl="1"/>
            <a:r>
              <a:rPr lang="en-US" sz="2800" dirty="0" err="1"/>
              <a:t>Inmunidad</a:t>
            </a:r>
            <a:r>
              <a:rPr lang="en-US" sz="2800" dirty="0"/>
              <a:t> </a:t>
            </a:r>
            <a:r>
              <a:rPr lang="en-US" sz="2800" dirty="0" err="1"/>
              <a:t>rápida</a:t>
            </a:r>
            <a:r>
              <a:rPr lang="en-US" sz="2800" dirty="0"/>
              <a:t>, sin </a:t>
            </a:r>
            <a:r>
              <a:rPr lang="en-US" sz="2800" dirty="0" err="1"/>
              <a:t>esperar</a:t>
            </a:r>
            <a:r>
              <a:rPr lang="en-US" sz="2800" dirty="0"/>
              <a:t> al </a:t>
            </a:r>
            <a:r>
              <a:rPr lang="en-US" sz="2800" dirty="0" err="1"/>
              <a:t>sistema</a:t>
            </a:r>
            <a:r>
              <a:rPr lang="en-US" sz="2800" dirty="0"/>
              <a:t> immune</a:t>
            </a:r>
          </a:p>
          <a:p>
            <a:pPr lvl="1"/>
            <a:r>
              <a:rPr lang="en-US" sz="2800" dirty="0" err="1"/>
              <a:t>Ej</a:t>
            </a:r>
            <a:r>
              <a:rPr lang="en-US" sz="2800" dirty="0"/>
              <a:t>: </a:t>
            </a:r>
            <a:r>
              <a:rPr lang="en-US" sz="2800" dirty="0" err="1"/>
              <a:t>madre</a:t>
            </a:r>
            <a:r>
              <a:rPr lang="en-US" sz="2800" dirty="0"/>
              <a:t> a </a:t>
            </a:r>
            <a:r>
              <a:rPr lang="en-US" sz="2800" dirty="0" err="1"/>
              <a:t>hijo</a:t>
            </a:r>
            <a:r>
              <a:rPr lang="en-US" sz="2800" dirty="0"/>
              <a:t>, placenta y leche maternal</a:t>
            </a:r>
          </a:p>
          <a:p>
            <a:pPr lvl="1"/>
            <a:r>
              <a:rPr lang="en-US" sz="2800" dirty="0"/>
              <a:t>AB Vs </a:t>
            </a:r>
            <a:r>
              <a:rPr lang="en-US" sz="2800" dirty="0" err="1"/>
              <a:t>Toxinas</a:t>
            </a:r>
            <a:r>
              <a:rPr lang="en-US" sz="2800" dirty="0"/>
              <a:t>, de la </a:t>
            </a:r>
            <a:r>
              <a:rPr lang="en-US" sz="2800" dirty="0" err="1"/>
              <a:t>rabia</a:t>
            </a:r>
            <a:r>
              <a:rPr lang="en-US" sz="2800" dirty="0"/>
              <a:t> y de </a:t>
            </a:r>
            <a:r>
              <a:rPr lang="en-US" sz="2800" dirty="0" err="1"/>
              <a:t>serpientes</a:t>
            </a:r>
            <a:r>
              <a:rPr lang="en-US" sz="2800" dirty="0"/>
              <a:t> </a:t>
            </a:r>
          </a:p>
          <a:p>
            <a:pPr lvl="2"/>
            <a:r>
              <a:rPr lang="en-US" sz="2800" dirty="0" err="1"/>
              <a:t>Animales</a:t>
            </a:r>
            <a:r>
              <a:rPr lang="en-US" sz="2800" dirty="0"/>
              <a:t> </a:t>
            </a:r>
            <a:r>
              <a:rPr lang="en-US" sz="2800" dirty="0" err="1"/>
              <a:t>inoculados</a:t>
            </a:r>
            <a:r>
              <a:rPr lang="en-US" sz="2800" dirty="0"/>
              <a:t>, AB </a:t>
            </a:r>
            <a:r>
              <a:rPr lang="en-US" sz="2800" dirty="0" err="1"/>
              <a:t>aislados</a:t>
            </a:r>
            <a:r>
              <a:rPr lang="en-US" sz="2800" dirty="0"/>
              <a:t>, son </a:t>
            </a:r>
            <a:r>
              <a:rPr lang="en-US" sz="2800" dirty="0" err="1"/>
              <a:t>suministrados</a:t>
            </a:r>
            <a:r>
              <a:rPr lang="en-US" sz="2800" dirty="0"/>
              <a:t> al </a:t>
            </a:r>
            <a:r>
              <a:rPr lang="en-US" sz="2800" dirty="0" err="1"/>
              <a:t>pte</a:t>
            </a:r>
            <a:endParaRPr lang="en-US" sz="2800" dirty="0"/>
          </a:p>
          <a:p>
            <a:endParaRPr lang="en-US" dirty="0"/>
          </a:p>
          <a:p>
            <a:endParaRPr lang="en-US" dirty="0"/>
          </a:p>
          <a:p>
            <a:endParaRPr lang="en-US" dirty="0"/>
          </a:p>
        </p:txBody>
      </p:sp>
      <p:sp>
        <p:nvSpPr>
          <p:cNvPr id="5" name="Rectangle 4">
            <a:extLst>
              <a:ext uri="{FF2B5EF4-FFF2-40B4-BE49-F238E27FC236}">
                <a16:creationId xmlns:a16="http://schemas.microsoft.com/office/drawing/2014/main" id="{060787CC-0EA0-6E44-946C-2ADB1015A075}"/>
              </a:ext>
            </a:extLst>
          </p:cNvPr>
          <p:cNvSpPr/>
          <p:nvPr/>
        </p:nvSpPr>
        <p:spPr>
          <a:xfrm>
            <a:off x="-1" y="6387033"/>
            <a:ext cx="11361107" cy="369332"/>
          </a:xfrm>
          <a:prstGeom prst="rect">
            <a:avLst/>
          </a:prstGeom>
        </p:spPr>
        <p:txBody>
          <a:bodyPr wrap="square">
            <a:spAutoFit/>
          </a:bodyPr>
          <a:lstStyle/>
          <a:p>
            <a:r>
              <a:rPr lang="en-US" dirty="0">
                <a:hlinkClick r:id="rId3"/>
              </a:rPr>
              <a:t>https://www.researchgate.net/publication/332174809_Immunology%27s_Coming_of_Age/figures?lo=1</a:t>
            </a:r>
            <a:endParaRPr lang="en-US" dirty="0"/>
          </a:p>
        </p:txBody>
      </p:sp>
    </p:spTree>
    <p:extLst>
      <p:ext uri="{BB962C8B-B14F-4D97-AF65-F5344CB8AC3E}">
        <p14:creationId xmlns:p14="http://schemas.microsoft.com/office/powerpoint/2010/main" val="3622226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44A5-799F-404D-BB0C-90C36D221980}"/>
              </a:ext>
            </a:extLst>
          </p:cNvPr>
          <p:cNvSpPr>
            <a:spLocks noGrp="1"/>
          </p:cNvSpPr>
          <p:nvPr>
            <p:ph type="title"/>
          </p:nvPr>
        </p:nvSpPr>
        <p:spPr>
          <a:xfrm>
            <a:off x="1115568" y="548640"/>
            <a:ext cx="10168128" cy="1179576"/>
          </a:xfrm>
        </p:spPr>
        <p:txBody>
          <a:bodyPr/>
          <a:lstStyle/>
          <a:p>
            <a:r>
              <a:rPr lang="en-US" dirty="0" err="1"/>
              <a:t>Objetivos</a:t>
            </a:r>
            <a:endParaRPr lang="en-US" dirty="0"/>
          </a:p>
        </p:txBody>
      </p:sp>
      <p:sp>
        <p:nvSpPr>
          <p:cNvPr id="3" name="Content Placeholder 2">
            <a:extLst>
              <a:ext uri="{FF2B5EF4-FFF2-40B4-BE49-F238E27FC236}">
                <a16:creationId xmlns:a16="http://schemas.microsoft.com/office/drawing/2014/main" id="{3F81DB8A-BFA1-8C46-B62E-76737040C12C}"/>
              </a:ext>
            </a:extLst>
          </p:cNvPr>
          <p:cNvSpPr>
            <a:spLocks noGrp="1"/>
          </p:cNvSpPr>
          <p:nvPr>
            <p:ph idx="1"/>
          </p:nvPr>
        </p:nvSpPr>
        <p:spPr/>
        <p:txBody>
          <a:bodyPr/>
          <a:lstStyle/>
          <a:p>
            <a:r>
              <a:rPr lang="en-US" dirty="0" err="1"/>
              <a:t>Introducir</a:t>
            </a:r>
            <a:r>
              <a:rPr lang="en-US" dirty="0"/>
              <a:t> los </a:t>
            </a:r>
            <a:r>
              <a:rPr lang="en-US" dirty="0" err="1"/>
              <a:t>principios</a:t>
            </a:r>
            <a:r>
              <a:rPr lang="en-US" dirty="0"/>
              <a:t> de la </a:t>
            </a:r>
            <a:r>
              <a:rPr lang="en-US" dirty="0" err="1"/>
              <a:t>inmunidad</a:t>
            </a:r>
            <a:r>
              <a:rPr lang="en-US" dirty="0"/>
              <a:t> </a:t>
            </a:r>
            <a:r>
              <a:rPr lang="en-US" dirty="0" err="1"/>
              <a:t>innata</a:t>
            </a:r>
            <a:r>
              <a:rPr lang="en-US" dirty="0"/>
              <a:t> y la </a:t>
            </a:r>
            <a:r>
              <a:rPr lang="en-US" dirty="0" err="1"/>
              <a:t>inmunidad</a:t>
            </a:r>
            <a:r>
              <a:rPr lang="en-US" dirty="0"/>
              <a:t> </a:t>
            </a:r>
            <a:r>
              <a:rPr lang="en-US" dirty="0" err="1"/>
              <a:t>adaptativa</a:t>
            </a:r>
            <a:endParaRPr lang="en-US" dirty="0"/>
          </a:p>
          <a:p>
            <a:r>
              <a:rPr lang="en-US" dirty="0" err="1"/>
              <a:t>Repasar</a:t>
            </a:r>
            <a:r>
              <a:rPr lang="en-US" dirty="0"/>
              <a:t> las </a:t>
            </a:r>
            <a:r>
              <a:rPr lang="en-US" dirty="0" err="1"/>
              <a:t>células</a:t>
            </a:r>
            <a:r>
              <a:rPr lang="en-US" dirty="0"/>
              <a:t> del </a:t>
            </a:r>
            <a:r>
              <a:rPr lang="en-US" dirty="0" err="1"/>
              <a:t>sistema</a:t>
            </a:r>
            <a:r>
              <a:rPr lang="en-US" dirty="0"/>
              <a:t> </a:t>
            </a:r>
            <a:r>
              <a:rPr lang="en-US" dirty="0" err="1"/>
              <a:t>inmunológico</a:t>
            </a:r>
            <a:r>
              <a:rPr lang="en-US" dirty="0"/>
              <a:t> con sus </a:t>
            </a:r>
            <a:r>
              <a:rPr lang="en-US" dirty="0" err="1"/>
              <a:t>funciones</a:t>
            </a:r>
            <a:r>
              <a:rPr lang="en-US" dirty="0"/>
              <a:t> </a:t>
            </a:r>
            <a:r>
              <a:rPr lang="en-US" dirty="0" err="1"/>
              <a:t>principales</a:t>
            </a:r>
            <a:endParaRPr lang="en-US" dirty="0"/>
          </a:p>
          <a:p>
            <a:r>
              <a:rPr lang="en-US" dirty="0" err="1"/>
              <a:t>Repasar</a:t>
            </a:r>
            <a:r>
              <a:rPr lang="en-US" dirty="0"/>
              <a:t> los </a:t>
            </a:r>
            <a:r>
              <a:rPr lang="en-US" dirty="0" err="1"/>
              <a:t>tejidos</a:t>
            </a:r>
            <a:r>
              <a:rPr lang="en-US" dirty="0"/>
              <a:t> </a:t>
            </a:r>
            <a:r>
              <a:rPr lang="en-US" dirty="0" err="1"/>
              <a:t>principales</a:t>
            </a:r>
            <a:r>
              <a:rPr lang="en-US" dirty="0"/>
              <a:t> con </a:t>
            </a:r>
            <a:r>
              <a:rPr lang="en-US" dirty="0" err="1"/>
              <a:t>función</a:t>
            </a:r>
            <a:r>
              <a:rPr lang="en-US" dirty="0"/>
              <a:t> </a:t>
            </a:r>
            <a:r>
              <a:rPr lang="en-US" dirty="0" err="1"/>
              <a:t>inmunológica</a:t>
            </a:r>
            <a:endParaRPr lang="en-US" dirty="0"/>
          </a:p>
        </p:txBody>
      </p:sp>
    </p:spTree>
    <p:extLst>
      <p:ext uri="{BB962C8B-B14F-4D97-AF65-F5344CB8AC3E}">
        <p14:creationId xmlns:p14="http://schemas.microsoft.com/office/powerpoint/2010/main" val="3795636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173DBFA-9442-B14F-8FF6-FFA1B14743A2}"/>
              </a:ext>
            </a:extLst>
          </p:cNvPr>
          <p:cNvPicPr>
            <a:picLocks noGrp="1" noChangeAspect="1"/>
          </p:cNvPicPr>
          <p:nvPr>
            <p:ph idx="1"/>
          </p:nvPr>
        </p:nvPicPr>
        <p:blipFill>
          <a:blip r:embed="rId2"/>
          <a:stretch>
            <a:fillRect/>
          </a:stretch>
        </p:blipFill>
        <p:spPr>
          <a:xfrm>
            <a:off x="4053229" y="974524"/>
            <a:ext cx="7929818" cy="5760720"/>
          </a:xfrm>
        </p:spPr>
      </p:pic>
      <p:sp>
        <p:nvSpPr>
          <p:cNvPr id="6" name="TextBox 5">
            <a:extLst>
              <a:ext uri="{FF2B5EF4-FFF2-40B4-BE49-F238E27FC236}">
                <a16:creationId xmlns:a16="http://schemas.microsoft.com/office/drawing/2014/main" id="{AF908184-5DCD-C746-AE7B-9961E6468908}"/>
              </a:ext>
            </a:extLst>
          </p:cNvPr>
          <p:cNvSpPr txBox="1"/>
          <p:nvPr/>
        </p:nvSpPr>
        <p:spPr>
          <a:xfrm>
            <a:off x="135779" y="1595021"/>
            <a:ext cx="3750531"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err="1"/>
              <a:t>Activa</a:t>
            </a:r>
            <a:endParaRPr lang="en-US" sz="2800" dirty="0"/>
          </a:p>
          <a:p>
            <a:pPr marL="914400" lvl="1" indent="-457200">
              <a:buFont typeface="Arial" panose="020B0604020202020204" pitchFamily="34" charset="0"/>
              <a:buChar char="•"/>
            </a:pPr>
            <a:r>
              <a:rPr lang="en-US" sz="2800" dirty="0" err="1"/>
              <a:t>Vacuna</a:t>
            </a:r>
            <a:r>
              <a:rPr lang="en-US" sz="2800" dirty="0"/>
              <a:t> </a:t>
            </a:r>
          </a:p>
          <a:p>
            <a:pPr marL="914400" lvl="1" indent="-457200">
              <a:buFont typeface="Arial" panose="020B0604020202020204" pitchFamily="34" charset="0"/>
              <a:buChar char="•"/>
            </a:pPr>
            <a:r>
              <a:rPr lang="en-US" sz="2800" dirty="0" err="1"/>
              <a:t>Infección</a:t>
            </a:r>
            <a:endParaRPr lang="en-US" sz="2800" dirty="0"/>
          </a:p>
          <a:p>
            <a:pPr marL="914400" lvl="1" indent="-457200">
              <a:buFont typeface="Arial" panose="020B0604020202020204" pitchFamily="34" charset="0"/>
              <a:buChar char="•"/>
            </a:pPr>
            <a:r>
              <a:rPr lang="en-US" sz="2800" dirty="0" err="1"/>
              <a:t>Días</a:t>
            </a:r>
            <a:r>
              <a:rPr lang="en-US" sz="2800" dirty="0"/>
              <a:t> o </a:t>
            </a:r>
            <a:r>
              <a:rPr lang="en-US" sz="2800" dirty="0" err="1"/>
              <a:t>semanas</a:t>
            </a:r>
            <a:endParaRPr lang="en-US" sz="2800" dirty="0"/>
          </a:p>
          <a:p>
            <a:pPr marL="914400" lvl="1" indent="-457200">
              <a:buFont typeface="Arial" panose="020B0604020202020204" pitchFamily="34" charset="0"/>
              <a:buChar char="•"/>
            </a:pPr>
            <a:r>
              <a:rPr lang="en-US" sz="2800" dirty="0"/>
              <a:t>Memoria</a:t>
            </a:r>
          </a:p>
          <a:p>
            <a:pPr marL="457200" indent="-457200">
              <a:buFont typeface="Arial" panose="020B0604020202020204" pitchFamily="34" charset="0"/>
              <a:buChar char="•"/>
            </a:pPr>
            <a:r>
              <a:rPr lang="en-US" sz="2800" dirty="0" err="1"/>
              <a:t>Pasiva</a:t>
            </a:r>
            <a:endParaRPr lang="en-US" sz="2800" dirty="0"/>
          </a:p>
          <a:p>
            <a:pPr marL="914400" lvl="1" indent="-457200">
              <a:buFont typeface="Arial" panose="020B0604020202020204" pitchFamily="34" charset="0"/>
              <a:buChar char="•"/>
            </a:pPr>
            <a:r>
              <a:rPr lang="en-US" sz="2800" dirty="0"/>
              <a:t>Suero (AB)</a:t>
            </a:r>
          </a:p>
          <a:p>
            <a:pPr marL="914400" lvl="1" indent="-457200">
              <a:buFont typeface="Arial" panose="020B0604020202020204" pitchFamily="34" charset="0"/>
              <a:buChar char="•"/>
            </a:pPr>
            <a:r>
              <a:rPr lang="en-US" sz="2800" dirty="0" err="1"/>
              <a:t>Transferencia</a:t>
            </a:r>
            <a:endParaRPr lang="en-US" sz="2800" dirty="0"/>
          </a:p>
          <a:p>
            <a:pPr marL="914400" lvl="1" indent="-457200">
              <a:buFont typeface="Arial" panose="020B0604020202020204" pitchFamily="34" charset="0"/>
              <a:buChar char="•"/>
            </a:pPr>
            <a:r>
              <a:rPr lang="en-US" sz="2800" dirty="0"/>
              <a:t>Maternal</a:t>
            </a:r>
          </a:p>
          <a:p>
            <a:pPr marL="914400" lvl="1" indent="-457200">
              <a:buFont typeface="Arial" panose="020B0604020202020204" pitchFamily="34" charset="0"/>
              <a:buChar char="•"/>
            </a:pPr>
            <a:r>
              <a:rPr lang="en-US" sz="2800" dirty="0" err="1"/>
              <a:t>Adoptiva</a:t>
            </a:r>
            <a:r>
              <a:rPr lang="en-US" sz="2800" dirty="0"/>
              <a:t> de AB o </a:t>
            </a:r>
            <a:r>
              <a:rPr lang="en-US" sz="2800" dirty="0" err="1"/>
              <a:t>células</a:t>
            </a:r>
            <a:r>
              <a:rPr lang="en-US" sz="2800" dirty="0"/>
              <a:t> T</a:t>
            </a:r>
          </a:p>
        </p:txBody>
      </p:sp>
      <p:sp>
        <p:nvSpPr>
          <p:cNvPr id="2" name="Title 1">
            <a:extLst>
              <a:ext uri="{FF2B5EF4-FFF2-40B4-BE49-F238E27FC236}">
                <a16:creationId xmlns:a16="http://schemas.microsoft.com/office/drawing/2014/main" id="{39A41C22-BA2F-EF40-86CE-C8C6AD64CF02}"/>
              </a:ext>
            </a:extLst>
          </p:cNvPr>
          <p:cNvSpPr>
            <a:spLocks noGrp="1"/>
          </p:cNvSpPr>
          <p:nvPr>
            <p:ph type="title"/>
          </p:nvPr>
        </p:nvSpPr>
        <p:spPr>
          <a:xfrm>
            <a:off x="701458" y="548640"/>
            <a:ext cx="5256756" cy="1179576"/>
          </a:xfrm>
        </p:spPr>
        <p:txBody>
          <a:bodyPr>
            <a:normAutofit fontScale="90000"/>
          </a:bodyPr>
          <a:lstStyle/>
          <a:p>
            <a:r>
              <a:rPr lang="en-US" dirty="0" err="1"/>
              <a:t>Inmunidad</a:t>
            </a:r>
            <a:r>
              <a:rPr lang="en-US" dirty="0"/>
              <a:t> </a:t>
            </a:r>
            <a:r>
              <a:rPr lang="en-US" dirty="0" err="1"/>
              <a:t>Adaptaviva</a:t>
            </a:r>
            <a:endParaRPr lang="en-US" dirty="0"/>
          </a:p>
        </p:txBody>
      </p:sp>
    </p:spTree>
    <p:extLst>
      <p:ext uri="{BB962C8B-B14F-4D97-AF65-F5344CB8AC3E}">
        <p14:creationId xmlns:p14="http://schemas.microsoft.com/office/powerpoint/2010/main" val="3750282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1275D-74E8-1647-88A9-D9D38382324D}"/>
              </a:ext>
            </a:extLst>
          </p:cNvPr>
          <p:cNvSpPr>
            <a:spLocks noGrp="1"/>
          </p:cNvSpPr>
          <p:nvPr>
            <p:ph type="title"/>
          </p:nvPr>
        </p:nvSpPr>
        <p:spPr>
          <a:xfrm>
            <a:off x="1115568" y="685800"/>
            <a:ext cx="10168128" cy="1042416"/>
          </a:xfrm>
        </p:spPr>
        <p:txBody>
          <a:bodyPr>
            <a:normAutofit fontScale="90000"/>
          </a:bodyPr>
          <a:lstStyle/>
          <a:p>
            <a:r>
              <a:rPr lang="en-US" dirty="0"/>
              <a:t>Emil Von Behring y </a:t>
            </a:r>
            <a:r>
              <a:rPr lang="en-US" dirty="0" err="1"/>
              <a:t>Shibasaburo</a:t>
            </a:r>
            <a:r>
              <a:rPr lang="en-US" dirty="0"/>
              <a:t> </a:t>
            </a:r>
            <a:r>
              <a:rPr lang="en-US" dirty="0" err="1"/>
              <a:t>Kitasato</a:t>
            </a:r>
            <a:r>
              <a:rPr lang="en-US" dirty="0"/>
              <a:t> -</a:t>
            </a:r>
            <a:br>
              <a:rPr lang="en-US" dirty="0"/>
            </a:br>
            <a:endParaRPr lang="en-US" dirty="0"/>
          </a:p>
        </p:txBody>
      </p:sp>
      <p:sp>
        <p:nvSpPr>
          <p:cNvPr id="3" name="Content Placeholder 2">
            <a:extLst>
              <a:ext uri="{FF2B5EF4-FFF2-40B4-BE49-F238E27FC236}">
                <a16:creationId xmlns:a16="http://schemas.microsoft.com/office/drawing/2014/main" id="{0BD70597-FF40-1B43-B99C-A7389C82084A}"/>
              </a:ext>
            </a:extLst>
          </p:cNvPr>
          <p:cNvSpPr>
            <a:spLocks noGrp="1"/>
          </p:cNvSpPr>
          <p:nvPr>
            <p:ph idx="1"/>
          </p:nvPr>
        </p:nvSpPr>
        <p:spPr>
          <a:xfrm>
            <a:off x="622087" y="2064665"/>
            <a:ext cx="5297758" cy="3694176"/>
          </a:xfrm>
        </p:spPr>
        <p:txBody>
          <a:bodyPr>
            <a:normAutofit fontScale="92500" lnSpcReduction="10000"/>
          </a:bodyPr>
          <a:lstStyle/>
          <a:p>
            <a:r>
              <a:rPr lang="en-US" dirty="0"/>
              <a:t>1ra </a:t>
            </a:r>
            <a:r>
              <a:rPr lang="en-US" dirty="0" err="1"/>
              <a:t>demostración</a:t>
            </a:r>
            <a:r>
              <a:rPr lang="en-US" dirty="0"/>
              <a:t> experimental de </a:t>
            </a:r>
            <a:r>
              <a:rPr lang="en-US" dirty="0" err="1"/>
              <a:t>inmunidad</a:t>
            </a:r>
            <a:r>
              <a:rPr lang="en-US" dirty="0"/>
              <a:t> humoral</a:t>
            </a:r>
          </a:p>
          <a:p>
            <a:r>
              <a:rPr lang="en-US" dirty="0"/>
              <a:t>AB vs </a:t>
            </a:r>
            <a:r>
              <a:rPr lang="en-US" dirty="0" err="1"/>
              <a:t>Difteria</a:t>
            </a:r>
            <a:r>
              <a:rPr lang="en-US" dirty="0"/>
              <a:t> </a:t>
            </a:r>
            <a:r>
              <a:rPr lang="en-US" dirty="0" err="1"/>
              <a:t>en</a:t>
            </a:r>
            <a:r>
              <a:rPr lang="en-US" dirty="0"/>
              <a:t> </a:t>
            </a:r>
            <a:r>
              <a:rPr lang="en-US" dirty="0" err="1"/>
              <a:t>animales</a:t>
            </a:r>
            <a:r>
              <a:rPr lang="en-US" dirty="0"/>
              <a:t> : </a:t>
            </a:r>
            <a:r>
              <a:rPr lang="en-US" dirty="0" err="1"/>
              <a:t>antitoxinas</a:t>
            </a:r>
            <a:endParaRPr lang="en-US" dirty="0"/>
          </a:p>
          <a:p>
            <a:r>
              <a:rPr lang="en-US" dirty="0"/>
              <a:t>Se Desarrollo </a:t>
            </a:r>
            <a:r>
              <a:rPr lang="en-US" dirty="0" err="1"/>
              <a:t>tratamiento</a:t>
            </a:r>
            <a:r>
              <a:rPr lang="en-US" dirty="0"/>
              <a:t> contra </a:t>
            </a:r>
            <a:r>
              <a:rPr lang="en-US" dirty="0" err="1"/>
              <a:t>difteria</a:t>
            </a:r>
            <a:r>
              <a:rPr lang="en-US" dirty="0"/>
              <a:t> </a:t>
            </a:r>
            <a:r>
              <a:rPr lang="en-US" dirty="0" err="1"/>
              <a:t>humana</a:t>
            </a:r>
            <a:endParaRPr lang="en-US" dirty="0"/>
          </a:p>
          <a:p>
            <a:r>
              <a:rPr lang="en-US" dirty="0"/>
              <a:t>1er </a:t>
            </a:r>
            <a:r>
              <a:rPr lang="en-US" dirty="0" err="1"/>
              <a:t>nobel</a:t>
            </a:r>
            <a:r>
              <a:rPr lang="en-US" dirty="0"/>
              <a:t> </a:t>
            </a:r>
            <a:r>
              <a:rPr lang="en-US" dirty="0" err="1"/>
              <a:t>en</a:t>
            </a:r>
            <a:r>
              <a:rPr lang="en-US" dirty="0"/>
              <a:t> </a:t>
            </a:r>
            <a:r>
              <a:rPr lang="en-US" dirty="0" err="1"/>
              <a:t>Fisiología</a:t>
            </a:r>
            <a:r>
              <a:rPr lang="en-US" dirty="0"/>
              <a:t> y </a:t>
            </a:r>
            <a:r>
              <a:rPr lang="en-US" dirty="0" err="1"/>
              <a:t>Medicina</a:t>
            </a:r>
            <a:endParaRPr lang="en-US" dirty="0"/>
          </a:p>
          <a:p>
            <a:endParaRPr lang="en-US" dirty="0"/>
          </a:p>
        </p:txBody>
      </p:sp>
      <p:pic>
        <p:nvPicPr>
          <p:cNvPr id="4" name="Picture 3">
            <a:extLst>
              <a:ext uri="{FF2B5EF4-FFF2-40B4-BE49-F238E27FC236}">
                <a16:creationId xmlns:a16="http://schemas.microsoft.com/office/drawing/2014/main" id="{D1673019-55AB-CF4E-8872-8A4EF6E58508}"/>
              </a:ext>
            </a:extLst>
          </p:cNvPr>
          <p:cNvPicPr>
            <a:picLocks noChangeAspect="1"/>
          </p:cNvPicPr>
          <p:nvPr/>
        </p:nvPicPr>
        <p:blipFill>
          <a:blip r:embed="rId2"/>
          <a:stretch>
            <a:fillRect/>
          </a:stretch>
        </p:blipFill>
        <p:spPr>
          <a:xfrm>
            <a:off x="6272156" y="1377863"/>
            <a:ext cx="5784477" cy="5313791"/>
          </a:xfrm>
          <a:prstGeom prst="rect">
            <a:avLst/>
          </a:prstGeom>
        </p:spPr>
      </p:pic>
      <p:sp>
        <p:nvSpPr>
          <p:cNvPr id="5" name="Rectangle 4">
            <a:extLst>
              <a:ext uri="{FF2B5EF4-FFF2-40B4-BE49-F238E27FC236}">
                <a16:creationId xmlns:a16="http://schemas.microsoft.com/office/drawing/2014/main" id="{519A8F34-A786-8E49-98EC-A027FB8287C9}"/>
              </a:ext>
            </a:extLst>
          </p:cNvPr>
          <p:cNvSpPr/>
          <p:nvPr/>
        </p:nvSpPr>
        <p:spPr>
          <a:xfrm>
            <a:off x="246346" y="5934670"/>
            <a:ext cx="6096000" cy="923330"/>
          </a:xfrm>
          <a:prstGeom prst="rect">
            <a:avLst/>
          </a:prstGeom>
        </p:spPr>
        <p:txBody>
          <a:bodyPr>
            <a:spAutoFit/>
          </a:bodyPr>
          <a:lstStyle/>
          <a:p>
            <a:r>
              <a:rPr lang="en-US" dirty="0">
                <a:hlinkClick r:id="rId3"/>
              </a:rPr>
              <a:t>https://www.macmillanhighered.com/BrainHoney/Resource/6716/digital_first_content/trunk/test/hillis2e/hillis2e_ch39_4.html</a:t>
            </a:r>
            <a:endParaRPr lang="en-US" dirty="0"/>
          </a:p>
        </p:txBody>
      </p:sp>
    </p:spTree>
    <p:extLst>
      <p:ext uri="{BB962C8B-B14F-4D97-AF65-F5344CB8AC3E}">
        <p14:creationId xmlns:p14="http://schemas.microsoft.com/office/powerpoint/2010/main" val="839278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0431C-01EC-244C-ADC0-010F2BE7F74A}"/>
              </a:ext>
            </a:extLst>
          </p:cNvPr>
          <p:cNvSpPr>
            <a:spLocks noGrp="1"/>
          </p:cNvSpPr>
          <p:nvPr>
            <p:ph type="title"/>
          </p:nvPr>
        </p:nvSpPr>
        <p:spPr/>
        <p:txBody>
          <a:bodyPr/>
          <a:lstStyle/>
          <a:p>
            <a:r>
              <a:rPr lang="en-US" dirty="0"/>
              <a:t>Paul </a:t>
            </a:r>
            <a:r>
              <a:rPr lang="en-US" dirty="0" err="1"/>
              <a:t>Elrich</a:t>
            </a:r>
            <a:endParaRPr lang="en-US" dirty="0"/>
          </a:p>
        </p:txBody>
      </p:sp>
      <p:sp>
        <p:nvSpPr>
          <p:cNvPr id="3" name="Content Placeholder 2">
            <a:extLst>
              <a:ext uri="{FF2B5EF4-FFF2-40B4-BE49-F238E27FC236}">
                <a16:creationId xmlns:a16="http://schemas.microsoft.com/office/drawing/2014/main" id="{33298CB4-32B0-144B-8168-F15182FA485E}"/>
              </a:ext>
            </a:extLst>
          </p:cNvPr>
          <p:cNvSpPr>
            <a:spLocks noGrp="1"/>
          </p:cNvSpPr>
          <p:nvPr>
            <p:ph idx="1"/>
          </p:nvPr>
        </p:nvSpPr>
        <p:spPr>
          <a:xfrm>
            <a:off x="614526" y="2064665"/>
            <a:ext cx="11122361" cy="3694176"/>
          </a:xfrm>
        </p:spPr>
        <p:txBody>
          <a:bodyPr/>
          <a:lstStyle/>
          <a:p>
            <a:r>
              <a:rPr lang="en-US" dirty="0"/>
              <a:t>Precursor de la </a:t>
            </a:r>
            <a:r>
              <a:rPr lang="en-US" dirty="0" err="1"/>
              <a:t>teoría</a:t>
            </a:r>
            <a:r>
              <a:rPr lang="en-US" dirty="0"/>
              <a:t> </a:t>
            </a:r>
            <a:r>
              <a:rPr lang="en-US" dirty="0" err="1"/>
              <a:t>inmunidad</a:t>
            </a:r>
            <a:r>
              <a:rPr lang="en-US" dirty="0"/>
              <a:t> humoral</a:t>
            </a:r>
          </a:p>
          <a:p>
            <a:pPr lvl="1"/>
            <a:r>
              <a:rPr lang="en-US" dirty="0"/>
              <a:t>La </a:t>
            </a:r>
            <a:r>
              <a:rPr lang="en-US" dirty="0" err="1"/>
              <a:t>proteccion</a:t>
            </a:r>
            <a:r>
              <a:rPr lang="en-US" dirty="0"/>
              <a:t> del Sistema immune es </a:t>
            </a:r>
            <a:r>
              <a:rPr lang="en-US" dirty="0" err="1"/>
              <a:t>mediada</a:t>
            </a:r>
            <a:r>
              <a:rPr lang="en-US" dirty="0"/>
              <a:t> por </a:t>
            </a:r>
            <a:r>
              <a:rPr lang="en-US" dirty="0" err="1"/>
              <a:t>sustancias</a:t>
            </a:r>
            <a:r>
              <a:rPr lang="en-US" dirty="0"/>
              <a:t> presents </a:t>
            </a:r>
            <a:r>
              <a:rPr lang="en-US" dirty="0" err="1"/>
              <a:t>en</a:t>
            </a:r>
            <a:r>
              <a:rPr lang="en-US" dirty="0"/>
              <a:t> los </a:t>
            </a:r>
            <a:r>
              <a:rPr lang="en-US" dirty="0" err="1"/>
              <a:t>fluidos</a:t>
            </a:r>
            <a:r>
              <a:rPr lang="en-US" dirty="0"/>
              <a:t> corporals (</a:t>
            </a:r>
            <a:r>
              <a:rPr lang="en-US" dirty="0" err="1"/>
              <a:t>humores</a:t>
            </a:r>
            <a:r>
              <a:rPr lang="en-US" dirty="0"/>
              <a:t>)</a:t>
            </a:r>
          </a:p>
          <a:p>
            <a:r>
              <a:rPr lang="en-US" dirty="0" err="1"/>
              <a:t>Anticuerpos</a:t>
            </a:r>
            <a:r>
              <a:rPr lang="en-US" dirty="0"/>
              <a:t> – “</a:t>
            </a:r>
            <a:r>
              <a:rPr lang="en-US" dirty="0" err="1"/>
              <a:t>receptores</a:t>
            </a:r>
            <a:r>
              <a:rPr lang="en-US" dirty="0"/>
              <a:t>” que </a:t>
            </a:r>
            <a:r>
              <a:rPr lang="en-US" dirty="0" err="1"/>
              <a:t>reconocen</a:t>
            </a:r>
            <a:r>
              <a:rPr lang="en-US" dirty="0"/>
              <a:t> </a:t>
            </a:r>
            <a:r>
              <a:rPr lang="en-US" dirty="0" err="1"/>
              <a:t>toxinas</a:t>
            </a:r>
            <a:r>
              <a:rPr lang="en-US" dirty="0"/>
              <a:t> para </a:t>
            </a:r>
            <a:r>
              <a:rPr lang="en-US" dirty="0" err="1"/>
              <a:t>destruirlas</a:t>
            </a:r>
            <a:endParaRPr lang="en-US" dirty="0"/>
          </a:p>
          <a:p>
            <a:r>
              <a:rPr lang="en-US" dirty="0" err="1"/>
              <a:t>Antígenos</a:t>
            </a:r>
            <a:r>
              <a:rPr lang="en-US" dirty="0"/>
              <a:t> – </a:t>
            </a:r>
            <a:r>
              <a:rPr lang="en-US" dirty="0" err="1"/>
              <a:t>sustancias</a:t>
            </a:r>
            <a:r>
              <a:rPr lang="en-US" dirty="0"/>
              <a:t> que se </a:t>
            </a:r>
            <a:r>
              <a:rPr lang="en-US" dirty="0" err="1"/>
              <a:t>unen</a:t>
            </a:r>
            <a:r>
              <a:rPr lang="en-US" dirty="0"/>
              <a:t> a </a:t>
            </a:r>
            <a:r>
              <a:rPr lang="en-US" dirty="0" err="1"/>
              <a:t>receptores</a:t>
            </a:r>
            <a:r>
              <a:rPr lang="en-US" dirty="0"/>
              <a:t> </a:t>
            </a:r>
            <a:r>
              <a:rPr lang="en-US" dirty="0" err="1"/>
              <a:t>específicos</a:t>
            </a:r>
            <a:r>
              <a:rPr lang="en-US" dirty="0"/>
              <a:t> de los </a:t>
            </a:r>
            <a:r>
              <a:rPr lang="en-US" dirty="0" err="1"/>
              <a:t>linfocitos</a:t>
            </a:r>
            <a:r>
              <a:rPr lang="en-US" dirty="0"/>
              <a:t> (</a:t>
            </a:r>
            <a:r>
              <a:rPr lang="en-US" dirty="0" err="1"/>
              <a:t>induzcan</a:t>
            </a:r>
            <a:r>
              <a:rPr lang="en-US" dirty="0"/>
              <a:t> o no </a:t>
            </a:r>
            <a:r>
              <a:rPr lang="en-US" dirty="0" err="1"/>
              <a:t>induzcan</a:t>
            </a:r>
            <a:r>
              <a:rPr lang="en-US" dirty="0"/>
              <a:t> </a:t>
            </a:r>
            <a:r>
              <a:rPr lang="en-US" dirty="0" err="1"/>
              <a:t>respuesta</a:t>
            </a:r>
            <a:r>
              <a:rPr lang="en-US" dirty="0"/>
              <a:t> immune)</a:t>
            </a:r>
          </a:p>
          <a:p>
            <a:r>
              <a:rPr lang="en-US" dirty="0" err="1"/>
              <a:t>Inmunógenos</a:t>
            </a:r>
            <a:r>
              <a:rPr lang="en-US" dirty="0"/>
              <a:t> – </a:t>
            </a:r>
            <a:r>
              <a:rPr lang="en-US" dirty="0" err="1"/>
              <a:t>antígenos</a:t>
            </a:r>
            <a:r>
              <a:rPr lang="en-US" dirty="0"/>
              <a:t> que </a:t>
            </a:r>
            <a:r>
              <a:rPr lang="en-US" dirty="0" err="1"/>
              <a:t>si</a:t>
            </a:r>
            <a:r>
              <a:rPr lang="en-US" dirty="0"/>
              <a:t> </a:t>
            </a:r>
            <a:r>
              <a:rPr lang="en-US" dirty="0" err="1"/>
              <a:t>inducen</a:t>
            </a:r>
            <a:r>
              <a:rPr lang="en-US" dirty="0"/>
              <a:t> </a:t>
            </a:r>
            <a:r>
              <a:rPr lang="en-US" dirty="0" err="1"/>
              <a:t>respuesta</a:t>
            </a:r>
            <a:r>
              <a:rPr lang="en-US" dirty="0"/>
              <a:t> immune</a:t>
            </a:r>
          </a:p>
          <a:p>
            <a:endParaRPr lang="en-US" dirty="0"/>
          </a:p>
          <a:p>
            <a:endParaRPr lang="en-US" dirty="0"/>
          </a:p>
          <a:p>
            <a:endParaRPr lang="en-US" dirty="0"/>
          </a:p>
        </p:txBody>
      </p:sp>
    </p:spTree>
    <p:extLst>
      <p:ext uri="{BB962C8B-B14F-4D97-AF65-F5344CB8AC3E}">
        <p14:creationId xmlns:p14="http://schemas.microsoft.com/office/powerpoint/2010/main" val="4146715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2F3843-11AC-604B-B098-3956085F8685}"/>
              </a:ext>
            </a:extLst>
          </p:cNvPr>
          <p:cNvPicPr>
            <a:picLocks noChangeAspect="1"/>
          </p:cNvPicPr>
          <p:nvPr/>
        </p:nvPicPr>
        <p:blipFill rotWithShape="1">
          <a:blip r:embed="rId2"/>
          <a:srcRect l="11369" r="13688"/>
          <a:stretch/>
        </p:blipFill>
        <p:spPr>
          <a:xfrm>
            <a:off x="8014401" y="2135057"/>
            <a:ext cx="4171168" cy="4174303"/>
          </a:xfrm>
          <a:prstGeom prst="rect">
            <a:avLst/>
          </a:prstGeom>
        </p:spPr>
      </p:pic>
      <p:sp>
        <p:nvSpPr>
          <p:cNvPr id="2" name="Title 1">
            <a:extLst>
              <a:ext uri="{FF2B5EF4-FFF2-40B4-BE49-F238E27FC236}">
                <a16:creationId xmlns:a16="http://schemas.microsoft.com/office/drawing/2014/main" id="{DC30431C-01EC-244C-ADC0-010F2BE7F74A}"/>
              </a:ext>
            </a:extLst>
          </p:cNvPr>
          <p:cNvSpPr>
            <a:spLocks noGrp="1"/>
          </p:cNvSpPr>
          <p:nvPr>
            <p:ph type="title"/>
          </p:nvPr>
        </p:nvSpPr>
        <p:spPr/>
        <p:txBody>
          <a:bodyPr/>
          <a:lstStyle/>
          <a:p>
            <a:r>
              <a:rPr lang="en-US" dirty="0"/>
              <a:t>Elie Metchnikoff</a:t>
            </a:r>
          </a:p>
        </p:txBody>
      </p:sp>
      <p:sp>
        <p:nvSpPr>
          <p:cNvPr id="3" name="Content Placeholder 2">
            <a:extLst>
              <a:ext uri="{FF2B5EF4-FFF2-40B4-BE49-F238E27FC236}">
                <a16:creationId xmlns:a16="http://schemas.microsoft.com/office/drawing/2014/main" id="{33298CB4-32B0-144B-8168-F15182FA485E}"/>
              </a:ext>
            </a:extLst>
          </p:cNvPr>
          <p:cNvSpPr>
            <a:spLocks noGrp="1"/>
          </p:cNvSpPr>
          <p:nvPr>
            <p:ph idx="1"/>
          </p:nvPr>
        </p:nvSpPr>
        <p:spPr>
          <a:xfrm>
            <a:off x="476741" y="2051382"/>
            <a:ext cx="8278952" cy="3694176"/>
          </a:xfrm>
        </p:spPr>
        <p:txBody>
          <a:bodyPr/>
          <a:lstStyle/>
          <a:p>
            <a:r>
              <a:rPr lang="en-US" dirty="0"/>
              <a:t>Precursor de la </a:t>
            </a:r>
            <a:r>
              <a:rPr lang="en-US" dirty="0" err="1"/>
              <a:t>teoría</a:t>
            </a:r>
            <a:r>
              <a:rPr lang="en-US" dirty="0"/>
              <a:t> </a:t>
            </a:r>
            <a:r>
              <a:rPr lang="en-US" dirty="0" err="1"/>
              <a:t>inmunidad</a:t>
            </a:r>
            <a:r>
              <a:rPr lang="en-US" dirty="0"/>
              <a:t> </a:t>
            </a:r>
            <a:r>
              <a:rPr lang="en-US" dirty="0" err="1"/>
              <a:t>celular</a:t>
            </a:r>
            <a:endParaRPr lang="en-US" dirty="0"/>
          </a:p>
          <a:p>
            <a:r>
              <a:rPr lang="en-US" dirty="0" err="1"/>
              <a:t>Células</a:t>
            </a:r>
            <a:r>
              <a:rPr lang="en-US" dirty="0"/>
              <a:t> del </a:t>
            </a:r>
            <a:r>
              <a:rPr lang="en-US" dirty="0" err="1"/>
              <a:t>cuerpo</a:t>
            </a:r>
            <a:r>
              <a:rPr lang="en-US" dirty="0"/>
              <a:t> son </a:t>
            </a:r>
            <a:r>
              <a:rPr lang="en-US" dirty="0" err="1"/>
              <a:t>mediadores</a:t>
            </a:r>
            <a:r>
              <a:rPr lang="en-US" dirty="0"/>
              <a:t> </a:t>
            </a:r>
            <a:r>
              <a:rPr lang="en-US" dirty="0" err="1"/>
              <a:t>importantes</a:t>
            </a:r>
            <a:r>
              <a:rPr lang="en-US" dirty="0"/>
              <a:t> de la RI (</a:t>
            </a:r>
            <a:r>
              <a:rPr lang="en-US" dirty="0" err="1"/>
              <a:t>fagocitos</a:t>
            </a:r>
            <a:r>
              <a:rPr lang="en-US" dirty="0"/>
              <a:t> de una larva de Estrella de mar </a:t>
            </a:r>
            <a:r>
              <a:rPr lang="en-US" dirty="0" err="1"/>
              <a:t>en</a:t>
            </a:r>
            <a:r>
              <a:rPr lang="en-US" dirty="0"/>
              <a:t> una </a:t>
            </a:r>
            <a:r>
              <a:rPr lang="en-US" dirty="0" err="1"/>
              <a:t>espina</a:t>
            </a:r>
            <a:r>
              <a:rPr lang="en-US" dirty="0"/>
              <a:t>)</a:t>
            </a:r>
          </a:p>
          <a:p>
            <a:r>
              <a:rPr lang="en-US" dirty="0" err="1"/>
              <a:t>Células</a:t>
            </a:r>
            <a:r>
              <a:rPr lang="en-US" dirty="0"/>
              <a:t> </a:t>
            </a:r>
            <a:r>
              <a:rPr lang="en-US" dirty="0" err="1"/>
              <a:t>responden</a:t>
            </a:r>
            <a:r>
              <a:rPr lang="en-US" dirty="0"/>
              <a:t> a </a:t>
            </a:r>
            <a:r>
              <a:rPr lang="en-US" dirty="0" err="1"/>
              <a:t>invasores</a:t>
            </a:r>
            <a:r>
              <a:rPr lang="en-US" dirty="0"/>
              <a:t> </a:t>
            </a:r>
            <a:r>
              <a:rPr lang="en-US" dirty="0" err="1"/>
              <a:t>ajenos</a:t>
            </a:r>
            <a:endParaRPr lang="en-US" dirty="0"/>
          </a:p>
          <a:p>
            <a:r>
              <a:rPr lang="en-US" dirty="0"/>
              <a:t>Premio Nobel junto a </a:t>
            </a:r>
            <a:r>
              <a:rPr lang="en-US" dirty="0" err="1"/>
              <a:t>Erlich</a:t>
            </a:r>
            <a:endParaRPr lang="en-US" dirty="0"/>
          </a:p>
          <a:p>
            <a:endParaRPr lang="en-US" dirty="0"/>
          </a:p>
          <a:p>
            <a:endParaRPr lang="en-US" dirty="0"/>
          </a:p>
          <a:p>
            <a:endParaRPr lang="en-US" dirty="0"/>
          </a:p>
        </p:txBody>
      </p:sp>
      <p:sp>
        <p:nvSpPr>
          <p:cNvPr id="7" name="Rectangle 6">
            <a:extLst>
              <a:ext uri="{FF2B5EF4-FFF2-40B4-BE49-F238E27FC236}">
                <a16:creationId xmlns:a16="http://schemas.microsoft.com/office/drawing/2014/main" id="{9C931E86-3CD0-FC40-A04B-039354445A41}"/>
              </a:ext>
            </a:extLst>
          </p:cNvPr>
          <p:cNvSpPr/>
          <p:nvPr/>
        </p:nvSpPr>
        <p:spPr>
          <a:xfrm>
            <a:off x="5187696" y="225474"/>
            <a:ext cx="6096000" cy="646331"/>
          </a:xfrm>
          <a:prstGeom prst="rect">
            <a:avLst/>
          </a:prstGeom>
        </p:spPr>
        <p:txBody>
          <a:bodyPr>
            <a:spAutoFit/>
          </a:bodyPr>
          <a:lstStyle/>
          <a:p>
            <a:r>
              <a:rPr lang="en-US" dirty="0">
                <a:hlinkClick r:id="rId3"/>
              </a:rPr>
              <a:t>https://www.researchgate.net/publication/332174809_Immunology%27s_Coming_of_Age/figures?lo=1</a:t>
            </a:r>
            <a:endParaRPr lang="en-US" dirty="0"/>
          </a:p>
        </p:txBody>
      </p:sp>
    </p:spTree>
    <p:extLst>
      <p:ext uri="{BB962C8B-B14F-4D97-AF65-F5344CB8AC3E}">
        <p14:creationId xmlns:p14="http://schemas.microsoft.com/office/powerpoint/2010/main" val="2622569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E49BD-0C73-B74D-8CED-71E70678F713}"/>
              </a:ext>
            </a:extLst>
          </p:cNvPr>
          <p:cNvSpPr>
            <a:spLocks noGrp="1"/>
          </p:cNvSpPr>
          <p:nvPr>
            <p:ph type="title"/>
          </p:nvPr>
        </p:nvSpPr>
        <p:spPr/>
        <p:txBody>
          <a:bodyPr/>
          <a:lstStyle/>
          <a:p>
            <a:r>
              <a:rPr lang="en-US" dirty="0" err="1"/>
              <a:t>Almroth</a:t>
            </a:r>
            <a:r>
              <a:rPr lang="en-US" dirty="0"/>
              <a:t> Wrights</a:t>
            </a:r>
          </a:p>
        </p:txBody>
      </p:sp>
      <p:sp>
        <p:nvSpPr>
          <p:cNvPr id="3" name="Content Placeholder 2">
            <a:extLst>
              <a:ext uri="{FF2B5EF4-FFF2-40B4-BE49-F238E27FC236}">
                <a16:creationId xmlns:a16="http://schemas.microsoft.com/office/drawing/2014/main" id="{A5E44EE5-62D9-384C-9E79-5EDB8305A9A6}"/>
              </a:ext>
            </a:extLst>
          </p:cNvPr>
          <p:cNvSpPr>
            <a:spLocks noGrp="1"/>
          </p:cNvSpPr>
          <p:nvPr>
            <p:ph idx="1"/>
          </p:nvPr>
        </p:nvSpPr>
        <p:spPr>
          <a:xfrm>
            <a:off x="539370" y="2089717"/>
            <a:ext cx="11197517" cy="3694176"/>
          </a:xfrm>
        </p:spPr>
        <p:txBody>
          <a:bodyPr>
            <a:normAutofit/>
          </a:bodyPr>
          <a:lstStyle/>
          <a:p>
            <a:r>
              <a:rPr lang="en-US" dirty="0" err="1"/>
              <a:t>Factores</a:t>
            </a:r>
            <a:r>
              <a:rPr lang="en-US" dirty="0"/>
              <a:t> </a:t>
            </a:r>
            <a:r>
              <a:rPr lang="en-US" dirty="0" err="1"/>
              <a:t>derivados</a:t>
            </a:r>
            <a:r>
              <a:rPr lang="en-US" dirty="0"/>
              <a:t> de </a:t>
            </a:r>
            <a:r>
              <a:rPr lang="en-US" dirty="0" err="1"/>
              <a:t>suero</a:t>
            </a:r>
            <a:r>
              <a:rPr lang="en-US" dirty="0"/>
              <a:t> </a:t>
            </a:r>
            <a:r>
              <a:rPr lang="en-US" dirty="0" err="1"/>
              <a:t>inducen</a:t>
            </a:r>
            <a:r>
              <a:rPr lang="en-US" dirty="0"/>
              <a:t> </a:t>
            </a:r>
            <a:r>
              <a:rPr lang="en-US" b="1" dirty="0" err="1"/>
              <a:t>opsonización</a:t>
            </a:r>
            <a:endParaRPr lang="en-US" b="1" dirty="0"/>
          </a:p>
          <a:p>
            <a:pPr lvl="1"/>
            <a:r>
              <a:rPr lang="en-US" sz="2800" dirty="0" err="1"/>
              <a:t>Facilitan</a:t>
            </a:r>
            <a:r>
              <a:rPr lang="en-US" sz="2800" dirty="0"/>
              <a:t> o </a:t>
            </a:r>
            <a:r>
              <a:rPr lang="en-US" sz="2800" dirty="0" err="1"/>
              <a:t>activan</a:t>
            </a:r>
            <a:r>
              <a:rPr lang="en-US" sz="2800" dirty="0"/>
              <a:t> </a:t>
            </a:r>
            <a:r>
              <a:rPr lang="en-US" sz="2800" dirty="0" err="1"/>
              <a:t>fagocitosis</a:t>
            </a:r>
            <a:endParaRPr lang="en-US" sz="2800" dirty="0"/>
          </a:p>
          <a:p>
            <a:pPr lvl="1"/>
            <a:r>
              <a:rPr lang="en-US" sz="2800" dirty="0" err="1"/>
              <a:t>Anticuerpos</a:t>
            </a:r>
            <a:r>
              <a:rPr lang="en-US" sz="2800" dirty="0"/>
              <a:t> son los </a:t>
            </a:r>
            <a:r>
              <a:rPr lang="en-US" sz="2800" dirty="0" err="1"/>
              <a:t>responsables</a:t>
            </a:r>
            <a:r>
              <a:rPr lang="en-US" sz="2800" dirty="0"/>
              <a:t> de </a:t>
            </a:r>
            <a:r>
              <a:rPr lang="en-US" sz="2800" dirty="0" err="1"/>
              <a:t>esto</a:t>
            </a:r>
            <a:endParaRPr lang="en-US" sz="2800" dirty="0"/>
          </a:p>
          <a:p>
            <a:pPr lvl="1"/>
            <a:r>
              <a:rPr lang="en-US" sz="2800" dirty="0" err="1"/>
              <a:t>Seguía</a:t>
            </a:r>
            <a:r>
              <a:rPr lang="en-US" sz="2800" dirty="0"/>
              <a:t> la </a:t>
            </a:r>
            <a:r>
              <a:rPr lang="en-US" sz="2800" dirty="0" err="1"/>
              <a:t>duda</a:t>
            </a:r>
            <a:r>
              <a:rPr lang="en-US" sz="2800" dirty="0"/>
              <a:t> del </a:t>
            </a:r>
            <a:r>
              <a:rPr lang="en-US" sz="2800" dirty="0" err="1"/>
              <a:t>rol</a:t>
            </a:r>
            <a:r>
              <a:rPr lang="en-US" sz="2800" dirty="0"/>
              <a:t> </a:t>
            </a:r>
            <a:r>
              <a:rPr lang="en-US" sz="2800" dirty="0" err="1"/>
              <a:t>celular</a:t>
            </a:r>
            <a:r>
              <a:rPr lang="en-US" sz="2800" dirty="0"/>
              <a:t> </a:t>
            </a:r>
            <a:r>
              <a:rPr lang="en-US" sz="2800" dirty="0" err="1"/>
              <a:t>en</a:t>
            </a:r>
            <a:r>
              <a:rPr lang="en-US" sz="2800" dirty="0"/>
              <a:t> la </a:t>
            </a:r>
            <a:r>
              <a:rPr lang="en-US" sz="2800" dirty="0" err="1"/>
              <a:t>inmunidad</a:t>
            </a:r>
            <a:r>
              <a:rPr lang="en-US" sz="2800" dirty="0"/>
              <a:t> </a:t>
            </a:r>
          </a:p>
          <a:p>
            <a:pPr marL="0" indent="0">
              <a:buNone/>
            </a:pPr>
            <a:endParaRPr lang="en-US" dirty="0"/>
          </a:p>
        </p:txBody>
      </p:sp>
    </p:spTree>
    <p:extLst>
      <p:ext uri="{BB962C8B-B14F-4D97-AF65-F5344CB8AC3E}">
        <p14:creationId xmlns:p14="http://schemas.microsoft.com/office/powerpoint/2010/main" val="2214273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E49BD-0C73-B74D-8CED-71E70678F713}"/>
              </a:ext>
            </a:extLst>
          </p:cNvPr>
          <p:cNvSpPr>
            <a:spLocks noGrp="1"/>
          </p:cNvSpPr>
          <p:nvPr>
            <p:ph type="title"/>
          </p:nvPr>
        </p:nvSpPr>
        <p:spPr/>
        <p:txBody>
          <a:bodyPr/>
          <a:lstStyle/>
          <a:p>
            <a:r>
              <a:rPr lang="en-US" dirty="0" err="1"/>
              <a:t>Prueba</a:t>
            </a:r>
            <a:r>
              <a:rPr lang="en-US" dirty="0"/>
              <a:t> </a:t>
            </a:r>
            <a:r>
              <a:rPr lang="en-US" dirty="0" err="1"/>
              <a:t>definitiva</a:t>
            </a:r>
            <a:r>
              <a:rPr lang="en-US" dirty="0"/>
              <a:t> de la </a:t>
            </a:r>
            <a:r>
              <a:rPr lang="en-US" dirty="0" err="1"/>
              <a:t>teoría</a:t>
            </a:r>
            <a:r>
              <a:rPr lang="en-US" dirty="0"/>
              <a:t> </a:t>
            </a:r>
            <a:r>
              <a:rPr lang="en-US" dirty="0" err="1"/>
              <a:t>celular</a:t>
            </a:r>
            <a:endParaRPr lang="en-US" dirty="0"/>
          </a:p>
        </p:txBody>
      </p:sp>
      <p:sp>
        <p:nvSpPr>
          <p:cNvPr id="3" name="Content Placeholder 2">
            <a:extLst>
              <a:ext uri="{FF2B5EF4-FFF2-40B4-BE49-F238E27FC236}">
                <a16:creationId xmlns:a16="http://schemas.microsoft.com/office/drawing/2014/main" id="{A5E44EE5-62D9-384C-9E79-5EDB8305A9A6}"/>
              </a:ext>
            </a:extLst>
          </p:cNvPr>
          <p:cNvSpPr>
            <a:spLocks noGrp="1"/>
          </p:cNvSpPr>
          <p:nvPr>
            <p:ph idx="1"/>
          </p:nvPr>
        </p:nvSpPr>
        <p:spPr>
          <a:xfrm>
            <a:off x="539370" y="2089716"/>
            <a:ext cx="11197517" cy="4348661"/>
          </a:xfrm>
        </p:spPr>
        <p:txBody>
          <a:bodyPr>
            <a:normAutofit/>
          </a:bodyPr>
          <a:lstStyle/>
          <a:p>
            <a:r>
              <a:rPr lang="en-US" sz="2600" i="1" dirty="0"/>
              <a:t>Se </a:t>
            </a:r>
            <a:r>
              <a:rPr lang="en-US" sz="2600" i="1" dirty="0" err="1"/>
              <a:t>demuestra</a:t>
            </a:r>
            <a:r>
              <a:rPr lang="en-US" sz="2600" i="1" dirty="0"/>
              <a:t> que la </a:t>
            </a:r>
            <a:r>
              <a:rPr lang="en-US" sz="2600" i="1" dirty="0" err="1"/>
              <a:t>inmunidad</a:t>
            </a:r>
            <a:r>
              <a:rPr lang="en-US" sz="2600" i="1" dirty="0"/>
              <a:t> vs Listeria </a:t>
            </a:r>
            <a:r>
              <a:rPr lang="en-US" sz="2600" i="1" dirty="0" err="1"/>
              <a:t>monocystogenes</a:t>
            </a:r>
            <a:r>
              <a:rPr lang="en-US" sz="2600" i="1" dirty="0"/>
              <a:t> </a:t>
            </a:r>
            <a:r>
              <a:rPr lang="en-US" sz="2600" dirty="0"/>
              <a:t>se </a:t>
            </a:r>
            <a:r>
              <a:rPr lang="en-US" sz="2600" dirty="0" err="1"/>
              <a:t>transfiere</a:t>
            </a:r>
            <a:r>
              <a:rPr lang="en-US" sz="2600" dirty="0"/>
              <a:t> </a:t>
            </a:r>
            <a:r>
              <a:rPr lang="en-US" sz="2600" dirty="0" err="1"/>
              <a:t>celularmente</a:t>
            </a:r>
            <a:r>
              <a:rPr lang="en-US" sz="2600" dirty="0"/>
              <a:t> </a:t>
            </a:r>
            <a:r>
              <a:rPr lang="en-US" sz="2600" dirty="0" err="1"/>
              <a:t>pero</a:t>
            </a:r>
            <a:r>
              <a:rPr lang="en-US" sz="2600" dirty="0"/>
              <a:t> no </a:t>
            </a:r>
            <a:r>
              <a:rPr lang="en-US" sz="2600" dirty="0" err="1"/>
              <a:t>humoralmente</a:t>
            </a:r>
            <a:endParaRPr lang="en-US" sz="2600" dirty="0"/>
          </a:p>
          <a:p>
            <a:endParaRPr lang="en-US" sz="2600" dirty="0"/>
          </a:p>
          <a:p>
            <a:r>
              <a:rPr lang="en-US" sz="2400" dirty="0" err="1"/>
              <a:t>En</a:t>
            </a:r>
            <a:r>
              <a:rPr lang="en-US" sz="2400" dirty="0"/>
              <a:t> el </a:t>
            </a:r>
            <a:r>
              <a:rPr lang="en-US" sz="2400" dirty="0" err="1"/>
              <a:t>contexto</a:t>
            </a:r>
            <a:r>
              <a:rPr lang="en-US" sz="2400" dirty="0"/>
              <a:t> </a:t>
            </a:r>
            <a:r>
              <a:rPr lang="en-US" sz="2400" dirty="0" err="1"/>
              <a:t>clínico</a:t>
            </a:r>
            <a:endParaRPr lang="en-US" sz="2400" dirty="0"/>
          </a:p>
          <a:p>
            <a:pPr lvl="1"/>
            <a:r>
              <a:rPr lang="en-US" dirty="0" err="1"/>
              <a:t>Individuos</a:t>
            </a:r>
            <a:r>
              <a:rPr lang="en-US" dirty="0"/>
              <a:t> </a:t>
            </a:r>
            <a:r>
              <a:rPr lang="en-US" dirty="0" err="1"/>
              <a:t>sensibilizados</a:t>
            </a:r>
            <a:endParaRPr lang="en-US" dirty="0"/>
          </a:p>
          <a:p>
            <a:pPr lvl="2"/>
            <a:r>
              <a:rPr lang="en-US" sz="2400" dirty="0"/>
              <a:t>Se </a:t>
            </a:r>
            <a:r>
              <a:rPr lang="en-US" sz="2400" dirty="0" err="1"/>
              <a:t>detectan</a:t>
            </a:r>
            <a:r>
              <a:rPr lang="en-US" sz="2400" dirty="0"/>
              <a:t> Ab vs </a:t>
            </a:r>
            <a:r>
              <a:rPr lang="en-US" sz="2400" dirty="0" err="1"/>
              <a:t>algún</a:t>
            </a:r>
            <a:r>
              <a:rPr lang="en-US" sz="2400" dirty="0"/>
              <a:t> </a:t>
            </a:r>
            <a:r>
              <a:rPr lang="en-US" sz="2400" dirty="0" err="1"/>
              <a:t>microbio</a:t>
            </a:r>
            <a:r>
              <a:rPr lang="en-US" sz="2400" dirty="0"/>
              <a:t> </a:t>
            </a:r>
            <a:r>
              <a:rPr lang="en-US" sz="2400" dirty="0" err="1"/>
              <a:t>en</a:t>
            </a:r>
            <a:r>
              <a:rPr lang="en-US" sz="2400" dirty="0"/>
              <a:t> el </a:t>
            </a:r>
            <a:r>
              <a:rPr lang="en-US" sz="2400" dirty="0" err="1"/>
              <a:t>suero</a:t>
            </a:r>
            <a:r>
              <a:rPr lang="en-US" sz="2400" dirty="0"/>
              <a:t> de </a:t>
            </a:r>
            <a:r>
              <a:rPr lang="en-US" sz="2400" dirty="0" err="1"/>
              <a:t>ptes</a:t>
            </a:r>
            <a:r>
              <a:rPr lang="en-US" sz="2400" dirty="0"/>
              <a:t> </a:t>
            </a:r>
            <a:r>
              <a:rPr lang="en-US" sz="2400" dirty="0" err="1"/>
              <a:t>expuestos</a:t>
            </a:r>
            <a:endParaRPr lang="en-US" sz="2400" dirty="0"/>
          </a:p>
          <a:p>
            <a:pPr lvl="2"/>
            <a:r>
              <a:rPr lang="en-US" sz="2400" dirty="0"/>
              <a:t>Se </a:t>
            </a:r>
            <a:r>
              <a:rPr lang="en-US" sz="2400" dirty="0" err="1"/>
              <a:t>determina</a:t>
            </a:r>
            <a:r>
              <a:rPr lang="en-US" sz="2400" dirty="0"/>
              <a:t> la </a:t>
            </a:r>
            <a:r>
              <a:rPr lang="en-US" sz="2400" dirty="0" err="1"/>
              <a:t>reactividad</a:t>
            </a:r>
            <a:r>
              <a:rPr lang="en-US" sz="2400" dirty="0"/>
              <a:t> del </a:t>
            </a:r>
            <a:r>
              <a:rPr lang="en-US" sz="2400" dirty="0" err="1"/>
              <a:t>pte</a:t>
            </a:r>
            <a:r>
              <a:rPr lang="en-US" sz="2400" dirty="0"/>
              <a:t>  contra el </a:t>
            </a:r>
            <a:r>
              <a:rPr lang="en-US" sz="2400" dirty="0" err="1"/>
              <a:t>antígeno</a:t>
            </a:r>
            <a:r>
              <a:rPr lang="en-US" sz="2400" dirty="0"/>
              <a:t> o </a:t>
            </a:r>
            <a:r>
              <a:rPr lang="en-US" sz="2400" dirty="0" err="1"/>
              <a:t>productos</a:t>
            </a:r>
            <a:r>
              <a:rPr lang="en-US" sz="2400" dirty="0"/>
              <a:t> del </a:t>
            </a:r>
            <a:r>
              <a:rPr lang="en-US" sz="2400" dirty="0" err="1"/>
              <a:t>microbio</a:t>
            </a:r>
            <a:r>
              <a:rPr lang="en-US" sz="2400" dirty="0"/>
              <a:t> (</a:t>
            </a:r>
            <a:r>
              <a:rPr lang="en-US" sz="2400" dirty="0" err="1"/>
              <a:t>sensibilidad</a:t>
            </a:r>
            <a:r>
              <a:rPr lang="en-US" sz="2400" dirty="0"/>
              <a:t>) (</a:t>
            </a:r>
            <a:r>
              <a:rPr lang="en-US" sz="2400" dirty="0" err="1"/>
              <a:t>Tuberculina</a:t>
            </a:r>
            <a:r>
              <a:rPr lang="en-US" sz="2400" dirty="0"/>
              <a:t>)</a:t>
            </a:r>
          </a:p>
          <a:p>
            <a:pPr lvl="2"/>
            <a:r>
              <a:rPr lang="en-US" sz="2400" dirty="0"/>
              <a:t>El </a:t>
            </a:r>
            <a:r>
              <a:rPr lang="en-US" sz="2400" dirty="0" err="1"/>
              <a:t>individuo</a:t>
            </a:r>
            <a:r>
              <a:rPr lang="en-US" sz="2400" dirty="0"/>
              <a:t> es </a:t>
            </a:r>
            <a:r>
              <a:rPr lang="en-US" sz="2400" dirty="0" err="1"/>
              <a:t>capaz</a:t>
            </a:r>
            <a:r>
              <a:rPr lang="en-US" sz="2400" dirty="0"/>
              <a:t> de </a:t>
            </a:r>
            <a:r>
              <a:rPr lang="en-US" sz="2400" dirty="0" err="1"/>
              <a:t>montar</a:t>
            </a:r>
            <a:r>
              <a:rPr lang="en-US" sz="2400" dirty="0"/>
              <a:t> una RI</a:t>
            </a:r>
          </a:p>
          <a:p>
            <a:pPr lvl="1"/>
            <a:endParaRPr lang="en-US" sz="2200" dirty="0"/>
          </a:p>
          <a:p>
            <a:endParaRPr lang="en-US" sz="2600" dirty="0"/>
          </a:p>
          <a:p>
            <a:endParaRPr lang="en-US" dirty="0"/>
          </a:p>
        </p:txBody>
      </p:sp>
    </p:spTree>
    <p:extLst>
      <p:ext uri="{BB962C8B-B14F-4D97-AF65-F5344CB8AC3E}">
        <p14:creationId xmlns:p14="http://schemas.microsoft.com/office/powerpoint/2010/main" val="3953366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AF069-CD7C-EF40-8C3B-0A9C560545A1}"/>
              </a:ext>
            </a:extLst>
          </p:cNvPr>
          <p:cNvSpPr>
            <a:spLocks noGrp="1"/>
          </p:cNvSpPr>
          <p:nvPr>
            <p:ph type="title"/>
          </p:nvPr>
        </p:nvSpPr>
        <p:spPr>
          <a:xfrm>
            <a:off x="652105" y="0"/>
            <a:ext cx="10168128" cy="1179576"/>
          </a:xfrm>
        </p:spPr>
        <p:txBody>
          <a:bodyPr/>
          <a:lstStyle/>
          <a:p>
            <a:r>
              <a:rPr lang="en-US" dirty="0" err="1"/>
              <a:t>Adaptativa</a:t>
            </a:r>
            <a:r>
              <a:rPr lang="en-US" dirty="0"/>
              <a:t>: </a:t>
            </a:r>
            <a:r>
              <a:rPr lang="en-US" dirty="0" err="1"/>
              <a:t>Aspectos</a:t>
            </a:r>
            <a:r>
              <a:rPr lang="en-US" dirty="0"/>
              <a:t> </a:t>
            </a:r>
            <a:r>
              <a:rPr lang="en-US" dirty="0" err="1"/>
              <a:t>principales</a:t>
            </a:r>
            <a:endParaRPr lang="en-US" dirty="0"/>
          </a:p>
        </p:txBody>
      </p:sp>
      <p:sp>
        <p:nvSpPr>
          <p:cNvPr id="3" name="Content Placeholder 2">
            <a:extLst>
              <a:ext uri="{FF2B5EF4-FFF2-40B4-BE49-F238E27FC236}">
                <a16:creationId xmlns:a16="http://schemas.microsoft.com/office/drawing/2014/main" id="{8503FAB2-843D-C840-9C27-48ECAA1B9DC2}"/>
              </a:ext>
            </a:extLst>
          </p:cNvPr>
          <p:cNvSpPr>
            <a:spLocks noGrp="1"/>
          </p:cNvSpPr>
          <p:nvPr>
            <p:ph idx="1"/>
          </p:nvPr>
        </p:nvSpPr>
        <p:spPr>
          <a:xfrm>
            <a:off x="242170" y="2052139"/>
            <a:ext cx="6321467" cy="3694176"/>
          </a:xfrm>
        </p:spPr>
        <p:txBody>
          <a:bodyPr>
            <a:normAutofit/>
          </a:bodyPr>
          <a:lstStyle/>
          <a:p>
            <a:r>
              <a:rPr lang="en-US" sz="2400" dirty="0" err="1"/>
              <a:t>Comunes</a:t>
            </a:r>
            <a:r>
              <a:rPr lang="en-US" sz="2400" dirty="0"/>
              <a:t>, sea humoral o </a:t>
            </a:r>
            <a:r>
              <a:rPr lang="en-US" sz="2400" dirty="0" err="1"/>
              <a:t>celular</a:t>
            </a:r>
            <a:endParaRPr lang="en-US" sz="2400" dirty="0"/>
          </a:p>
          <a:p>
            <a:r>
              <a:rPr lang="en-US" sz="2400" dirty="0"/>
              <a:t>Contra </a:t>
            </a:r>
            <a:r>
              <a:rPr lang="en-US" sz="2400" dirty="0" err="1"/>
              <a:t>partes</a:t>
            </a:r>
            <a:r>
              <a:rPr lang="en-US" sz="2400" dirty="0"/>
              <a:t> </a:t>
            </a:r>
            <a:r>
              <a:rPr lang="en-US" sz="2400" dirty="0" err="1"/>
              <a:t>distintas</a:t>
            </a:r>
            <a:r>
              <a:rPr lang="en-US" sz="2400" dirty="0"/>
              <a:t> de un </a:t>
            </a:r>
            <a:r>
              <a:rPr lang="en-US" sz="2400" dirty="0" err="1"/>
              <a:t>mismo</a:t>
            </a:r>
            <a:r>
              <a:rPr lang="en-US" sz="2400" dirty="0"/>
              <a:t> Ag</a:t>
            </a:r>
          </a:p>
          <a:p>
            <a:r>
              <a:rPr lang="en-US" sz="2400" b="1" dirty="0" err="1"/>
              <a:t>Especificidad</a:t>
            </a:r>
            <a:r>
              <a:rPr lang="en-US" sz="2400" dirty="0"/>
              <a:t>: AB </a:t>
            </a:r>
            <a:r>
              <a:rPr lang="en-US" sz="2400" dirty="0" err="1"/>
              <a:t>distintos</a:t>
            </a:r>
            <a:r>
              <a:rPr lang="en-US" sz="2400" dirty="0"/>
              <a:t> vs </a:t>
            </a:r>
            <a:r>
              <a:rPr lang="en-US" sz="2400" dirty="0" err="1"/>
              <a:t>Ags</a:t>
            </a:r>
            <a:r>
              <a:rPr lang="en-US" sz="2400" dirty="0"/>
              <a:t> </a:t>
            </a:r>
            <a:r>
              <a:rPr lang="en-US" sz="2400" dirty="0" err="1"/>
              <a:t>distintos</a:t>
            </a:r>
            <a:endParaRPr lang="en-US" sz="2400" dirty="0"/>
          </a:p>
          <a:p>
            <a:r>
              <a:rPr lang="en-US" sz="2400" b="1" dirty="0" err="1"/>
              <a:t>Diversidad</a:t>
            </a:r>
            <a:r>
              <a:rPr lang="en-US" sz="2400" dirty="0"/>
              <a:t>: </a:t>
            </a:r>
            <a:r>
              <a:rPr lang="en-US" sz="2400" dirty="0" err="1"/>
              <a:t>repertorio</a:t>
            </a:r>
            <a:r>
              <a:rPr lang="en-US" sz="2400" dirty="0"/>
              <a:t> vs </a:t>
            </a:r>
            <a:r>
              <a:rPr lang="en-US" sz="2400" dirty="0" err="1"/>
              <a:t>agentes</a:t>
            </a:r>
            <a:r>
              <a:rPr lang="en-US" sz="2400" dirty="0"/>
              <a:t>, </a:t>
            </a:r>
            <a:r>
              <a:rPr lang="en-US" sz="2400" dirty="0" err="1"/>
              <a:t>amplio</a:t>
            </a:r>
            <a:r>
              <a:rPr lang="en-US" sz="2400" dirty="0"/>
              <a:t>, </a:t>
            </a:r>
            <a:r>
              <a:rPr lang="en-US" sz="2400" dirty="0" err="1"/>
              <a:t>receptores</a:t>
            </a:r>
            <a:r>
              <a:rPr lang="en-US" sz="2400" dirty="0"/>
              <a:t> vs </a:t>
            </a:r>
            <a:r>
              <a:rPr lang="en-US" sz="2400" dirty="0" err="1"/>
              <a:t>agente</a:t>
            </a:r>
            <a:r>
              <a:rPr lang="en-US" sz="2400" dirty="0"/>
              <a:t> </a:t>
            </a:r>
            <a:r>
              <a:rPr lang="en-US" sz="2400" dirty="0" err="1"/>
              <a:t>en</a:t>
            </a:r>
            <a:r>
              <a:rPr lang="en-US" sz="2400" dirty="0"/>
              <a:t> los </a:t>
            </a:r>
            <a:r>
              <a:rPr lang="en-US" sz="2400" dirty="0" err="1"/>
              <a:t>Linf</a:t>
            </a:r>
            <a:r>
              <a:rPr lang="en-US" sz="2400" dirty="0"/>
              <a:t> es </a:t>
            </a:r>
            <a:r>
              <a:rPr lang="en-US" sz="2400" dirty="0" err="1"/>
              <a:t>amplio</a:t>
            </a:r>
            <a:endParaRPr lang="en-US" sz="2400" dirty="0"/>
          </a:p>
          <a:p>
            <a:r>
              <a:rPr lang="en-US" sz="2400" b="1" dirty="0"/>
              <a:t>Memoria</a:t>
            </a:r>
            <a:r>
              <a:rPr lang="en-US" sz="2400" dirty="0"/>
              <a:t>: Resp 2ria, mas </a:t>
            </a:r>
            <a:r>
              <a:rPr lang="en-US" sz="2400" dirty="0" err="1"/>
              <a:t>fuertes</a:t>
            </a:r>
            <a:r>
              <a:rPr lang="en-US" sz="2400" dirty="0"/>
              <a:t>, </a:t>
            </a:r>
            <a:r>
              <a:rPr lang="en-US" sz="2400" dirty="0" err="1"/>
              <a:t>rápidas</a:t>
            </a:r>
            <a:r>
              <a:rPr lang="en-US" sz="2400" dirty="0"/>
              <a:t> y </a:t>
            </a:r>
            <a:r>
              <a:rPr lang="en-US" sz="2400" dirty="0" err="1"/>
              <a:t>especificas</a:t>
            </a:r>
            <a:r>
              <a:rPr lang="en-US" sz="2400" dirty="0"/>
              <a:t>, tanto </a:t>
            </a:r>
            <a:r>
              <a:rPr lang="en-US" sz="2400" dirty="0" err="1"/>
              <a:t>en</a:t>
            </a:r>
            <a:r>
              <a:rPr lang="en-US" sz="2400" dirty="0"/>
              <a:t> B </a:t>
            </a:r>
            <a:r>
              <a:rPr lang="en-US" sz="2400" dirty="0" err="1"/>
              <a:t>como</a:t>
            </a:r>
            <a:r>
              <a:rPr lang="en-US" sz="2400" dirty="0"/>
              <a:t> T</a:t>
            </a:r>
          </a:p>
          <a:p>
            <a:endParaRPr lang="en-US" sz="2400" dirty="0"/>
          </a:p>
          <a:p>
            <a:endParaRPr lang="en-US" sz="2400" dirty="0"/>
          </a:p>
        </p:txBody>
      </p:sp>
      <p:pic>
        <p:nvPicPr>
          <p:cNvPr id="6" name="Picture 5">
            <a:extLst>
              <a:ext uri="{FF2B5EF4-FFF2-40B4-BE49-F238E27FC236}">
                <a16:creationId xmlns:a16="http://schemas.microsoft.com/office/drawing/2014/main" id="{4DA69811-5B39-964D-96C0-D98A2F26FBEF}"/>
              </a:ext>
            </a:extLst>
          </p:cNvPr>
          <p:cNvPicPr>
            <a:picLocks noChangeAspect="1"/>
          </p:cNvPicPr>
          <p:nvPr/>
        </p:nvPicPr>
        <p:blipFill rotWithShape="1">
          <a:blip r:embed="rId2"/>
          <a:srcRect r="32319"/>
          <a:stretch/>
        </p:blipFill>
        <p:spPr>
          <a:xfrm>
            <a:off x="6526302" y="1753643"/>
            <a:ext cx="5536262" cy="3978015"/>
          </a:xfrm>
          <a:prstGeom prst="rect">
            <a:avLst/>
          </a:prstGeom>
        </p:spPr>
      </p:pic>
    </p:spTree>
    <p:extLst>
      <p:ext uri="{BB962C8B-B14F-4D97-AF65-F5344CB8AC3E}">
        <p14:creationId xmlns:p14="http://schemas.microsoft.com/office/powerpoint/2010/main" val="2577714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AF069-CD7C-EF40-8C3B-0A9C560545A1}"/>
              </a:ext>
            </a:extLst>
          </p:cNvPr>
          <p:cNvSpPr>
            <a:spLocks noGrp="1"/>
          </p:cNvSpPr>
          <p:nvPr>
            <p:ph type="title"/>
          </p:nvPr>
        </p:nvSpPr>
        <p:spPr>
          <a:xfrm>
            <a:off x="652105" y="0"/>
            <a:ext cx="10168128" cy="1179576"/>
          </a:xfrm>
        </p:spPr>
        <p:txBody>
          <a:bodyPr/>
          <a:lstStyle/>
          <a:p>
            <a:r>
              <a:rPr lang="en-US" dirty="0" err="1"/>
              <a:t>Adaptativa</a:t>
            </a:r>
            <a:r>
              <a:rPr lang="en-US" dirty="0"/>
              <a:t>: </a:t>
            </a:r>
            <a:r>
              <a:rPr lang="en-US" dirty="0" err="1"/>
              <a:t>Aspectos</a:t>
            </a:r>
            <a:r>
              <a:rPr lang="en-US" dirty="0"/>
              <a:t> </a:t>
            </a:r>
            <a:r>
              <a:rPr lang="en-US" dirty="0" err="1"/>
              <a:t>principales</a:t>
            </a:r>
            <a:endParaRPr lang="en-US" dirty="0"/>
          </a:p>
        </p:txBody>
      </p:sp>
      <p:sp>
        <p:nvSpPr>
          <p:cNvPr id="3" name="Content Placeholder 2">
            <a:extLst>
              <a:ext uri="{FF2B5EF4-FFF2-40B4-BE49-F238E27FC236}">
                <a16:creationId xmlns:a16="http://schemas.microsoft.com/office/drawing/2014/main" id="{8503FAB2-843D-C840-9C27-48ECAA1B9DC2}"/>
              </a:ext>
            </a:extLst>
          </p:cNvPr>
          <p:cNvSpPr>
            <a:spLocks noGrp="1"/>
          </p:cNvSpPr>
          <p:nvPr>
            <p:ph idx="1"/>
          </p:nvPr>
        </p:nvSpPr>
        <p:spPr>
          <a:xfrm>
            <a:off x="304800" y="1901827"/>
            <a:ext cx="11143989" cy="3694176"/>
          </a:xfrm>
        </p:spPr>
        <p:txBody>
          <a:bodyPr>
            <a:normAutofit/>
          </a:bodyPr>
          <a:lstStyle/>
          <a:p>
            <a:r>
              <a:rPr lang="en-US" sz="2400" b="1" dirty="0" err="1"/>
              <a:t>Expansión</a:t>
            </a:r>
            <a:r>
              <a:rPr lang="en-US" sz="2400" b="1" dirty="0"/>
              <a:t> clonal </a:t>
            </a:r>
            <a:r>
              <a:rPr lang="en-US" sz="2400" dirty="0"/>
              <a:t>– </a:t>
            </a:r>
            <a:r>
              <a:rPr lang="en-US" sz="2400" dirty="0" err="1"/>
              <a:t>proliferación</a:t>
            </a:r>
            <a:r>
              <a:rPr lang="en-US" sz="2400" dirty="0"/>
              <a:t> </a:t>
            </a:r>
            <a:r>
              <a:rPr lang="en-US" sz="2400" dirty="0" err="1"/>
              <a:t>rapida</a:t>
            </a:r>
            <a:r>
              <a:rPr lang="en-US" sz="2400" dirty="0"/>
              <a:t> y </a:t>
            </a:r>
            <a:r>
              <a:rPr lang="en-US" sz="2400" dirty="0" err="1"/>
              <a:t>selectiva</a:t>
            </a:r>
            <a:r>
              <a:rPr lang="en-US" sz="2400" dirty="0"/>
              <a:t> de </a:t>
            </a:r>
            <a:r>
              <a:rPr lang="en-US" sz="2400" dirty="0" err="1"/>
              <a:t>linfocitos</a:t>
            </a:r>
            <a:r>
              <a:rPr lang="en-US" sz="2400" dirty="0"/>
              <a:t> que </a:t>
            </a:r>
            <a:r>
              <a:rPr lang="en-US" sz="2400" dirty="0" err="1"/>
              <a:t>expresan</a:t>
            </a:r>
            <a:r>
              <a:rPr lang="en-US" sz="2400" dirty="0"/>
              <a:t> el </a:t>
            </a:r>
            <a:r>
              <a:rPr lang="en-US" sz="2400" dirty="0" err="1"/>
              <a:t>mismo</a:t>
            </a:r>
            <a:r>
              <a:rPr lang="en-US" sz="2400" dirty="0"/>
              <a:t> receptor vs Ag o </a:t>
            </a:r>
            <a:r>
              <a:rPr lang="en-US" sz="2400" dirty="0" err="1"/>
              <a:t>patógeno</a:t>
            </a:r>
            <a:r>
              <a:rPr lang="en-US" sz="2400" dirty="0"/>
              <a:t>: </a:t>
            </a:r>
            <a:r>
              <a:rPr lang="en-US" sz="2400" dirty="0" err="1"/>
              <a:t>todos</a:t>
            </a:r>
            <a:r>
              <a:rPr lang="en-US" sz="2400" dirty="0"/>
              <a:t> </a:t>
            </a:r>
            <a:r>
              <a:rPr lang="en-US" sz="2400" dirty="0" err="1"/>
              <a:t>salen</a:t>
            </a:r>
            <a:r>
              <a:rPr lang="en-US" sz="2400" dirty="0"/>
              <a:t> la la </a:t>
            </a:r>
            <a:r>
              <a:rPr lang="en-US" sz="2400" dirty="0" err="1"/>
              <a:t>misma</a:t>
            </a:r>
            <a:r>
              <a:rPr lang="en-US" sz="2400" dirty="0"/>
              <a:t> </a:t>
            </a:r>
            <a:r>
              <a:rPr lang="en-US" sz="2400" dirty="0" err="1"/>
              <a:t>célula</a:t>
            </a:r>
            <a:r>
              <a:rPr lang="en-US" sz="2400" dirty="0"/>
              <a:t> (</a:t>
            </a:r>
            <a:r>
              <a:rPr lang="en-US" sz="2400" dirty="0" err="1"/>
              <a:t>clono</a:t>
            </a:r>
            <a:r>
              <a:rPr lang="en-US" sz="2400" dirty="0"/>
              <a:t>)</a:t>
            </a:r>
          </a:p>
          <a:p>
            <a:pPr lvl="1"/>
            <a:r>
              <a:rPr lang="en-US" dirty="0" err="1"/>
              <a:t>Permite</a:t>
            </a:r>
            <a:r>
              <a:rPr lang="en-US" dirty="0"/>
              <a:t> al Sistema </a:t>
            </a:r>
            <a:r>
              <a:rPr lang="en-US" dirty="0" err="1"/>
              <a:t>mantener</a:t>
            </a:r>
            <a:r>
              <a:rPr lang="en-US" dirty="0"/>
              <a:t> el </a:t>
            </a:r>
            <a:r>
              <a:rPr lang="en-US" dirty="0" err="1"/>
              <a:t>mismo</a:t>
            </a:r>
            <a:r>
              <a:rPr lang="en-US" dirty="0"/>
              <a:t> </a:t>
            </a:r>
            <a:r>
              <a:rPr lang="en-US" dirty="0" err="1"/>
              <a:t>ritmo</a:t>
            </a:r>
            <a:r>
              <a:rPr lang="en-US" dirty="0"/>
              <a:t> de la </a:t>
            </a:r>
            <a:r>
              <a:rPr lang="en-US" dirty="0" err="1"/>
              <a:t>proliferacion</a:t>
            </a:r>
            <a:r>
              <a:rPr lang="en-US" dirty="0"/>
              <a:t> del </a:t>
            </a:r>
            <a:r>
              <a:rPr lang="en-US" dirty="0" err="1"/>
              <a:t>patógeno</a:t>
            </a:r>
            <a:endParaRPr lang="en-US" dirty="0"/>
          </a:p>
          <a:p>
            <a:r>
              <a:rPr lang="en-US" sz="2400" b="1" dirty="0" err="1"/>
              <a:t>Especialización</a:t>
            </a:r>
            <a:r>
              <a:rPr lang="en-US" sz="2400" dirty="0"/>
              <a:t> – </a:t>
            </a:r>
            <a:r>
              <a:rPr lang="en-US" sz="2400" dirty="0" err="1"/>
              <a:t>respuesta</a:t>
            </a:r>
            <a:r>
              <a:rPr lang="en-US" sz="2400" dirty="0"/>
              <a:t> hum o </a:t>
            </a:r>
            <a:r>
              <a:rPr lang="en-US" sz="2400" dirty="0" err="1"/>
              <a:t>cel</a:t>
            </a:r>
            <a:r>
              <a:rPr lang="en-US" sz="2400" dirty="0"/>
              <a:t>, </a:t>
            </a:r>
            <a:r>
              <a:rPr lang="en-US" sz="2400" dirty="0" err="1"/>
              <a:t>según</a:t>
            </a:r>
            <a:r>
              <a:rPr lang="en-US" sz="2400" dirty="0"/>
              <a:t> el </a:t>
            </a:r>
            <a:r>
              <a:rPr lang="en-US" sz="2400" dirty="0" err="1"/>
              <a:t>patógeno</a:t>
            </a:r>
            <a:r>
              <a:rPr lang="en-US" sz="2400" dirty="0"/>
              <a:t> o </a:t>
            </a:r>
            <a:r>
              <a:rPr lang="en-US" sz="2400" dirty="0" err="1"/>
              <a:t>según</a:t>
            </a:r>
            <a:r>
              <a:rPr lang="en-US" sz="2400" dirty="0"/>
              <a:t> </a:t>
            </a:r>
            <a:r>
              <a:rPr lang="en-US" sz="2400" dirty="0" err="1"/>
              <a:t>etapa</a:t>
            </a:r>
            <a:r>
              <a:rPr lang="en-US" sz="2400" dirty="0"/>
              <a:t> de la </a:t>
            </a:r>
            <a:r>
              <a:rPr lang="en-US" sz="2400" dirty="0" err="1"/>
              <a:t>infección</a:t>
            </a:r>
            <a:r>
              <a:rPr lang="en-US" sz="2400" dirty="0"/>
              <a:t>- </a:t>
            </a:r>
            <a:r>
              <a:rPr lang="en-US" sz="2400" dirty="0" err="1"/>
              <a:t>extracelular</a:t>
            </a:r>
            <a:r>
              <a:rPr lang="en-US" sz="2400" dirty="0"/>
              <a:t>, intracellular, ABs, </a:t>
            </a:r>
            <a:r>
              <a:rPr lang="en-US" sz="2400" dirty="0" err="1"/>
              <a:t>células</a:t>
            </a:r>
            <a:r>
              <a:rPr lang="en-US" sz="2400" dirty="0"/>
              <a:t>, a la </a:t>
            </a:r>
            <a:r>
              <a:rPr lang="en-US" sz="2400" dirty="0" err="1"/>
              <a:t>medida</a:t>
            </a:r>
            <a:endParaRPr lang="en-US" sz="2400" dirty="0"/>
          </a:p>
          <a:p>
            <a:r>
              <a:rPr lang="en-US" sz="2400" b="1" dirty="0"/>
              <a:t>Homeostasis</a:t>
            </a:r>
            <a:r>
              <a:rPr lang="en-US" sz="2400" dirty="0"/>
              <a:t> – RI se </a:t>
            </a:r>
            <a:r>
              <a:rPr lang="en-US" sz="2400" dirty="0" err="1"/>
              <a:t>apaga</a:t>
            </a:r>
            <a:r>
              <a:rPr lang="en-US" sz="2400" dirty="0"/>
              <a:t> al </a:t>
            </a:r>
            <a:r>
              <a:rPr lang="en-US" sz="2400" dirty="0" err="1"/>
              <a:t>desaparecer</a:t>
            </a:r>
            <a:r>
              <a:rPr lang="en-US" sz="2400" dirty="0"/>
              <a:t> el </a:t>
            </a:r>
            <a:r>
              <a:rPr lang="en-US" sz="2400" dirty="0" err="1"/>
              <a:t>estímulo</a:t>
            </a:r>
            <a:r>
              <a:rPr lang="en-US" sz="2400" dirty="0"/>
              <a:t>, apoptosis de </a:t>
            </a:r>
            <a:r>
              <a:rPr lang="en-US" sz="2400" dirty="0" err="1"/>
              <a:t>linfocitos</a:t>
            </a:r>
            <a:r>
              <a:rPr lang="en-US" sz="2400" dirty="0"/>
              <a:t>, </a:t>
            </a:r>
            <a:r>
              <a:rPr lang="en-US" sz="2400" dirty="0" err="1"/>
              <a:t>excepto</a:t>
            </a:r>
            <a:r>
              <a:rPr lang="en-US" sz="2400" dirty="0"/>
              <a:t> la </a:t>
            </a:r>
            <a:r>
              <a:rPr lang="en-US" sz="2400" dirty="0" err="1"/>
              <a:t>memoria</a:t>
            </a:r>
            <a:endParaRPr lang="en-US" sz="2400" dirty="0"/>
          </a:p>
          <a:p>
            <a:pPr lvl="1"/>
            <a:endParaRPr lang="en-US" sz="2000" dirty="0"/>
          </a:p>
          <a:p>
            <a:endParaRPr lang="en-US" sz="2000" dirty="0"/>
          </a:p>
          <a:p>
            <a:endParaRPr lang="en-US" sz="2400" dirty="0"/>
          </a:p>
          <a:p>
            <a:endParaRPr lang="en-US" sz="2400" dirty="0"/>
          </a:p>
        </p:txBody>
      </p:sp>
    </p:spTree>
    <p:extLst>
      <p:ext uri="{BB962C8B-B14F-4D97-AF65-F5344CB8AC3E}">
        <p14:creationId xmlns:p14="http://schemas.microsoft.com/office/powerpoint/2010/main" val="40465620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AF069-CD7C-EF40-8C3B-0A9C560545A1}"/>
              </a:ext>
            </a:extLst>
          </p:cNvPr>
          <p:cNvSpPr>
            <a:spLocks noGrp="1"/>
          </p:cNvSpPr>
          <p:nvPr>
            <p:ph type="title"/>
          </p:nvPr>
        </p:nvSpPr>
        <p:spPr>
          <a:xfrm>
            <a:off x="652105" y="0"/>
            <a:ext cx="10168128" cy="1179576"/>
          </a:xfrm>
        </p:spPr>
        <p:txBody>
          <a:bodyPr/>
          <a:lstStyle/>
          <a:p>
            <a:r>
              <a:rPr lang="en-US" dirty="0" err="1"/>
              <a:t>Adaptativa</a:t>
            </a:r>
            <a:r>
              <a:rPr lang="en-US" dirty="0"/>
              <a:t>: </a:t>
            </a:r>
            <a:r>
              <a:rPr lang="en-US" dirty="0" err="1"/>
              <a:t>Aspectos</a:t>
            </a:r>
            <a:r>
              <a:rPr lang="en-US" dirty="0"/>
              <a:t> </a:t>
            </a:r>
            <a:r>
              <a:rPr lang="en-US" dirty="0" err="1"/>
              <a:t>principales</a:t>
            </a:r>
            <a:endParaRPr lang="en-US" dirty="0"/>
          </a:p>
        </p:txBody>
      </p:sp>
      <p:sp>
        <p:nvSpPr>
          <p:cNvPr id="3" name="Content Placeholder 2">
            <a:extLst>
              <a:ext uri="{FF2B5EF4-FFF2-40B4-BE49-F238E27FC236}">
                <a16:creationId xmlns:a16="http://schemas.microsoft.com/office/drawing/2014/main" id="{8503FAB2-843D-C840-9C27-48ECAA1B9DC2}"/>
              </a:ext>
            </a:extLst>
          </p:cNvPr>
          <p:cNvSpPr>
            <a:spLocks noGrp="1"/>
          </p:cNvSpPr>
          <p:nvPr>
            <p:ph idx="1"/>
          </p:nvPr>
        </p:nvSpPr>
        <p:spPr>
          <a:xfrm>
            <a:off x="476741" y="2039613"/>
            <a:ext cx="6162054" cy="3694176"/>
          </a:xfrm>
        </p:spPr>
        <p:txBody>
          <a:bodyPr/>
          <a:lstStyle/>
          <a:p>
            <a:r>
              <a:rPr lang="en-US" sz="2400" b="1" dirty="0"/>
              <a:t>No </a:t>
            </a:r>
            <a:r>
              <a:rPr lang="en-US" sz="2400" b="1" dirty="0" err="1"/>
              <a:t>autoreactividad</a:t>
            </a:r>
            <a:r>
              <a:rPr lang="en-US" sz="2400" b="1" dirty="0"/>
              <a:t>  </a:t>
            </a:r>
            <a:r>
              <a:rPr lang="en-US" sz="2400" dirty="0"/>
              <a:t>– se </a:t>
            </a:r>
            <a:r>
              <a:rPr lang="en-US" sz="2400" dirty="0" err="1"/>
              <a:t>eliminan</a:t>
            </a:r>
            <a:r>
              <a:rPr lang="en-US" sz="2400" dirty="0"/>
              <a:t> </a:t>
            </a:r>
            <a:r>
              <a:rPr lang="en-US" sz="2400" dirty="0" err="1"/>
              <a:t>células</a:t>
            </a:r>
            <a:r>
              <a:rPr lang="en-US" sz="2400" dirty="0"/>
              <a:t> que </a:t>
            </a:r>
            <a:r>
              <a:rPr lang="en-US" sz="2400" dirty="0" err="1"/>
              <a:t>autoreconocen</a:t>
            </a:r>
            <a:r>
              <a:rPr lang="en-US" sz="2400" dirty="0"/>
              <a:t> </a:t>
            </a:r>
          </a:p>
          <a:p>
            <a:pPr lvl="1"/>
            <a:r>
              <a:rPr lang="en-US" dirty="0" err="1"/>
              <a:t>Tolerancia</a:t>
            </a:r>
            <a:r>
              <a:rPr lang="en-US" dirty="0"/>
              <a:t> – </a:t>
            </a:r>
            <a:r>
              <a:rPr lang="en-US" dirty="0" err="1"/>
              <a:t>ausencia</a:t>
            </a:r>
            <a:r>
              <a:rPr lang="en-US" dirty="0"/>
              <a:t> de RI</a:t>
            </a:r>
          </a:p>
          <a:p>
            <a:pPr lvl="1"/>
            <a:r>
              <a:rPr lang="en-US" dirty="0" err="1"/>
              <a:t>Autotolerancia</a:t>
            </a:r>
            <a:r>
              <a:rPr lang="en-US" dirty="0"/>
              <a:t> – contra </a:t>
            </a:r>
            <a:r>
              <a:rPr lang="en-US" dirty="0" err="1"/>
              <a:t>Ags</a:t>
            </a:r>
            <a:r>
              <a:rPr lang="en-US" dirty="0"/>
              <a:t> </a:t>
            </a:r>
            <a:r>
              <a:rPr lang="en-US" dirty="0" err="1"/>
              <a:t>propios</a:t>
            </a:r>
            <a:endParaRPr lang="en-US" dirty="0"/>
          </a:p>
          <a:p>
            <a:pPr lvl="1"/>
            <a:r>
              <a:rPr lang="en-US" dirty="0" err="1"/>
              <a:t>Autoinmunidad</a:t>
            </a:r>
            <a:r>
              <a:rPr lang="en-US" dirty="0"/>
              <a:t> – </a:t>
            </a:r>
            <a:r>
              <a:rPr lang="en-US" dirty="0" err="1"/>
              <a:t>fallo</a:t>
            </a:r>
            <a:r>
              <a:rPr lang="en-US" dirty="0"/>
              <a:t> </a:t>
            </a:r>
            <a:r>
              <a:rPr lang="en-US" dirty="0" err="1"/>
              <a:t>en</a:t>
            </a:r>
            <a:r>
              <a:rPr lang="en-US" dirty="0"/>
              <a:t> la </a:t>
            </a:r>
            <a:r>
              <a:rPr lang="en-US" dirty="0" err="1"/>
              <a:t>inducción</a:t>
            </a:r>
            <a:r>
              <a:rPr lang="en-US" dirty="0"/>
              <a:t> y </a:t>
            </a:r>
            <a:r>
              <a:rPr lang="en-US" dirty="0" err="1"/>
              <a:t>mantenimiento</a:t>
            </a:r>
            <a:r>
              <a:rPr lang="en-US" dirty="0"/>
              <a:t> de la </a:t>
            </a:r>
            <a:r>
              <a:rPr lang="en-US" dirty="0" err="1"/>
              <a:t>autotolerancia</a:t>
            </a:r>
            <a:r>
              <a:rPr lang="en-US" dirty="0"/>
              <a:t> </a:t>
            </a:r>
          </a:p>
          <a:p>
            <a:pPr lvl="1"/>
            <a:endParaRPr lang="en-US" sz="2000" dirty="0"/>
          </a:p>
        </p:txBody>
      </p:sp>
      <p:pic>
        <p:nvPicPr>
          <p:cNvPr id="5" name="Picture 4">
            <a:extLst>
              <a:ext uri="{FF2B5EF4-FFF2-40B4-BE49-F238E27FC236}">
                <a16:creationId xmlns:a16="http://schemas.microsoft.com/office/drawing/2014/main" id="{345B639E-A827-494E-8F03-01FD7BEF84F8}"/>
              </a:ext>
            </a:extLst>
          </p:cNvPr>
          <p:cNvPicPr>
            <a:picLocks noChangeAspect="1"/>
          </p:cNvPicPr>
          <p:nvPr/>
        </p:nvPicPr>
        <p:blipFill>
          <a:blip r:embed="rId2"/>
          <a:stretch>
            <a:fillRect/>
          </a:stretch>
        </p:blipFill>
        <p:spPr>
          <a:xfrm>
            <a:off x="6646596" y="969200"/>
            <a:ext cx="5413272" cy="5556860"/>
          </a:xfrm>
          <a:prstGeom prst="rect">
            <a:avLst/>
          </a:prstGeom>
        </p:spPr>
      </p:pic>
      <p:sp>
        <p:nvSpPr>
          <p:cNvPr id="6" name="TextBox 5">
            <a:extLst>
              <a:ext uri="{FF2B5EF4-FFF2-40B4-BE49-F238E27FC236}">
                <a16:creationId xmlns:a16="http://schemas.microsoft.com/office/drawing/2014/main" id="{6703102E-4DFD-1744-8FBA-437006F4F3D7}"/>
              </a:ext>
            </a:extLst>
          </p:cNvPr>
          <p:cNvSpPr txBox="1"/>
          <p:nvPr/>
        </p:nvSpPr>
        <p:spPr>
          <a:xfrm>
            <a:off x="652105" y="5135671"/>
            <a:ext cx="4554132" cy="461665"/>
          </a:xfrm>
          <a:prstGeom prst="rect">
            <a:avLst/>
          </a:prstGeom>
          <a:noFill/>
        </p:spPr>
        <p:txBody>
          <a:bodyPr wrap="none" rtlCol="0">
            <a:spAutoFit/>
          </a:bodyPr>
          <a:lstStyle/>
          <a:p>
            <a:r>
              <a:rPr lang="en-US" sz="2400" dirty="0"/>
              <a:t>-Feedback </a:t>
            </a:r>
            <a:r>
              <a:rPr lang="en-US" sz="2400" dirty="0" err="1"/>
              <a:t>positivo</a:t>
            </a:r>
            <a:r>
              <a:rPr lang="en-US" sz="2400" dirty="0"/>
              <a:t> o negative?</a:t>
            </a:r>
          </a:p>
        </p:txBody>
      </p:sp>
    </p:spTree>
    <p:extLst>
      <p:ext uri="{BB962C8B-B14F-4D97-AF65-F5344CB8AC3E}">
        <p14:creationId xmlns:p14="http://schemas.microsoft.com/office/powerpoint/2010/main" val="1181820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BD9EA-16A3-FC45-951A-5E2FAEF45CB6}"/>
              </a:ext>
            </a:extLst>
          </p:cNvPr>
          <p:cNvSpPr>
            <a:spLocks noGrp="1"/>
          </p:cNvSpPr>
          <p:nvPr>
            <p:ph type="title"/>
          </p:nvPr>
        </p:nvSpPr>
        <p:spPr/>
        <p:txBody>
          <a:bodyPr/>
          <a:lstStyle/>
          <a:p>
            <a:r>
              <a:rPr lang="en-US" dirty="0" err="1"/>
              <a:t>Introducción</a:t>
            </a:r>
            <a:r>
              <a:rPr lang="en-US" dirty="0"/>
              <a:t> </a:t>
            </a:r>
          </a:p>
        </p:txBody>
      </p:sp>
      <p:sp>
        <p:nvSpPr>
          <p:cNvPr id="3" name="Content Placeholder 2">
            <a:extLst>
              <a:ext uri="{FF2B5EF4-FFF2-40B4-BE49-F238E27FC236}">
                <a16:creationId xmlns:a16="http://schemas.microsoft.com/office/drawing/2014/main" id="{E3CB898F-4B2A-D940-BE21-7F2E16DD0CF6}"/>
              </a:ext>
            </a:extLst>
          </p:cNvPr>
          <p:cNvSpPr>
            <a:spLocks noGrp="1"/>
          </p:cNvSpPr>
          <p:nvPr>
            <p:ph idx="1"/>
          </p:nvPr>
        </p:nvSpPr>
        <p:spPr>
          <a:xfrm>
            <a:off x="652104" y="2027088"/>
            <a:ext cx="11084783" cy="4549076"/>
          </a:xfrm>
        </p:spPr>
        <p:txBody>
          <a:bodyPr>
            <a:normAutofit fontScale="92500"/>
          </a:bodyPr>
          <a:lstStyle/>
          <a:p>
            <a:pPr lvl="0"/>
            <a:r>
              <a:rPr lang="es-ES" b="1" dirty="0"/>
              <a:t>Sistema inmune (SI</a:t>
            </a:r>
            <a:r>
              <a:rPr lang="es-ES" dirty="0"/>
              <a:t>): constituido por las células y moléculas (mecanismos) </a:t>
            </a:r>
            <a:endParaRPr lang="en-US" dirty="0"/>
          </a:p>
          <a:p>
            <a:pPr lvl="0"/>
            <a:r>
              <a:rPr lang="es-ES" b="1" dirty="0"/>
              <a:t>Respuesta inmune (RI) </a:t>
            </a:r>
            <a:r>
              <a:rPr lang="es-ES" dirty="0"/>
              <a:t>– respuesta colectiva y coordinada del SI a la introducción, llegada, exposición a sustancias ajenas al organismo</a:t>
            </a:r>
          </a:p>
          <a:p>
            <a:pPr lvl="1"/>
            <a:r>
              <a:rPr lang="es-ES" sz="2600" dirty="0"/>
              <a:t>Pero… sustancias no ajenas ni necesariamente infecciosas puede activar una RI dañina y peligrosa para el organismo</a:t>
            </a:r>
          </a:p>
          <a:p>
            <a:pPr lvl="2"/>
            <a:r>
              <a:rPr lang="en-US" sz="2600" dirty="0"/>
              <a:t>-_______________________</a:t>
            </a:r>
          </a:p>
          <a:p>
            <a:pPr lvl="1"/>
            <a:r>
              <a:rPr lang="es-ES" sz="2600" dirty="0"/>
              <a:t>Pero… mecanismos diseñados para normalmente defender al organismo, pueden activar una RI dañina y peligrosa para el organismo</a:t>
            </a:r>
          </a:p>
          <a:p>
            <a:pPr lvl="2"/>
            <a:r>
              <a:rPr lang="es-ES" dirty="0"/>
              <a:t>-_____________________________</a:t>
            </a:r>
            <a:endParaRPr lang="en-US" dirty="0"/>
          </a:p>
          <a:p>
            <a:pPr lvl="0"/>
            <a:endParaRPr lang="en-US" dirty="0"/>
          </a:p>
          <a:p>
            <a:endParaRPr lang="en-US" dirty="0"/>
          </a:p>
        </p:txBody>
      </p:sp>
    </p:spTree>
    <p:extLst>
      <p:ext uri="{BB962C8B-B14F-4D97-AF65-F5344CB8AC3E}">
        <p14:creationId xmlns:p14="http://schemas.microsoft.com/office/powerpoint/2010/main" val="1726531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553F7-B364-D34F-8BBA-666AB602A779}"/>
              </a:ext>
            </a:extLst>
          </p:cNvPr>
          <p:cNvSpPr>
            <a:spLocks noGrp="1"/>
          </p:cNvSpPr>
          <p:nvPr>
            <p:ph type="title"/>
          </p:nvPr>
        </p:nvSpPr>
        <p:spPr/>
        <p:txBody>
          <a:bodyPr/>
          <a:lstStyle/>
          <a:p>
            <a:r>
              <a:rPr lang="en-US" dirty="0"/>
              <a:t>Respuesta </a:t>
            </a:r>
            <a:r>
              <a:rPr lang="en-US" dirty="0" err="1"/>
              <a:t>Inmune</a:t>
            </a:r>
            <a:endParaRPr lang="en-US" dirty="0"/>
          </a:p>
        </p:txBody>
      </p:sp>
      <p:sp>
        <p:nvSpPr>
          <p:cNvPr id="3" name="Content Placeholder 2">
            <a:extLst>
              <a:ext uri="{FF2B5EF4-FFF2-40B4-BE49-F238E27FC236}">
                <a16:creationId xmlns:a16="http://schemas.microsoft.com/office/drawing/2014/main" id="{0A4FDABE-7C21-1540-8537-8C90953EAD55}"/>
              </a:ext>
            </a:extLst>
          </p:cNvPr>
          <p:cNvSpPr>
            <a:spLocks noGrp="1"/>
          </p:cNvSpPr>
          <p:nvPr>
            <p:ph idx="1"/>
          </p:nvPr>
        </p:nvSpPr>
        <p:spPr>
          <a:xfrm>
            <a:off x="589474" y="2089718"/>
            <a:ext cx="11147413" cy="3694176"/>
          </a:xfrm>
        </p:spPr>
        <p:txBody>
          <a:bodyPr/>
          <a:lstStyle/>
          <a:p>
            <a:pPr lvl="0"/>
            <a:r>
              <a:rPr lang="es-ES" dirty="0"/>
              <a:t>Una reacción contra microbios o derivados de estos (macromoléculas, toxinas) que son ID como ajenos, indistintamente de cuales sean las consecuencias (fisiológicas o patológicas) de esta reacción.</a:t>
            </a:r>
            <a:endParaRPr lang="en-US" dirty="0"/>
          </a:p>
          <a:p>
            <a:pPr lvl="1"/>
            <a:r>
              <a:rPr lang="es-ES" dirty="0"/>
              <a:t>La reacción puede ser contra agentes propios (autoinmunidad)</a:t>
            </a:r>
            <a:endParaRPr lang="en-US" dirty="0"/>
          </a:p>
        </p:txBody>
      </p:sp>
    </p:spTree>
    <p:extLst>
      <p:ext uri="{BB962C8B-B14F-4D97-AF65-F5344CB8AC3E}">
        <p14:creationId xmlns:p14="http://schemas.microsoft.com/office/powerpoint/2010/main" val="3429795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44A5-799F-404D-BB0C-90C36D221980}"/>
              </a:ext>
            </a:extLst>
          </p:cNvPr>
          <p:cNvSpPr>
            <a:spLocks noGrp="1"/>
          </p:cNvSpPr>
          <p:nvPr>
            <p:ph type="title"/>
          </p:nvPr>
        </p:nvSpPr>
        <p:spPr>
          <a:xfrm>
            <a:off x="1115568" y="548640"/>
            <a:ext cx="10168128" cy="1179576"/>
          </a:xfrm>
        </p:spPr>
        <p:txBody>
          <a:bodyPr/>
          <a:lstStyle/>
          <a:p>
            <a:r>
              <a:rPr lang="en-US" dirty="0" err="1"/>
              <a:t>Inmunología</a:t>
            </a:r>
            <a:endParaRPr lang="en-US" dirty="0"/>
          </a:p>
        </p:txBody>
      </p:sp>
      <p:sp>
        <p:nvSpPr>
          <p:cNvPr id="3" name="Content Placeholder 2">
            <a:extLst>
              <a:ext uri="{FF2B5EF4-FFF2-40B4-BE49-F238E27FC236}">
                <a16:creationId xmlns:a16="http://schemas.microsoft.com/office/drawing/2014/main" id="{3F81DB8A-BFA1-8C46-B62E-76737040C12C}"/>
              </a:ext>
            </a:extLst>
          </p:cNvPr>
          <p:cNvSpPr>
            <a:spLocks noGrp="1"/>
          </p:cNvSpPr>
          <p:nvPr>
            <p:ph idx="1"/>
          </p:nvPr>
        </p:nvSpPr>
        <p:spPr>
          <a:xfrm>
            <a:off x="1011936" y="2126332"/>
            <a:ext cx="10675972" cy="4349624"/>
          </a:xfrm>
        </p:spPr>
        <p:txBody>
          <a:bodyPr>
            <a:normAutofit fontScale="85000" lnSpcReduction="10000"/>
          </a:bodyPr>
          <a:lstStyle/>
          <a:p>
            <a:r>
              <a:rPr lang="en-US" altLang="en-US" dirty="0" err="1">
                <a:latin typeface="Avenir Next" panose="020B0503020202020204" pitchFamily="34" charset="0"/>
                <a:cs typeface="Times New Roman" panose="02020603050405020304" pitchFamily="18" charset="0"/>
              </a:rPr>
              <a:t>Estudio</a:t>
            </a:r>
            <a:r>
              <a:rPr lang="en-US" altLang="en-US" dirty="0">
                <a:latin typeface="Avenir Next" panose="020B0503020202020204" pitchFamily="34" charset="0"/>
                <a:cs typeface="Times New Roman" panose="02020603050405020304" pitchFamily="18" charset="0"/>
              </a:rPr>
              <a:t> de las </a:t>
            </a:r>
            <a:r>
              <a:rPr lang="en-US" altLang="en-US" dirty="0" err="1">
                <a:latin typeface="Avenir Next" panose="020B0503020202020204" pitchFamily="34" charset="0"/>
                <a:cs typeface="Times New Roman" panose="02020603050405020304" pitchFamily="18" charset="0"/>
              </a:rPr>
              <a:t>defensas</a:t>
            </a:r>
            <a:r>
              <a:rPr lang="en-US" altLang="en-US" dirty="0">
                <a:latin typeface="Avenir Next" panose="020B0503020202020204" pitchFamily="34" charset="0"/>
                <a:cs typeface="Times New Roman" panose="02020603050405020304" pitchFamily="18" charset="0"/>
              </a:rPr>
              <a:t> del </a:t>
            </a:r>
            <a:r>
              <a:rPr lang="en-US" altLang="en-US" dirty="0" err="1">
                <a:latin typeface="Avenir Next" panose="020B0503020202020204" pitchFamily="34" charset="0"/>
                <a:cs typeface="Times New Roman" panose="02020603050405020304" pitchFamily="18" charset="0"/>
              </a:rPr>
              <a:t>cuerpo</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en</a:t>
            </a:r>
            <a:r>
              <a:rPr lang="en-US" altLang="en-US" dirty="0">
                <a:latin typeface="Avenir Next" panose="020B0503020202020204" pitchFamily="34" charset="0"/>
                <a:cs typeface="Times New Roman" panose="02020603050405020304" pitchFamily="18" charset="0"/>
              </a:rPr>
              <a:t> contra de </a:t>
            </a:r>
            <a:r>
              <a:rPr lang="en-US" altLang="en-US" dirty="0" err="1">
                <a:latin typeface="Avenir Next" panose="020B0503020202020204" pitchFamily="34" charset="0"/>
                <a:cs typeface="Times New Roman" panose="02020603050405020304" pitchFamily="18" charset="0"/>
              </a:rPr>
              <a:t>infecciones</a:t>
            </a:r>
            <a:r>
              <a:rPr lang="en-US" altLang="en-US" dirty="0">
                <a:latin typeface="Avenir Next" panose="020B0503020202020204" pitchFamily="34" charset="0"/>
                <a:cs typeface="Times New Roman" panose="02020603050405020304" pitchFamily="18" charset="0"/>
              </a:rPr>
              <a:t>.</a:t>
            </a:r>
          </a:p>
          <a:p>
            <a:pPr lvl="1"/>
            <a:r>
              <a:rPr lang="en-US" altLang="en-US" sz="2800" dirty="0">
                <a:latin typeface="Avenir Next" panose="020B0503020202020204" pitchFamily="34" charset="0"/>
                <a:cs typeface="Times New Roman" panose="02020603050405020304" pitchFamily="18" charset="0"/>
              </a:rPr>
              <a:t> de los </a:t>
            </a:r>
            <a:r>
              <a:rPr lang="en-US" altLang="en-US" sz="2800" dirty="0" err="1">
                <a:latin typeface="Avenir Next" panose="020B0503020202020204" pitchFamily="34" charset="0"/>
                <a:cs typeface="Times New Roman" panose="02020603050405020304" pitchFamily="18" charset="0"/>
              </a:rPr>
              <a:t>acontecimientos</a:t>
            </a:r>
            <a:r>
              <a:rPr lang="en-US" altLang="en-US" sz="2800" dirty="0">
                <a:latin typeface="Avenir Next" panose="020B0503020202020204" pitchFamily="34" charset="0"/>
                <a:cs typeface="Times New Roman" panose="02020603050405020304" pitchFamily="18" charset="0"/>
              </a:rPr>
              <a:t> </a:t>
            </a:r>
            <a:r>
              <a:rPr lang="en-US" altLang="en-US" sz="2800" dirty="0" err="1">
                <a:latin typeface="Avenir Next" panose="020B0503020202020204" pitchFamily="34" charset="0"/>
                <a:cs typeface="Times New Roman" panose="02020603050405020304" pitchFamily="18" charset="0"/>
              </a:rPr>
              <a:t>celulares</a:t>
            </a:r>
            <a:r>
              <a:rPr lang="en-US" altLang="en-US" sz="2800" dirty="0">
                <a:latin typeface="Avenir Next" panose="020B0503020202020204" pitchFamily="34" charset="0"/>
                <a:cs typeface="Times New Roman" panose="02020603050405020304" pitchFamily="18" charset="0"/>
              </a:rPr>
              <a:t> y </a:t>
            </a:r>
            <a:r>
              <a:rPr lang="en-US" altLang="en-US" sz="2800" dirty="0" err="1">
                <a:latin typeface="Avenir Next" panose="020B0503020202020204" pitchFamily="34" charset="0"/>
                <a:cs typeface="Times New Roman" panose="02020603050405020304" pitchFamily="18" charset="0"/>
              </a:rPr>
              <a:t>moleculares</a:t>
            </a:r>
            <a:r>
              <a:rPr lang="en-US" altLang="en-US" sz="2800" dirty="0">
                <a:latin typeface="Avenir Next" panose="020B0503020202020204" pitchFamily="34" charset="0"/>
                <a:cs typeface="Times New Roman" panose="02020603050405020304" pitchFamily="18" charset="0"/>
              </a:rPr>
              <a:t> que </a:t>
            </a:r>
            <a:r>
              <a:rPr lang="en-US" altLang="en-US" sz="2800" dirty="0" err="1">
                <a:latin typeface="Avenir Next" panose="020B0503020202020204" pitchFamily="34" charset="0"/>
                <a:cs typeface="Times New Roman" panose="02020603050405020304" pitchFamily="18" charset="0"/>
              </a:rPr>
              <a:t>ocurren</a:t>
            </a:r>
            <a:r>
              <a:rPr lang="en-US" altLang="en-US" sz="2800" dirty="0">
                <a:latin typeface="Avenir Next" panose="020B0503020202020204" pitchFamily="34" charset="0"/>
                <a:cs typeface="Times New Roman" panose="02020603050405020304" pitchFamily="18" charset="0"/>
              </a:rPr>
              <a:t> una </a:t>
            </a:r>
            <a:r>
              <a:rPr lang="en-US" altLang="en-US" sz="2800" dirty="0" err="1">
                <a:latin typeface="Avenir Next" panose="020B0503020202020204" pitchFamily="34" charset="0"/>
                <a:cs typeface="Times New Roman" panose="02020603050405020304" pitchFamily="18" charset="0"/>
              </a:rPr>
              <a:t>vez</a:t>
            </a:r>
            <a:r>
              <a:rPr lang="en-US" altLang="en-US" sz="2800" dirty="0">
                <a:latin typeface="Avenir Next" panose="020B0503020202020204" pitchFamily="34" charset="0"/>
                <a:cs typeface="Times New Roman" panose="02020603050405020304" pitchFamily="18" charset="0"/>
              </a:rPr>
              <a:t> el </a:t>
            </a:r>
            <a:r>
              <a:rPr lang="en-US" altLang="en-US" sz="2800" dirty="0" err="1">
                <a:latin typeface="Avenir Next" panose="020B0503020202020204" pitchFamily="34" charset="0"/>
                <a:cs typeface="Times New Roman" panose="02020603050405020304" pitchFamily="18" charset="0"/>
              </a:rPr>
              <a:t>organismo</a:t>
            </a:r>
            <a:r>
              <a:rPr lang="en-US" altLang="en-US" sz="2800" dirty="0">
                <a:latin typeface="Avenir Next" panose="020B0503020202020204" pitchFamily="34" charset="0"/>
                <a:cs typeface="Times New Roman" panose="02020603050405020304" pitchFamily="18" charset="0"/>
              </a:rPr>
              <a:t> </a:t>
            </a:r>
            <a:r>
              <a:rPr lang="en-US" altLang="en-US" sz="2800" dirty="0" err="1">
                <a:latin typeface="Avenir Next" panose="020B0503020202020204" pitchFamily="34" charset="0"/>
                <a:cs typeface="Times New Roman" panose="02020603050405020304" pitchFamily="18" charset="0"/>
              </a:rPr>
              <a:t>entra</a:t>
            </a:r>
            <a:r>
              <a:rPr lang="en-US" altLang="en-US" sz="2800" dirty="0">
                <a:latin typeface="Avenir Next" panose="020B0503020202020204" pitchFamily="34" charset="0"/>
                <a:cs typeface="Times New Roman" panose="02020603050405020304" pitchFamily="18" charset="0"/>
              </a:rPr>
              <a:t> </a:t>
            </a:r>
            <a:r>
              <a:rPr lang="en-US" altLang="en-US" sz="2800" dirty="0" err="1">
                <a:latin typeface="Avenir Next" panose="020B0503020202020204" pitchFamily="34" charset="0"/>
                <a:cs typeface="Times New Roman" panose="02020603050405020304" pitchFamily="18" charset="0"/>
              </a:rPr>
              <a:t>en</a:t>
            </a:r>
            <a:r>
              <a:rPr lang="en-US" altLang="en-US" sz="2800" dirty="0">
                <a:latin typeface="Avenir Next" panose="020B0503020202020204" pitchFamily="34" charset="0"/>
                <a:cs typeface="Times New Roman" panose="02020603050405020304" pitchFamily="18" charset="0"/>
              </a:rPr>
              <a:t> </a:t>
            </a:r>
            <a:r>
              <a:rPr lang="en-US" altLang="en-US" sz="2800" dirty="0" err="1">
                <a:latin typeface="Avenir Next" panose="020B0503020202020204" pitchFamily="34" charset="0"/>
                <a:cs typeface="Times New Roman" panose="02020603050405020304" pitchFamily="18" charset="0"/>
              </a:rPr>
              <a:t>contacto</a:t>
            </a:r>
            <a:r>
              <a:rPr lang="en-US" altLang="en-US" sz="2800" dirty="0">
                <a:latin typeface="Avenir Next" panose="020B0503020202020204" pitchFamily="34" charset="0"/>
                <a:cs typeface="Times New Roman" panose="02020603050405020304" pitchFamily="18" charset="0"/>
              </a:rPr>
              <a:t> con </a:t>
            </a:r>
            <a:r>
              <a:rPr lang="en-US" altLang="en-US" sz="2800" b="1" dirty="0" err="1">
                <a:latin typeface="Avenir Next" panose="020B0503020202020204" pitchFamily="34" charset="0"/>
                <a:cs typeface="Times New Roman" panose="02020603050405020304" pitchFamily="18" charset="0"/>
              </a:rPr>
              <a:t>sustancias</a:t>
            </a:r>
            <a:r>
              <a:rPr lang="en-US" altLang="en-US" sz="2800" b="1" dirty="0">
                <a:latin typeface="Avenir Next" panose="020B0503020202020204" pitchFamily="34" charset="0"/>
                <a:cs typeface="Times New Roman" panose="02020603050405020304" pitchFamily="18" charset="0"/>
              </a:rPr>
              <a:t> </a:t>
            </a:r>
            <a:r>
              <a:rPr lang="en-US" altLang="en-US" sz="2800" b="1" dirty="0" err="1">
                <a:latin typeface="Avenir Next" panose="020B0503020202020204" pitchFamily="34" charset="0"/>
                <a:cs typeface="Times New Roman" panose="02020603050405020304" pitchFamily="18" charset="0"/>
              </a:rPr>
              <a:t>extrañas</a:t>
            </a:r>
            <a:r>
              <a:rPr lang="en-US" altLang="en-US" sz="2800" b="1" dirty="0">
                <a:latin typeface="Avenir Next" panose="020B0503020202020204" pitchFamily="34" charset="0"/>
                <a:cs typeface="Times New Roman" panose="02020603050405020304" pitchFamily="18" charset="0"/>
              </a:rPr>
              <a:t> </a:t>
            </a:r>
            <a:r>
              <a:rPr lang="en-US" altLang="en-US" sz="2800" dirty="0">
                <a:latin typeface="Avenir Next" panose="020B0503020202020204" pitchFamily="34" charset="0"/>
                <a:cs typeface="Times New Roman" panose="02020603050405020304" pitchFamily="18" charset="0"/>
              </a:rPr>
              <a:t>(</a:t>
            </a:r>
            <a:r>
              <a:rPr lang="en-US" altLang="en-US" sz="2800" dirty="0" err="1">
                <a:latin typeface="Avenir Next" panose="020B0503020202020204" pitchFamily="34" charset="0"/>
                <a:cs typeface="Times New Roman" panose="02020603050405020304" pitchFamily="18" charset="0"/>
              </a:rPr>
              <a:t>antígenos</a:t>
            </a:r>
            <a:r>
              <a:rPr lang="en-US" altLang="en-US" sz="2800" dirty="0">
                <a:latin typeface="Avenir Next" panose="020B0503020202020204" pitchFamily="34" charset="0"/>
                <a:cs typeface="Times New Roman" panose="02020603050405020304" pitchFamily="18" charset="0"/>
              </a:rPr>
              <a:t>)</a:t>
            </a:r>
          </a:p>
          <a:p>
            <a:pPr lvl="1"/>
            <a:r>
              <a:rPr lang="en-US" altLang="en-US" sz="2800" dirty="0" err="1">
                <a:latin typeface="Avenir Next" panose="020B0503020202020204" pitchFamily="34" charset="0"/>
                <a:cs typeface="Times New Roman" panose="02020603050405020304" pitchFamily="18" charset="0"/>
              </a:rPr>
              <a:t>repercusiones</a:t>
            </a:r>
            <a:r>
              <a:rPr lang="en-US" altLang="en-US" sz="2800" dirty="0">
                <a:latin typeface="Avenir Next" panose="020B0503020202020204" pitchFamily="34" charset="0"/>
                <a:cs typeface="Times New Roman" panose="02020603050405020304" pitchFamily="18" charset="0"/>
              </a:rPr>
              <a:t> </a:t>
            </a:r>
            <a:r>
              <a:rPr lang="en-US" altLang="en-US" sz="2800" dirty="0" err="1">
                <a:latin typeface="Avenir Next" panose="020B0503020202020204" pitchFamily="34" charset="0"/>
                <a:cs typeface="Times New Roman" panose="02020603050405020304" pitchFamily="18" charset="0"/>
              </a:rPr>
              <a:t>fisiológicas</a:t>
            </a:r>
            <a:r>
              <a:rPr lang="en-US" altLang="en-US" sz="2800" dirty="0">
                <a:latin typeface="Avenir Next" panose="020B0503020202020204" pitchFamily="34" charset="0"/>
                <a:cs typeface="Times New Roman" panose="02020603050405020304" pitchFamily="18" charset="0"/>
              </a:rPr>
              <a:t> </a:t>
            </a:r>
          </a:p>
          <a:p>
            <a:pPr lvl="1"/>
            <a:r>
              <a:rPr lang="en-US" altLang="en-US" sz="2800" dirty="0" err="1">
                <a:latin typeface="Avenir Next" panose="020B0503020202020204" pitchFamily="34" charset="0"/>
                <a:cs typeface="Times New Roman" panose="02020603050405020304" pitchFamily="18" charset="0"/>
              </a:rPr>
              <a:t>patológicas</a:t>
            </a:r>
            <a:r>
              <a:rPr lang="en-US" altLang="en-US" sz="2800" dirty="0">
                <a:latin typeface="Avenir Next" panose="020B0503020202020204" pitchFamily="34" charset="0"/>
                <a:cs typeface="Times New Roman" panose="02020603050405020304" pitchFamily="18" charset="0"/>
              </a:rPr>
              <a:t>, (i.e., </a:t>
            </a:r>
            <a:r>
              <a:rPr lang="en-US" altLang="en-US" sz="2800" i="1" dirty="0" err="1">
                <a:latin typeface="Avenir Next" panose="020B0503020202020204" pitchFamily="34" charset="0"/>
                <a:cs typeface="Times New Roman" panose="02020603050405020304" pitchFamily="18" charset="0"/>
              </a:rPr>
              <a:t>antígenos</a:t>
            </a:r>
            <a:r>
              <a:rPr lang="en-US" altLang="en-US" sz="2800" dirty="0">
                <a:latin typeface="Avenir Next" panose="020B0503020202020204" pitchFamily="34" charset="0"/>
                <a:cs typeface="Times New Roman" panose="02020603050405020304" pitchFamily="18" charset="0"/>
              </a:rPr>
              <a:t>).</a:t>
            </a:r>
          </a:p>
          <a:p>
            <a:pPr lvl="1"/>
            <a:r>
              <a:rPr lang="es-ES" sz="2800" dirty="0"/>
              <a:t>estudio de las RI en el </a:t>
            </a:r>
            <a:r>
              <a:rPr lang="es-ES" sz="2800" b="1" dirty="0"/>
              <a:t>sentido amplio</a:t>
            </a:r>
            <a:r>
              <a:rPr lang="es-ES" sz="2800" dirty="0"/>
              <a:t>, a nivel celular y molecular, como respuesta al encuentro de un organismo con microbios, sus derivados u otras macromoléculas ajenas.</a:t>
            </a:r>
            <a:endParaRPr lang="en-US" sz="2800" dirty="0"/>
          </a:p>
          <a:p>
            <a:pPr lvl="1"/>
            <a:endParaRPr lang="en-US" altLang="en-US" sz="2800" dirty="0">
              <a:latin typeface="Avenir Next" panose="020B0503020202020204" pitchFamily="34" charset="0"/>
              <a:cs typeface="Times New Roman" panose="02020603050405020304" pitchFamily="18" charset="0"/>
            </a:endParaRPr>
          </a:p>
          <a:p>
            <a:pPr lvl="1"/>
            <a:r>
              <a:rPr lang="en-US" altLang="en-US" sz="2800" b="1" dirty="0" err="1">
                <a:solidFill>
                  <a:srgbClr val="FF0000"/>
                </a:solidFill>
                <a:latin typeface="Avenir Next" panose="020B0503020202020204" pitchFamily="34" charset="0"/>
                <a:cs typeface="Times New Roman" panose="02020603050405020304" pitchFamily="18" charset="0"/>
              </a:rPr>
              <a:t>Sustancias</a:t>
            </a:r>
            <a:r>
              <a:rPr lang="en-US" altLang="en-US" sz="2800" b="1" dirty="0">
                <a:solidFill>
                  <a:srgbClr val="FF0000"/>
                </a:solidFill>
                <a:latin typeface="Avenir Next" panose="020B0503020202020204" pitchFamily="34" charset="0"/>
                <a:cs typeface="Times New Roman" panose="02020603050405020304" pitchFamily="18" charset="0"/>
              </a:rPr>
              <a:t> </a:t>
            </a:r>
            <a:r>
              <a:rPr lang="en-US" altLang="en-US" sz="2800" b="1" dirty="0" err="1">
                <a:solidFill>
                  <a:srgbClr val="FF0000"/>
                </a:solidFill>
                <a:latin typeface="Avenir Next" panose="020B0503020202020204" pitchFamily="34" charset="0"/>
                <a:cs typeface="Times New Roman" panose="02020603050405020304" pitchFamily="18" charset="0"/>
              </a:rPr>
              <a:t>extrañas</a:t>
            </a:r>
            <a:r>
              <a:rPr lang="en-US" altLang="en-US" sz="2800" b="1" dirty="0">
                <a:solidFill>
                  <a:srgbClr val="FF0000"/>
                </a:solidFill>
                <a:latin typeface="Avenir Next" panose="020B0503020202020204" pitchFamily="34" charset="0"/>
                <a:cs typeface="Times New Roman" panose="02020603050405020304" pitchFamily="18" charset="0"/>
              </a:rPr>
              <a:t>? </a:t>
            </a:r>
          </a:p>
        </p:txBody>
      </p:sp>
    </p:spTree>
    <p:extLst>
      <p:ext uri="{BB962C8B-B14F-4D97-AF65-F5344CB8AC3E}">
        <p14:creationId xmlns:p14="http://schemas.microsoft.com/office/powerpoint/2010/main" val="4130898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DFE7-04EC-9445-BE47-A845AF24DCEA}"/>
              </a:ext>
            </a:extLst>
          </p:cNvPr>
          <p:cNvSpPr>
            <a:spLocks noGrp="1"/>
          </p:cNvSpPr>
          <p:nvPr>
            <p:ph type="title"/>
          </p:nvPr>
        </p:nvSpPr>
        <p:spPr/>
        <p:txBody>
          <a:bodyPr/>
          <a:lstStyle/>
          <a:p>
            <a:r>
              <a:rPr lang="en-US" dirty="0" err="1"/>
              <a:t>Tipos</a:t>
            </a:r>
            <a:r>
              <a:rPr lang="en-US" dirty="0"/>
              <a:t> de </a:t>
            </a:r>
            <a:r>
              <a:rPr lang="en-US" dirty="0" err="1"/>
              <a:t>antígenos</a:t>
            </a:r>
            <a:r>
              <a:rPr lang="en-US" dirty="0"/>
              <a:t>, </a:t>
            </a:r>
            <a:r>
              <a:rPr lang="en-US" dirty="0" err="1"/>
              <a:t>patógenos</a:t>
            </a:r>
            <a:endParaRPr lang="en-US" dirty="0"/>
          </a:p>
        </p:txBody>
      </p:sp>
      <p:pic>
        <p:nvPicPr>
          <p:cNvPr id="4" name="Picture 2" descr="figure_01_24">
            <a:extLst>
              <a:ext uri="{FF2B5EF4-FFF2-40B4-BE49-F238E27FC236}">
                <a16:creationId xmlns:a16="http://schemas.microsoft.com/office/drawing/2014/main" id="{E3B36415-387A-354C-8813-F1A5DA819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6323" y="2069786"/>
            <a:ext cx="7557078" cy="478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25EBEC59-4208-FC48-B9F1-4FD60C2D9E6E}"/>
              </a:ext>
            </a:extLst>
          </p:cNvPr>
          <p:cNvSpPr txBox="1"/>
          <p:nvPr/>
        </p:nvSpPr>
        <p:spPr>
          <a:xfrm>
            <a:off x="200417" y="2154477"/>
            <a:ext cx="3748719" cy="3693319"/>
          </a:xfrm>
          <a:prstGeom prst="rect">
            <a:avLst/>
          </a:prstGeom>
          <a:noFill/>
        </p:spPr>
        <p:txBody>
          <a:bodyPr wrap="none" rtlCol="0">
            <a:spAutoFit/>
          </a:bodyPr>
          <a:lstStyle/>
          <a:p>
            <a:pPr marL="285750" indent="-285750">
              <a:buFontTx/>
              <a:buChar char="-"/>
            </a:pPr>
            <a:r>
              <a:rPr lang="en-US" sz="2400" dirty="0"/>
              <a:t>4 </a:t>
            </a:r>
            <a:r>
              <a:rPr lang="en-US" sz="2400" dirty="0" err="1"/>
              <a:t>clases</a:t>
            </a:r>
            <a:r>
              <a:rPr lang="en-US" sz="2400" dirty="0"/>
              <a:t> de </a:t>
            </a:r>
            <a:r>
              <a:rPr lang="en-US" sz="2400" dirty="0" err="1"/>
              <a:t>patógenos</a:t>
            </a:r>
            <a:endParaRPr lang="en-US" sz="2400" dirty="0"/>
          </a:p>
          <a:p>
            <a:pPr marL="285750" indent="-285750">
              <a:buFontTx/>
              <a:buChar char="-"/>
            </a:pPr>
            <a:r>
              <a:rPr lang="en-US" sz="2400" dirty="0" err="1"/>
              <a:t>Clasificaciones</a:t>
            </a:r>
            <a:endParaRPr lang="en-US" sz="2400" dirty="0"/>
          </a:p>
          <a:p>
            <a:pPr marL="742950" lvl="1" indent="-285750">
              <a:buFontTx/>
              <a:buChar char="-"/>
            </a:pPr>
            <a:r>
              <a:rPr lang="en-US" sz="2400" dirty="0" err="1"/>
              <a:t>Extracelulares</a:t>
            </a:r>
            <a:endParaRPr lang="en-US" sz="2400" dirty="0"/>
          </a:p>
          <a:p>
            <a:pPr marL="742950" lvl="1" indent="-285750">
              <a:buFontTx/>
              <a:buChar char="-"/>
            </a:pPr>
            <a:r>
              <a:rPr lang="en-US" sz="2400" dirty="0" err="1"/>
              <a:t>Intracelulares</a:t>
            </a:r>
            <a:endParaRPr lang="en-US" sz="2400" dirty="0"/>
          </a:p>
          <a:p>
            <a:pPr marL="742950" lvl="1" indent="-285750">
              <a:buFontTx/>
              <a:buChar char="-"/>
            </a:pPr>
            <a:r>
              <a:rPr lang="en-US" sz="2400" dirty="0" err="1"/>
              <a:t>Bacterias</a:t>
            </a:r>
            <a:endParaRPr lang="en-US" sz="2400" dirty="0"/>
          </a:p>
          <a:p>
            <a:pPr marL="742950" lvl="1" indent="-285750">
              <a:buFontTx/>
              <a:buChar char="-"/>
            </a:pPr>
            <a:r>
              <a:rPr lang="en-US" sz="2400" dirty="0" err="1"/>
              <a:t>Parasitos</a:t>
            </a:r>
            <a:endParaRPr lang="en-US" sz="2400" dirty="0"/>
          </a:p>
          <a:p>
            <a:pPr marL="742950" lvl="1" indent="-285750">
              <a:buFontTx/>
              <a:buChar char="-"/>
            </a:pPr>
            <a:r>
              <a:rPr lang="en-US" sz="2400" dirty="0" err="1"/>
              <a:t>Hongos</a:t>
            </a:r>
            <a:endParaRPr lang="en-US" sz="2400" dirty="0"/>
          </a:p>
          <a:p>
            <a:pPr marL="742950" lvl="1" indent="-285750">
              <a:buFontTx/>
              <a:buChar char="-"/>
            </a:pPr>
            <a:r>
              <a:rPr lang="en-US" sz="2400" dirty="0"/>
              <a:t>Virus</a:t>
            </a:r>
          </a:p>
          <a:p>
            <a:pPr marL="742950" lvl="1" indent="-285750">
              <a:buFontTx/>
              <a:buChar char="-"/>
            </a:pPr>
            <a:r>
              <a:rPr lang="en-US" sz="2400" dirty="0" err="1"/>
              <a:t>invertebrados</a:t>
            </a:r>
            <a:endParaRPr lang="en-US" sz="2400" dirty="0"/>
          </a:p>
          <a:p>
            <a:pPr marL="285750" indent="-285750">
              <a:buFontTx/>
              <a:buChar char="-"/>
            </a:pPr>
            <a:endParaRPr lang="en-US" dirty="0"/>
          </a:p>
        </p:txBody>
      </p:sp>
    </p:spTree>
    <p:extLst>
      <p:ext uri="{BB962C8B-B14F-4D97-AF65-F5344CB8AC3E}">
        <p14:creationId xmlns:p14="http://schemas.microsoft.com/office/powerpoint/2010/main" val="3894893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7DDC-CD49-0E4B-9545-443DA20E2800}"/>
              </a:ext>
            </a:extLst>
          </p:cNvPr>
          <p:cNvSpPr>
            <a:spLocks noGrp="1"/>
          </p:cNvSpPr>
          <p:nvPr>
            <p:ph type="title"/>
          </p:nvPr>
        </p:nvSpPr>
        <p:spPr/>
        <p:txBody>
          <a:bodyPr/>
          <a:lstStyle/>
          <a:p>
            <a:r>
              <a:rPr lang="en-US" dirty="0"/>
              <a:t>Sistema </a:t>
            </a:r>
            <a:r>
              <a:rPr lang="en-US" dirty="0" err="1"/>
              <a:t>inmunológico</a:t>
            </a:r>
            <a:endParaRPr lang="en-US" dirty="0"/>
          </a:p>
        </p:txBody>
      </p:sp>
      <p:sp>
        <p:nvSpPr>
          <p:cNvPr id="4" name="Rectangle 3">
            <a:extLst>
              <a:ext uri="{FF2B5EF4-FFF2-40B4-BE49-F238E27FC236}">
                <a16:creationId xmlns:a16="http://schemas.microsoft.com/office/drawing/2014/main" id="{9909BBCF-1304-934B-9A8D-9BC03C44ACAB}"/>
              </a:ext>
            </a:extLst>
          </p:cNvPr>
          <p:cNvSpPr/>
          <p:nvPr/>
        </p:nvSpPr>
        <p:spPr>
          <a:xfrm>
            <a:off x="548559" y="1952582"/>
            <a:ext cx="4261436" cy="4893647"/>
          </a:xfrm>
          <a:prstGeom prst="rect">
            <a:avLst/>
          </a:prstGeom>
        </p:spPr>
        <p:txBody>
          <a:bodyPr wrap="square">
            <a:spAutoFit/>
          </a:bodyPr>
          <a:lstStyle/>
          <a:p>
            <a:r>
              <a:rPr lang="es-PR" sz="2400" b="1" dirty="0">
                <a:latin typeface="Avenir Next" panose="020B0503020202020204" pitchFamily="34" charset="0"/>
                <a:cs typeface="Times New Roman" pitchFamily="18" charset="0"/>
              </a:rPr>
              <a:t>Como ejerce su efecto de proteger contra agentes, toxinas y daños?</a:t>
            </a:r>
          </a:p>
          <a:p>
            <a:pPr marL="342900" indent="-342900">
              <a:buFontTx/>
              <a:buChar char="-"/>
            </a:pPr>
            <a:r>
              <a:rPr lang="es-PR" sz="2400" dirty="0">
                <a:latin typeface="Avenir Next" panose="020B0503020202020204" pitchFamily="34" charset="0"/>
                <a:cs typeface="Times New Roman" pitchFamily="18" charset="0"/>
              </a:rPr>
              <a:t>Celulas efectoras</a:t>
            </a:r>
          </a:p>
          <a:p>
            <a:pPr marL="800100" lvl="1" indent="-342900">
              <a:buFontTx/>
              <a:buChar char="-"/>
            </a:pPr>
            <a:r>
              <a:rPr lang="es-PR" sz="2400" dirty="0">
                <a:latin typeface="Avenir Next" panose="020B0503020202020204" pitchFamily="34" charset="0"/>
                <a:cs typeface="Times New Roman" pitchFamily="18" charset="0"/>
              </a:rPr>
              <a:t>Leucocitos</a:t>
            </a:r>
          </a:p>
          <a:p>
            <a:pPr marL="800100" lvl="1" indent="-342900">
              <a:buFontTx/>
              <a:buChar char="-"/>
            </a:pPr>
            <a:r>
              <a:rPr lang="es-PR" sz="2400" dirty="0">
                <a:latin typeface="Avenir Next" panose="020B0503020202020204" pitchFamily="34" charset="0"/>
                <a:cs typeface="Times New Roman" pitchFamily="18" charset="0"/>
              </a:rPr>
              <a:t>Médula ósea</a:t>
            </a:r>
          </a:p>
          <a:p>
            <a:pPr marL="342900" indent="-342900">
              <a:buFontTx/>
              <a:buChar char="-"/>
            </a:pPr>
            <a:r>
              <a:rPr lang="es-PR" sz="2400" dirty="0">
                <a:latin typeface="Avenir Next" panose="020B0503020202020204" pitchFamily="34" charset="0"/>
                <a:cs typeface="Times New Roman" pitchFamily="18" charset="0"/>
              </a:rPr>
              <a:t>Moléculas solubles</a:t>
            </a:r>
          </a:p>
          <a:p>
            <a:pPr marL="800100" lvl="1" indent="-342900">
              <a:buFontTx/>
              <a:buChar char="-"/>
            </a:pPr>
            <a:r>
              <a:rPr lang="es-PR" sz="2400" dirty="0">
                <a:latin typeface="Avenir Next" panose="020B0503020202020204" pitchFamily="34" charset="0"/>
                <a:cs typeface="Times New Roman" pitchFamily="18" charset="0"/>
              </a:rPr>
              <a:t>ABs</a:t>
            </a:r>
          </a:p>
          <a:p>
            <a:pPr marL="800100" lvl="1" indent="-342900">
              <a:buFontTx/>
              <a:buChar char="-"/>
            </a:pPr>
            <a:r>
              <a:rPr lang="es-PR" sz="2400" dirty="0">
                <a:latin typeface="Avenir Next" panose="020B0503020202020204" pitchFamily="34" charset="0"/>
                <a:cs typeface="Times New Roman" pitchFamily="18" charset="0"/>
              </a:rPr>
              <a:t>Interferon</a:t>
            </a:r>
          </a:p>
          <a:p>
            <a:pPr marL="800100" lvl="1" indent="-342900">
              <a:buFontTx/>
              <a:buChar char="-"/>
            </a:pPr>
            <a:r>
              <a:rPr lang="es-PR" sz="2400" dirty="0">
                <a:latin typeface="Avenir Next" panose="020B0503020202020204" pitchFamily="34" charset="0"/>
                <a:cs typeface="Times New Roman" pitchFamily="18" charset="0"/>
              </a:rPr>
              <a:t>Complemento</a:t>
            </a:r>
          </a:p>
          <a:p>
            <a:pPr marL="342900" indent="-342900">
              <a:buFontTx/>
              <a:buChar char="-"/>
            </a:pPr>
            <a:r>
              <a:rPr lang="es-PR" sz="2400" b="1" dirty="0">
                <a:latin typeface="Avenir Next" panose="020B0503020202020204" pitchFamily="34" charset="0"/>
                <a:cs typeface="Times New Roman" pitchFamily="18" charset="0"/>
              </a:rPr>
              <a:t>Sistema inmune</a:t>
            </a:r>
          </a:p>
          <a:p>
            <a:pPr marL="800100" lvl="1" indent="-342900">
              <a:buFontTx/>
              <a:buChar char="-"/>
            </a:pPr>
            <a:r>
              <a:rPr lang="es-PR" sz="2400" b="1" dirty="0">
                <a:latin typeface="Avenir Next" panose="020B0503020202020204" pitchFamily="34" charset="0"/>
                <a:cs typeface="Times New Roman" pitchFamily="18" charset="0"/>
              </a:rPr>
              <a:t>Innato</a:t>
            </a:r>
          </a:p>
          <a:p>
            <a:pPr marL="800100" lvl="1" indent="-342900">
              <a:buFontTx/>
              <a:buChar char="-"/>
            </a:pPr>
            <a:r>
              <a:rPr lang="es-PR" sz="2400" b="1" dirty="0">
                <a:latin typeface="Avenir Next" panose="020B0503020202020204" pitchFamily="34" charset="0"/>
                <a:cs typeface="Times New Roman" pitchFamily="18" charset="0"/>
              </a:rPr>
              <a:t>Adaptativo</a:t>
            </a:r>
          </a:p>
        </p:txBody>
      </p:sp>
      <p:graphicFrame>
        <p:nvGraphicFramePr>
          <p:cNvPr id="6" name="Table 5">
            <a:extLst>
              <a:ext uri="{FF2B5EF4-FFF2-40B4-BE49-F238E27FC236}">
                <a16:creationId xmlns:a16="http://schemas.microsoft.com/office/drawing/2014/main" id="{B6361445-05EF-8E4F-8BFA-D533FD61B065}"/>
              </a:ext>
            </a:extLst>
          </p:cNvPr>
          <p:cNvGraphicFramePr>
            <a:graphicFrameLocks noGrp="1"/>
          </p:cNvGraphicFramePr>
          <p:nvPr>
            <p:extLst>
              <p:ext uri="{D42A27DB-BD31-4B8C-83A1-F6EECF244321}">
                <p14:modId xmlns:p14="http://schemas.microsoft.com/office/powerpoint/2010/main" val="993061788"/>
              </p:ext>
            </p:extLst>
          </p:nvPr>
        </p:nvGraphicFramePr>
        <p:xfrm>
          <a:off x="3987453" y="3338057"/>
          <a:ext cx="8037532" cy="2590800"/>
        </p:xfrm>
        <a:graphic>
          <a:graphicData uri="http://schemas.openxmlformats.org/drawingml/2006/table">
            <a:tbl>
              <a:tblPr firstRow="1" bandRow="1">
                <a:tableStyleId>{5C22544A-7EE6-4342-B048-85BDC9FD1C3A}</a:tableStyleId>
              </a:tblPr>
              <a:tblGrid>
                <a:gridCol w="2012736">
                  <a:extLst>
                    <a:ext uri="{9D8B030D-6E8A-4147-A177-3AD203B41FA5}">
                      <a16:colId xmlns:a16="http://schemas.microsoft.com/office/drawing/2014/main" val="2074477145"/>
                    </a:ext>
                  </a:extLst>
                </a:gridCol>
                <a:gridCol w="3012398">
                  <a:extLst>
                    <a:ext uri="{9D8B030D-6E8A-4147-A177-3AD203B41FA5}">
                      <a16:colId xmlns:a16="http://schemas.microsoft.com/office/drawing/2014/main" val="2667395533"/>
                    </a:ext>
                  </a:extLst>
                </a:gridCol>
                <a:gridCol w="3012398">
                  <a:extLst>
                    <a:ext uri="{9D8B030D-6E8A-4147-A177-3AD203B41FA5}">
                      <a16:colId xmlns:a16="http://schemas.microsoft.com/office/drawing/2014/main" val="2580735881"/>
                    </a:ext>
                  </a:extLst>
                </a:gridCol>
              </a:tblGrid>
              <a:tr h="500177">
                <a:tc>
                  <a:txBody>
                    <a:bodyPr/>
                    <a:lstStyle/>
                    <a:p>
                      <a:pPr algn="ctr"/>
                      <a:r>
                        <a:rPr lang="en-US" sz="2800" dirty="0">
                          <a:latin typeface="Avenir Next" panose="020B0503020202020204" pitchFamily="34" charset="0"/>
                        </a:rPr>
                        <a:t>Respuesta</a:t>
                      </a:r>
                    </a:p>
                  </a:txBody>
                  <a:tcPr/>
                </a:tc>
                <a:tc>
                  <a:txBody>
                    <a:bodyPr/>
                    <a:lstStyle/>
                    <a:p>
                      <a:pPr algn="ctr"/>
                      <a:r>
                        <a:rPr lang="en-US" sz="2800" dirty="0" err="1">
                          <a:latin typeface="Avenir Next" panose="020B0503020202020204" pitchFamily="34" charset="0"/>
                        </a:rPr>
                        <a:t>Innata</a:t>
                      </a:r>
                      <a:endParaRPr lang="en-US" sz="2800" dirty="0">
                        <a:latin typeface="Avenir Next" panose="020B0503020202020204" pitchFamily="34" charset="0"/>
                      </a:endParaRPr>
                    </a:p>
                  </a:txBody>
                  <a:tcPr/>
                </a:tc>
                <a:tc>
                  <a:txBody>
                    <a:bodyPr/>
                    <a:lstStyle/>
                    <a:p>
                      <a:pPr algn="ctr"/>
                      <a:r>
                        <a:rPr lang="en-US" sz="2800" dirty="0" err="1">
                          <a:latin typeface="Avenir Next" panose="020B0503020202020204" pitchFamily="34" charset="0"/>
                        </a:rPr>
                        <a:t>Adaptativa</a:t>
                      </a:r>
                      <a:endParaRPr lang="en-US" sz="2800" dirty="0">
                        <a:latin typeface="Avenir Next" panose="020B0503020202020204" pitchFamily="34" charset="0"/>
                      </a:endParaRPr>
                    </a:p>
                  </a:txBody>
                  <a:tcPr/>
                </a:tc>
                <a:extLst>
                  <a:ext uri="{0D108BD9-81ED-4DB2-BD59-A6C34878D82A}">
                    <a16:rowId xmlns:a16="http://schemas.microsoft.com/office/drawing/2014/main" val="3786001202"/>
                  </a:ext>
                </a:extLst>
              </a:tr>
              <a:tr h="500177">
                <a:tc>
                  <a:txBody>
                    <a:bodyPr/>
                    <a:lstStyle/>
                    <a:p>
                      <a:pPr algn="ctr"/>
                      <a:r>
                        <a:rPr lang="en-US" sz="2800" dirty="0" err="1">
                          <a:latin typeface="Avenir Next" panose="020B0503020202020204" pitchFamily="34" charset="0"/>
                        </a:rPr>
                        <a:t>Celular</a:t>
                      </a:r>
                      <a:endParaRPr lang="en-US" sz="2800" dirty="0">
                        <a:latin typeface="Avenir Next" panose="020B0503020202020204" pitchFamily="34" charset="0"/>
                      </a:endParaRPr>
                    </a:p>
                  </a:txBody>
                  <a:tcPr/>
                </a:tc>
                <a:tc>
                  <a:txBody>
                    <a:bodyPr/>
                    <a:lstStyle/>
                    <a:p>
                      <a:pPr algn="ctr"/>
                      <a:r>
                        <a:rPr lang="en-US" sz="2800" dirty="0">
                          <a:latin typeface="Avenir Next" panose="020B0503020202020204" pitchFamily="34" charset="0"/>
                        </a:rPr>
                        <a:t>NK</a:t>
                      </a:r>
                    </a:p>
                  </a:txBody>
                  <a:tcPr/>
                </a:tc>
                <a:tc>
                  <a:txBody>
                    <a:bodyPr/>
                    <a:lstStyle/>
                    <a:p>
                      <a:pPr algn="ctr"/>
                      <a:r>
                        <a:rPr lang="en-US" sz="2800" dirty="0" err="1">
                          <a:latin typeface="Avenir Next" panose="020B0503020202020204" pitchFamily="34" charset="0"/>
                        </a:rPr>
                        <a:t>Linf</a:t>
                      </a:r>
                      <a:r>
                        <a:rPr lang="en-US" sz="2800" dirty="0">
                          <a:latin typeface="Avenir Next" panose="020B0503020202020204" pitchFamily="34" charset="0"/>
                        </a:rPr>
                        <a:t> T</a:t>
                      </a:r>
                    </a:p>
                  </a:txBody>
                  <a:tcPr/>
                </a:tc>
                <a:extLst>
                  <a:ext uri="{0D108BD9-81ED-4DB2-BD59-A6C34878D82A}">
                    <a16:rowId xmlns:a16="http://schemas.microsoft.com/office/drawing/2014/main" val="2069315874"/>
                  </a:ext>
                </a:extLst>
              </a:tr>
              <a:tr h="500177">
                <a:tc>
                  <a:txBody>
                    <a:bodyPr/>
                    <a:lstStyle/>
                    <a:p>
                      <a:pPr algn="ctr"/>
                      <a:endParaRPr lang="en-US" sz="2800">
                        <a:latin typeface="Avenir Next" panose="020B0503020202020204" pitchFamily="34" charset="0"/>
                      </a:endParaRPr>
                    </a:p>
                  </a:txBody>
                  <a:tcPr/>
                </a:tc>
                <a:tc>
                  <a:txBody>
                    <a:bodyPr/>
                    <a:lstStyle/>
                    <a:p>
                      <a:pPr algn="ctr"/>
                      <a:endParaRPr lang="en-US" sz="2800">
                        <a:latin typeface="Avenir Next" panose="020B0503020202020204" pitchFamily="34" charset="0"/>
                      </a:endParaRPr>
                    </a:p>
                  </a:txBody>
                  <a:tcPr/>
                </a:tc>
                <a:tc>
                  <a:txBody>
                    <a:bodyPr/>
                    <a:lstStyle/>
                    <a:p>
                      <a:pPr algn="ctr"/>
                      <a:r>
                        <a:rPr lang="en-US" sz="2800" dirty="0" err="1">
                          <a:latin typeface="Avenir Next" panose="020B0503020202020204" pitchFamily="34" charset="0"/>
                        </a:rPr>
                        <a:t>Linf</a:t>
                      </a:r>
                      <a:r>
                        <a:rPr lang="en-US" sz="2800" dirty="0">
                          <a:latin typeface="Avenir Next" panose="020B0503020202020204" pitchFamily="34" charset="0"/>
                        </a:rPr>
                        <a:t> B</a:t>
                      </a:r>
                    </a:p>
                  </a:txBody>
                  <a:tcPr/>
                </a:tc>
                <a:extLst>
                  <a:ext uri="{0D108BD9-81ED-4DB2-BD59-A6C34878D82A}">
                    <a16:rowId xmlns:a16="http://schemas.microsoft.com/office/drawing/2014/main" val="2916478259"/>
                  </a:ext>
                </a:extLst>
              </a:tr>
              <a:tr h="500177">
                <a:tc>
                  <a:txBody>
                    <a:bodyPr/>
                    <a:lstStyle/>
                    <a:p>
                      <a:pPr algn="ctr"/>
                      <a:r>
                        <a:rPr lang="en-US" sz="2800" dirty="0">
                          <a:latin typeface="Avenir Next" panose="020B0503020202020204" pitchFamily="34" charset="0"/>
                        </a:rPr>
                        <a:t>Humoral</a:t>
                      </a:r>
                    </a:p>
                  </a:txBody>
                  <a:tcPr/>
                </a:tc>
                <a:tc>
                  <a:txBody>
                    <a:bodyPr/>
                    <a:lstStyle/>
                    <a:p>
                      <a:pPr algn="ctr"/>
                      <a:r>
                        <a:rPr lang="en-US" sz="2800" dirty="0" err="1">
                          <a:latin typeface="Avenir Next" panose="020B0503020202020204" pitchFamily="34" charset="0"/>
                        </a:rPr>
                        <a:t>Interferón</a:t>
                      </a:r>
                      <a:r>
                        <a:rPr lang="en-US" sz="2800" dirty="0">
                          <a:latin typeface="Avenir Next" panose="020B0503020202020204" pitchFamily="34" charset="0"/>
                        </a:rPr>
                        <a:t>, </a:t>
                      </a:r>
                    </a:p>
                  </a:txBody>
                  <a:tcPr/>
                </a:tc>
                <a:tc>
                  <a:txBody>
                    <a:bodyPr/>
                    <a:lstStyle/>
                    <a:p>
                      <a:pPr algn="ctr"/>
                      <a:r>
                        <a:rPr lang="en-US" sz="2800" dirty="0">
                          <a:latin typeface="Avenir Next" panose="020B0503020202020204" pitchFamily="34" charset="0"/>
                        </a:rPr>
                        <a:t>AB</a:t>
                      </a:r>
                    </a:p>
                  </a:txBody>
                  <a:tcPr/>
                </a:tc>
                <a:extLst>
                  <a:ext uri="{0D108BD9-81ED-4DB2-BD59-A6C34878D82A}">
                    <a16:rowId xmlns:a16="http://schemas.microsoft.com/office/drawing/2014/main" val="326471909"/>
                  </a:ext>
                </a:extLst>
              </a:tr>
              <a:tr h="500177">
                <a:tc>
                  <a:txBody>
                    <a:bodyPr/>
                    <a:lstStyle/>
                    <a:p>
                      <a:pPr algn="ctr"/>
                      <a:endParaRPr lang="en-US" sz="2800">
                        <a:latin typeface="Avenir Next" panose="020B0503020202020204" pitchFamily="34" charset="0"/>
                      </a:endParaRPr>
                    </a:p>
                  </a:txBody>
                  <a:tcPr/>
                </a:tc>
                <a:tc>
                  <a:txBody>
                    <a:bodyPr/>
                    <a:lstStyle/>
                    <a:p>
                      <a:pPr algn="ctr"/>
                      <a:r>
                        <a:rPr lang="en-US" sz="2800" dirty="0">
                          <a:latin typeface="Avenir Next" panose="020B0503020202020204" pitchFamily="34" charset="0"/>
                        </a:rPr>
                        <a:t>AB (IgG)</a:t>
                      </a:r>
                    </a:p>
                  </a:txBody>
                  <a:tcPr/>
                </a:tc>
                <a:tc>
                  <a:txBody>
                    <a:bodyPr/>
                    <a:lstStyle/>
                    <a:p>
                      <a:pPr algn="ctr"/>
                      <a:r>
                        <a:rPr lang="en-US" sz="2800" dirty="0">
                          <a:latin typeface="Avenir Next" panose="020B0503020202020204" pitchFamily="34" charset="0"/>
                        </a:rPr>
                        <a:t>A, G, M, E, D</a:t>
                      </a:r>
                    </a:p>
                  </a:txBody>
                  <a:tcPr/>
                </a:tc>
                <a:extLst>
                  <a:ext uri="{0D108BD9-81ED-4DB2-BD59-A6C34878D82A}">
                    <a16:rowId xmlns:a16="http://schemas.microsoft.com/office/drawing/2014/main" val="18576643"/>
                  </a:ext>
                </a:extLst>
              </a:tr>
            </a:tbl>
          </a:graphicData>
        </a:graphic>
      </p:graphicFrame>
    </p:spTree>
    <p:extLst>
      <p:ext uri="{BB962C8B-B14F-4D97-AF65-F5344CB8AC3E}">
        <p14:creationId xmlns:p14="http://schemas.microsoft.com/office/powerpoint/2010/main" val="2625601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69CFC-D289-A548-96E9-47C41206AF56}"/>
              </a:ext>
            </a:extLst>
          </p:cNvPr>
          <p:cNvSpPr>
            <a:spLocks noGrp="1"/>
          </p:cNvSpPr>
          <p:nvPr>
            <p:ph type="title"/>
          </p:nvPr>
        </p:nvSpPr>
        <p:spPr>
          <a:xfrm>
            <a:off x="713985" y="435663"/>
            <a:ext cx="11090922" cy="1305455"/>
          </a:xfrm>
        </p:spPr>
        <p:txBody>
          <a:bodyPr>
            <a:normAutofit fontScale="90000"/>
          </a:bodyPr>
          <a:lstStyle/>
          <a:p>
            <a:pPr algn="ctr"/>
            <a:r>
              <a:rPr lang="es-PR" dirty="0">
                <a:latin typeface="Avenir Next" panose="020B0503020202020204" pitchFamily="34" charset="0"/>
                <a:cs typeface="Times New Roman" pitchFamily="18" charset="0"/>
              </a:rPr>
              <a:t>Impacto de los Componentes del </a:t>
            </a:r>
            <a:br>
              <a:rPr lang="es-PR" dirty="0">
                <a:latin typeface="Avenir Next" panose="020B0503020202020204" pitchFamily="34" charset="0"/>
                <a:cs typeface="Times New Roman" pitchFamily="18" charset="0"/>
              </a:rPr>
            </a:br>
            <a:r>
              <a:rPr lang="es-PR" dirty="0">
                <a:latin typeface="Avenir Next" panose="020B0503020202020204" pitchFamily="34" charset="0"/>
                <a:cs typeface="Times New Roman" pitchFamily="18" charset="0"/>
              </a:rPr>
              <a:t>Sistema Inmune en una Infección</a:t>
            </a:r>
            <a:br>
              <a:rPr lang="es-PR" b="1" dirty="0">
                <a:latin typeface="Times New Roman" pitchFamily="18" charset="0"/>
                <a:cs typeface="Times New Roman" pitchFamily="18" charset="0"/>
              </a:rPr>
            </a:br>
            <a:endParaRPr lang="en-US" dirty="0"/>
          </a:p>
        </p:txBody>
      </p:sp>
      <p:pic>
        <p:nvPicPr>
          <p:cNvPr id="4" name="Picture 2" descr="figure_01_11">
            <a:extLst>
              <a:ext uri="{FF2B5EF4-FFF2-40B4-BE49-F238E27FC236}">
                <a16:creationId xmlns:a16="http://schemas.microsoft.com/office/drawing/2014/main" id="{4210EF09-B01C-D642-A27B-18EA03302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9211" y="1594935"/>
            <a:ext cx="4903066" cy="5263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1F45A438-D4D0-9C4A-B824-9FF60D165009}"/>
              </a:ext>
            </a:extLst>
          </p:cNvPr>
          <p:cNvSpPr txBox="1"/>
          <p:nvPr/>
        </p:nvSpPr>
        <p:spPr>
          <a:xfrm>
            <a:off x="387093" y="1603332"/>
            <a:ext cx="6389488" cy="4955203"/>
          </a:xfrm>
          <a:prstGeom prst="rect">
            <a:avLst/>
          </a:prstGeom>
          <a:noFill/>
        </p:spPr>
        <p:txBody>
          <a:bodyPr wrap="square" rtlCol="0">
            <a:spAutoFit/>
          </a:bodyPr>
          <a:lstStyle/>
          <a:p>
            <a:r>
              <a:rPr lang="en-US" sz="2800" dirty="0" err="1"/>
              <a:t>Preguntas</a:t>
            </a:r>
            <a:r>
              <a:rPr lang="en-US" sz="2800" dirty="0"/>
              <a:t>:</a:t>
            </a:r>
          </a:p>
          <a:p>
            <a:pPr marL="514350" indent="-514350">
              <a:buAutoNum type="arabicParenR"/>
            </a:pPr>
            <a:r>
              <a:rPr lang="en-US" sz="2400" b="1" dirty="0" err="1"/>
              <a:t>Cual</a:t>
            </a:r>
            <a:r>
              <a:rPr lang="en-US" sz="2400" b="1" dirty="0"/>
              <a:t> es el </a:t>
            </a:r>
            <a:r>
              <a:rPr lang="en-US" sz="2400" b="1" dirty="0" err="1"/>
              <a:t>comportamiento</a:t>
            </a:r>
            <a:r>
              <a:rPr lang="en-US" sz="2400" b="1" dirty="0"/>
              <a:t> de la población de un </a:t>
            </a:r>
            <a:r>
              <a:rPr lang="en-US" sz="2400" b="1" dirty="0" err="1"/>
              <a:t>agente</a:t>
            </a:r>
            <a:r>
              <a:rPr lang="en-US" sz="2400" b="1" dirty="0"/>
              <a:t> </a:t>
            </a:r>
            <a:r>
              <a:rPr lang="en-US" sz="2400" b="1" dirty="0" err="1"/>
              <a:t>infeccioso</a:t>
            </a:r>
            <a:r>
              <a:rPr lang="en-US" sz="2400" b="1" dirty="0"/>
              <a:t> ante un </a:t>
            </a:r>
            <a:r>
              <a:rPr lang="en-US" sz="2400" b="1" dirty="0" err="1"/>
              <a:t>en</a:t>
            </a:r>
            <a:r>
              <a:rPr lang="en-US" sz="2400" b="1" dirty="0"/>
              <a:t> un SI normal? </a:t>
            </a:r>
            <a:endParaRPr lang="en-US" sz="2400" dirty="0"/>
          </a:p>
          <a:p>
            <a:pPr marL="514350" indent="-514350">
              <a:buAutoNum type="arabicParenR"/>
            </a:pPr>
            <a:r>
              <a:rPr lang="en-US" sz="2400" b="1" dirty="0"/>
              <a:t>Que </a:t>
            </a:r>
            <a:r>
              <a:rPr lang="en-US" sz="2400" b="1" dirty="0" err="1"/>
              <a:t>pasa</a:t>
            </a:r>
            <a:r>
              <a:rPr lang="en-US" sz="2400" b="1" dirty="0"/>
              <a:t> </a:t>
            </a:r>
            <a:r>
              <a:rPr lang="en-US" sz="2400" b="1" dirty="0" err="1"/>
              <a:t>si</a:t>
            </a:r>
            <a:r>
              <a:rPr lang="en-US" sz="2400" b="1" dirty="0"/>
              <a:t> </a:t>
            </a:r>
            <a:r>
              <a:rPr lang="en-US" sz="2400" b="1" dirty="0" err="1"/>
              <a:t>falla</a:t>
            </a:r>
            <a:r>
              <a:rPr lang="en-US" sz="2400" b="1" dirty="0"/>
              <a:t> de una de las dos </a:t>
            </a:r>
            <a:r>
              <a:rPr lang="en-US" sz="2400" b="1" dirty="0" err="1"/>
              <a:t>divisiones</a:t>
            </a:r>
            <a:r>
              <a:rPr lang="en-US" sz="2400" b="1" dirty="0"/>
              <a:t>? </a:t>
            </a:r>
          </a:p>
          <a:p>
            <a:pPr marL="514350" indent="-514350">
              <a:buAutoNum type="arabicParenR"/>
            </a:pPr>
            <a:r>
              <a:rPr lang="en-US" sz="2400" b="1" dirty="0" err="1"/>
              <a:t>Infecciones</a:t>
            </a:r>
            <a:r>
              <a:rPr lang="en-US" sz="2400" b="1" dirty="0"/>
              <a:t> </a:t>
            </a:r>
            <a:r>
              <a:rPr lang="en-US" sz="2400" b="1" dirty="0" err="1"/>
              <a:t>agudas</a:t>
            </a:r>
            <a:r>
              <a:rPr lang="en-US" sz="2400" b="1" dirty="0"/>
              <a:t> </a:t>
            </a:r>
            <a:r>
              <a:rPr lang="en-US" sz="2400" b="1" dirty="0" err="1"/>
              <a:t>en</a:t>
            </a:r>
            <a:r>
              <a:rPr lang="en-US" sz="2400" b="1" dirty="0"/>
              <a:t> el </a:t>
            </a:r>
            <a:r>
              <a:rPr lang="en-US" sz="2400" b="1" dirty="0" err="1"/>
              <a:t>cuerpo</a:t>
            </a:r>
            <a:r>
              <a:rPr lang="en-US" sz="2400" b="1" dirty="0"/>
              <a:t> </a:t>
            </a:r>
            <a:r>
              <a:rPr lang="en-US" sz="2400" b="1" dirty="0" err="1"/>
              <a:t>humano</a:t>
            </a:r>
            <a:r>
              <a:rPr lang="en-US" sz="2400" b="1" dirty="0"/>
              <a:t> </a:t>
            </a:r>
            <a:r>
              <a:rPr lang="en-US" sz="2400" b="1" dirty="0" err="1"/>
              <a:t>surgen</a:t>
            </a:r>
            <a:r>
              <a:rPr lang="en-US" sz="2400" b="1" dirty="0"/>
              <a:t> por: </a:t>
            </a:r>
            <a:r>
              <a:rPr lang="en-US" sz="2000" dirty="0"/>
              <a:t>(</a:t>
            </a:r>
            <a:r>
              <a:rPr lang="en-US" sz="2000" dirty="0" err="1"/>
              <a:t>todas</a:t>
            </a:r>
            <a:r>
              <a:rPr lang="en-US" sz="2000" dirty="0"/>
              <a:t> las que </a:t>
            </a:r>
            <a:r>
              <a:rPr lang="en-US" sz="2000" dirty="0" err="1"/>
              <a:t>aplican</a:t>
            </a:r>
            <a:r>
              <a:rPr lang="en-US" sz="2000" dirty="0"/>
              <a:t>)</a:t>
            </a:r>
          </a:p>
          <a:p>
            <a:r>
              <a:rPr lang="en-US" sz="2400" dirty="0"/>
              <a:t>a) Una </a:t>
            </a:r>
            <a:r>
              <a:rPr lang="en-US" sz="2400" dirty="0" err="1"/>
              <a:t>división</a:t>
            </a:r>
            <a:r>
              <a:rPr lang="en-US" sz="2400" dirty="0"/>
              <a:t> </a:t>
            </a:r>
            <a:r>
              <a:rPr lang="en-US" sz="2400" dirty="0" err="1"/>
              <a:t>adaptativa</a:t>
            </a:r>
            <a:r>
              <a:rPr lang="en-US" sz="2400" dirty="0"/>
              <a:t> </a:t>
            </a:r>
            <a:r>
              <a:rPr lang="en-US" sz="2400" dirty="0" err="1"/>
              <a:t>deficiente</a:t>
            </a:r>
            <a:endParaRPr lang="en-US" sz="2400" dirty="0"/>
          </a:p>
          <a:p>
            <a:r>
              <a:rPr lang="en-US" sz="2400" dirty="0"/>
              <a:t>b) Una </a:t>
            </a:r>
            <a:r>
              <a:rPr lang="en-US" sz="2400" dirty="0" err="1"/>
              <a:t>división</a:t>
            </a:r>
            <a:r>
              <a:rPr lang="en-US" sz="2400" dirty="0"/>
              <a:t> </a:t>
            </a:r>
            <a:r>
              <a:rPr lang="en-US" sz="2400" dirty="0" err="1"/>
              <a:t>innata</a:t>
            </a:r>
            <a:r>
              <a:rPr lang="en-US" sz="2400" dirty="0"/>
              <a:t> </a:t>
            </a:r>
            <a:r>
              <a:rPr lang="en-US" sz="2400" dirty="0" err="1"/>
              <a:t>muy</a:t>
            </a:r>
            <a:r>
              <a:rPr lang="en-US" sz="2400" dirty="0"/>
              <a:t> </a:t>
            </a:r>
            <a:r>
              <a:rPr lang="en-US" sz="2400" dirty="0" err="1"/>
              <a:t>vigorosa</a:t>
            </a:r>
            <a:endParaRPr lang="en-US" sz="2400" dirty="0"/>
          </a:p>
          <a:p>
            <a:r>
              <a:rPr lang="en-US" sz="2400" dirty="0"/>
              <a:t>c) Una </a:t>
            </a:r>
            <a:r>
              <a:rPr lang="en-US" sz="2400" dirty="0" err="1"/>
              <a:t>división</a:t>
            </a:r>
            <a:r>
              <a:rPr lang="en-US" sz="2400" dirty="0"/>
              <a:t> </a:t>
            </a:r>
            <a:r>
              <a:rPr lang="en-US" sz="2400" dirty="0" err="1"/>
              <a:t>adaptativa</a:t>
            </a:r>
            <a:r>
              <a:rPr lang="en-US" sz="2400" dirty="0"/>
              <a:t> </a:t>
            </a:r>
            <a:r>
              <a:rPr lang="en-US" sz="2400" dirty="0" err="1"/>
              <a:t>muy</a:t>
            </a:r>
            <a:r>
              <a:rPr lang="en-US" sz="2400" dirty="0"/>
              <a:t> </a:t>
            </a:r>
            <a:r>
              <a:rPr lang="en-US" sz="2400" dirty="0" err="1"/>
              <a:t>vigorosa</a:t>
            </a:r>
            <a:endParaRPr lang="en-US" sz="2400" dirty="0"/>
          </a:p>
          <a:p>
            <a:r>
              <a:rPr lang="en-US" sz="2400" dirty="0"/>
              <a:t>d) Una </a:t>
            </a:r>
            <a:r>
              <a:rPr lang="en-US" sz="2400" dirty="0" err="1"/>
              <a:t>división</a:t>
            </a:r>
            <a:r>
              <a:rPr lang="en-US" sz="2400" dirty="0"/>
              <a:t> </a:t>
            </a:r>
            <a:r>
              <a:rPr lang="en-US" sz="2400" dirty="0" err="1"/>
              <a:t>innata</a:t>
            </a:r>
            <a:r>
              <a:rPr lang="en-US" sz="2400" dirty="0"/>
              <a:t> </a:t>
            </a:r>
            <a:r>
              <a:rPr lang="en-US" sz="2400" dirty="0" err="1"/>
              <a:t>deficiente</a:t>
            </a:r>
            <a:endParaRPr lang="en-US" sz="2400" dirty="0"/>
          </a:p>
          <a:p>
            <a:r>
              <a:rPr lang="en-US" sz="2400" dirty="0"/>
              <a:t>e) Una </a:t>
            </a:r>
            <a:r>
              <a:rPr lang="en-US" sz="2400" dirty="0" err="1"/>
              <a:t>división</a:t>
            </a:r>
            <a:r>
              <a:rPr lang="en-US" sz="2400" dirty="0"/>
              <a:t> </a:t>
            </a:r>
            <a:r>
              <a:rPr lang="en-US" sz="2400" dirty="0" err="1"/>
              <a:t>innata</a:t>
            </a:r>
            <a:r>
              <a:rPr lang="en-US" sz="2400" dirty="0"/>
              <a:t> </a:t>
            </a:r>
            <a:r>
              <a:rPr lang="en-US" sz="2400" dirty="0" err="1"/>
              <a:t>ausente</a:t>
            </a:r>
            <a:endParaRPr lang="en-US" sz="2400" dirty="0"/>
          </a:p>
        </p:txBody>
      </p:sp>
    </p:spTree>
    <p:extLst>
      <p:ext uri="{BB962C8B-B14F-4D97-AF65-F5344CB8AC3E}">
        <p14:creationId xmlns:p14="http://schemas.microsoft.com/office/powerpoint/2010/main" val="2250027127"/>
      </p:ext>
    </p:extLst>
  </p:cSld>
  <p:clrMapOvr>
    <a:masterClrMapping/>
  </p:clrMapOvr>
</p:sld>
</file>

<file path=ppt/theme/theme1.xml><?xml version="1.0" encoding="utf-8"?>
<a:theme xmlns:a="http://schemas.openxmlformats.org/drawingml/2006/main" name="AccentBoxVTI">
  <a:themeElements>
    <a:clrScheme name="AnalogousFromDarkSeedLeftStep">
      <a:dk1>
        <a:srgbClr val="000000"/>
      </a:dk1>
      <a:lt1>
        <a:srgbClr val="FFFFFF"/>
      </a:lt1>
      <a:dk2>
        <a:srgbClr val="242D41"/>
      </a:dk2>
      <a:lt2>
        <a:srgbClr val="E2E8E2"/>
      </a:lt2>
      <a:accent1>
        <a:srgbClr val="DE29E7"/>
      </a:accent1>
      <a:accent2>
        <a:srgbClr val="801DD6"/>
      </a:accent2>
      <a:accent3>
        <a:srgbClr val="4E38E8"/>
      </a:accent3>
      <a:accent4>
        <a:srgbClr val="174FD5"/>
      </a:accent4>
      <a:accent5>
        <a:srgbClr val="26AFE6"/>
      </a:accent5>
      <a:accent6>
        <a:srgbClr val="14B8A3"/>
      </a:accent6>
      <a:hlink>
        <a:srgbClr val="3F85BF"/>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2840</TotalTime>
  <Words>2170</Words>
  <Application>Microsoft Macintosh PowerPoint</Application>
  <PresentationFormat>Widescreen</PresentationFormat>
  <Paragraphs>317</Paragraphs>
  <Slides>38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Avenir Next</vt:lpstr>
      <vt:lpstr>Avenir Next LT Pro</vt:lpstr>
      <vt:lpstr>Calibri</vt:lpstr>
      <vt:lpstr>Times</vt:lpstr>
      <vt:lpstr>Times New Roman</vt:lpstr>
      <vt:lpstr>AccentBoxVTI</vt:lpstr>
      <vt:lpstr>Introducción al Sistema Inmunológico</vt:lpstr>
      <vt:lpstr>PowerPoint Presentation</vt:lpstr>
      <vt:lpstr>Objetivos</vt:lpstr>
      <vt:lpstr>Introducción </vt:lpstr>
      <vt:lpstr>Respuesta Inmune</vt:lpstr>
      <vt:lpstr>Inmunología</vt:lpstr>
      <vt:lpstr>Tipos de antígenos, patógenos</vt:lpstr>
      <vt:lpstr>Sistema inmunológico</vt:lpstr>
      <vt:lpstr>Impacto de los Componentes del  Sistema Inmune en una Infección </vt:lpstr>
      <vt:lpstr>Trasfondo Histórico – Prox Lunes - </vt:lpstr>
      <vt:lpstr>Trasfondo histórico</vt:lpstr>
      <vt:lpstr>Trasfondo histórico</vt:lpstr>
      <vt:lpstr>Trasfondo histórico</vt:lpstr>
      <vt:lpstr>Trasfondo Histórico</vt:lpstr>
      <vt:lpstr>1980 – WHO – Viruela erradicada</vt:lpstr>
      <vt:lpstr>1960 – Biología Molecular</vt:lpstr>
      <vt:lpstr>Inmunidad Innata – Natural, nativa</vt:lpstr>
      <vt:lpstr>Inmunidad Innata</vt:lpstr>
      <vt:lpstr>Inmunidad Innata y Adaptativa</vt:lpstr>
      <vt:lpstr>Inmunidad Adaptativa: adquirida, específica</vt:lpstr>
      <vt:lpstr>Inmunidad Adaptativa: adquirida, específica</vt:lpstr>
      <vt:lpstr>Resumen</vt:lpstr>
      <vt:lpstr>Citoquinas</vt:lpstr>
      <vt:lpstr>Quimioquinas</vt:lpstr>
      <vt:lpstr>Pero</vt:lpstr>
      <vt:lpstr>Tipos de respuesta immune adaptativa</vt:lpstr>
      <vt:lpstr>PowerPoint Presentation</vt:lpstr>
      <vt:lpstr>Tipos de respuestas inmunes adaptativas</vt:lpstr>
      <vt:lpstr>Inmunidad activa, inmunidad pasiva</vt:lpstr>
      <vt:lpstr>Inmunidad Adaptaviva</vt:lpstr>
      <vt:lpstr>Emil Von Behring y Shibasaburo Kitasato - </vt:lpstr>
      <vt:lpstr>Paul Elrich</vt:lpstr>
      <vt:lpstr>Elie Metchnikoff</vt:lpstr>
      <vt:lpstr>Almroth Wrights</vt:lpstr>
      <vt:lpstr>Prueba definitiva de la teoría celular</vt:lpstr>
      <vt:lpstr>Adaptativa: Aspectos principales</vt:lpstr>
      <vt:lpstr>Adaptativa: Aspectos principales</vt:lpstr>
      <vt:lpstr>Adaptativa: Aspectos principales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al Sistema Inmunológico</dc:title>
  <dc:creator>JOSE A. CARDE SERRANO</dc:creator>
  <cp:lastModifiedBy>JOSE A. CARDE SERRANO</cp:lastModifiedBy>
  <cp:revision>38</cp:revision>
  <dcterms:created xsi:type="dcterms:W3CDTF">2020-01-26T00:43:37Z</dcterms:created>
  <dcterms:modified xsi:type="dcterms:W3CDTF">2020-01-28T00:24:09Z</dcterms:modified>
</cp:coreProperties>
</file>