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sldIdLst>
    <p:sldId id="256" r:id="rId2"/>
    <p:sldId id="257" r:id="rId3"/>
    <p:sldId id="264" r:id="rId4"/>
    <p:sldId id="277" r:id="rId5"/>
    <p:sldId id="278" r:id="rId6"/>
    <p:sldId id="279" r:id="rId7"/>
    <p:sldId id="265" r:id="rId8"/>
    <p:sldId id="280" r:id="rId9"/>
    <p:sldId id="268" r:id="rId10"/>
    <p:sldId id="281" r:id="rId11"/>
    <p:sldId id="266" r:id="rId12"/>
    <p:sldId id="262" r:id="rId13"/>
    <p:sldId id="263" r:id="rId14"/>
    <p:sldId id="282" r:id="rId15"/>
    <p:sldId id="271" r:id="rId16"/>
    <p:sldId id="270" r:id="rId17"/>
    <p:sldId id="261" r:id="rId18"/>
    <p:sldId id="283" r:id="rId19"/>
    <p:sldId id="267" r:id="rId20"/>
    <p:sldId id="274" r:id="rId21"/>
    <p:sldId id="260" r:id="rId22"/>
    <p:sldId id="275" r:id="rId23"/>
    <p:sldId id="259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5135"/>
  </p:normalViewPr>
  <p:slideViewPr>
    <p:cSldViewPr snapToGrid="0" snapToObjects="1">
      <p:cViewPr varScale="1">
        <p:scale>
          <a:sx n="85" d="100"/>
          <a:sy n="85" d="100"/>
        </p:scale>
        <p:origin x="192" y="2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D111-0AC6-8542-B9F0-E8ACA01A621B}" type="datetimeFigureOut">
              <a:rPr lang="en-US" smtClean="0"/>
              <a:t>5/25/18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4B53-D36D-034C-B964-E009571D9D5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D111-0AC6-8542-B9F0-E8ACA01A621B}" type="datetimeFigureOut">
              <a:rPr lang="en-US" smtClean="0"/>
              <a:t>5/25/18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4B53-D36D-034C-B964-E009571D9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D111-0AC6-8542-B9F0-E8ACA01A621B}" type="datetimeFigureOut">
              <a:rPr lang="en-US" smtClean="0"/>
              <a:t>5/25/18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4B53-D36D-034C-B964-E009571D9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D111-0AC6-8542-B9F0-E8ACA01A621B}" type="datetimeFigureOut">
              <a:rPr lang="en-US" smtClean="0"/>
              <a:t>5/25/18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4B53-D36D-034C-B964-E009571D9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D111-0AC6-8542-B9F0-E8ACA01A621B}" type="datetimeFigureOut">
              <a:rPr lang="en-US" smtClean="0"/>
              <a:t>5/25/18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4B53-D36D-034C-B964-E009571D9D5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D111-0AC6-8542-B9F0-E8ACA01A621B}" type="datetimeFigureOut">
              <a:rPr lang="en-US" smtClean="0"/>
              <a:t>5/25/18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4B53-D36D-034C-B964-E009571D9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D111-0AC6-8542-B9F0-E8ACA01A621B}" type="datetimeFigureOut">
              <a:rPr lang="en-US" smtClean="0"/>
              <a:t>5/25/18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4B53-D36D-034C-B964-E009571D9D5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D111-0AC6-8542-B9F0-E8ACA01A621B}" type="datetimeFigureOut">
              <a:rPr lang="en-US" smtClean="0"/>
              <a:t>5/25/18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4B53-D36D-034C-B964-E009571D9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D111-0AC6-8542-B9F0-E8ACA01A621B}" type="datetimeFigureOut">
              <a:rPr lang="en-US" smtClean="0"/>
              <a:t>5/25/18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4B53-D36D-034C-B964-E009571D9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D111-0AC6-8542-B9F0-E8ACA01A621B}" type="datetimeFigureOut">
              <a:rPr lang="en-US" smtClean="0"/>
              <a:t>5/25/18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4B53-D36D-034C-B964-E009571D9D5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D111-0AC6-8542-B9F0-E8ACA01A621B}" type="datetimeFigureOut">
              <a:rPr lang="en-US" smtClean="0"/>
              <a:t>5/25/18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4B53-D36D-034C-B964-E009571D9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5D2D111-0AC6-8542-B9F0-E8ACA01A621B}" type="datetimeFigureOut">
              <a:rPr lang="en-US" smtClean="0"/>
              <a:t>5/25/18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EBC4B53-D36D-034C-B964-E009571D9D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hyperlink" Target="https://www.ncbi.nlm.nih.gov/pmc/articles/PMC2574633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4302" y="1069048"/>
            <a:ext cx="9603698" cy="3345070"/>
          </a:xfrm>
        </p:spPr>
        <p:txBody>
          <a:bodyPr>
            <a:normAutofit fontScale="90000"/>
          </a:bodyPr>
          <a:lstStyle/>
          <a:p>
            <a:r>
              <a:rPr lang="es-ES_tradnl" sz="4900" dirty="0" err="1"/>
              <a:t>Biol</a:t>
            </a:r>
            <a:r>
              <a:rPr lang="es-ES_tradnl" sz="4900" dirty="0"/>
              <a:t> 3019 – Desarrollo </a:t>
            </a:r>
            <a:r>
              <a:rPr lang="es-ES_tradnl" sz="4900" dirty="0" smtClean="0"/>
              <a:t>pos-embrionario</a:t>
            </a:r>
            <a:r>
              <a:rPr lang="en-US" sz="4900" dirty="0"/>
              <a:t/>
            </a:r>
            <a:br>
              <a:rPr lang="en-US" sz="4900" dirty="0"/>
            </a:br>
            <a:r>
              <a:rPr lang="es-ES_tradnl" b="1" dirty="0" err="1"/>
              <a:t>Cap</a:t>
            </a:r>
            <a:r>
              <a:rPr lang="es-ES_tradnl" b="1" dirty="0"/>
              <a:t> 16 –Metamorfosis - Regeneración Envejecimiento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7026" y="5338009"/>
            <a:ext cx="4230974" cy="72925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 JA </a:t>
            </a:r>
            <a:r>
              <a:rPr lang="en-US" dirty="0" err="1" smtClean="0"/>
              <a:t>Cardé</a:t>
            </a:r>
            <a:endParaRPr lang="en-US" dirty="0" smtClean="0"/>
          </a:p>
          <a:p>
            <a:r>
              <a:rPr lang="en-US" dirty="0" smtClean="0"/>
              <a:t>UPR Aguadilla</a:t>
            </a:r>
          </a:p>
          <a:p>
            <a:r>
              <a:rPr lang="en-US" dirty="0" smtClean="0"/>
              <a:t>Mayo 2018</a:t>
            </a:r>
            <a:endParaRPr lang="en-US" dirty="0"/>
          </a:p>
        </p:txBody>
      </p:sp>
      <p:pic>
        <p:nvPicPr>
          <p:cNvPr id="4098" name="Picture 2" descr="mage result for developmental biology regener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4" r="21630" b="23433"/>
          <a:stretch/>
        </p:blipFill>
        <p:spPr bwMode="auto">
          <a:xfrm>
            <a:off x="7874000" y="4016042"/>
            <a:ext cx="4258236" cy="279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age result for developmental biology regene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456" y="2305581"/>
            <a:ext cx="5010865" cy="104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" r="49426" b="9534"/>
          <a:stretch/>
        </p:blipFill>
        <p:spPr bwMode="auto">
          <a:xfrm>
            <a:off x="119529" y="3745158"/>
            <a:ext cx="2076824" cy="294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8487" y="4271335"/>
            <a:ext cx="4042596" cy="227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6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26187" y="1105647"/>
            <a:ext cx="586581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s-ES_tradnl" sz="3200" dirty="0" smtClean="0"/>
              <a:t>Como?</a:t>
            </a:r>
          </a:p>
          <a:p>
            <a:pPr marL="285750" lvl="0" indent="-285750">
              <a:buFont typeface="Arial"/>
              <a:buChar char="•"/>
            </a:pPr>
            <a:r>
              <a:rPr lang="es-ES_tradnl" sz="3200" dirty="0" smtClean="0"/>
              <a:t>Gradientes </a:t>
            </a:r>
            <a:r>
              <a:rPr lang="es-ES_tradnl" sz="3200" dirty="0"/>
              <a:t>de:</a:t>
            </a:r>
            <a:endParaRPr lang="en-US" sz="3200" dirty="0"/>
          </a:p>
          <a:p>
            <a:pPr marL="285750" lvl="0" indent="-285750">
              <a:buFont typeface="Arial"/>
              <a:buChar char="•"/>
            </a:pPr>
            <a:r>
              <a:rPr lang="es-ES_tradnl" sz="3200" dirty="0" smtClean="0"/>
              <a:t>BMP </a:t>
            </a:r>
            <a:r>
              <a:rPr lang="es-ES_tradnl" sz="3200" dirty="0"/>
              <a:t>– Dorsal </a:t>
            </a:r>
            <a:r>
              <a:rPr lang="es-ES_tradnl" sz="3200" dirty="0" smtClean="0"/>
              <a:t> </a:t>
            </a:r>
            <a:r>
              <a:rPr lang="es-ES_tradnl" sz="3200" dirty="0" smtClean="0">
                <a:sym typeface="Wingdings"/>
              </a:rPr>
              <a:t></a:t>
            </a:r>
            <a:r>
              <a:rPr lang="es-ES_tradnl" sz="3200" dirty="0"/>
              <a:t>ventral</a:t>
            </a:r>
            <a:endParaRPr lang="en-US" sz="3200" dirty="0"/>
          </a:p>
          <a:p>
            <a:pPr marL="285750" lvl="0" indent="-285750">
              <a:buFont typeface="Arial"/>
              <a:buChar char="•"/>
            </a:pPr>
            <a:r>
              <a:rPr lang="es-ES_tradnl" sz="3200" dirty="0" err="1" smtClean="0"/>
              <a:t>Wnts</a:t>
            </a:r>
            <a:r>
              <a:rPr lang="es-ES_tradnl" sz="3200" dirty="0" smtClean="0"/>
              <a:t> </a:t>
            </a:r>
            <a:r>
              <a:rPr lang="es-ES_tradnl" sz="3200" dirty="0"/>
              <a:t>– </a:t>
            </a:r>
            <a:r>
              <a:rPr lang="es-ES_tradnl" sz="3200" dirty="0" err="1"/>
              <a:t>postero</a:t>
            </a:r>
            <a:r>
              <a:rPr lang="es-ES_tradnl" sz="3200" dirty="0"/>
              <a:t> </a:t>
            </a:r>
            <a:r>
              <a:rPr lang="es-ES_tradnl" sz="3200" dirty="0">
                <a:sym typeface="Wingdings"/>
              </a:rPr>
              <a:t></a:t>
            </a:r>
            <a:r>
              <a:rPr lang="es-ES_tradnl" sz="3200" dirty="0"/>
              <a:t> anterior </a:t>
            </a:r>
            <a:endParaRPr lang="en-US" sz="3200" dirty="0"/>
          </a:p>
          <a:p>
            <a:pPr marL="742950" lvl="1" indent="-285750">
              <a:buFont typeface="Arial"/>
              <a:buChar char="•"/>
            </a:pPr>
            <a:r>
              <a:rPr lang="es-ES_tradnl" sz="3200" dirty="0" err="1"/>
              <a:t>ß</a:t>
            </a:r>
            <a:r>
              <a:rPr lang="es-ES_tradnl" sz="3200" dirty="0"/>
              <a:t> </a:t>
            </a:r>
            <a:r>
              <a:rPr lang="es-ES_tradnl" sz="3200" dirty="0" err="1"/>
              <a:t>catenina</a:t>
            </a:r>
            <a:r>
              <a:rPr lang="es-ES_tradnl" sz="3200" dirty="0"/>
              <a:t>? </a:t>
            </a:r>
            <a:endParaRPr lang="es-ES_tradnl" sz="3200" dirty="0" smtClean="0"/>
          </a:p>
          <a:p>
            <a:pPr marL="742950" lvl="1" indent="-285750">
              <a:buFont typeface="Arial"/>
              <a:buChar char="•"/>
            </a:pPr>
            <a:r>
              <a:rPr lang="es-ES_tradnl" sz="3200" dirty="0" smtClean="0"/>
              <a:t>Igual que </a:t>
            </a:r>
            <a:r>
              <a:rPr lang="es-ES_tradnl" sz="3200" dirty="0" err="1"/>
              <a:t>Wnt</a:t>
            </a:r>
            <a:endParaRPr lang="en-US" sz="3200" dirty="0"/>
          </a:p>
          <a:p>
            <a:pPr lvl="2"/>
            <a:endParaRPr lang="en-US" sz="3200" dirty="0"/>
          </a:p>
        </p:txBody>
      </p:sp>
      <p:pic>
        <p:nvPicPr>
          <p:cNvPr id="3" name="Picture 2" descr="Screen Shot 2018-05-25 at 6.51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0" y="423050"/>
            <a:ext cx="6221597" cy="490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26"/>
          <a:stretch/>
        </p:blipFill>
        <p:spPr bwMode="auto">
          <a:xfrm>
            <a:off x="104589" y="444517"/>
            <a:ext cx="5483412" cy="632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27059" y="444517"/>
            <a:ext cx="6096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3200" dirty="0" smtClean="0"/>
              <a:t>En salamandras: apéndice </a:t>
            </a:r>
            <a:r>
              <a:rPr lang="es-ES_tradnl" sz="3200" dirty="0"/>
              <a:t>amputado, regenera </a:t>
            </a:r>
            <a:r>
              <a:rPr lang="es-ES_tradnl" sz="3200" b="1" dirty="0"/>
              <a:t>solo</a:t>
            </a:r>
            <a:r>
              <a:rPr lang="es-ES_tradnl" sz="3200" dirty="0"/>
              <a:t> lo que le falta </a:t>
            </a:r>
            <a:r>
              <a:rPr lang="es-ES_tradnl" sz="3200" dirty="0" smtClean="0"/>
              <a:t>(corto en muñeca? muñeca </a:t>
            </a:r>
            <a:r>
              <a:rPr lang="es-ES_tradnl" sz="3200" b="1" dirty="0"/>
              <a:t>si</a:t>
            </a:r>
            <a:r>
              <a:rPr lang="es-ES_tradnl" sz="3200" dirty="0"/>
              <a:t>, codo </a:t>
            </a:r>
            <a:r>
              <a:rPr lang="es-ES_tradnl" sz="3200" b="1" dirty="0"/>
              <a:t>no</a:t>
            </a:r>
            <a:r>
              <a:rPr lang="es-ES_tradnl" sz="3200" dirty="0"/>
              <a:t>)</a:t>
            </a:r>
            <a:endParaRPr lang="en-US" sz="3200" dirty="0"/>
          </a:p>
          <a:p>
            <a:r>
              <a:rPr lang="en-US" sz="3200" dirty="0" smtClean="0"/>
              <a:t>- dorsal </a:t>
            </a:r>
            <a:r>
              <a:rPr lang="en-US" sz="3200" dirty="0"/>
              <a:t>crest, 2) limbs, 3) retina, 4) lens, 5) jaw  6) tail). </a:t>
            </a:r>
          </a:p>
          <a:p>
            <a:r>
              <a:rPr lang="en-US" u="sng" dirty="0">
                <a:hlinkClick r:id="rId3"/>
              </a:rPr>
              <a:t>https://www.ncbi.nlm.nih.gov/pmc/articles/PMC2574633/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47765" y="3828640"/>
            <a:ext cx="64695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s-ES_tradnl" sz="2600" dirty="0"/>
              <a:t>De-diferenciación celular y proliferación para formar blastema de regeneración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71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85" y="643218"/>
            <a:ext cx="6869715" cy="43172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9411" y="678054"/>
            <a:ext cx="5692589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s-ES_tradnl" sz="2800" b="1" dirty="0"/>
              <a:t>blastema</a:t>
            </a:r>
            <a:r>
              <a:rPr lang="es-ES_tradnl" sz="2800" dirty="0"/>
              <a:t> – agregado derivado de células relativamente </a:t>
            </a:r>
            <a:r>
              <a:rPr lang="es-ES_tradnl" sz="2800" b="1" dirty="0"/>
              <a:t>de-diferenciadas (</a:t>
            </a:r>
            <a:r>
              <a:rPr lang="es-ES_tradnl" sz="2800" b="1" dirty="0" err="1"/>
              <a:t>epimorfis</a:t>
            </a:r>
            <a:r>
              <a:rPr lang="es-ES_tradnl" sz="2800" b="1" dirty="0"/>
              <a:t>)</a:t>
            </a:r>
            <a:endParaRPr lang="en-US" sz="2800" dirty="0"/>
          </a:p>
          <a:p>
            <a:pPr lvl="0"/>
            <a:r>
              <a:rPr lang="es-ES_tradnl" sz="2800" dirty="0" smtClean="0"/>
              <a:t>- </a:t>
            </a:r>
            <a:r>
              <a:rPr lang="es-ES_tradnl" sz="2800" dirty="0"/>
              <a:t>proliferan y se re-diferencian</a:t>
            </a:r>
            <a:endParaRPr lang="en-US" sz="2800" dirty="0"/>
          </a:p>
          <a:p>
            <a:pPr marL="342900" lvl="0" indent="-342900">
              <a:buFont typeface="Arial"/>
              <a:buChar char="•"/>
            </a:pPr>
            <a:r>
              <a:rPr lang="es-ES_tradnl" sz="2800" dirty="0" smtClean="0"/>
              <a:t>Se ha observado que:</a:t>
            </a:r>
          </a:p>
          <a:p>
            <a:pPr marL="342900" lvl="0" indent="-342900">
              <a:buFont typeface="Arial"/>
              <a:buChar char="•"/>
            </a:pPr>
            <a:r>
              <a:rPr lang="es-ES_tradnl" sz="2800" dirty="0" smtClean="0"/>
              <a:t>huesos (</a:t>
            </a:r>
            <a:r>
              <a:rPr lang="es-ES_tradnl" sz="2800" dirty="0" err="1" smtClean="0"/>
              <a:t>osteoprogenitoras</a:t>
            </a:r>
            <a:r>
              <a:rPr lang="es-ES_tradnl" sz="2800" dirty="0"/>
              <a:t>), piel, nervios, músculos (satélites) aportan al blastema pero </a:t>
            </a:r>
            <a:r>
              <a:rPr lang="es-ES_tradnl" sz="2800" b="1" dirty="0" smtClean="0"/>
              <a:t>de-diferenciados</a:t>
            </a:r>
            <a:endParaRPr lang="en-US" sz="2800" b="1" dirty="0"/>
          </a:p>
          <a:p>
            <a:pPr marL="342900" lvl="0" indent="-342900">
              <a:buFont typeface="Arial"/>
              <a:buChar char="•"/>
            </a:pPr>
            <a:r>
              <a:rPr lang="es-ES_tradnl" sz="2800" dirty="0"/>
              <a:t>Como compara con </a:t>
            </a:r>
            <a:r>
              <a:rPr lang="es-ES_tradnl" sz="2800" dirty="0" err="1"/>
              <a:t>planaria</a:t>
            </a:r>
            <a:r>
              <a:rPr lang="es-ES_tradnl" sz="2800" dirty="0"/>
              <a:t>? </a:t>
            </a:r>
            <a:r>
              <a:rPr lang="es-ES_tradnl" sz="2800" dirty="0" err="1"/>
              <a:t>Pluripotentes</a:t>
            </a:r>
            <a:r>
              <a:rPr lang="es-ES_tradnl" sz="2800" dirty="0"/>
              <a:t> madres vs diferenciadas a </a:t>
            </a:r>
            <a:r>
              <a:rPr lang="es-ES_tradnl" sz="2800" dirty="0" err="1" smtClean="0"/>
              <a:t>dediferenciadas</a:t>
            </a:r>
            <a:endParaRPr lang="en-US" dirty="0"/>
          </a:p>
        </p:txBody>
      </p:sp>
      <p:sp>
        <p:nvSpPr>
          <p:cNvPr id="5" name="Notched Right Arrow 4"/>
          <p:cNvSpPr/>
          <p:nvPr/>
        </p:nvSpPr>
        <p:spPr>
          <a:xfrm rot="9741126">
            <a:off x="9761135" y="1042368"/>
            <a:ext cx="533310" cy="409882"/>
          </a:xfrm>
          <a:prstGeom prst="notch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6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708" y="295051"/>
            <a:ext cx="549835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s-ES_tradnl" sz="2800" dirty="0" smtClean="0"/>
              <a:t>Como ocurre?</a:t>
            </a:r>
          </a:p>
          <a:p>
            <a:pPr marL="342900" lvl="0" indent="-342900">
              <a:buFont typeface="Arial"/>
              <a:buChar char="•"/>
            </a:pPr>
            <a:r>
              <a:rPr lang="es-ES_tradnl" sz="2800" dirty="0" smtClean="0"/>
              <a:t>Herida </a:t>
            </a:r>
            <a:r>
              <a:rPr lang="es-ES_tradnl" sz="2800" dirty="0">
                <a:sym typeface="Wingdings"/>
              </a:rPr>
              <a:t></a:t>
            </a:r>
            <a:r>
              <a:rPr lang="es-ES_tradnl" sz="2800" dirty="0"/>
              <a:t> </a:t>
            </a:r>
            <a:endParaRPr lang="es-ES_tradnl" sz="2800" dirty="0" smtClean="0"/>
          </a:p>
          <a:p>
            <a:pPr marL="342900" lvl="0" indent="-342900">
              <a:buFont typeface="Arial"/>
              <a:buChar char="•"/>
            </a:pPr>
            <a:r>
              <a:rPr lang="es-ES_tradnl" sz="2800" dirty="0" smtClean="0"/>
              <a:t>coágulo </a:t>
            </a:r>
            <a:r>
              <a:rPr lang="es-ES_tradnl" sz="2800" dirty="0">
                <a:sym typeface="Wingdings"/>
              </a:rPr>
              <a:t></a:t>
            </a:r>
            <a:r>
              <a:rPr lang="es-ES_tradnl" sz="2800" dirty="0"/>
              <a:t> </a:t>
            </a:r>
            <a:endParaRPr lang="es-ES_tradnl" sz="2800" dirty="0" smtClean="0"/>
          </a:p>
          <a:p>
            <a:pPr marL="342900" lvl="0" indent="-342900">
              <a:buFont typeface="Arial"/>
              <a:buChar char="•"/>
            </a:pPr>
            <a:r>
              <a:rPr lang="es-ES_tradnl" sz="2800" dirty="0" smtClean="0"/>
              <a:t>Células </a:t>
            </a:r>
            <a:r>
              <a:rPr lang="es-ES_tradnl" sz="2800" dirty="0" err="1" smtClean="0"/>
              <a:t>epidermales</a:t>
            </a:r>
            <a:r>
              <a:rPr lang="es-ES_tradnl" sz="2800" dirty="0" smtClean="0"/>
              <a:t> </a:t>
            </a:r>
            <a:r>
              <a:rPr lang="es-ES_tradnl" sz="2800" dirty="0"/>
              <a:t>migran </a:t>
            </a:r>
            <a:r>
              <a:rPr lang="es-ES_tradnl" sz="2800" dirty="0" smtClean="0">
                <a:sym typeface="Wingdings"/>
              </a:rPr>
              <a:t></a:t>
            </a:r>
            <a:endParaRPr lang="es-ES_tradnl" sz="2800" dirty="0"/>
          </a:p>
          <a:p>
            <a:pPr marL="342900" lvl="0" indent="-342900">
              <a:buFont typeface="Arial"/>
              <a:buChar char="•"/>
            </a:pPr>
            <a:r>
              <a:rPr lang="es-ES_tradnl" sz="2800" dirty="0" smtClean="0"/>
              <a:t>forman </a:t>
            </a:r>
            <a:r>
              <a:rPr lang="es-ES_tradnl" sz="2800" dirty="0"/>
              <a:t>epidermis de la herida</a:t>
            </a:r>
            <a:r>
              <a:rPr lang="es-ES_tradnl" sz="2800" dirty="0">
                <a:sym typeface="Wingdings"/>
              </a:rPr>
              <a:t></a:t>
            </a:r>
            <a:r>
              <a:rPr lang="es-ES_tradnl" sz="2800" dirty="0"/>
              <a:t> </a:t>
            </a:r>
            <a:endParaRPr lang="es-ES_tradnl" sz="2800" dirty="0" smtClean="0"/>
          </a:p>
          <a:p>
            <a:pPr marL="800100" lvl="1" indent="-342900">
              <a:buFont typeface="Arial"/>
              <a:buChar char="•"/>
            </a:pPr>
            <a:r>
              <a:rPr lang="es-ES_tradnl" sz="2800" dirty="0" smtClean="0"/>
              <a:t>no </a:t>
            </a:r>
            <a:r>
              <a:rPr lang="es-ES_tradnl" sz="2800" dirty="0"/>
              <a:t>se forma llaga </a:t>
            </a:r>
            <a:endParaRPr lang="es-ES_tradnl" sz="2800" dirty="0" smtClean="0"/>
          </a:p>
          <a:p>
            <a:pPr marL="800100" lvl="1" indent="-342900">
              <a:buFont typeface="Arial"/>
              <a:buChar char="•"/>
            </a:pPr>
            <a:r>
              <a:rPr lang="es-ES_tradnl" sz="2800" dirty="0" smtClean="0"/>
              <a:t>la </a:t>
            </a:r>
            <a:r>
              <a:rPr lang="es-ES_tradnl" sz="2800" dirty="0"/>
              <a:t>dermis no migra con la </a:t>
            </a:r>
            <a:r>
              <a:rPr lang="es-ES_tradnl" sz="2800" dirty="0" smtClean="0"/>
              <a:t>epidermis  </a:t>
            </a:r>
          </a:p>
          <a:p>
            <a:pPr marL="342900" lvl="0" indent="-342900">
              <a:buFont typeface="Arial"/>
              <a:buChar char="•"/>
            </a:pPr>
            <a:r>
              <a:rPr lang="es-ES_tradnl" sz="2800" b="1" dirty="0" smtClean="0"/>
              <a:t>inervación</a:t>
            </a:r>
            <a:r>
              <a:rPr lang="es-ES_tradnl" sz="2800" dirty="0" smtClean="0"/>
              <a:t> se degenera cerca de la amputación</a:t>
            </a:r>
            <a:r>
              <a:rPr lang="es-ES_tradnl" sz="2800" dirty="0" smtClean="0">
                <a:sym typeface="Wingdings"/>
              </a:rPr>
              <a:t></a:t>
            </a:r>
          </a:p>
          <a:p>
            <a:pPr marL="342900" lvl="0" indent="-342900">
              <a:buFont typeface="Arial"/>
              <a:buChar char="•"/>
            </a:pPr>
            <a:r>
              <a:rPr lang="es-ES_tradnl" sz="2800" dirty="0" smtClean="0"/>
              <a:t>proteasas </a:t>
            </a:r>
            <a:r>
              <a:rPr lang="es-ES_tradnl" sz="2800" dirty="0"/>
              <a:t>degradan matriz </a:t>
            </a:r>
            <a:r>
              <a:rPr lang="es-ES_tradnl" sz="2800" dirty="0" smtClean="0"/>
              <a:t>subyacente a la herida</a:t>
            </a:r>
            <a:r>
              <a:rPr lang="es-ES_tradnl" sz="2800" dirty="0">
                <a:sym typeface="Wingdings"/>
              </a:rPr>
              <a:t></a:t>
            </a:r>
            <a:r>
              <a:rPr lang="es-ES_tradnl" sz="2800" dirty="0"/>
              <a:t> </a:t>
            </a:r>
            <a:endParaRPr lang="es-ES_tradnl" sz="2800" dirty="0" smtClean="0"/>
          </a:p>
          <a:p>
            <a:pPr marL="342900" lvl="0" indent="-342900">
              <a:buFont typeface="Arial"/>
              <a:buChar char="•"/>
            </a:pPr>
            <a:r>
              <a:rPr lang="es-ES_tradnl" sz="2800" dirty="0" smtClean="0"/>
              <a:t>se </a:t>
            </a:r>
            <a:r>
              <a:rPr lang="es-ES_tradnl" sz="2800" dirty="0"/>
              <a:t>liberan células individuales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588" y="399638"/>
            <a:ext cx="6706448" cy="4214648"/>
          </a:xfrm>
          <a:prstGeom prst="rect">
            <a:avLst/>
          </a:prstGeom>
        </p:spPr>
      </p:pic>
      <p:sp>
        <p:nvSpPr>
          <p:cNvPr id="7" name="Notched Right Arrow 6"/>
          <p:cNvSpPr/>
          <p:nvPr/>
        </p:nvSpPr>
        <p:spPr>
          <a:xfrm rot="11813823" flipH="1">
            <a:off x="5305934" y="806012"/>
            <a:ext cx="620124" cy="413063"/>
          </a:xfrm>
          <a:prstGeom prst="notch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5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9059" y="339874"/>
            <a:ext cx="5423648" cy="5632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s-ES_tradnl" sz="2400" dirty="0" smtClean="0"/>
              <a:t>Estas </a:t>
            </a:r>
            <a:r>
              <a:rPr lang="es-ES_tradnl" sz="2400" dirty="0" err="1" smtClean="0"/>
              <a:t>celulas</a:t>
            </a:r>
            <a:r>
              <a:rPr lang="es-ES_tradnl" sz="2400" dirty="0" smtClean="0"/>
              <a:t> se </a:t>
            </a:r>
            <a:r>
              <a:rPr lang="es-ES_tradnl" sz="2400" b="1" dirty="0" smtClean="0"/>
              <a:t>de-diferencian</a:t>
            </a:r>
            <a:endParaRPr lang="en-US" sz="2400" b="1" dirty="0"/>
          </a:p>
          <a:p>
            <a:pPr marL="800100" lvl="1" indent="-342900">
              <a:buFont typeface="Arial"/>
              <a:buChar char="•"/>
            </a:pPr>
            <a:r>
              <a:rPr lang="es-ES_tradnl" sz="2400" i="1" dirty="0"/>
              <a:t>Mrf4 </a:t>
            </a:r>
            <a:r>
              <a:rPr lang="es-ES_tradnl" sz="2400" dirty="0"/>
              <a:t>y</a:t>
            </a:r>
            <a:r>
              <a:rPr lang="es-ES_tradnl" sz="2400" i="1" dirty="0"/>
              <a:t> </a:t>
            </a:r>
            <a:r>
              <a:rPr lang="es-ES_tradnl" sz="2400" i="1" dirty="0" err="1"/>
              <a:t>myf</a:t>
            </a:r>
            <a:r>
              <a:rPr lang="es-ES_tradnl" sz="2400" i="1" dirty="0"/>
              <a:t> </a:t>
            </a:r>
            <a:r>
              <a:rPr lang="es-ES_tradnl" sz="2400" dirty="0"/>
              <a:t>5 (genes de diferenciación</a:t>
            </a:r>
            <a:r>
              <a:rPr lang="es-ES_tradnl" sz="2400" dirty="0" smtClean="0"/>
              <a:t>), </a:t>
            </a:r>
            <a:r>
              <a:rPr lang="es-ES_tradnl" sz="2400" dirty="0"/>
              <a:t>se apagan en </a:t>
            </a:r>
            <a:r>
              <a:rPr lang="es-ES_tradnl" sz="2400" dirty="0" smtClean="0"/>
              <a:t>músculo</a:t>
            </a:r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s-ES_tradnl" sz="2400" i="1" dirty="0" smtClean="0"/>
              <a:t>Msx1</a:t>
            </a:r>
            <a:r>
              <a:rPr lang="es-ES_tradnl" sz="2400" dirty="0"/>
              <a:t>,</a:t>
            </a:r>
            <a:r>
              <a:rPr lang="es-ES_tradnl" sz="2400" dirty="0" smtClean="0"/>
              <a:t> gen de </a:t>
            </a:r>
            <a:r>
              <a:rPr lang="es-ES_tradnl" sz="2400" dirty="0"/>
              <a:t>proliferación </a:t>
            </a:r>
            <a:r>
              <a:rPr lang="es-ES_tradnl" sz="2400" dirty="0" err="1" smtClean="0"/>
              <a:t>mesenquimal</a:t>
            </a:r>
            <a:r>
              <a:rPr lang="es-ES_tradnl" sz="2400" dirty="0" smtClean="0"/>
              <a:t>, se expresa</a:t>
            </a:r>
            <a:endParaRPr lang="en-US" sz="2400" dirty="0"/>
          </a:p>
          <a:p>
            <a:pPr marL="342900" lvl="0" indent="-342900">
              <a:buFont typeface="Arial"/>
              <a:buChar char="•"/>
            </a:pPr>
            <a:r>
              <a:rPr lang="es-ES_tradnl" sz="2400" dirty="0"/>
              <a:t>La epidermis de la herida se </a:t>
            </a:r>
            <a:r>
              <a:rPr lang="es-ES_tradnl" sz="2400" dirty="0" smtClean="0"/>
              <a:t>prolifera y se engrosa</a:t>
            </a:r>
          </a:p>
          <a:p>
            <a:pPr marL="342900" lvl="0" indent="-342900">
              <a:buFont typeface="Arial"/>
              <a:buChar char="•"/>
            </a:pPr>
            <a:r>
              <a:rPr lang="es-ES_tradnl" sz="2400" dirty="0" smtClean="0"/>
              <a:t>Se forma </a:t>
            </a:r>
            <a:r>
              <a:rPr lang="es-ES_tradnl" sz="2400" b="1" dirty="0"/>
              <a:t>apical </a:t>
            </a:r>
            <a:r>
              <a:rPr lang="es-ES_tradnl" sz="2400" b="1" dirty="0" err="1"/>
              <a:t>epidermal</a:t>
            </a:r>
            <a:r>
              <a:rPr lang="es-ES_tradnl" sz="2400" b="1" dirty="0"/>
              <a:t> </a:t>
            </a:r>
            <a:r>
              <a:rPr lang="es-ES_tradnl" sz="2400" b="1" dirty="0" err="1"/>
              <a:t>cap</a:t>
            </a:r>
            <a:r>
              <a:rPr lang="es-ES_tradnl" sz="2400" b="1" dirty="0"/>
              <a:t> (AEC)</a:t>
            </a:r>
            <a:endParaRPr lang="en-US" sz="2400" b="1" dirty="0"/>
          </a:p>
          <a:p>
            <a:pPr marL="342900" lvl="0" indent="-342900">
              <a:buFont typeface="Arial"/>
              <a:buChar char="•"/>
            </a:pPr>
            <a:r>
              <a:rPr lang="es-ES_tradnl" sz="2400" dirty="0"/>
              <a:t>Las células guardan algo de memoria </a:t>
            </a:r>
            <a:endParaRPr lang="es-ES_tradnl" sz="2400" dirty="0" smtClean="0"/>
          </a:p>
          <a:p>
            <a:pPr marL="342900" lvl="0" indent="-342900">
              <a:buFont typeface="Arial"/>
              <a:buChar char="•"/>
            </a:pPr>
            <a:r>
              <a:rPr lang="es-ES_tradnl" sz="2400" dirty="0" smtClean="0"/>
              <a:t>PLT </a:t>
            </a:r>
            <a:r>
              <a:rPr lang="es-ES_tradnl" sz="2400" dirty="0"/>
              <a:t>el </a:t>
            </a:r>
            <a:r>
              <a:rPr lang="es-ES_tradnl" sz="2400" dirty="0" smtClean="0"/>
              <a:t>músculo </a:t>
            </a:r>
            <a:r>
              <a:rPr lang="es-ES_tradnl" sz="2400" dirty="0"/>
              <a:t>nuevo sale de musculares </a:t>
            </a:r>
            <a:r>
              <a:rPr lang="es-ES_tradnl" sz="2400" dirty="0" smtClean="0"/>
              <a:t>viejas (</a:t>
            </a:r>
            <a:r>
              <a:rPr lang="es-ES_tradnl" sz="2400" dirty="0" err="1" smtClean="0"/>
              <a:t>satelites</a:t>
            </a:r>
            <a:r>
              <a:rPr lang="es-ES_tradnl" sz="2400" dirty="0" smtClean="0"/>
              <a:t>), hueso (de </a:t>
            </a:r>
            <a:r>
              <a:rPr lang="es-ES_tradnl" sz="2400" dirty="0" err="1" smtClean="0"/>
              <a:t>osteoprogenitoras</a:t>
            </a:r>
            <a:r>
              <a:rPr lang="es-ES_tradnl" sz="2400" dirty="0" smtClean="0"/>
              <a:t>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997" y="537883"/>
            <a:ext cx="6966003" cy="4377764"/>
          </a:xfrm>
          <a:prstGeom prst="rect">
            <a:avLst/>
          </a:prstGeom>
        </p:spPr>
      </p:pic>
      <p:sp>
        <p:nvSpPr>
          <p:cNvPr id="5" name="Notched Right Arrow 4"/>
          <p:cNvSpPr/>
          <p:nvPr/>
        </p:nvSpPr>
        <p:spPr>
          <a:xfrm rot="2109502">
            <a:off x="7548056" y="941676"/>
            <a:ext cx="651725" cy="372210"/>
          </a:xfrm>
          <a:prstGeom prst="notch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886823" y="4799142"/>
            <a:ext cx="602129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/>
              <a:buChar char="•"/>
            </a:pPr>
            <a:r>
              <a:rPr lang="es-ES_tradnl" sz="2800" dirty="0"/>
              <a:t>El blastema es un </a:t>
            </a:r>
            <a:r>
              <a:rPr lang="es-ES_tradnl" sz="2800" dirty="0" smtClean="0"/>
              <a:t>amasijo </a:t>
            </a:r>
            <a:r>
              <a:rPr lang="es-ES_tradnl" sz="2800" dirty="0"/>
              <a:t>de células progenitoras restringidas </a:t>
            </a:r>
            <a:r>
              <a:rPr lang="es-ES_tradnl" sz="2800" dirty="0" smtClean="0"/>
              <a:t>– determinadas</a:t>
            </a:r>
          </a:p>
          <a:p>
            <a:pPr marL="457200" lvl="0" indent="-457200">
              <a:buFont typeface="Arial"/>
              <a:buChar char="•"/>
            </a:pPr>
            <a:r>
              <a:rPr lang="es-ES_tradnl" sz="2800" dirty="0" smtClean="0"/>
              <a:t>Retienen su especificación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90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53307" cy="633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21293" y="522943"/>
            <a:ext cx="5856942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_tradnl" sz="2400" b="1" dirty="0" smtClean="0"/>
              <a:t>Amputación + GFP</a:t>
            </a:r>
          </a:p>
          <a:p>
            <a:pPr marL="342900" indent="-342900">
              <a:buFont typeface="Arial"/>
              <a:buChar char="•"/>
            </a:pPr>
            <a:r>
              <a:rPr lang="es-ES_tradnl" sz="2400" dirty="0" smtClean="0"/>
              <a:t>Trasplante de tejido de </a:t>
            </a:r>
            <a:r>
              <a:rPr lang="es-ES_tradnl" sz="2400" dirty="0"/>
              <a:t>salamandras </a:t>
            </a:r>
            <a:r>
              <a:rPr lang="es-ES_tradnl" sz="2400" dirty="0" smtClean="0"/>
              <a:t>marcada con GFP </a:t>
            </a:r>
            <a:r>
              <a:rPr lang="es-ES_tradnl" sz="2400" dirty="0"/>
              <a:t>a una </a:t>
            </a:r>
            <a:r>
              <a:rPr lang="es-ES_tradnl" sz="2400" dirty="0" smtClean="0"/>
              <a:t>que </a:t>
            </a:r>
            <a:r>
              <a:rPr lang="es-ES_tradnl" sz="2400" dirty="0"/>
              <a:t>no tiene GFP </a:t>
            </a:r>
          </a:p>
          <a:p>
            <a:pPr marL="342900" indent="-342900">
              <a:buFont typeface="Arial"/>
              <a:buChar char="•"/>
            </a:pPr>
            <a:r>
              <a:rPr lang="es-ES_tradnl" sz="2400" dirty="0" smtClean="0"/>
              <a:t>2da Amputación</a:t>
            </a:r>
            <a:endParaRPr lang="es-ES_tradnl" sz="2400" dirty="0"/>
          </a:p>
          <a:p>
            <a:r>
              <a:rPr lang="es-ES_tradnl" sz="2400" dirty="0" smtClean="0"/>
              <a:t> </a:t>
            </a:r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Si </a:t>
            </a:r>
            <a:r>
              <a:rPr lang="en-US" sz="2400" dirty="0" err="1" smtClean="0"/>
              <a:t>implantas</a:t>
            </a:r>
            <a:r>
              <a:rPr lang="en-US" sz="2400" dirty="0" smtClean="0"/>
              <a:t> </a:t>
            </a:r>
            <a:r>
              <a:rPr lang="en-US" sz="2400" dirty="0" err="1" smtClean="0"/>
              <a:t>blastema</a:t>
            </a:r>
            <a:r>
              <a:rPr lang="en-US" sz="2400" dirty="0" smtClean="0"/>
              <a:t> proximal con GFP, en el </a:t>
            </a:r>
            <a:r>
              <a:rPr lang="en-US" sz="2400" dirty="0" err="1" smtClean="0"/>
              <a:t>regenerado</a:t>
            </a:r>
            <a:r>
              <a:rPr lang="en-US" sz="2400" dirty="0" smtClean="0"/>
              <a:t> </a:t>
            </a:r>
            <a:r>
              <a:rPr lang="en-US" sz="2400" dirty="0" err="1" smtClean="0"/>
              <a:t>todo</a:t>
            </a:r>
            <a:r>
              <a:rPr lang="en-US" sz="2400" dirty="0" smtClean="0"/>
              <a:t> sera </a:t>
            </a:r>
            <a:r>
              <a:rPr lang="en-US" sz="2400" dirty="0" err="1" smtClean="0"/>
              <a:t>verde</a:t>
            </a:r>
            <a:endParaRPr lang="en-US" sz="2400" dirty="0" smtClean="0"/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Si </a:t>
            </a:r>
            <a:r>
              <a:rPr lang="en-US" sz="2400" dirty="0" err="1" smtClean="0"/>
              <a:t>implantas</a:t>
            </a:r>
            <a:r>
              <a:rPr lang="en-US" sz="2400" dirty="0" smtClean="0"/>
              <a:t> </a:t>
            </a:r>
            <a:r>
              <a:rPr lang="en-US" sz="2400" dirty="0" err="1" smtClean="0"/>
              <a:t>blastema</a:t>
            </a:r>
            <a:r>
              <a:rPr lang="en-US" sz="2400" dirty="0" smtClean="0"/>
              <a:t> distal con GFP, en el </a:t>
            </a:r>
            <a:r>
              <a:rPr lang="en-US" sz="2400" dirty="0" err="1" smtClean="0"/>
              <a:t>regenerado</a:t>
            </a:r>
            <a:r>
              <a:rPr lang="en-US" sz="2400" dirty="0" smtClean="0"/>
              <a:t> solo lo distal sera </a:t>
            </a:r>
            <a:r>
              <a:rPr lang="en-US" sz="2400" dirty="0" err="1" smtClean="0"/>
              <a:t>verde</a:t>
            </a:r>
            <a:r>
              <a:rPr lang="en-US" sz="2400" dirty="0" smtClean="0"/>
              <a:t> </a:t>
            </a:r>
          </a:p>
          <a:p>
            <a:pPr marL="800100" lvl="1" indent="-342900">
              <a:buFont typeface="Arial"/>
              <a:buChar char="•"/>
            </a:pPr>
            <a:r>
              <a:rPr lang="es-ES_tradnl" sz="2400" dirty="0"/>
              <a:t>Si Trasplantas cartílago.. luego de cortar.. solo el cartílago nuevo es verde </a:t>
            </a:r>
          </a:p>
          <a:p>
            <a:pPr marL="800100" lvl="1" indent="-342900">
              <a:buFont typeface="Arial"/>
              <a:buChar char="•"/>
            </a:pPr>
            <a:r>
              <a:rPr lang="es-ES_tradnl" sz="2400" dirty="0"/>
              <a:t>así con cada tejido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605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age result for developmental biology limb regene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06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429" y="463177"/>
            <a:ext cx="7906570" cy="6200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2106704"/>
            <a:ext cx="7306235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_tradnl" sz="2400" b="1" dirty="0" smtClean="0"/>
              <a:t>AEC + Inervación </a:t>
            </a:r>
          </a:p>
          <a:p>
            <a:pPr marL="342900" lvl="0" indent="-342900">
              <a:buFont typeface="Arial"/>
              <a:buChar char="•"/>
            </a:pPr>
            <a:r>
              <a:rPr lang="es-ES_tradnl" sz="2400" dirty="0"/>
              <a:t>Tejido regenerado depende de nervio y de ectodermo </a:t>
            </a:r>
            <a:endParaRPr lang="en-US" sz="2400" dirty="0"/>
          </a:p>
          <a:p>
            <a:pPr marL="342900" lvl="0" indent="-342900">
              <a:buFont typeface="Arial"/>
              <a:buChar char="•"/>
            </a:pPr>
            <a:r>
              <a:rPr lang="es-ES_tradnl" sz="2400" dirty="0"/>
              <a:t>AEC produce FgF8 y estimula </a:t>
            </a:r>
            <a:r>
              <a:rPr lang="es-ES_tradnl" sz="2400" dirty="0" smtClean="0"/>
              <a:t>proliferación del blastema </a:t>
            </a:r>
          </a:p>
          <a:p>
            <a:pPr marL="342900" lvl="0" indent="-342900">
              <a:buFont typeface="Arial"/>
              <a:buChar char="•"/>
            </a:pPr>
            <a:r>
              <a:rPr lang="es-ES_tradnl" sz="2400" b="1" dirty="0" err="1" smtClean="0"/>
              <a:t>newt</a:t>
            </a:r>
            <a:r>
              <a:rPr lang="es-ES_tradnl" sz="2400" b="1" dirty="0" smtClean="0"/>
              <a:t> </a:t>
            </a:r>
            <a:r>
              <a:rPr lang="es-ES_tradnl" sz="2400" b="1" dirty="0"/>
              <a:t>Anterior </a:t>
            </a:r>
            <a:r>
              <a:rPr lang="es-ES_tradnl" sz="2400" b="1" dirty="0" err="1"/>
              <a:t>Gradient</a:t>
            </a:r>
            <a:r>
              <a:rPr lang="es-ES_tradnl" sz="2400" dirty="0"/>
              <a:t> </a:t>
            </a:r>
            <a:r>
              <a:rPr lang="es-ES_tradnl" sz="2400" dirty="0" smtClean="0"/>
              <a:t>(</a:t>
            </a:r>
            <a:r>
              <a:rPr lang="es-ES_tradnl" sz="2400" dirty="0" err="1" smtClean="0"/>
              <a:t>mitógeno</a:t>
            </a:r>
            <a:r>
              <a:rPr lang="es-ES_tradnl" sz="2400" dirty="0" smtClean="0"/>
              <a:t> </a:t>
            </a:r>
            <a:r>
              <a:rPr lang="es-ES_tradnl" sz="2400" dirty="0" err="1"/>
              <a:t>blastodermal</a:t>
            </a:r>
            <a:r>
              <a:rPr lang="es-ES_tradnl" sz="2400" dirty="0"/>
              <a:t>) producido por nervio</a:t>
            </a:r>
            <a:endParaRPr lang="en-US" sz="2400" dirty="0"/>
          </a:p>
          <a:p>
            <a:pPr marL="342900" lvl="0" indent="-342900">
              <a:buFont typeface="Arial"/>
              <a:buChar char="•"/>
            </a:pPr>
            <a:r>
              <a:rPr lang="es-ES_tradnl" sz="2400" dirty="0" smtClean="0"/>
              <a:t>Tejido </a:t>
            </a:r>
            <a:r>
              <a:rPr lang="es-ES_tradnl" sz="2400" dirty="0"/>
              <a:t>nervioso – </a:t>
            </a:r>
            <a:r>
              <a:rPr lang="es-ES_tradnl" sz="2400" dirty="0" err="1" smtClean="0"/>
              <a:t>Denervar</a:t>
            </a:r>
            <a:r>
              <a:rPr lang="es-ES_tradnl" sz="2400" dirty="0" smtClean="0"/>
              <a:t> </a:t>
            </a:r>
            <a:r>
              <a:rPr lang="es-ES_tradnl" sz="2400" dirty="0"/>
              <a:t>e inyectar </a:t>
            </a:r>
            <a:r>
              <a:rPr lang="es-ES_tradnl" sz="2400" dirty="0" err="1"/>
              <a:t>nAG</a:t>
            </a:r>
            <a:endParaRPr lang="en-US" sz="2400" dirty="0"/>
          </a:p>
          <a:p>
            <a:pPr marL="342900" lvl="0" indent="-342900">
              <a:buFont typeface="Arial"/>
              <a:buChar char="•"/>
            </a:pPr>
            <a:r>
              <a:rPr lang="es-ES_tradnl" sz="2400" dirty="0"/>
              <a:t>	Neuronas en AEC – apical </a:t>
            </a:r>
            <a:r>
              <a:rPr lang="es-ES_tradnl" sz="2400" dirty="0" err="1"/>
              <a:t>epidermal</a:t>
            </a:r>
            <a:r>
              <a:rPr lang="es-ES_tradnl" sz="2400" dirty="0"/>
              <a:t> </a:t>
            </a:r>
            <a:r>
              <a:rPr lang="es-ES_tradnl" sz="2400" dirty="0" err="1"/>
              <a:t>cap</a:t>
            </a:r>
            <a:r>
              <a:rPr lang="es-ES_tradnl" sz="2400" dirty="0"/>
              <a:t> </a:t>
            </a:r>
            <a:r>
              <a:rPr lang="es-ES_tradnl" sz="2400" dirty="0" smtClean="0"/>
              <a:t>–producen </a:t>
            </a:r>
            <a:r>
              <a:rPr lang="es-ES_tradnl" sz="2400" dirty="0" err="1" smtClean="0"/>
              <a:t>nAG</a:t>
            </a:r>
            <a:endParaRPr lang="en-US" sz="2400" dirty="0"/>
          </a:p>
          <a:p>
            <a:pPr marL="342900" lvl="0" indent="-342900">
              <a:buFont typeface="Arial"/>
              <a:buChar char="•"/>
            </a:pPr>
            <a:r>
              <a:rPr lang="es-ES_tradnl" sz="2400" dirty="0"/>
              <a:t>	</a:t>
            </a:r>
            <a:r>
              <a:rPr lang="es-ES_tradnl" sz="2400" dirty="0" err="1"/>
              <a:t>nAG</a:t>
            </a:r>
            <a:r>
              <a:rPr lang="es-ES_tradnl" sz="2400" dirty="0"/>
              <a:t> – </a:t>
            </a:r>
            <a:r>
              <a:rPr lang="es-ES_tradnl" sz="2400" dirty="0" smtClean="0"/>
              <a:t>en presencia de nervio regenera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840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429" y="463177"/>
            <a:ext cx="7906570" cy="6200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" y="1964353"/>
            <a:ext cx="70372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_tradnl" sz="2400" b="1" dirty="0" smtClean="0"/>
              <a:t>AEC + Inervación </a:t>
            </a:r>
          </a:p>
          <a:p>
            <a:pPr marL="342900" indent="-342900">
              <a:buFont typeface="Arial"/>
              <a:buChar char="•"/>
            </a:pPr>
            <a:r>
              <a:rPr lang="es-ES_tradnl" sz="2400" dirty="0" smtClean="0"/>
              <a:t>si por electroformación  introduces </a:t>
            </a:r>
            <a:r>
              <a:rPr lang="es-ES_tradnl" sz="2400" dirty="0" err="1" smtClean="0"/>
              <a:t>nAG</a:t>
            </a:r>
            <a:r>
              <a:rPr lang="es-ES_tradnl" sz="2400" dirty="0" smtClean="0"/>
              <a:t>  en tejido de-diferenciado que ha sido de-nervado </a:t>
            </a:r>
            <a:r>
              <a:rPr lang="es-ES_tradnl" sz="2400" dirty="0" smtClean="0">
                <a:sym typeface="Wingdings"/>
              </a:rPr>
              <a:t></a:t>
            </a:r>
            <a:r>
              <a:rPr lang="es-ES_tradnl" sz="2400" dirty="0" smtClean="0"/>
              <a:t>regenera</a:t>
            </a:r>
            <a:endParaRPr lang="en-US" sz="2400" dirty="0" smtClean="0"/>
          </a:p>
          <a:p>
            <a:pPr marL="342900" lvl="0" indent="-342900">
              <a:buFont typeface="Arial"/>
              <a:buChar char="•"/>
            </a:pPr>
            <a:r>
              <a:rPr lang="es-ES_tradnl" sz="2400" dirty="0" smtClean="0"/>
              <a:t>Otros factores:</a:t>
            </a:r>
          </a:p>
          <a:p>
            <a:pPr marL="342900" lvl="0" indent="-342900">
              <a:buFont typeface="Arial"/>
              <a:buChar char="•"/>
            </a:pPr>
            <a:r>
              <a:rPr lang="es-ES_tradnl" sz="2400" dirty="0" smtClean="0"/>
              <a:t>Corriente de iones</a:t>
            </a:r>
            <a:endParaRPr lang="en-US" sz="2400" dirty="0" smtClean="0"/>
          </a:p>
          <a:p>
            <a:pPr marL="342900" lvl="0" indent="-342900">
              <a:buFont typeface="Arial"/>
              <a:buChar char="•"/>
            </a:pPr>
            <a:r>
              <a:rPr lang="es-ES_tradnl" sz="2400" dirty="0" smtClean="0"/>
              <a:t> (</a:t>
            </a:r>
            <a:r>
              <a:rPr lang="es-ES_tradnl" sz="2400" dirty="0" err="1" smtClean="0"/>
              <a:t>ATPasa</a:t>
            </a:r>
            <a:r>
              <a:rPr lang="es-ES_tradnl" sz="2400" dirty="0" smtClean="0"/>
              <a:t> V, bomba de protones es necesaria, activada a las 6 </a:t>
            </a:r>
            <a:r>
              <a:rPr lang="es-ES_tradnl" sz="2400" dirty="0" err="1" smtClean="0"/>
              <a:t>hrs</a:t>
            </a:r>
            <a:r>
              <a:rPr lang="es-ES_tradnl" sz="2400" dirty="0" smtClean="0"/>
              <a:t> en regeneración de anfibios</a:t>
            </a:r>
            <a:endParaRPr lang="en-US" sz="2400" dirty="0" smtClean="0"/>
          </a:p>
          <a:p>
            <a:pPr marL="342900" lvl="0" indent="-342900">
              <a:buFont typeface="Arial"/>
              <a:buChar char="•"/>
            </a:pPr>
            <a:r>
              <a:rPr lang="es-ES_tradnl" sz="2400" dirty="0" smtClean="0"/>
              <a:t>Gradientes antagónicos de Acido Retinoico y FGF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695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32"/>
          <a:stretch/>
        </p:blipFill>
        <p:spPr bwMode="auto">
          <a:xfrm>
            <a:off x="0" y="593910"/>
            <a:ext cx="4198471" cy="626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85764" y="1820894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buFont typeface="Arial"/>
              <a:buChar char="•"/>
            </a:pPr>
            <a:r>
              <a:rPr lang="es-ES_tradnl" sz="3200" dirty="0" err="1"/>
              <a:t>Morfalaxis</a:t>
            </a:r>
            <a:r>
              <a:rPr lang="es-ES_tradnl" sz="3200" dirty="0"/>
              <a:t> – a una estructura existente se le asigna un nuevo patrón de </a:t>
            </a:r>
            <a:r>
              <a:rPr lang="es-ES_tradnl" sz="3200" dirty="0" smtClean="0"/>
              <a:t>desarrollo</a:t>
            </a:r>
            <a:endParaRPr lang="es-ES_tradnl" sz="3200" dirty="0"/>
          </a:p>
          <a:p>
            <a:pPr marL="457200" lvl="0" indent="-457200">
              <a:buFont typeface="Arial"/>
              <a:buChar char="•"/>
            </a:pPr>
            <a:r>
              <a:rPr lang="es-ES_tradnl" sz="3200" dirty="0" err="1" smtClean="0"/>
              <a:t>Hydra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108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6706" y="448235"/>
            <a:ext cx="1962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Objetivos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17175" y="1359646"/>
            <a:ext cx="95025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Al </a:t>
            </a:r>
            <a:r>
              <a:rPr lang="en-US" sz="2800" dirty="0" err="1" smtClean="0"/>
              <a:t>finalizar</a:t>
            </a:r>
            <a:r>
              <a:rPr lang="en-US" sz="2800" dirty="0" smtClean="0"/>
              <a:t> la </a:t>
            </a:r>
            <a:r>
              <a:rPr lang="en-US" sz="2800" dirty="0" err="1" smtClean="0"/>
              <a:t>presentación</a:t>
            </a:r>
            <a:r>
              <a:rPr lang="en-US" sz="2800" dirty="0" smtClean="0"/>
              <a:t> los </a:t>
            </a:r>
            <a:r>
              <a:rPr lang="en-US" sz="2800" dirty="0" err="1" smtClean="0"/>
              <a:t>estudiantes</a:t>
            </a:r>
            <a:r>
              <a:rPr lang="en-US" sz="2800" dirty="0" smtClean="0"/>
              <a:t> </a:t>
            </a:r>
            <a:r>
              <a:rPr lang="en-US" sz="2800" dirty="0" err="1" smtClean="0"/>
              <a:t>podrán</a:t>
            </a:r>
            <a:r>
              <a:rPr lang="en-US" sz="2800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/>
              <a:t>Mencionar</a:t>
            </a:r>
            <a:r>
              <a:rPr lang="en-US" sz="2800" dirty="0" smtClean="0"/>
              <a:t> </a:t>
            </a:r>
            <a:r>
              <a:rPr lang="en-US" sz="2800" dirty="0" err="1" smtClean="0"/>
              <a:t>tres</a:t>
            </a:r>
            <a:r>
              <a:rPr lang="en-US" sz="2800" dirty="0" smtClean="0"/>
              <a:t> </a:t>
            </a:r>
            <a:r>
              <a:rPr lang="en-US" sz="2800" dirty="0" err="1" smtClean="0"/>
              <a:t>ejemplos</a:t>
            </a:r>
            <a:r>
              <a:rPr lang="en-US" sz="2800" dirty="0" smtClean="0"/>
              <a:t> de </a:t>
            </a:r>
            <a:r>
              <a:rPr lang="en-US" sz="2800" dirty="0" err="1" smtClean="0"/>
              <a:t>desarrollo</a:t>
            </a:r>
            <a:r>
              <a:rPr lang="en-US" sz="2800" dirty="0" smtClean="0"/>
              <a:t> post </a:t>
            </a:r>
            <a:r>
              <a:rPr lang="en-US" sz="2800" dirty="0" err="1" smtClean="0"/>
              <a:t>embrionarios</a:t>
            </a:r>
            <a:endParaRPr lang="en-US" sz="2800" dirty="0" smtClean="0"/>
          </a:p>
          <a:p>
            <a:pPr marL="285750" indent="-285750">
              <a:buFontTx/>
              <a:buChar char="-"/>
            </a:pPr>
            <a:r>
              <a:rPr lang="en-US" sz="2800" dirty="0" err="1" smtClean="0"/>
              <a:t>Definir</a:t>
            </a:r>
            <a:r>
              <a:rPr lang="en-US" sz="2800" dirty="0" smtClean="0"/>
              <a:t> los </a:t>
            </a:r>
            <a:r>
              <a:rPr lang="en-US" sz="2800" dirty="0" err="1" smtClean="0"/>
              <a:t>cuatro</a:t>
            </a:r>
            <a:r>
              <a:rPr lang="en-US" sz="2800" dirty="0" smtClean="0"/>
              <a:t> </a:t>
            </a:r>
            <a:r>
              <a:rPr lang="en-US" sz="2800" dirty="0" err="1" smtClean="0"/>
              <a:t>tipos</a:t>
            </a:r>
            <a:r>
              <a:rPr lang="en-US" sz="2800" dirty="0" smtClean="0"/>
              <a:t> de </a:t>
            </a:r>
            <a:r>
              <a:rPr lang="en-US" sz="2800" dirty="0" err="1" smtClean="0"/>
              <a:t>mecanismos</a:t>
            </a:r>
            <a:r>
              <a:rPr lang="en-US" sz="2800" dirty="0" smtClean="0"/>
              <a:t> de </a:t>
            </a:r>
            <a:r>
              <a:rPr lang="en-US" sz="2800" dirty="0" err="1" smtClean="0"/>
              <a:t>regeneración</a:t>
            </a:r>
            <a:endParaRPr lang="en-US" sz="2800" dirty="0" smtClean="0"/>
          </a:p>
          <a:p>
            <a:pPr marL="285750" indent="-285750">
              <a:buFontTx/>
              <a:buChar char="-"/>
            </a:pPr>
            <a:r>
              <a:rPr lang="en-US" sz="2800" dirty="0" err="1" smtClean="0"/>
              <a:t>Discutir</a:t>
            </a:r>
            <a:r>
              <a:rPr lang="en-US" sz="2800" dirty="0" smtClean="0"/>
              <a:t> el </a:t>
            </a:r>
            <a:r>
              <a:rPr lang="en-US" sz="2800" dirty="0" err="1" smtClean="0"/>
              <a:t>ejemplo</a:t>
            </a:r>
            <a:r>
              <a:rPr lang="en-US" sz="2800" dirty="0" smtClean="0"/>
              <a:t> de </a:t>
            </a:r>
            <a:r>
              <a:rPr lang="en-US" sz="2800" dirty="0" err="1" smtClean="0"/>
              <a:t>regeneración</a:t>
            </a:r>
            <a:r>
              <a:rPr lang="en-US" sz="2800" dirty="0" smtClean="0"/>
              <a:t> en </a:t>
            </a:r>
            <a:r>
              <a:rPr lang="en-US" sz="2800" dirty="0" err="1" smtClean="0"/>
              <a:t>planarias</a:t>
            </a:r>
            <a:endParaRPr lang="en-US" sz="2800" dirty="0" smtClean="0"/>
          </a:p>
          <a:p>
            <a:pPr marL="285750" indent="-285750">
              <a:buFontTx/>
              <a:buChar char="-"/>
            </a:pPr>
            <a:r>
              <a:rPr lang="en-US" sz="2800" dirty="0" err="1" smtClean="0"/>
              <a:t>Discutir</a:t>
            </a:r>
            <a:r>
              <a:rPr lang="en-US" sz="2800" dirty="0" smtClean="0"/>
              <a:t> el </a:t>
            </a:r>
            <a:r>
              <a:rPr lang="en-US" sz="2800" dirty="0" err="1" smtClean="0"/>
              <a:t>ejemplo</a:t>
            </a:r>
            <a:r>
              <a:rPr lang="en-US" sz="2800" dirty="0" smtClean="0"/>
              <a:t> de </a:t>
            </a:r>
            <a:r>
              <a:rPr lang="en-US" sz="2800" dirty="0" err="1" smtClean="0"/>
              <a:t>regeneración</a:t>
            </a:r>
            <a:r>
              <a:rPr lang="en-US" sz="2800" dirty="0" smtClean="0"/>
              <a:t> en </a:t>
            </a:r>
            <a:r>
              <a:rPr lang="en-US" sz="2800" dirty="0" err="1" smtClean="0"/>
              <a:t>anfibios</a:t>
            </a:r>
            <a:endParaRPr lang="en-US" sz="2800" dirty="0" smtClean="0"/>
          </a:p>
          <a:p>
            <a:pPr marL="285750" indent="-285750">
              <a:buFontTx/>
              <a:buChar char="-"/>
            </a:pPr>
            <a:r>
              <a:rPr lang="en-US" sz="2800" dirty="0" err="1" smtClean="0"/>
              <a:t>Mencionar</a:t>
            </a:r>
            <a:r>
              <a:rPr lang="en-US" sz="2800" dirty="0" smtClean="0"/>
              <a:t> los </a:t>
            </a:r>
            <a:r>
              <a:rPr lang="en-US" sz="2800" dirty="0" err="1" smtClean="0"/>
              <a:t>aspectos</a:t>
            </a:r>
            <a:r>
              <a:rPr lang="en-US" sz="2800" dirty="0" smtClean="0"/>
              <a:t> </a:t>
            </a:r>
            <a:r>
              <a:rPr lang="en-US" sz="2800" dirty="0" err="1" smtClean="0"/>
              <a:t>conservados</a:t>
            </a:r>
            <a:r>
              <a:rPr lang="en-US" sz="2800" dirty="0" smtClean="0"/>
              <a:t> de la </a:t>
            </a:r>
            <a:r>
              <a:rPr lang="en-US" sz="2800" dirty="0" err="1" smtClean="0"/>
              <a:t>regeneración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562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age result for developmental biology hydra regeneration newm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0" t="8533" r="11000"/>
          <a:stretch/>
        </p:blipFill>
        <p:spPr bwMode="auto">
          <a:xfrm>
            <a:off x="328705" y="986117"/>
            <a:ext cx="4646707" cy="422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41999" y="388470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buFont typeface="Arial"/>
              <a:buChar char="•"/>
            </a:pPr>
            <a:r>
              <a:rPr lang="es-ES_tradnl" sz="3200" dirty="0" err="1"/>
              <a:t>Morfalaxis</a:t>
            </a:r>
            <a:r>
              <a:rPr lang="es-ES_tradnl" sz="3200" dirty="0"/>
              <a:t> – a una estructura existente se le asigna un nuevo patrón de </a:t>
            </a:r>
            <a:r>
              <a:rPr lang="es-ES_tradnl" sz="3200" dirty="0" smtClean="0"/>
              <a:t>desarrollo</a:t>
            </a:r>
            <a:endParaRPr lang="es-ES_tradnl" sz="3200" dirty="0"/>
          </a:p>
          <a:p>
            <a:pPr marL="457200" lvl="0" indent="-457200">
              <a:buFont typeface="Arial"/>
              <a:buChar char="•"/>
            </a:pPr>
            <a:r>
              <a:rPr lang="es-ES_tradnl" sz="3200" dirty="0" err="1" smtClean="0"/>
              <a:t>Hydra</a:t>
            </a:r>
            <a:endParaRPr lang="en-US" sz="3200" dirty="0"/>
          </a:p>
        </p:txBody>
      </p:sp>
      <p:pic>
        <p:nvPicPr>
          <p:cNvPr id="4" name="Picture 2" descr="mage result for developmental biology hydra regeneration newm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0" t="8533" r="45669"/>
          <a:stretch/>
        </p:blipFill>
        <p:spPr bwMode="auto">
          <a:xfrm>
            <a:off x="7410825" y="2630359"/>
            <a:ext cx="2510118" cy="422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15294" y="2876725"/>
            <a:ext cx="1185725" cy="17543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486588" y="3406588"/>
            <a:ext cx="896471" cy="19423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115177" y="4720421"/>
            <a:ext cx="584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??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744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206" y="557306"/>
            <a:ext cx="8763000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2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vbio8e-fig-18-29-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39" y="582705"/>
            <a:ext cx="7963647" cy="597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15294" y="2315881"/>
            <a:ext cx="1005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Wnt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424703" y="557020"/>
            <a:ext cx="5420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Quien</a:t>
            </a:r>
            <a:r>
              <a:rPr lang="en-US" sz="3600" dirty="0" smtClean="0"/>
              <a:t> </a:t>
            </a:r>
            <a:r>
              <a:rPr lang="en-US" sz="3600" dirty="0" err="1" smtClean="0"/>
              <a:t>es</a:t>
            </a:r>
            <a:r>
              <a:rPr lang="en-US" sz="3600" dirty="0" smtClean="0"/>
              <a:t> el </a:t>
            </a:r>
            <a:r>
              <a:rPr lang="en-US" sz="3600" dirty="0" err="1" smtClean="0"/>
              <a:t>responsable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8087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23" y="457200"/>
            <a:ext cx="8106335" cy="50531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1882" y="5042118"/>
            <a:ext cx="50501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err="1" smtClean="0"/>
              <a:t>Cabeza</a:t>
            </a: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err="1" smtClean="0"/>
              <a:t>Tronco</a:t>
            </a: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Pie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err="1" smtClean="0"/>
              <a:t>Gradientes</a:t>
            </a:r>
            <a:r>
              <a:rPr lang="en-US" sz="2800" dirty="0" smtClean="0"/>
              <a:t> de </a:t>
            </a:r>
            <a:r>
              <a:rPr lang="en-US" sz="2800" dirty="0" err="1" smtClean="0"/>
              <a:t>inhibición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993530" y="457200"/>
            <a:ext cx="3965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Porque</a:t>
            </a:r>
            <a:r>
              <a:rPr lang="en-US" sz="2400" dirty="0" smtClean="0"/>
              <a:t> el </a:t>
            </a:r>
            <a:r>
              <a:rPr lang="en-US" sz="2400" dirty="0" err="1" smtClean="0"/>
              <a:t>tronco</a:t>
            </a:r>
            <a:r>
              <a:rPr lang="en-US" sz="2400" dirty="0" smtClean="0"/>
              <a:t> </a:t>
            </a:r>
            <a:r>
              <a:rPr lang="en-US" sz="2400" dirty="0" err="1" smtClean="0"/>
              <a:t>es</a:t>
            </a:r>
            <a:r>
              <a:rPr lang="en-US" sz="2400" dirty="0" smtClean="0"/>
              <a:t> </a:t>
            </a:r>
            <a:r>
              <a:rPr lang="en-US" sz="2400" dirty="0" err="1" smtClean="0"/>
              <a:t>tronco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460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vbio8e-fig-18-31-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46" y="1605121"/>
            <a:ext cx="62484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64058" y="418167"/>
            <a:ext cx="73987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Compensatory Regeneration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6708588" y="1531220"/>
            <a:ext cx="54834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/>
              <a:buChar char="•"/>
            </a:pPr>
            <a:r>
              <a:rPr lang="es-ES_tradnl" sz="2800" dirty="0" smtClean="0"/>
              <a:t>Regeneración </a:t>
            </a:r>
            <a:r>
              <a:rPr lang="es-ES_tradnl" sz="2800" dirty="0"/>
              <a:t>compensatoria – proliferación de </a:t>
            </a:r>
            <a:r>
              <a:rPr lang="es-ES_tradnl" sz="2800" dirty="0" smtClean="0"/>
              <a:t>células</a:t>
            </a:r>
          </a:p>
          <a:p>
            <a:pPr marL="457200" lvl="0" indent="-457200">
              <a:buFont typeface="Arial"/>
              <a:buChar char="•"/>
            </a:pPr>
            <a:r>
              <a:rPr lang="es-ES_tradnl" sz="2800" dirty="0" smtClean="0"/>
              <a:t>estas </a:t>
            </a:r>
            <a:r>
              <a:rPr lang="es-ES_tradnl" sz="2800" dirty="0"/>
              <a:t>mantienen su </a:t>
            </a:r>
            <a:r>
              <a:rPr lang="es-ES_tradnl" sz="2800" dirty="0" smtClean="0"/>
              <a:t>diferenciación</a:t>
            </a:r>
            <a:endParaRPr lang="es-ES_tradnl" sz="2800" dirty="0"/>
          </a:p>
          <a:p>
            <a:pPr marL="457200" lvl="0" indent="-457200">
              <a:buFont typeface="Arial"/>
              <a:buChar char="•"/>
            </a:pPr>
            <a:r>
              <a:rPr lang="es-ES_tradnl" sz="2800" dirty="0" smtClean="0"/>
              <a:t>no </a:t>
            </a:r>
            <a:r>
              <a:rPr lang="es-ES_tradnl" sz="2800" dirty="0"/>
              <a:t>hay células madres. </a:t>
            </a:r>
            <a:endParaRPr lang="es-ES_tradnl" sz="2800" dirty="0" smtClean="0"/>
          </a:p>
          <a:p>
            <a:pPr marL="457200" lvl="0" indent="-457200">
              <a:buFont typeface="Arial"/>
              <a:buChar char="•"/>
            </a:pPr>
            <a:r>
              <a:rPr lang="es-ES_tradnl" sz="2800" dirty="0" smtClean="0"/>
              <a:t>Las </a:t>
            </a:r>
            <a:r>
              <a:rPr lang="es-ES_tradnl" sz="2800" dirty="0"/>
              <a:t>células nuevas son iguales a las originales (hígado)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040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393700"/>
            <a:ext cx="8763000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6706" y="448235"/>
            <a:ext cx="2776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Introducción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17175" y="1359646"/>
            <a:ext cx="10623178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/>
              <a:buChar char="•"/>
            </a:pPr>
            <a:r>
              <a:rPr lang="es-ES_tradnl" sz="2800" dirty="0"/>
              <a:t>Desarrollo nunca se detiene (hematopoyesis, epitelio GI)</a:t>
            </a:r>
            <a:endParaRPr lang="en-US" sz="2800" dirty="0"/>
          </a:p>
          <a:p>
            <a:pPr marL="457200" lvl="0" indent="-457200">
              <a:buFont typeface="Arial"/>
              <a:buChar char="•"/>
            </a:pPr>
            <a:r>
              <a:rPr lang="es-ES_tradnl" sz="2800" dirty="0"/>
              <a:t>R</a:t>
            </a:r>
            <a:r>
              <a:rPr lang="es-ES_tradnl" sz="2800" dirty="0" smtClean="0"/>
              <a:t>eactivación </a:t>
            </a:r>
            <a:r>
              <a:rPr lang="es-ES_tradnl" sz="2800" dirty="0"/>
              <a:t>del desarrollo </a:t>
            </a:r>
            <a:r>
              <a:rPr lang="es-ES_tradnl" sz="2800" dirty="0" smtClean="0"/>
              <a:t>ocurre en </a:t>
            </a:r>
            <a:r>
              <a:rPr lang="es-ES_tradnl" sz="2800" dirty="0"/>
              <a:t>algún momento de la vida </a:t>
            </a:r>
            <a:r>
              <a:rPr lang="es-ES_tradnl" sz="2800" dirty="0" smtClean="0"/>
              <a:t>pos-embrionaria </a:t>
            </a:r>
            <a:endParaRPr lang="en-US" sz="2800" dirty="0"/>
          </a:p>
          <a:p>
            <a:pPr marL="914400" lvl="1" indent="-457200">
              <a:buFont typeface="Arial"/>
              <a:buChar char="•"/>
            </a:pPr>
            <a:r>
              <a:rPr lang="es-ES_tradnl" sz="2800" dirty="0"/>
              <a:t>P</a:t>
            </a:r>
            <a:r>
              <a:rPr lang="es-ES_tradnl" sz="2800" dirty="0" smtClean="0"/>
              <a:t>ara </a:t>
            </a:r>
            <a:r>
              <a:rPr lang="es-ES_tradnl" sz="2800" dirty="0"/>
              <a:t>restaurar algún tejido dañado o perdido</a:t>
            </a:r>
            <a:endParaRPr lang="en-US" sz="2800" dirty="0"/>
          </a:p>
          <a:p>
            <a:pPr marL="457200" lvl="0" indent="-457200">
              <a:buFont typeface="Arial"/>
              <a:buChar char="•"/>
            </a:pPr>
            <a:r>
              <a:rPr lang="es-ES_tradnl" sz="2800" dirty="0" smtClean="0"/>
              <a:t>Regeneración parcial </a:t>
            </a:r>
            <a:r>
              <a:rPr lang="es-ES_tradnl" sz="2800" dirty="0"/>
              <a:t>en humano (piel, epitelio GI, hígado, huesos)…</a:t>
            </a:r>
            <a:endParaRPr lang="en-US" sz="2800" dirty="0"/>
          </a:p>
          <a:p>
            <a:pPr marL="457200" lvl="0" indent="-457200">
              <a:buFont typeface="Arial"/>
              <a:buChar char="•"/>
            </a:pPr>
            <a:r>
              <a:rPr lang="es-ES_tradnl" sz="2800" dirty="0" smtClean="0"/>
              <a:t>Otros organismos:</a:t>
            </a:r>
          </a:p>
          <a:p>
            <a:pPr marL="914400" lvl="1" indent="-457200">
              <a:buFont typeface="Arial"/>
              <a:buChar char="•"/>
            </a:pPr>
            <a:r>
              <a:rPr lang="es-ES_tradnl" sz="2800" dirty="0" err="1" smtClean="0"/>
              <a:t>Hydra</a:t>
            </a:r>
            <a:r>
              <a:rPr lang="es-ES_tradnl" sz="2800" dirty="0"/>
              <a:t>, </a:t>
            </a:r>
            <a:r>
              <a:rPr lang="es-ES_tradnl" sz="2800" dirty="0" err="1"/>
              <a:t>Cnidarios</a:t>
            </a:r>
            <a:endParaRPr lang="en-US" sz="2800" dirty="0"/>
          </a:p>
          <a:p>
            <a:pPr marL="914400" lvl="1" indent="-457200">
              <a:buFont typeface="Arial"/>
              <a:buChar char="•"/>
            </a:pPr>
            <a:r>
              <a:rPr lang="es-ES_tradnl" sz="2800" dirty="0"/>
              <a:t>Crustáceos</a:t>
            </a:r>
            <a:endParaRPr lang="en-US" sz="2800" dirty="0"/>
          </a:p>
          <a:p>
            <a:pPr marL="914400" lvl="1" indent="-457200">
              <a:buFont typeface="Arial"/>
              <a:buChar char="•"/>
            </a:pPr>
            <a:r>
              <a:rPr lang="es-ES_tradnl" sz="2800" dirty="0"/>
              <a:t>Salamandras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s-ES_tradnl" sz="2800" dirty="0"/>
              <a:t>Hipótesis: si algún día se logra alterar algo en los humanos que nos permita regenerar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480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354" y="3548813"/>
            <a:ext cx="4407646" cy="33091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60706" y="448235"/>
            <a:ext cx="6420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Como </a:t>
            </a:r>
            <a:r>
              <a:rPr lang="en-US" sz="3600" dirty="0" err="1" smtClean="0"/>
              <a:t>ocurre</a:t>
            </a:r>
            <a:r>
              <a:rPr lang="en-US" sz="3600" dirty="0" smtClean="0"/>
              <a:t> la </a:t>
            </a:r>
            <a:r>
              <a:rPr lang="en-US" sz="3600" dirty="0" err="1" smtClean="0"/>
              <a:t>regeneración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93059" y="1359646"/>
            <a:ext cx="7082117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/>
              <a:t>Ocurre en todas las </a:t>
            </a:r>
            <a:r>
              <a:rPr lang="es-ES_tradnl" sz="2800" dirty="0" smtClean="0"/>
              <a:t>especies</a:t>
            </a:r>
          </a:p>
          <a:p>
            <a:r>
              <a:rPr lang="es-ES_tradnl" sz="2800" dirty="0" smtClean="0"/>
              <a:t>- de </a:t>
            </a:r>
            <a:r>
              <a:rPr lang="es-ES_tradnl" sz="2800" dirty="0"/>
              <a:t>4 formas distintas:</a:t>
            </a:r>
            <a:endParaRPr lang="en-US" sz="2800" dirty="0"/>
          </a:p>
          <a:p>
            <a:pPr marL="457200" lvl="0" indent="-457200">
              <a:buFont typeface="Arial"/>
              <a:buChar char="•"/>
            </a:pPr>
            <a:r>
              <a:rPr lang="es-ES_tradnl" sz="2800" dirty="0"/>
              <a:t>A) Mediada por células madres – reemplazo continuo de la sangre a partir de células madres </a:t>
            </a:r>
            <a:r>
              <a:rPr lang="es-ES_tradnl" sz="2800" dirty="0" smtClean="0"/>
              <a:t>hematopoyéticas</a:t>
            </a:r>
          </a:p>
          <a:p>
            <a:pPr marL="457200" lvl="0" indent="-457200">
              <a:buFont typeface="Arial"/>
              <a:buChar char="•"/>
            </a:pPr>
            <a:endParaRPr lang="en-US" sz="2800" dirty="0"/>
          </a:p>
          <a:p>
            <a:pPr marL="457200" lvl="0" indent="-457200">
              <a:buFont typeface="Arial"/>
              <a:buChar char="•"/>
            </a:pPr>
            <a:r>
              <a:rPr lang="es-ES_tradnl" sz="2800" dirty="0" smtClean="0"/>
              <a:t>B) </a:t>
            </a:r>
            <a:r>
              <a:rPr lang="es-ES_tradnl" sz="2800" dirty="0" err="1" smtClean="0"/>
              <a:t>Epimorfosis</a:t>
            </a:r>
            <a:r>
              <a:rPr lang="es-ES_tradnl" sz="2800" dirty="0" smtClean="0"/>
              <a:t> </a:t>
            </a:r>
            <a:r>
              <a:rPr lang="es-ES_tradnl" sz="2800" dirty="0"/>
              <a:t>– de-diferenciación de estructuras adultas, se forma masa  de células no diferenciadas que proliferan y se re-diferencian (pata de la salamandra</a:t>
            </a:r>
            <a:r>
              <a:rPr lang="es-ES_tradnl" sz="2800" dirty="0" smtClean="0"/>
              <a:t>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1228" y="364972"/>
            <a:ext cx="3410771" cy="332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8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0706" y="448235"/>
            <a:ext cx="6420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Como </a:t>
            </a:r>
            <a:r>
              <a:rPr lang="en-US" sz="3600" dirty="0" err="1" smtClean="0"/>
              <a:t>ocurre</a:t>
            </a:r>
            <a:r>
              <a:rPr lang="en-US" sz="3600" dirty="0" smtClean="0"/>
              <a:t> la </a:t>
            </a:r>
            <a:r>
              <a:rPr lang="en-US" sz="3600" dirty="0" err="1" smtClean="0"/>
              <a:t>regeneración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93059" y="1359646"/>
            <a:ext cx="69476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/>
              <a:buChar char="•"/>
            </a:pPr>
            <a:r>
              <a:rPr lang="es-ES_tradnl" sz="2800" dirty="0" smtClean="0"/>
              <a:t>C) </a:t>
            </a:r>
            <a:r>
              <a:rPr lang="es-ES_tradnl" sz="2800" dirty="0" err="1" smtClean="0"/>
              <a:t>Morfalaxis</a:t>
            </a:r>
            <a:r>
              <a:rPr lang="es-ES_tradnl" sz="2800" dirty="0" smtClean="0"/>
              <a:t> </a:t>
            </a:r>
            <a:r>
              <a:rPr lang="es-ES_tradnl" sz="2800" dirty="0"/>
              <a:t>– a una estructura existente se le asigna un nuevo patrón de desarrollo, </a:t>
            </a:r>
            <a:r>
              <a:rPr lang="es-ES_tradnl" sz="2800" dirty="0" err="1" smtClean="0"/>
              <a:t>Hydra</a:t>
            </a:r>
            <a:endParaRPr lang="es-ES_tradnl" sz="2800" dirty="0" smtClean="0"/>
          </a:p>
          <a:p>
            <a:pPr marL="457200" lvl="0" indent="-457200">
              <a:buFont typeface="Arial"/>
              <a:buChar char="•"/>
            </a:pPr>
            <a:endParaRPr lang="en-US" sz="2800" dirty="0"/>
          </a:p>
          <a:p>
            <a:pPr marL="457200" lvl="0" indent="-457200">
              <a:buFont typeface="Arial"/>
              <a:buChar char="•"/>
            </a:pPr>
            <a:r>
              <a:rPr lang="es-ES_tradnl" sz="2800" dirty="0" smtClean="0"/>
              <a:t>D) Regeneración </a:t>
            </a:r>
            <a:r>
              <a:rPr lang="es-ES_tradnl" sz="2800" dirty="0"/>
              <a:t>compensatoria – proliferación de células, pero estas mantienen su diferenciación, no hay células madres. Las células nuevas son iguales a las originales (hígado)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7034"/>
          <a:stretch/>
        </p:blipFill>
        <p:spPr>
          <a:xfrm>
            <a:off x="8781229" y="448235"/>
            <a:ext cx="3287059" cy="3083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937" y="4120775"/>
            <a:ext cx="4492063" cy="239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2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1176" y="205315"/>
            <a:ext cx="2109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Planarias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53999" y="629469"/>
            <a:ext cx="7918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s-ES_tradnl" sz="2400" b="1" dirty="0" err="1"/>
              <a:t>Planarias</a:t>
            </a:r>
            <a:r>
              <a:rPr lang="es-ES_tradnl" sz="2400" dirty="0"/>
              <a:t> </a:t>
            </a:r>
            <a:endParaRPr lang="en-US" sz="2400" dirty="0"/>
          </a:p>
          <a:p>
            <a:pPr marL="285750" lvl="0" indent="-285750">
              <a:buFont typeface="Arial"/>
              <a:buChar char="•"/>
            </a:pPr>
            <a:r>
              <a:rPr lang="es-ES_tradnl" sz="2400" dirty="0"/>
              <a:t>Se reproducen por </a:t>
            </a:r>
            <a:r>
              <a:rPr lang="es-ES_tradnl" sz="2400" dirty="0" smtClean="0"/>
              <a:t>fisión binaria</a:t>
            </a:r>
            <a:endParaRPr lang="es-ES_tradnl" sz="2400" dirty="0"/>
          </a:p>
          <a:p>
            <a:pPr marL="285750" lvl="0" indent="-285750">
              <a:buFont typeface="Arial"/>
              <a:buChar char="•"/>
            </a:pPr>
            <a:r>
              <a:rPr lang="es-ES_tradnl" sz="2400" dirty="0" smtClean="0"/>
              <a:t>se </a:t>
            </a:r>
            <a:r>
              <a:rPr lang="es-ES_tradnl" sz="2400" dirty="0"/>
              <a:t>dividen sagitalmente y regeneran la mitad faltante (</a:t>
            </a:r>
            <a:r>
              <a:rPr lang="es-ES_tradnl" sz="2400" dirty="0" err="1"/>
              <a:t>semiconservativa</a:t>
            </a:r>
            <a:r>
              <a:rPr lang="es-ES_tradnl" sz="2400" dirty="0"/>
              <a:t>?)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s-ES_tradnl" sz="2400" dirty="0"/>
              <a:t>f</a:t>
            </a:r>
            <a:r>
              <a:rPr lang="es-ES_tradnl" sz="2400" dirty="0" smtClean="0"/>
              <a:t>as </a:t>
            </a:r>
            <a:r>
              <a:rPr lang="es-ES_tradnl" sz="2400" dirty="0"/>
              <a:t>células que </a:t>
            </a:r>
            <a:r>
              <a:rPr lang="es-ES_tradnl" sz="2400" dirty="0" smtClean="0"/>
              <a:t>hacen</a:t>
            </a:r>
            <a:r>
              <a:rPr lang="es-ES_tradnl" sz="2400" dirty="0"/>
              <a:t>- </a:t>
            </a:r>
            <a:r>
              <a:rPr lang="es-ES_tradnl" sz="2400" b="1" dirty="0"/>
              <a:t>células madres</a:t>
            </a:r>
            <a:r>
              <a:rPr lang="es-ES_tradnl" sz="2400" dirty="0"/>
              <a:t> </a:t>
            </a:r>
            <a:r>
              <a:rPr lang="es-ES_tradnl" sz="2400" b="1" dirty="0" err="1" smtClean="0"/>
              <a:t>pluripotntes</a:t>
            </a:r>
            <a:endParaRPr lang="en-US" sz="2400" dirty="0"/>
          </a:p>
          <a:p>
            <a:pPr marL="285750" lvl="0" indent="-285750">
              <a:buFont typeface="Arial"/>
              <a:buChar char="•"/>
            </a:pPr>
            <a:r>
              <a:rPr lang="es-ES_tradnl" sz="2400" dirty="0" smtClean="0"/>
              <a:t>las </a:t>
            </a:r>
            <a:r>
              <a:rPr lang="es-ES_tradnl" sz="2400" dirty="0"/>
              <a:t>mismas que reparan partes perdidas </a:t>
            </a:r>
            <a:endParaRPr lang="es-ES_tradnl" sz="2400" dirty="0" smtClean="0"/>
          </a:p>
          <a:p>
            <a:pPr marL="285750" lvl="0" indent="-285750">
              <a:buFont typeface="Arial"/>
              <a:buChar char="•"/>
            </a:pPr>
            <a:r>
              <a:rPr lang="es-ES_tradnl" sz="2400" dirty="0"/>
              <a:t>f</a:t>
            </a:r>
            <a:r>
              <a:rPr lang="es-ES_tradnl" sz="2400" dirty="0" smtClean="0"/>
              <a:t>orman  blastema </a:t>
            </a:r>
            <a:r>
              <a:rPr lang="es-ES_tradnl" sz="2400" dirty="0"/>
              <a:t>de </a:t>
            </a:r>
            <a:r>
              <a:rPr lang="es-ES_tradnl" sz="2400" dirty="0" smtClean="0"/>
              <a:t>regeneración</a:t>
            </a:r>
            <a:endParaRPr lang="en-US" sz="2400" dirty="0"/>
          </a:p>
          <a:p>
            <a:pPr marL="285750" lvl="0" indent="-285750">
              <a:buFont typeface="Arial"/>
              <a:buChar char="•"/>
            </a:pPr>
            <a:r>
              <a:rPr lang="es-ES_tradnl" sz="2400" dirty="0"/>
              <a:t>no hay de-diferenciación, </a:t>
            </a:r>
            <a:r>
              <a:rPr lang="es-ES_tradnl" sz="2400" dirty="0" smtClean="0"/>
              <a:t>no son células </a:t>
            </a:r>
            <a:r>
              <a:rPr lang="es-ES_tradnl" sz="2400" dirty="0" err="1" smtClean="0"/>
              <a:t>dediferenciadas</a:t>
            </a:r>
            <a:r>
              <a:rPr lang="es-ES_tradnl" sz="2400" dirty="0" smtClean="0"/>
              <a:t> que pierden su </a:t>
            </a:r>
            <a:r>
              <a:rPr lang="es-ES_tradnl" sz="2400" dirty="0" err="1"/>
              <a:t>diferenciacion</a:t>
            </a:r>
            <a:endParaRPr lang="en-US" sz="2400" dirty="0"/>
          </a:p>
          <a:p>
            <a:pPr marL="285750" lvl="0" indent="-285750">
              <a:buFont typeface="Arial"/>
              <a:buChar char="•"/>
            </a:pPr>
            <a:r>
              <a:rPr lang="es-ES_tradnl" sz="2400" dirty="0"/>
              <a:t>s</a:t>
            </a:r>
            <a:r>
              <a:rPr lang="es-ES_tradnl" sz="2400" dirty="0" smtClean="0"/>
              <a:t>on </a:t>
            </a:r>
            <a:r>
              <a:rPr lang="es-ES_tradnl" sz="2400" dirty="0" err="1" smtClean="0"/>
              <a:t>neoblastos</a:t>
            </a:r>
            <a:r>
              <a:rPr lang="es-ES_tradnl" sz="2400" dirty="0" smtClean="0"/>
              <a:t> </a:t>
            </a:r>
            <a:r>
              <a:rPr lang="es-ES_tradnl" sz="2400" dirty="0" err="1"/>
              <a:t>clonogénicos</a:t>
            </a:r>
            <a:r>
              <a:rPr lang="es-ES_tradnl" sz="2400" dirty="0"/>
              <a:t> – </a:t>
            </a:r>
            <a:r>
              <a:rPr lang="es-ES_tradnl" sz="2400" b="1" dirty="0"/>
              <a:t>células madres</a:t>
            </a:r>
            <a:r>
              <a:rPr lang="es-ES_tradnl" sz="2400" dirty="0"/>
              <a:t> </a:t>
            </a:r>
            <a:r>
              <a:rPr lang="es-ES_tradnl" sz="2400" b="1" dirty="0" err="1" smtClean="0"/>
              <a:t>pluripotentes</a:t>
            </a:r>
            <a:r>
              <a:rPr lang="es-ES_tradnl" sz="2400" b="1" dirty="0" smtClean="0"/>
              <a:t> (no </a:t>
            </a:r>
            <a:r>
              <a:rPr lang="es-ES_tradnl" sz="2400" b="1" dirty="0" err="1" smtClean="0"/>
              <a:t>estan</a:t>
            </a:r>
            <a:r>
              <a:rPr lang="es-ES_tradnl" sz="2400" b="1" dirty="0" smtClean="0"/>
              <a:t> diferenciadas)</a:t>
            </a:r>
            <a:endParaRPr lang="en-US" sz="2400" dirty="0"/>
          </a:p>
          <a:p>
            <a:pPr marL="285750" lvl="0" indent="-285750">
              <a:buFont typeface="Arial"/>
              <a:buChar char="•"/>
            </a:pPr>
            <a:r>
              <a:rPr lang="es-ES_tradnl" sz="2400" dirty="0" smtClean="0"/>
              <a:t>migran </a:t>
            </a:r>
            <a:r>
              <a:rPr lang="es-ES_tradnl" sz="2400" dirty="0"/>
              <a:t>al lugar de la herida y </a:t>
            </a:r>
            <a:r>
              <a:rPr lang="es-ES_tradnl" sz="2400" dirty="0" smtClean="0"/>
              <a:t>regeneran </a:t>
            </a:r>
            <a:r>
              <a:rPr lang="es-ES_tradnl" sz="2400" dirty="0"/>
              <a:t>el </a:t>
            </a:r>
            <a:r>
              <a:rPr lang="es-ES_tradnl" sz="2400" dirty="0" smtClean="0"/>
              <a:t>tejido</a:t>
            </a:r>
            <a:endParaRPr lang="en-US" sz="2400" dirty="0"/>
          </a:p>
        </p:txBody>
      </p:sp>
      <p:pic>
        <p:nvPicPr>
          <p:cNvPr id="5" name="Picture 2" descr="mage result for planaria regeneration 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" t="12419" r="64093" b="2396"/>
          <a:stretch/>
        </p:blipFill>
        <p:spPr bwMode="auto">
          <a:xfrm>
            <a:off x="7903882" y="806822"/>
            <a:ext cx="4288118" cy="596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5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1176" y="205315"/>
            <a:ext cx="2109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Planarias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94235" y="1092643"/>
            <a:ext cx="712038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_tradnl" sz="2800" dirty="0" smtClean="0"/>
              <a:t>Experimentos: Evidencia </a:t>
            </a:r>
            <a:r>
              <a:rPr lang="es-ES_tradnl" sz="2800" dirty="0"/>
              <a:t>de que la regeneración es por células </a:t>
            </a:r>
            <a:r>
              <a:rPr lang="es-ES_tradnl" sz="2800" dirty="0" smtClean="0"/>
              <a:t>no de-diferenciadas sino </a:t>
            </a:r>
            <a:r>
              <a:rPr lang="es-ES_tradnl" sz="2800" dirty="0" err="1" smtClean="0"/>
              <a:t>pluripotentes</a:t>
            </a:r>
            <a:endParaRPr lang="en-US" sz="2800" dirty="0"/>
          </a:p>
          <a:p>
            <a:pPr marL="285750" lvl="0" indent="-285750">
              <a:buFont typeface="Arial"/>
              <a:buChar char="•"/>
            </a:pPr>
            <a:endParaRPr lang="es-ES_tradnl" sz="2800" dirty="0" smtClean="0"/>
          </a:p>
          <a:p>
            <a:pPr marL="285750" lvl="0" indent="-285750">
              <a:buFont typeface="Arial"/>
              <a:buChar char="•"/>
            </a:pPr>
            <a:r>
              <a:rPr lang="es-ES_tradnl" sz="2800" dirty="0" smtClean="0"/>
              <a:t>- </a:t>
            </a:r>
            <a:r>
              <a:rPr lang="es-ES_tradnl" sz="2800" dirty="0"/>
              <a:t>Bisección – regeneración con polaridad, hacia un lado o hacia el otro</a:t>
            </a:r>
            <a:endParaRPr lang="en-US" sz="2800" dirty="0"/>
          </a:p>
          <a:p>
            <a:pPr marL="285750" lvl="0" indent="-285750">
              <a:buFont typeface="Arial"/>
              <a:buChar char="•"/>
            </a:pPr>
            <a:r>
              <a:rPr lang="es-ES_tradnl" sz="2800" dirty="0"/>
              <a:t>- Trisección – el segmento medial regenera en ambas </a:t>
            </a:r>
            <a:r>
              <a:rPr lang="es-ES_tradnl" sz="2800" dirty="0" smtClean="0"/>
              <a:t>direcciones </a:t>
            </a:r>
            <a:r>
              <a:rPr lang="es-ES_tradnl" sz="2800" dirty="0"/>
              <a:t>si es de un tamaño </a:t>
            </a:r>
            <a:r>
              <a:rPr lang="es-ES_tradnl" sz="2800" dirty="0" smtClean="0"/>
              <a:t>mínimo</a:t>
            </a:r>
            <a:endParaRPr lang="en-US" sz="2800" dirty="0"/>
          </a:p>
          <a:p>
            <a:pPr lvl="2"/>
            <a:r>
              <a:rPr lang="es-ES_tradnl" sz="2800" dirty="0"/>
              <a:t> </a:t>
            </a:r>
            <a:endParaRPr lang="en-US" sz="2800" dirty="0"/>
          </a:p>
        </p:txBody>
      </p:sp>
      <p:pic>
        <p:nvPicPr>
          <p:cNvPr id="6" name="Picture 2" descr="http://cbse.myindialist.com/wp-content/uploads/2010/06/clip_image006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623" y="597647"/>
            <a:ext cx="4877377" cy="470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95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5-25 at 6.51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352"/>
            <a:ext cx="7846786" cy="51696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846786" y="433300"/>
            <a:ext cx="4345214" cy="600164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s-ES_tradnl" sz="3200" dirty="0" smtClean="0"/>
              <a:t>EJ</a:t>
            </a:r>
            <a:r>
              <a:rPr lang="es-ES_tradnl" sz="3200" dirty="0"/>
              <a:t>: radiación que las mate a casi todas… </a:t>
            </a:r>
            <a:endParaRPr lang="es-ES_tradnl" sz="3200" dirty="0" smtClean="0"/>
          </a:p>
          <a:p>
            <a:pPr marL="457200" lvl="0" indent="-457200">
              <a:buFont typeface="Arial"/>
              <a:buChar char="•"/>
            </a:pPr>
            <a:r>
              <a:rPr lang="es-ES_tradnl" sz="3200" dirty="0" smtClean="0"/>
              <a:t>si </a:t>
            </a:r>
            <a:r>
              <a:rPr lang="es-ES_tradnl" sz="3200" dirty="0"/>
              <a:t>queda una, se regenera</a:t>
            </a:r>
            <a:endParaRPr lang="en-US" sz="3200" dirty="0"/>
          </a:p>
          <a:p>
            <a:pPr marL="285750" lvl="0" indent="-285750">
              <a:buFont typeface="Arial"/>
              <a:buChar char="•"/>
            </a:pPr>
            <a:r>
              <a:rPr lang="es-ES_tradnl" sz="3200" dirty="0" smtClean="0"/>
              <a:t>si </a:t>
            </a:r>
            <a:r>
              <a:rPr lang="es-ES_tradnl" sz="3200" dirty="0"/>
              <a:t>esa única se trasplanta a otra </a:t>
            </a:r>
            <a:r>
              <a:rPr lang="es-ES_tradnl" sz="3200" dirty="0" err="1"/>
              <a:t>planaria</a:t>
            </a:r>
            <a:r>
              <a:rPr lang="es-ES_tradnl" sz="3200" dirty="0"/>
              <a:t>, la ayuda a regenerar </a:t>
            </a:r>
          </a:p>
          <a:p>
            <a:pPr marL="285750" lvl="0" indent="-285750">
              <a:buFont typeface="Arial"/>
              <a:buChar char="•"/>
            </a:pPr>
            <a:r>
              <a:rPr lang="es-ES_tradnl" sz="3200" dirty="0"/>
              <a:t>la nueva </a:t>
            </a:r>
            <a:r>
              <a:rPr lang="es-ES_tradnl" sz="3200" dirty="0" err="1"/>
              <a:t>planaria</a:t>
            </a:r>
            <a:r>
              <a:rPr lang="es-ES_tradnl" sz="3200" dirty="0"/>
              <a:t> será descendiente del </a:t>
            </a:r>
            <a:r>
              <a:rPr lang="es-ES_tradnl" sz="3200" dirty="0" err="1"/>
              <a:t>neoblasto</a:t>
            </a:r>
            <a:r>
              <a:rPr lang="es-ES_tradnl" sz="3200" dirty="0"/>
              <a:t> trasplantado</a:t>
            </a:r>
          </a:p>
        </p:txBody>
      </p:sp>
    </p:spTree>
    <p:extLst>
      <p:ext uri="{BB962C8B-B14F-4D97-AF65-F5344CB8AC3E}">
        <p14:creationId xmlns:p14="http://schemas.microsoft.com/office/powerpoint/2010/main" val="148058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605</TotalTime>
  <Words>872</Words>
  <Application>Microsoft Macintosh PowerPoint</Application>
  <PresentationFormat>Widescreen</PresentationFormat>
  <Paragraphs>127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Wingdings</vt:lpstr>
      <vt:lpstr>Clarity</vt:lpstr>
      <vt:lpstr>Biol 3019 – Desarrollo pos-embrionario Cap 16 –Metamorfosis - Regeneración Envejecimiento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22</cp:revision>
  <dcterms:created xsi:type="dcterms:W3CDTF">2018-05-24T22:55:37Z</dcterms:created>
  <dcterms:modified xsi:type="dcterms:W3CDTF">2018-05-25T13:53:45Z</dcterms:modified>
</cp:coreProperties>
</file>