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91" r:id="rId3"/>
    <p:sldId id="292" r:id="rId4"/>
    <p:sldId id="293" r:id="rId5"/>
    <p:sldId id="290" r:id="rId6"/>
    <p:sldId id="289" r:id="rId7"/>
    <p:sldId id="288" r:id="rId8"/>
    <p:sldId id="287" r:id="rId9"/>
    <p:sldId id="286" r:id="rId10"/>
    <p:sldId id="285" r:id="rId11"/>
    <p:sldId id="284" r:id="rId12"/>
    <p:sldId id="294" r:id="rId13"/>
    <p:sldId id="283" r:id="rId14"/>
    <p:sldId id="295" r:id="rId15"/>
    <p:sldId id="296" r:id="rId16"/>
    <p:sldId id="297" r:id="rId17"/>
    <p:sldId id="298" r:id="rId18"/>
    <p:sldId id="299" r:id="rId19"/>
    <p:sldId id="300" r:id="rId20"/>
    <p:sldId id="302" r:id="rId21"/>
    <p:sldId id="301" r:id="rId22"/>
    <p:sldId id="303" r:id="rId23"/>
    <p:sldId id="282" r:id="rId24"/>
    <p:sldId id="25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/>
    <p:restoredTop sz="86425"/>
  </p:normalViewPr>
  <p:slideViewPr>
    <p:cSldViewPr snapToGrid="0" snapToObjects="1">
      <p:cViewPr varScale="1">
        <p:scale>
          <a:sx n="115" d="100"/>
          <a:sy n="115" d="100"/>
        </p:scale>
        <p:origin x="536" y="208"/>
      </p:cViewPr>
      <p:guideLst/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1397A-E91C-E54B-815E-5E68D6289E43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3A445-3963-9E41-A80F-08DCB930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7B541-7EB5-B443-8075-CE25ABB04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6FFBE-8C61-DF45-A516-AFE412378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46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A891B-1636-2E4F-BF15-E8BF15DA5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E595C0-840D-D449-8F16-6E50794BA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Integrar:  - </a:t>
            </a:r>
            <a:r>
              <a:rPr lang="en-US" altLang="en-US" b="1">
                <a:solidFill>
                  <a:srgbClr val="FFFF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el DNA</a:t>
            </a:r>
            <a:r>
              <a:rPr lang="en-US" altLang="en-US">
                <a:solidFill>
                  <a:srgbClr val="FFFF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 en el núcleo hasta </a:t>
            </a:r>
            <a:r>
              <a:rPr lang="en-US" altLang="en-US" b="1">
                <a:solidFill>
                  <a:srgbClr val="FFFF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el organismo</a:t>
            </a:r>
            <a:r>
              <a:rPr lang="en-US" altLang="en-US">
                <a:solidFill>
                  <a:srgbClr val="FFFF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 completo, pasando por </a:t>
            </a:r>
            <a:r>
              <a:rPr lang="en-US" altLang="en-US" b="1">
                <a:solidFill>
                  <a:srgbClr val="FFFF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la célula</a:t>
            </a:r>
            <a:r>
              <a:rPr lang="en-US" altLang="en-US">
                <a:solidFill>
                  <a:srgbClr val="FFFF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;</a:t>
            </a:r>
          </a:p>
          <a:p>
            <a:endParaRPr lang="en-US" altLang="en-US">
              <a:solidFill>
                <a:srgbClr val="FFFFFF"/>
              </a:solidFill>
              <a:latin typeface="Helvetica" pitchFamily="2" charset="0"/>
              <a:ea typeface="ＭＳ Ｐゴシック" panose="020B0600070205080204" pitchFamily="34" charset="-128"/>
              <a:sym typeface="Helvetica" pitchFamily="2" charset="0"/>
            </a:endParaRPr>
          </a:p>
          <a:p>
            <a:r>
              <a:rPr lang="en-US" altLang="en-US">
                <a:solidFill>
                  <a:srgbClr val="FFFF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 la integración de estos tres aspectos necesarios para el desarrollo de un organismo.</a:t>
            </a:r>
          </a:p>
          <a:p>
            <a:endParaRPr lang="en-US" altLang="en-US">
              <a:latin typeface="Gill Sans" panose="020B0502020104020203" pitchFamily="34" charset="-79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94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9AC1A48-1A24-6A43-83E6-CBDFE8D5426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441EC87-90BE-EC4D-AB38-5EBFDAFEF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Desarrollo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: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proceso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lento de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cambios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por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el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cual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se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origina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un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organismo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multicelular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a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partir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una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sola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celula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(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huevo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ovulo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fecundado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) o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cigoto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.</a:t>
            </a:r>
          </a:p>
          <a:p>
            <a:pPr eaLnBrk="1" hangingPunct="1">
              <a:defRPr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El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estudio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del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desarrollo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se le llama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embriologia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(entre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fecundacion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y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nacimiento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)</a:t>
            </a:r>
          </a:p>
          <a:p>
            <a:pPr eaLnBrk="1" hangingPunct="1">
              <a:defRPr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El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desarrollo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nunca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termina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, </a:t>
            </a:r>
          </a:p>
          <a:p>
            <a:pPr eaLnBrk="1" hangingPunct="1">
              <a:defRPr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reemplazo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piel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,</a:t>
            </a:r>
          </a:p>
          <a:p>
            <a:pPr eaLnBrk="1" hangingPunct="1">
              <a:defRPr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hematopoyesis</a:t>
            </a: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regeneracion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 eaLnBrk="1" hangingPunct="1">
              <a:defRPr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metamorfosis</a:t>
            </a: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3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F0487-B124-B440-AC67-F25FC8470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4EBC1-A728-8D4E-93C1-C4D1AD73C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Genetica</a:t>
            </a:r>
            <a:r>
              <a:rPr lang="en-US" dirty="0"/>
              <a:t> 	</a:t>
            </a:r>
            <a:r>
              <a:rPr lang="en-US" dirty="0" err="1"/>
              <a:t>Desarrollo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Genetica</a:t>
            </a:r>
            <a:r>
              <a:rPr lang="en-US" dirty="0"/>
              <a:t>	</a:t>
            </a:r>
            <a:r>
              <a:rPr lang="en-US" dirty="0" err="1"/>
              <a:t>Fisiologia</a:t>
            </a:r>
            <a:r>
              <a:rPr lang="en-US" dirty="0"/>
              <a:t>	</a:t>
            </a:r>
            <a:r>
              <a:rPr lang="en-US" dirty="0" err="1"/>
              <a:t>Desarrollo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Molecular	</a:t>
            </a:r>
            <a:r>
              <a:rPr lang="en-US" dirty="0" err="1"/>
              <a:t>Celular</a:t>
            </a:r>
            <a:r>
              <a:rPr lang="en-US" dirty="0"/>
              <a:t>	</a:t>
            </a:r>
            <a:r>
              <a:rPr lang="en-US" dirty="0" err="1"/>
              <a:t>Fisiologia</a:t>
            </a:r>
            <a:r>
              <a:rPr lang="en-US" dirty="0"/>
              <a:t>	</a:t>
            </a:r>
            <a:r>
              <a:rPr lang="en-US" dirty="0" err="1"/>
              <a:t>Desarrollo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9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3BF42-C2F6-1649-9860-A5C979FBA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8F09E-B72A-164D-B6CD-4E40421EB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8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1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3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3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43B5-4DD2-BD4B-BB51-2D181487E219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C821-91C5-AD43-8233-71550D9B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9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genome.org/facts/why-use-the-zebrafish-in-research" TargetMode="External"/><Relationship Id="rId2" Type="http://schemas.openxmlformats.org/officeDocument/2006/relationships/hyperlink" Target="https://dev.biologists.org/content/146/14/dev167700.figures-on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ybase.org/" TargetMode="External"/><Relationship Id="rId5" Type="http://schemas.openxmlformats.org/officeDocument/2006/relationships/hyperlink" Target="https://www.labome.com/method/Xenopus-laevis-as-a-Model-System.html" TargetMode="External"/><Relationship Id="rId4" Type="http://schemas.openxmlformats.org/officeDocument/2006/relationships/hyperlink" Target="https://www.xenbase.org/anatomy/intro.d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6707BDA-2CBC-9D47-A8EE-4B21DFEBD126}"/>
              </a:ext>
            </a:extLst>
          </p:cNvPr>
          <p:cNvSpPr txBox="1">
            <a:spLocks noChangeArrowheads="1"/>
          </p:cNvSpPr>
          <p:nvPr/>
        </p:nvSpPr>
        <p:spPr>
          <a:xfrm>
            <a:off x="1270000" y="1066800"/>
            <a:ext cx="10464800" cy="330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err="1"/>
              <a:t>Biología</a:t>
            </a:r>
            <a:r>
              <a:rPr lang="en-US" altLang="en-US" dirty="0"/>
              <a:t> del Desarrollo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F3BD8C-F049-1D49-90D9-A01046A06CC4}"/>
              </a:ext>
            </a:extLst>
          </p:cNvPr>
          <p:cNvSpPr txBox="1">
            <a:spLocks noChangeArrowheads="1"/>
          </p:cNvSpPr>
          <p:nvPr/>
        </p:nvSpPr>
        <p:spPr>
          <a:xfrm>
            <a:off x="1270000" y="4521200"/>
            <a:ext cx="10464800" cy="233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800" dirty="0" err="1">
                <a:solidFill>
                  <a:srgbClr val="FB0106"/>
                </a:solidFill>
              </a:rPr>
              <a:t>Introducción</a:t>
            </a:r>
            <a:endParaRPr lang="en-US" altLang="en-US" sz="4800" dirty="0">
              <a:solidFill>
                <a:srgbClr val="FB0106"/>
              </a:solidFill>
            </a:endParaRPr>
          </a:p>
          <a:p>
            <a:r>
              <a:rPr lang="en-US" altLang="en-US" dirty="0"/>
              <a:t>Biol 3019 - JA </a:t>
            </a:r>
            <a:r>
              <a:rPr lang="en-US" altLang="en-US" dirty="0" err="1"/>
              <a:t>Cardé</a:t>
            </a:r>
            <a:r>
              <a:rPr lang="en-US" altLang="en-US" dirty="0"/>
              <a:t>, PhD</a:t>
            </a:r>
          </a:p>
          <a:p>
            <a:r>
              <a:rPr lang="en-US" altLang="en-US" dirty="0"/>
              <a:t>Universidad de Puerto Rico - Aguadilla</a:t>
            </a:r>
          </a:p>
          <a:p>
            <a:r>
              <a:rPr lang="en-US" altLang="en-US" dirty="0" err="1"/>
              <a:t>Enero</a:t>
            </a:r>
            <a:r>
              <a:rPr lang="en-US" altLang="en-US" dirty="0"/>
              <a:t> - Mayo 2020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14CBA0B-B0FF-2E4B-967C-0F6D6A7D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54000"/>
            <a:ext cx="762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5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7324E0CC-D009-4148-B7D3-B38C40E3C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5805" y="160734"/>
            <a:ext cx="8679656" cy="634008"/>
          </a:xfrm>
        </p:spPr>
        <p:txBody>
          <a:bodyPr/>
          <a:lstStyle/>
          <a:p>
            <a:pPr eaLnBrk="1" hangingPunct="1">
              <a:defRPr/>
            </a:pPr>
            <a:r>
              <a:rPr lang="en-US" sz="3375">
                <a:sym typeface="Gill Sans" charset="0"/>
              </a:rPr>
              <a:t>Que preguntas contesta DevBio?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13FC2946-F78E-6448-92F3-EB5D0F060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42201"/>
            <a:ext cx="12072746" cy="5732859"/>
          </a:xfrm>
        </p:spPr>
        <p:txBody>
          <a:bodyPr>
            <a:normAutofit/>
          </a:bodyPr>
          <a:lstStyle/>
          <a:p>
            <a:pPr marL="625056"/>
            <a:r>
              <a:rPr lang="en-US" altLang="en-US" sz="2400" dirty="0" err="1"/>
              <a:t>Preguntas</a:t>
            </a:r>
            <a:r>
              <a:rPr lang="en-US" altLang="en-US" sz="2400" dirty="0"/>
              <a:t> mas de </a:t>
            </a:r>
            <a:r>
              <a:rPr lang="en-US" altLang="en-US" sz="2400" b="1" dirty="0" err="1"/>
              <a:t>como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llego</a:t>
            </a:r>
            <a:r>
              <a:rPr lang="en-US" altLang="en-US" sz="2400" b="1" dirty="0"/>
              <a:t> a ser?;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lugar</a:t>
            </a:r>
            <a:r>
              <a:rPr lang="en-US" altLang="en-US" sz="2400" dirty="0"/>
              <a:t> de </a:t>
            </a:r>
            <a:r>
              <a:rPr lang="en-US" altLang="en-US" sz="2400" b="1" dirty="0"/>
              <a:t>que soy?</a:t>
            </a:r>
            <a:br>
              <a:rPr lang="en-US" altLang="en-US" sz="2400" b="1" dirty="0">
                <a:ea typeface="ヒラギノ角ゴ ProN W6" panose="020B0300000000000000" pitchFamily="34" charset="-128"/>
              </a:rPr>
            </a:br>
            <a:r>
              <a:rPr lang="en-US" altLang="en-US" sz="2400" dirty="0"/>
              <a:t>-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mamíferos</a:t>
            </a:r>
            <a:r>
              <a:rPr lang="en-US" altLang="en-US" sz="2400" dirty="0"/>
              <a:t> XX vs XY: machos vs hembras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como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combinación</a:t>
            </a:r>
            <a:r>
              <a:rPr lang="en-US" altLang="en-US" sz="2400" dirty="0"/>
              <a:t> XX produce un </a:t>
            </a:r>
            <a:r>
              <a:rPr lang="en-US" altLang="en-US" sz="2400" dirty="0" err="1"/>
              <a:t>fenotipo</a:t>
            </a:r>
            <a:r>
              <a:rPr lang="en-US" altLang="en-US" sz="2400" dirty="0"/>
              <a:t> hembra ? Como la </a:t>
            </a:r>
            <a:r>
              <a:rPr lang="en-US" altLang="en-US" sz="2400" dirty="0" err="1"/>
              <a:t>combinación</a:t>
            </a:r>
            <a:r>
              <a:rPr lang="en-US" altLang="en-US" sz="2400" dirty="0"/>
              <a:t> XY produce el </a:t>
            </a:r>
            <a:r>
              <a:rPr lang="en-US" altLang="en-US" sz="2400" dirty="0" err="1"/>
              <a:t>fenotipo</a:t>
            </a:r>
            <a:r>
              <a:rPr lang="en-US" altLang="en-US" sz="2400" dirty="0"/>
              <a:t> macho?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- Como los genes de </a:t>
            </a:r>
            <a:r>
              <a:rPr lang="en-US" altLang="en-US" sz="2400" dirty="0" err="1"/>
              <a:t>globina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pasan</a:t>
            </a:r>
            <a:r>
              <a:rPr lang="en-US" altLang="en-US" sz="2400" dirty="0"/>
              <a:t> entre </a:t>
            </a:r>
            <a:r>
              <a:rPr lang="en-US" altLang="en-US" sz="2400" dirty="0" err="1"/>
              <a:t>generaciones</a:t>
            </a:r>
            <a:r>
              <a:rPr lang="en-US" altLang="en-US" sz="2400" dirty="0"/>
              <a:t>?</a:t>
            </a:r>
            <a:br>
              <a:rPr lang="en-US" altLang="en-US" sz="2400" dirty="0"/>
            </a:br>
            <a:r>
              <a:rPr lang="en-US" altLang="en-US" sz="2400" dirty="0"/>
              <a:t>- Como </a:t>
            </a:r>
            <a:r>
              <a:rPr lang="en-US" altLang="en-US" sz="2400" dirty="0" err="1"/>
              <a:t>funciona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globina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el </a:t>
            </a:r>
            <a:r>
              <a:rPr lang="en-US" altLang="en-US" sz="2400" dirty="0" err="1"/>
              <a:t>cuerpo</a:t>
            </a:r>
            <a:r>
              <a:rPr lang="en-US" altLang="en-US" sz="2400" dirty="0"/>
              <a:t>?</a:t>
            </a:r>
            <a:br>
              <a:rPr lang="en-US" altLang="en-US" sz="2400" dirty="0"/>
            </a:br>
            <a:r>
              <a:rPr lang="en-US" altLang="en-US" sz="2400" dirty="0"/>
              <a:t>- Como se </a:t>
            </a:r>
            <a:r>
              <a:rPr lang="en-US" altLang="en-US" sz="2400" dirty="0" err="1"/>
              <a:t>logra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expresión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este</a:t>
            </a:r>
            <a:r>
              <a:rPr lang="en-US" altLang="en-US" sz="2400" dirty="0"/>
              <a:t> gen </a:t>
            </a:r>
            <a:r>
              <a:rPr lang="en-US" altLang="en-US" sz="2400" dirty="0" err="1"/>
              <a:t>sólo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RBC y/o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momentos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específicos</a:t>
            </a:r>
            <a:r>
              <a:rPr lang="en-US" altLang="en-US" sz="2400" dirty="0"/>
              <a:t> del Desarrollo?</a:t>
            </a:r>
          </a:p>
          <a:p>
            <a:pPr marL="625056"/>
            <a:endParaRPr lang="en-US" altLang="en-US" sz="2400" dirty="0"/>
          </a:p>
          <a:p>
            <a:pPr marL="625056"/>
            <a:r>
              <a:rPr lang="en-US" altLang="en-US" sz="2400" dirty="0" err="1"/>
              <a:t>Integración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varias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disciplinas</a:t>
            </a:r>
            <a:r>
              <a:rPr lang="en-US" altLang="en-US" sz="2400" dirty="0"/>
              <a:t>:</a:t>
            </a:r>
            <a:br>
              <a:rPr lang="en-US" altLang="en-US" sz="2400" dirty="0"/>
            </a:br>
            <a:r>
              <a:rPr lang="en-US" altLang="en-US" sz="2400" dirty="0"/>
              <a:t>- Como se </a:t>
            </a:r>
            <a:r>
              <a:rPr lang="en-US" altLang="en-US" sz="2400" dirty="0" err="1"/>
              <a:t>transcriben</a:t>
            </a:r>
            <a:r>
              <a:rPr lang="en-US" altLang="en-US" sz="2400" dirty="0"/>
              <a:t> los genes de </a:t>
            </a:r>
            <a:r>
              <a:rPr lang="en-US" altLang="en-US" sz="2400" dirty="0" err="1"/>
              <a:t>globina</a:t>
            </a:r>
            <a:r>
              <a:rPr lang="en-US" altLang="en-US" sz="2400" dirty="0"/>
              <a:t>?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Cuales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células</a:t>
            </a:r>
            <a:r>
              <a:rPr lang="en-US" altLang="en-US" sz="2400" dirty="0"/>
              <a:t> lo </a:t>
            </a:r>
            <a:r>
              <a:rPr lang="en-US" altLang="en-US" sz="2400" dirty="0" err="1"/>
              <a:t>expresan</a:t>
            </a:r>
            <a:r>
              <a:rPr lang="en-US" altLang="en-US" sz="2400" dirty="0"/>
              <a:t>? </a:t>
            </a:r>
            <a:r>
              <a:rPr lang="en-US" altLang="en-US" sz="2400" dirty="0" err="1"/>
              <a:t>como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</a:t>
            </a:r>
            <a:r>
              <a:rPr lang="en-US" altLang="en-US" sz="2400" dirty="0"/>
              <a:t> mRNA sale del </a:t>
            </a:r>
            <a:r>
              <a:rPr lang="en-US" altLang="en-US" sz="2400" dirty="0" err="1"/>
              <a:t>núcleo</a:t>
            </a:r>
            <a:r>
              <a:rPr lang="en-US" altLang="en-US" sz="2400" dirty="0"/>
              <a:t>?</a:t>
            </a:r>
            <a:br>
              <a:rPr lang="en-US" altLang="en-US" sz="2400" dirty="0"/>
            </a:br>
            <a:r>
              <a:rPr lang="en-US" altLang="en-US" sz="2400" dirty="0"/>
              <a:t>- Como se </a:t>
            </a:r>
            <a:r>
              <a:rPr lang="en-US" altLang="en-US" sz="2400" dirty="0" err="1"/>
              <a:t>forman</a:t>
            </a:r>
            <a:r>
              <a:rPr lang="en-US" altLang="en-US" sz="2400" dirty="0"/>
              <a:t> los </a:t>
            </a:r>
            <a:r>
              <a:rPr lang="en-US" altLang="en-US" sz="2400" dirty="0" err="1"/>
              <a:t>capilares</a:t>
            </a:r>
            <a:r>
              <a:rPr lang="en-US" altLang="en-US" sz="2400" dirty="0"/>
              <a:t>  por </a:t>
            </a:r>
            <a:r>
              <a:rPr lang="en-US" altLang="en-US" sz="2400" dirty="0" err="1"/>
              <a:t>donde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viaja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sangre</a:t>
            </a:r>
            <a:r>
              <a:rPr lang="en-US" altLang="en-US" sz="2400" dirty="0"/>
              <a:t>, se </a:t>
            </a:r>
            <a:r>
              <a:rPr lang="en-US" altLang="en-US" sz="2400" dirty="0" err="1"/>
              <a:t>ramifican</a:t>
            </a:r>
            <a:r>
              <a:rPr lang="en-US" altLang="en-US" sz="2400" dirty="0"/>
              <a:t>, se </a:t>
            </a:r>
            <a:r>
              <a:rPr lang="en-US" altLang="en-US" sz="2400" dirty="0" err="1"/>
              <a:t>interconectan</a:t>
            </a:r>
            <a:r>
              <a:rPr lang="en-US" altLang="en-US" sz="2400" dirty="0"/>
              <a:t>?</a:t>
            </a:r>
            <a:br>
              <a:rPr lang="en-US" altLang="en-US" sz="2400" dirty="0"/>
            </a:br>
            <a:r>
              <a:rPr lang="en-US" altLang="en-US" sz="2400" dirty="0"/>
              <a:t>- Que </a:t>
            </a:r>
            <a:r>
              <a:rPr lang="en-US" altLang="en-US" sz="2400" dirty="0" err="1"/>
              <a:t>factores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ambientales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gatillan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diferenciación</a:t>
            </a:r>
            <a:r>
              <a:rPr lang="en-US" altLang="en-US" sz="2400" dirty="0"/>
              <a:t> de mas RBC?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840852B-404A-CC46-8B36-AD6B0B12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1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93F68E0F-A5E1-1D40-9968-E622991D7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5805" y="160734"/>
            <a:ext cx="8679656" cy="634008"/>
          </a:xfrm>
        </p:spPr>
        <p:txBody>
          <a:bodyPr/>
          <a:lstStyle/>
          <a:p>
            <a:pPr eaLnBrk="1" hangingPunct="1">
              <a:defRPr/>
            </a:pPr>
            <a:r>
              <a:rPr lang="en-US" sz="3375">
                <a:sym typeface="Gill Sans" charset="0"/>
              </a:rPr>
              <a:t>Que preguntas contesta DevBio?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9A52146-71E9-7D41-9826-0348C9A76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71562"/>
            <a:ext cx="10489406" cy="4500563"/>
          </a:xfrm>
        </p:spPr>
        <p:txBody>
          <a:bodyPr/>
          <a:lstStyle/>
          <a:p>
            <a:pPr marL="625056"/>
            <a:r>
              <a:rPr lang="en-US" altLang="en-US" dirty="0"/>
              <a:t>El Desarrollo organismal </a:t>
            </a:r>
            <a:r>
              <a:rPr lang="en-US" altLang="en-US" dirty="0" err="1"/>
              <a:t>tiene</a:t>
            </a:r>
            <a:r>
              <a:rPr lang="en-US" altLang="en-US" dirty="0"/>
              <a:t> dos </a:t>
            </a:r>
            <a:r>
              <a:rPr lang="en-US" altLang="en-US" dirty="0" err="1"/>
              <a:t>objetivos</a:t>
            </a:r>
            <a:r>
              <a:rPr lang="en-US" altLang="en-US" dirty="0"/>
              <a:t> </a:t>
            </a:r>
            <a:r>
              <a:rPr lang="en-US" altLang="en-US" dirty="0" err="1"/>
              <a:t>principales</a:t>
            </a:r>
            <a:r>
              <a:rPr lang="en-US" altLang="en-US" dirty="0"/>
              <a:t>:</a:t>
            </a:r>
          </a:p>
          <a:p>
            <a:pPr marL="396456" indent="0">
              <a:buNone/>
            </a:pP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b="1" dirty="0" err="1"/>
              <a:t>generar</a:t>
            </a:r>
            <a:r>
              <a:rPr lang="en-US" altLang="en-US" dirty="0"/>
              <a:t> la masa y la </a:t>
            </a:r>
            <a:r>
              <a:rPr lang="en-US" altLang="en-US" dirty="0" err="1"/>
              <a:t>diversidad</a:t>
            </a:r>
            <a:r>
              <a:rPr lang="en-US" altLang="en-US" dirty="0"/>
              <a:t> </a:t>
            </a:r>
            <a:r>
              <a:rPr lang="en-US" altLang="en-US" dirty="0" err="1"/>
              <a:t>celular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b="1" dirty="0" err="1"/>
              <a:t>organizarla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cada</a:t>
            </a:r>
            <a:r>
              <a:rPr lang="en-US" altLang="en-US" dirty="0"/>
              <a:t> </a:t>
            </a:r>
            <a:r>
              <a:rPr lang="en-US" altLang="en-US" dirty="0" err="1"/>
              <a:t>generación</a:t>
            </a:r>
            <a:r>
              <a:rPr lang="en-US" altLang="en-US" dirty="0"/>
              <a:t> </a:t>
            </a:r>
            <a:r>
              <a:rPr lang="en-US" altLang="en-US" dirty="0" err="1"/>
              <a:t>asegurando</a:t>
            </a:r>
            <a:r>
              <a:rPr lang="en-US" altLang="en-US" dirty="0"/>
              <a:t> la </a:t>
            </a:r>
            <a:r>
              <a:rPr lang="en-US" altLang="en-US" dirty="0" err="1"/>
              <a:t>continuidad</a:t>
            </a:r>
            <a:r>
              <a:rPr lang="en-US" altLang="en-US" dirty="0"/>
              <a:t> de la </a:t>
            </a:r>
            <a:r>
              <a:rPr lang="en-US" altLang="en-US" dirty="0" err="1"/>
              <a:t>vida</a:t>
            </a:r>
            <a:r>
              <a:rPr lang="en-US" altLang="en-US" dirty="0"/>
              <a:t> entre </a:t>
            </a:r>
            <a:r>
              <a:rPr lang="en-US" altLang="en-US" dirty="0" err="1"/>
              <a:t>generaciones</a:t>
            </a:r>
            <a:endParaRPr lang="en-US" altLang="en-US" dirty="0"/>
          </a:p>
          <a:p>
            <a:pPr marL="396456" indent="0">
              <a:buNone/>
            </a:pPr>
            <a:endParaRPr lang="en-US" altLang="en-US" dirty="0"/>
          </a:p>
          <a:p>
            <a:pPr marL="625056"/>
            <a:r>
              <a:rPr lang="en-US" altLang="en-US" dirty="0"/>
              <a:t>Dos </a:t>
            </a:r>
            <a:r>
              <a:rPr lang="en-US" altLang="en-US" dirty="0" err="1"/>
              <a:t>preguntas</a:t>
            </a:r>
            <a:r>
              <a:rPr lang="en-US" altLang="en-US" dirty="0"/>
              <a:t> </a:t>
            </a:r>
            <a:r>
              <a:rPr lang="en-US" altLang="en-US" dirty="0" err="1"/>
              <a:t>fundamentales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dirty="0"/>
              <a:t>- Como un huevo </a:t>
            </a:r>
            <a:r>
              <a:rPr lang="en-US" altLang="en-US" dirty="0" err="1"/>
              <a:t>fecundado</a:t>
            </a:r>
            <a:r>
              <a:rPr lang="en-US" altLang="en-US" dirty="0"/>
              <a:t> da </a:t>
            </a:r>
            <a:r>
              <a:rPr lang="en-US" altLang="en-US" dirty="0" err="1"/>
              <a:t>origen</a:t>
            </a:r>
            <a:r>
              <a:rPr lang="en-US" altLang="en-US" dirty="0"/>
              <a:t> al </a:t>
            </a:r>
            <a:r>
              <a:rPr lang="en-US" altLang="en-US" dirty="0" err="1"/>
              <a:t>cuerpo</a:t>
            </a:r>
            <a:r>
              <a:rPr lang="en-US" altLang="en-US" dirty="0"/>
              <a:t> </a:t>
            </a:r>
            <a:r>
              <a:rPr lang="en-US" altLang="en-US" dirty="0" err="1"/>
              <a:t>adulto</a:t>
            </a:r>
            <a:r>
              <a:rPr lang="en-US" altLang="en-US" dirty="0"/>
              <a:t>?</a:t>
            </a:r>
            <a:br>
              <a:rPr lang="en-US" altLang="en-US" dirty="0"/>
            </a:br>
            <a:r>
              <a:rPr lang="en-US" altLang="en-US" dirty="0"/>
              <a:t>- Como ese </a:t>
            </a:r>
            <a:r>
              <a:rPr lang="en-US" altLang="en-US" dirty="0" err="1"/>
              <a:t>cuerpo</a:t>
            </a:r>
            <a:r>
              <a:rPr lang="en-US" altLang="en-US" dirty="0"/>
              <a:t> </a:t>
            </a:r>
            <a:r>
              <a:rPr lang="en-US" altLang="en-US" dirty="0" err="1"/>
              <a:t>adulto</a:t>
            </a:r>
            <a:r>
              <a:rPr lang="en-US" altLang="en-US" dirty="0"/>
              <a:t> da </a:t>
            </a:r>
            <a:r>
              <a:rPr lang="en-US" altLang="en-US" dirty="0" err="1"/>
              <a:t>lugar</a:t>
            </a:r>
            <a:r>
              <a:rPr lang="en-US" altLang="en-US" dirty="0"/>
              <a:t> a </a:t>
            </a:r>
            <a:r>
              <a:rPr lang="en-US" altLang="en-US" dirty="0" err="1"/>
              <a:t>otro</a:t>
            </a:r>
            <a:r>
              <a:rPr lang="en-US" altLang="en-US" dirty="0"/>
              <a:t> </a:t>
            </a:r>
            <a:r>
              <a:rPr lang="en-US" altLang="en-US" dirty="0" err="1"/>
              <a:t>cuerpo</a:t>
            </a:r>
            <a:r>
              <a:rPr lang="en-US" altLang="en-US" dirty="0"/>
              <a:t>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5336F7D-1483-EA42-8601-30DC3658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88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D2F4ED11-B612-AB4B-A56B-EA747687D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5805" y="160734"/>
            <a:ext cx="8679656" cy="634008"/>
          </a:xfrm>
        </p:spPr>
        <p:txBody>
          <a:bodyPr/>
          <a:lstStyle/>
          <a:p>
            <a:pPr eaLnBrk="1" hangingPunct="1">
              <a:defRPr/>
            </a:pPr>
            <a:r>
              <a:rPr lang="en-US" sz="3375" dirty="0">
                <a:sym typeface="Gill Sans" charset="0"/>
              </a:rPr>
              <a:t>Que </a:t>
            </a:r>
            <a:r>
              <a:rPr lang="en-US" sz="3375" dirty="0" err="1">
                <a:sym typeface="Gill Sans" charset="0"/>
              </a:rPr>
              <a:t>preguntas</a:t>
            </a:r>
            <a:r>
              <a:rPr lang="en-US" sz="3375" dirty="0">
                <a:sym typeface="Gill Sans" charset="0"/>
              </a:rPr>
              <a:t> </a:t>
            </a:r>
            <a:r>
              <a:rPr lang="en-US" sz="3375" dirty="0" err="1">
                <a:sym typeface="Gill Sans" charset="0"/>
              </a:rPr>
              <a:t>contesta</a:t>
            </a:r>
            <a:r>
              <a:rPr lang="en-US" sz="3375" dirty="0">
                <a:sym typeface="Gill Sans" charset="0"/>
              </a:rPr>
              <a:t> </a:t>
            </a:r>
            <a:r>
              <a:rPr lang="en-US" sz="3375" dirty="0" err="1">
                <a:sym typeface="Gill Sans" charset="0"/>
              </a:rPr>
              <a:t>DevBio</a:t>
            </a:r>
            <a:r>
              <a:rPr lang="en-US" sz="3375" dirty="0">
                <a:sym typeface="Gill Sans" charset="0"/>
              </a:rPr>
              <a:t>?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50DAE39-485C-3D4B-B8A5-DA6DE1791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21530"/>
            <a:ext cx="12058649" cy="5636419"/>
          </a:xfrm>
        </p:spPr>
        <p:txBody>
          <a:bodyPr/>
          <a:lstStyle/>
          <a:p>
            <a:pPr marL="223234" indent="0">
              <a:buNone/>
            </a:pPr>
            <a:r>
              <a:rPr lang="en-US" altLang="en-US" dirty="0"/>
              <a:t>Multiples </a:t>
            </a:r>
            <a:r>
              <a:rPr lang="en-US" altLang="en-US" dirty="0" err="1"/>
              <a:t>subdivisiones</a:t>
            </a:r>
            <a:r>
              <a:rPr lang="en-US" altLang="en-US" dirty="0"/>
              <a:t>:</a:t>
            </a:r>
          </a:p>
          <a:p>
            <a:pPr marL="223234" indent="0">
              <a:buNone/>
            </a:pPr>
            <a:br>
              <a:rPr lang="en-US" altLang="en-US" sz="1828" dirty="0"/>
            </a:br>
            <a:r>
              <a:rPr lang="en-US" altLang="en-US" sz="2400" dirty="0"/>
              <a:t> </a:t>
            </a:r>
            <a:r>
              <a:rPr lang="en-US" altLang="en-US" sz="2400" b="1" u="sng" dirty="0">
                <a:hlinkClick r:id="" action="ppaction://hlinkshowjump?jump=nextslide"/>
              </a:rPr>
              <a:t>Diferenciación: </a:t>
            </a:r>
            <a:r>
              <a:rPr lang="en-US" altLang="en-US" sz="2400" u="sng" dirty="0">
                <a:hlinkClick r:id="" action="ppaction://hlinkshowjump?jump=nextslide"/>
              </a:rPr>
              <a:t>como el mismo set de instrucciones genéticas produce tipos diferentes de células?</a:t>
            </a:r>
            <a:br>
              <a:rPr lang="en-US" altLang="en-US" sz="2400" u="sng" dirty="0"/>
            </a:br>
            <a:endParaRPr lang="en-US" altLang="en-US" sz="2400" dirty="0"/>
          </a:p>
          <a:p>
            <a:pPr marL="223234" indent="0">
              <a:buNone/>
            </a:pPr>
            <a:r>
              <a:rPr lang="en-US" altLang="en-US" sz="2400" b="1" dirty="0">
                <a:hlinkClick r:id="rId2" action="ppaction://hlinksldjump"/>
              </a:rPr>
              <a:t>Morfogénesis</a:t>
            </a:r>
            <a:r>
              <a:rPr lang="en-US" altLang="en-US" sz="2400" dirty="0">
                <a:hlinkClick r:id="" action="ppaction://noaction"/>
              </a:rPr>
              <a:t>: como esa masa de millones de células diferentes se organizan en estructuras ordenadas?</a:t>
            </a:r>
          </a:p>
          <a:p>
            <a:pPr marL="223234" indent="0">
              <a:buNone/>
            </a:pPr>
            <a:br>
              <a:rPr lang="en-US" altLang="en-US" sz="2400" dirty="0">
                <a:hlinkClick r:id="" action="ppaction://noaction"/>
              </a:rPr>
            </a:br>
            <a:r>
              <a:rPr lang="en-US" altLang="en-US" sz="2400" b="1" dirty="0">
                <a:hlinkClick r:id="rId3" action="ppaction://hlinksldjump"/>
              </a:rPr>
              <a:t>Crecimiento</a:t>
            </a:r>
            <a:r>
              <a:rPr lang="en-US" altLang="en-US" sz="2400" dirty="0">
                <a:hlinkClick r:id="rId3" action="ppaction://hlinksldjump"/>
              </a:rPr>
              <a:t>:  como saben nuestras células cuando dejar de dividirse? como es esta división celular tan estrictamente regulada</a:t>
            </a:r>
            <a:r>
              <a:rPr lang="en-US" altLang="en-US" sz="2400" dirty="0"/>
              <a:t>?</a:t>
            </a:r>
            <a:br>
              <a:rPr lang="en-US" altLang="en-US" sz="2400" dirty="0"/>
            </a:br>
            <a:r>
              <a:rPr lang="en-US" altLang="en-US" sz="2400" dirty="0"/>
              <a:t> </a:t>
            </a:r>
            <a:r>
              <a:rPr lang="en-US" altLang="en-US" sz="2400" b="1" dirty="0">
                <a:hlinkClick r:id="rId4" action="ppaction://hlinksldjump"/>
              </a:rPr>
              <a:t>Reproducción</a:t>
            </a:r>
            <a:r>
              <a:rPr lang="en-US" altLang="en-US" sz="2400" dirty="0">
                <a:hlinkClick r:id="rId4" action="ppaction://hlinksldjump"/>
              </a:rPr>
              <a:t>: como son los gametos, (células especializadas) separadas a parte para su rol y cuales son las instrucciones en el huevo y en el núcleo que permiten que funcionen de esa forma?</a:t>
            </a:r>
            <a:endParaRPr lang="en-US" altLang="en-US" sz="2400" dirty="0"/>
          </a:p>
          <a:p>
            <a:pPr marL="223234" indent="0">
              <a:buNone/>
            </a:pPr>
            <a:r>
              <a:rPr lang="en-US" altLang="en-US" sz="2400" dirty="0"/>
              <a:t> </a:t>
            </a:r>
            <a:r>
              <a:rPr lang="en-US" altLang="en-US" sz="2400" b="1" dirty="0">
                <a:hlinkClick r:id="rId5" action="ppaction://hlinksldjump"/>
              </a:rPr>
              <a:t>Integración ambiental: </a:t>
            </a:r>
            <a:r>
              <a:rPr lang="en-US" altLang="en-US" sz="2400" dirty="0">
                <a:hlinkClick r:id="rId5" action="ppaction://hlinksldjump"/>
              </a:rPr>
              <a:t>como se integra el desarrollo con su ambiente o hábitat; como el ambiente o factores ambientales (Ej: químicos) pueden alterar el desarrollo?</a:t>
            </a:r>
            <a:endParaRPr lang="en-US" altLang="en-US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398E421-AD07-5A48-B409-DBA66AF3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2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CDF6E047-5172-DC4A-A231-2F2E7882D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786063"/>
            <a:ext cx="3809331" cy="187523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err="1"/>
              <a:t>Diferenciación</a:t>
            </a:r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u="sng" dirty="0" err="1">
                <a:solidFill>
                  <a:srgbClr val="FEFEFE"/>
                </a:solidFill>
              </a:rPr>
              <a:t>como</a:t>
            </a:r>
            <a:r>
              <a:rPr lang="en-US" altLang="en-US" sz="2800" u="sng" dirty="0">
                <a:solidFill>
                  <a:srgbClr val="FEFEFE"/>
                </a:solidFill>
              </a:rPr>
              <a:t> el </a:t>
            </a:r>
            <a:r>
              <a:rPr lang="en-US" altLang="en-US" sz="2800" u="sng" dirty="0" err="1">
                <a:solidFill>
                  <a:srgbClr val="FEFEFE"/>
                </a:solidFill>
              </a:rPr>
              <a:t>mismo</a:t>
            </a:r>
            <a:r>
              <a:rPr lang="en-US" altLang="en-US" sz="2800" u="sng" dirty="0">
                <a:solidFill>
                  <a:srgbClr val="FEFEFE"/>
                </a:solidFill>
              </a:rPr>
              <a:t> set de </a:t>
            </a:r>
            <a:r>
              <a:rPr lang="en-US" altLang="en-US" sz="2800" u="sng" dirty="0" err="1">
                <a:solidFill>
                  <a:srgbClr val="FEFEFE"/>
                </a:solidFill>
              </a:rPr>
              <a:t>instrucciones</a:t>
            </a:r>
            <a:r>
              <a:rPr lang="en-US" altLang="en-US" sz="2800" u="sng" dirty="0">
                <a:solidFill>
                  <a:srgbClr val="FEFEFE"/>
                </a:solidFill>
              </a:rPr>
              <a:t> </a:t>
            </a:r>
            <a:r>
              <a:rPr lang="en-US" altLang="en-US" sz="2800" u="sng" dirty="0" err="1">
                <a:solidFill>
                  <a:srgbClr val="FEFEFE"/>
                </a:solidFill>
              </a:rPr>
              <a:t>genéticas</a:t>
            </a:r>
            <a:r>
              <a:rPr lang="en-US" altLang="en-US" sz="2800" u="sng" dirty="0">
                <a:solidFill>
                  <a:srgbClr val="FEFEFE"/>
                </a:solidFill>
              </a:rPr>
              <a:t> produce </a:t>
            </a:r>
            <a:r>
              <a:rPr lang="en-US" altLang="en-US" sz="2800" u="sng" dirty="0" err="1">
                <a:solidFill>
                  <a:srgbClr val="FEFEFE"/>
                </a:solidFill>
              </a:rPr>
              <a:t>tipos</a:t>
            </a:r>
            <a:r>
              <a:rPr lang="en-US" altLang="en-US" sz="2800" u="sng" dirty="0">
                <a:solidFill>
                  <a:srgbClr val="FEFEFE"/>
                </a:solidFill>
              </a:rPr>
              <a:t> </a:t>
            </a:r>
            <a:r>
              <a:rPr lang="en-US" altLang="en-US" sz="2800" u="sng" dirty="0" err="1">
                <a:solidFill>
                  <a:srgbClr val="FEFEFE"/>
                </a:solidFill>
              </a:rPr>
              <a:t>diferentes</a:t>
            </a:r>
            <a:r>
              <a:rPr lang="en-US" altLang="en-US" sz="2800" u="sng" dirty="0">
                <a:solidFill>
                  <a:srgbClr val="FEFEFE"/>
                </a:solidFill>
              </a:rPr>
              <a:t> de </a:t>
            </a:r>
            <a:r>
              <a:rPr lang="en-US" altLang="en-US" sz="2800" u="sng" dirty="0" err="1">
                <a:solidFill>
                  <a:srgbClr val="FEFEFE"/>
                </a:solidFill>
              </a:rPr>
              <a:t>células</a:t>
            </a:r>
            <a:r>
              <a:rPr lang="en-US" altLang="en-US" sz="2800" u="sng" dirty="0">
                <a:solidFill>
                  <a:srgbClr val="FEFEFE"/>
                </a:solidFill>
              </a:rPr>
              <a:t>?</a:t>
            </a:r>
            <a:br>
              <a:rPr lang="en-US" altLang="en-US" sz="2800" u="sng" dirty="0"/>
            </a:br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u="sng" dirty="0">
                <a:hlinkClick r:id="rId2" action="ppaction://hlinksldjump"/>
              </a:rPr>
              <a:t>Back</a:t>
            </a:r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CC4F30FD-59A9-2449-8F67-797DE2F4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7" y="483320"/>
            <a:ext cx="5902523" cy="55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0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D3F54417-C7AC-9043-A14B-F5148A940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1146" y="2463254"/>
            <a:ext cx="3089672" cy="11965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err="1"/>
              <a:t>Morfogénesis</a:t>
            </a:r>
            <a:br>
              <a:rPr lang="en-US" altLang="en-US" sz="2531" dirty="0"/>
            </a:br>
            <a:br>
              <a:rPr lang="en-US" altLang="en-US" sz="2531" dirty="0"/>
            </a:br>
            <a:r>
              <a:rPr lang="en-US" altLang="en-US" sz="2531" u="sng" dirty="0">
                <a:hlinkClick r:id="rId2" action="ppaction://hlinksldjump"/>
              </a:rPr>
              <a:t>Back</a:t>
            </a: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endParaRPr lang="en-US" altLang="en-US" sz="2531" dirty="0"/>
          </a:p>
        </p:txBody>
      </p:sp>
      <p:pic>
        <p:nvPicPr>
          <p:cNvPr id="33794" name="Picture 1">
            <a:extLst>
              <a:ext uri="{FF2B5EF4-FFF2-40B4-BE49-F238E27FC236}">
                <a16:creationId xmlns:a16="http://schemas.microsoft.com/office/drawing/2014/main" id="{193BA4FB-3F48-8149-B14F-666E2DF51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58" y="1495128"/>
            <a:ext cx="7524378" cy="528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8DC24A5E-5778-F44C-9CCB-BDBEF8D80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-25673"/>
            <a:ext cx="5732859" cy="15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094"/>
              <a:t>: como esa masa de millones de células diferentes se organizan en estructuras ordenadas?</a:t>
            </a:r>
            <a:endParaRPr lang="en-US" altLang="en-US" sz="295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B552E-10FD-CE4D-877A-3364B66208FB}"/>
              </a:ext>
            </a:extLst>
          </p:cNvPr>
          <p:cNvSpPr txBox="1"/>
          <p:nvPr/>
        </p:nvSpPr>
        <p:spPr>
          <a:xfrm>
            <a:off x="362471" y="2090172"/>
            <a:ext cx="3538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Microtubulos</a:t>
            </a:r>
            <a:r>
              <a:rPr lang="en-US" sz="2400" dirty="0"/>
              <a:t> se </a:t>
            </a:r>
            <a:r>
              <a:rPr lang="en-US" sz="2400" dirty="0" err="1"/>
              <a:t>alargan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Microfilamentos</a:t>
            </a:r>
            <a:r>
              <a:rPr lang="en-US" sz="2400" dirty="0"/>
              <a:t> </a:t>
            </a:r>
            <a:r>
              <a:rPr lang="en-US" sz="2400" dirty="0" err="1"/>
              <a:t>dorsales</a:t>
            </a:r>
            <a:r>
              <a:rPr lang="en-US" sz="2400" dirty="0"/>
              <a:t> se </a:t>
            </a:r>
            <a:r>
              <a:rPr lang="en-US" sz="2400" dirty="0" err="1"/>
              <a:t>acortan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Celulas</a:t>
            </a:r>
            <a:r>
              <a:rPr lang="en-US" sz="2400" dirty="0"/>
              <a:t> </a:t>
            </a:r>
            <a:r>
              <a:rPr lang="en-US" sz="2400" dirty="0" err="1"/>
              <a:t>migran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direcciones</a:t>
            </a:r>
            <a:r>
              <a:rPr lang="en-US" sz="2400" dirty="0"/>
              <a:t> </a:t>
            </a:r>
            <a:r>
              <a:rPr lang="en-US" sz="2400" dirty="0" err="1"/>
              <a:t>opuestas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Celulas</a:t>
            </a:r>
            <a:r>
              <a:rPr lang="en-US" sz="2400" dirty="0"/>
              <a:t> se </a:t>
            </a:r>
            <a:r>
              <a:rPr lang="en-US" sz="2400" dirty="0" err="1"/>
              <a:t>desprenden</a:t>
            </a:r>
            <a:r>
              <a:rPr lang="en-US" sz="2400" dirty="0"/>
              <a:t> a </a:t>
            </a:r>
            <a:r>
              <a:rPr lang="en-US" sz="2400" dirty="0" err="1"/>
              <a:t>lado</a:t>
            </a:r>
            <a:r>
              <a:rPr lang="en-US" sz="2400" dirty="0"/>
              <a:t> ventral</a:t>
            </a:r>
          </a:p>
        </p:txBody>
      </p:sp>
    </p:spTree>
    <p:extLst>
      <p:ext uri="{BB962C8B-B14F-4D97-AF65-F5344CB8AC3E}">
        <p14:creationId xmlns:p14="http://schemas.microsoft.com/office/powerpoint/2010/main" val="47300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945A84B7-42FD-EC4E-ADD3-013AB6DB6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404" y="2257426"/>
            <a:ext cx="4676924" cy="3544640"/>
          </a:xfrm>
        </p:spPr>
        <p:txBody>
          <a:bodyPr/>
          <a:lstStyle/>
          <a:p>
            <a:pPr eaLnBrk="1" hangingPunct="1"/>
            <a:r>
              <a:rPr lang="en-US" altLang="en-US" sz="2531" dirty="0"/>
              <a:t>: </a:t>
            </a:r>
            <a:r>
              <a:rPr lang="en-US" altLang="en-US" sz="2531" dirty="0" err="1"/>
              <a:t>como</a:t>
            </a:r>
            <a:r>
              <a:rPr lang="en-US" altLang="en-US" sz="2531" dirty="0"/>
              <a:t> es </a:t>
            </a:r>
            <a:r>
              <a:rPr lang="en-US" altLang="en-US" sz="2531" dirty="0" err="1"/>
              <a:t>esta</a:t>
            </a:r>
            <a:r>
              <a:rPr lang="en-US" altLang="en-US" sz="2531" dirty="0"/>
              <a:t> </a:t>
            </a:r>
            <a:r>
              <a:rPr lang="en-US" altLang="en-US" sz="2531" dirty="0" err="1"/>
              <a:t>división</a:t>
            </a:r>
            <a:r>
              <a:rPr lang="en-US" altLang="en-US" sz="2531" dirty="0"/>
              <a:t> </a:t>
            </a:r>
            <a:r>
              <a:rPr lang="en-US" altLang="en-US" sz="2531" dirty="0" err="1"/>
              <a:t>celular</a:t>
            </a:r>
            <a:r>
              <a:rPr lang="en-US" altLang="en-US" sz="2531" dirty="0"/>
              <a:t> tan </a:t>
            </a:r>
            <a:r>
              <a:rPr lang="en-US" altLang="en-US" sz="2531" b="1" dirty="0" err="1"/>
              <a:t>estrictamente</a:t>
            </a:r>
            <a:r>
              <a:rPr lang="en-US" altLang="en-US" sz="2531" dirty="0"/>
              <a:t> </a:t>
            </a:r>
            <a:r>
              <a:rPr lang="en-US" altLang="en-US" sz="2531" dirty="0" err="1"/>
              <a:t>regulada</a:t>
            </a:r>
            <a:r>
              <a:rPr lang="en-US" altLang="en-US" sz="2531" dirty="0"/>
              <a:t>?</a:t>
            </a:r>
          </a:p>
        </p:txBody>
      </p:sp>
      <p:pic>
        <p:nvPicPr>
          <p:cNvPr id="34818" name="Picture 1">
            <a:extLst>
              <a:ext uri="{FF2B5EF4-FFF2-40B4-BE49-F238E27FC236}">
                <a16:creationId xmlns:a16="http://schemas.microsoft.com/office/drawing/2014/main" id="{23341004-DCDC-4D42-922A-F5611455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18" y="340595"/>
            <a:ext cx="5501878" cy="617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76F68ABF-32F6-7244-89EE-1E33B4DFB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2204"/>
            <a:ext cx="3661172" cy="15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094" dirty="0" err="1"/>
              <a:t>Crecimiento</a:t>
            </a:r>
            <a:br>
              <a:rPr lang="en-US" altLang="en-US" sz="3094" dirty="0"/>
            </a:br>
            <a:br>
              <a:rPr lang="en-US" altLang="en-US" sz="3094" dirty="0"/>
            </a:br>
            <a:r>
              <a:rPr lang="en-US" altLang="en-US" sz="3094" u="sng" dirty="0">
                <a:hlinkClick r:id="rId4" action="ppaction://hlinksldjump"/>
              </a:rPr>
              <a:t>Back</a:t>
            </a:r>
            <a:endParaRPr lang="en-US" altLang="en-US" sz="2953" dirty="0"/>
          </a:p>
        </p:txBody>
      </p:sp>
    </p:spTree>
    <p:extLst>
      <p:ext uri="{BB962C8B-B14F-4D97-AF65-F5344CB8AC3E}">
        <p14:creationId xmlns:p14="http://schemas.microsoft.com/office/powerpoint/2010/main" val="419655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764B5B7E-B72C-544F-A491-3B608D44B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5484" y="2663279"/>
            <a:ext cx="3089672" cy="11965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100" dirty="0" err="1"/>
              <a:t>Reproducción</a:t>
            </a:r>
            <a:br>
              <a:rPr lang="en-US" altLang="en-US" sz="2531" dirty="0"/>
            </a:br>
            <a:br>
              <a:rPr lang="en-US" altLang="en-US" sz="2531" dirty="0"/>
            </a:br>
            <a:r>
              <a:rPr lang="en-US" altLang="en-US" sz="2531" u="sng" dirty="0">
                <a:hlinkClick r:id="rId2" action="ppaction://hlinksldjump"/>
              </a:rPr>
              <a:t>Back</a:t>
            </a: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br>
              <a:rPr lang="en-US" altLang="en-US" sz="2531" dirty="0"/>
            </a:br>
            <a:endParaRPr lang="en-US" altLang="en-US" sz="2531" dirty="0"/>
          </a:p>
        </p:txBody>
      </p:sp>
      <p:pic>
        <p:nvPicPr>
          <p:cNvPr id="36866" name="Picture 1">
            <a:extLst>
              <a:ext uri="{FF2B5EF4-FFF2-40B4-BE49-F238E27FC236}">
                <a16:creationId xmlns:a16="http://schemas.microsoft.com/office/drawing/2014/main" id="{2CE1A4C5-2832-5544-8D9D-6EFA99015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6609"/>
            <a:ext cx="9126141" cy="33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4CFB72E3-08AC-2647-933F-CFED664D4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74692"/>
            <a:ext cx="9126141" cy="199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094" dirty="0" err="1"/>
              <a:t>como</a:t>
            </a:r>
            <a:r>
              <a:rPr lang="en-US" altLang="en-US" sz="3094" dirty="0"/>
              <a:t> son los </a:t>
            </a:r>
            <a:r>
              <a:rPr lang="en-US" altLang="en-US" sz="3094" dirty="0" err="1"/>
              <a:t>gametos</a:t>
            </a:r>
            <a:r>
              <a:rPr lang="en-US" altLang="en-US" sz="3094" dirty="0"/>
              <a:t>, (</a:t>
            </a:r>
            <a:r>
              <a:rPr lang="en-US" altLang="en-US" sz="3094" dirty="0" err="1"/>
              <a:t>células</a:t>
            </a:r>
            <a:r>
              <a:rPr lang="en-US" altLang="en-US" sz="3094" dirty="0"/>
              <a:t> </a:t>
            </a:r>
            <a:r>
              <a:rPr lang="en-US" altLang="en-US" sz="3094" dirty="0" err="1"/>
              <a:t>especializadas</a:t>
            </a:r>
            <a:r>
              <a:rPr lang="en-US" altLang="en-US" sz="3094" dirty="0"/>
              <a:t>) </a:t>
            </a:r>
            <a:r>
              <a:rPr lang="en-US" altLang="en-US" sz="3094" dirty="0" err="1"/>
              <a:t>separadas</a:t>
            </a:r>
            <a:r>
              <a:rPr lang="en-US" altLang="en-US" sz="3094" dirty="0"/>
              <a:t> a </a:t>
            </a:r>
            <a:r>
              <a:rPr lang="en-US" altLang="en-US" sz="3094" dirty="0" err="1"/>
              <a:t>parte</a:t>
            </a:r>
            <a:r>
              <a:rPr lang="en-US" altLang="en-US" sz="3094" dirty="0"/>
              <a:t> para </a:t>
            </a:r>
            <a:r>
              <a:rPr lang="en-US" altLang="en-US" sz="3094" dirty="0" err="1"/>
              <a:t>su</a:t>
            </a:r>
            <a:r>
              <a:rPr lang="en-US" altLang="en-US" sz="3094" dirty="0"/>
              <a:t> </a:t>
            </a:r>
            <a:r>
              <a:rPr lang="en-US" altLang="en-US" sz="3094" dirty="0" err="1"/>
              <a:t>rol</a:t>
            </a:r>
            <a:r>
              <a:rPr lang="en-US" altLang="en-US" sz="3094" dirty="0"/>
              <a:t> y </a:t>
            </a:r>
            <a:r>
              <a:rPr lang="en-US" altLang="en-US" sz="3094" dirty="0" err="1"/>
              <a:t>cuales</a:t>
            </a:r>
            <a:r>
              <a:rPr lang="en-US" altLang="en-US" sz="3094" dirty="0"/>
              <a:t> son las </a:t>
            </a:r>
            <a:r>
              <a:rPr lang="en-US" altLang="en-US" sz="3094" dirty="0" err="1"/>
              <a:t>instrucciones</a:t>
            </a:r>
            <a:r>
              <a:rPr lang="en-US" altLang="en-US" sz="3094" dirty="0"/>
              <a:t> </a:t>
            </a:r>
            <a:r>
              <a:rPr lang="en-US" altLang="en-US" sz="3094" dirty="0" err="1"/>
              <a:t>en</a:t>
            </a:r>
            <a:r>
              <a:rPr lang="en-US" altLang="en-US" sz="3094" dirty="0"/>
              <a:t> el huevo (</a:t>
            </a:r>
            <a:r>
              <a:rPr lang="en-US" altLang="en-US" sz="3094" dirty="0" err="1"/>
              <a:t>citoplasma</a:t>
            </a:r>
            <a:r>
              <a:rPr lang="en-US" altLang="en-US" sz="3094" dirty="0"/>
              <a:t>) y </a:t>
            </a:r>
            <a:r>
              <a:rPr lang="en-US" altLang="en-US" sz="3094" dirty="0" err="1"/>
              <a:t>en</a:t>
            </a:r>
            <a:r>
              <a:rPr lang="en-US" altLang="en-US" sz="3094" dirty="0"/>
              <a:t> los </a:t>
            </a:r>
            <a:r>
              <a:rPr lang="en-US" altLang="en-US" sz="3094" dirty="0" err="1"/>
              <a:t>núcleos</a:t>
            </a:r>
            <a:r>
              <a:rPr lang="en-US" altLang="en-US" sz="3094" dirty="0"/>
              <a:t> que </a:t>
            </a:r>
            <a:r>
              <a:rPr lang="en-US" altLang="en-US" sz="3094" dirty="0" err="1"/>
              <a:t>permiten</a:t>
            </a:r>
            <a:r>
              <a:rPr lang="en-US" altLang="en-US" sz="3094" dirty="0"/>
              <a:t> que </a:t>
            </a:r>
            <a:r>
              <a:rPr lang="en-US" altLang="en-US" sz="3094" dirty="0" err="1"/>
              <a:t>desempeñen</a:t>
            </a:r>
            <a:r>
              <a:rPr lang="en-US" altLang="en-US" sz="3094" dirty="0"/>
              <a:t> </a:t>
            </a:r>
            <a:r>
              <a:rPr lang="en-US" altLang="en-US" sz="3094" dirty="0" err="1"/>
              <a:t>su</a:t>
            </a:r>
            <a:r>
              <a:rPr lang="en-US" altLang="en-US" sz="3094" dirty="0"/>
              <a:t> </a:t>
            </a:r>
            <a:r>
              <a:rPr lang="en-US" altLang="en-US" sz="3094" dirty="0" err="1"/>
              <a:t>función</a:t>
            </a:r>
            <a:r>
              <a:rPr lang="en-US" altLang="en-US" sz="3094" dirty="0"/>
              <a:t>?</a:t>
            </a:r>
            <a:endParaRPr lang="en-US" altLang="en-US" sz="2953" dirty="0"/>
          </a:p>
        </p:txBody>
      </p:sp>
    </p:spTree>
    <p:extLst>
      <p:ext uri="{BB962C8B-B14F-4D97-AF65-F5344CB8AC3E}">
        <p14:creationId xmlns:p14="http://schemas.microsoft.com/office/powerpoint/2010/main" val="330464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FB389A54-6C8F-FF42-8777-BD4595828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5914505" cy="3000375"/>
          </a:xfrm>
        </p:spPr>
        <p:txBody>
          <a:bodyPr/>
          <a:lstStyle/>
          <a:p>
            <a:pPr eaLnBrk="1" hangingPunct="1"/>
            <a:r>
              <a:rPr lang="en-US" altLang="en-US" sz="2800" dirty="0" err="1"/>
              <a:t>Ambiente</a:t>
            </a:r>
            <a:br>
              <a:rPr lang="en-US" altLang="en-US" sz="2531" dirty="0"/>
            </a:br>
            <a:r>
              <a:rPr lang="en-US" altLang="en-US" sz="2531" u="sng" dirty="0">
                <a:hlinkClick r:id="rId2" action="ppaction://hlinksldjump"/>
              </a:rPr>
              <a:t>Next</a:t>
            </a:r>
            <a:br>
              <a:rPr lang="en-US" altLang="en-US" sz="2531" dirty="0"/>
            </a:br>
            <a:r>
              <a:rPr lang="en-US" altLang="en-US" sz="2531" dirty="0" err="1"/>
              <a:t>como</a:t>
            </a:r>
            <a:r>
              <a:rPr lang="en-US" altLang="en-US" sz="2531" dirty="0"/>
              <a:t> se integra el </a:t>
            </a:r>
            <a:r>
              <a:rPr lang="en-US" altLang="en-US" sz="2531" dirty="0" err="1"/>
              <a:t>desarrollo</a:t>
            </a:r>
            <a:r>
              <a:rPr lang="en-US" altLang="en-US" sz="2531" dirty="0"/>
              <a:t> con </a:t>
            </a:r>
            <a:r>
              <a:rPr lang="en-US" altLang="en-US" sz="2531" dirty="0" err="1"/>
              <a:t>su</a:t>
            </a:r>
            <a:r>
              <a:rPr lang="en-US" altLang="en-US" sz="2531" dirty="0"/>
              <a:t> </a:t>
            </a:r>
            <a:r>
              <a:rPr lang="en-US" altLang="en-US" sz="2531" dirty="0" err="1"/>
              <a:t>ambiente</a:t>
            </a:r>
            <a:r>
              <a:rPr lang="en-US" altLang="en-US" sz="2531" dirty="0"/>
              <a:t> o </a:t>
            </a:r>
            <a:r>
              <a:rPr lang="en-US" altLang="en-US" sz="2531" dirty="0" err="1"/>
              <a:t>hábitat</a:t>
            </a:r>
            <a:r>
              <a:rPr lang="en-US" altLang="en-US" sz="2531" dirty="0"/>
              <a:t>?, </a:t>
            </a:r>
            <a:r>
              <a:rPr lang="en-US" altLang="en-US" sz="2531" dirty="0" err="1"/>
              <a:t>como</a:t>
            </a:r>
            <a:r>
              <a:rPr lang="en-US" altLang="en-US" sz="2531" dirty="0"/>
              <a:t> el </a:t>
            </a:r>
            <a:r>
              <a:rPr lang="en-US" altLang="en-US" sz="2531" dirty="0" err="1"/>
              <a:t>ambiente</a:t>
            </a:r>
            <a:r>
              <a:rPr lang="en-US" altLang="en-US" sz="2531" dirty="0"/>
              <a:t> o </a:t>
            </a:r>
            <a:r>
              <a:rPr lang="en-US" altLang="en-US" sz="2531" dirty="0" err="1"/>
              <a:t>factores</a:t>
            </a:r>
            <a:r>
              <a:rPr lang="en-US" altLang="en-US" sz="2531" dirty="0"/>
              <a:t> </a:t>
            </a:r>
            <a:r>
              <a:rPr lang="en-US" altLang="en-US" sz="2531" dirty="0" err="1"/>
              <a:t>ambientales</a:t>
            </a:r>
            <a:r>
              <a:rPr lang="en-US" altLang="en-US" sz="2531" dirty="0"/>
              <a:t> (</a:t>
            </a:r>
            <a:r>
              <a:rPr lang="en-US" altLang="en-US" sz="2531" dirty="0" err="1"/>
              <a:t>Ej</a:t>
            </a:r>
            <a:r>
              <a:rPr lang="en-US" altLang="en-US" sz="2531" dirty="0"/>
              <a:t>: </a:t>
            </a:r>
            <a:r>
              <a:rPr lang="en-US" altLang="en-US" sz="2531" dirty="0" err="1"/>
              <a:t>químicos</a:t>
            </a:r>
            <a:r>
              <a:rPr lang="en-US" altLang="en-US" sz="2531" dirty="0"/>
              <a:t>) </a:t>
            </a:r>
            <a:r>
              <a:rPr lang="en-US" altLang="en-US" sz="2531" dirty="0" err="1"/>
              <a:t>pueden</a:t>
            </a:r>
            <a:r>
              <a:rPr lang="en-US" altLang="en-US" sz="2531" dirty="0"/>
              <a:t> </a:t>
            </a:r>
            <a:r>
              <a:rPr lang="en-US" altLang="en-US" sz="2531" dirty="0" err="1"/>
              <a:t>alterar</a:t>
            </a:r>
            <a:r>
              <a:rPr lang="en-US" altLang="en-US" sz="2531" dirty="0"/>
              <a:t> el </a:t>
            </a:r>
            <a:r>
              <a:rPr lang="en-US" altLang="en-US" sz="2531" dirty="0" err="1"/>
              <a:t>desarrollo</a:t>
            </a:r>
            <a:r>
              <a:rPr lang="en-US" altLang="en-US" sz="2531" dirty="0"/>
              <a:t>?</a:t>
            </a:r>
          </a:p>
        </p:txBody>
      </p:sp>
      <p:pic>
        <p:nvPicPr>
          <p:cNvPr id="37890" name="Picture 1">
            <a:extLst>
              <a:ext uri="{FF2B5EF4-FFF2-40B4-BE49-F238E27FC236}">
                <a16:creationId xmlns:a16="http://schemas.microsoft.com/office/drawing/2014/main" id="{FC1E87E1-99EB-B040-BC9D-656B1F616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1" y="3053954"/>
            <a:ext cx="4611067" cy="37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AD41DD38-5881-F144-8FB9-D1329E696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"/>
            <a:ext cx="4346525" cy="345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079A61D5-4178-B544-870F-179F08D78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9"/>
          <a:stretch>
            <a:fillRect/>
          </a:stretch>
        </p:blipFill>
        <p:spPr bwMode="auto">
          <a:xfrm>
            <a:off x="7179842" y="3589735"/>
            <a:ext cx="2880940" cy="31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3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2F0CC-F28C-334F-BB67-15803631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732234"/>
          </a:xfrm>
        </p:spPr>
        <p:txBody>
          <a:bodyPr/>
          <a:lstStyle/>
          <a:p>
            <a:pPr>
              <a:defRPr/>
            </a:pPr>
            <a:r>
              <a:rPr lang="en-US" sz="4640" dirty="0" err="1">
                <a:sym typeface="Gill Sans" charset="0"/>
              </a:rPr>
              <a:t>Procesos</a:t>
            </a:r>
            <a:r>
              <a:rPr lang="en-US" sz="4640" dirty="0">
                <a:sym typeface="Gill Sans" charset="0"/>
              </a:rPr>
              <a:t> del </a:t>
            </a:r>
            <a:r>
              <a:rPr lang="en-US" sz="4640" dirty="0" err="1">
                <a:sym typeface="Gill Sans" charset="0"/>
              </a:rPr>
              <a:t>Desarrollo</a:t>
            </a:r>
            <a:endParaRPr lang="en-US" sz="4640" dirty="0">
              <a:sym typeface="Gill Sans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041B21-EAE6-564E-A9C9-18B704FEF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674447"/>
              </p:ext>
            </p:extLst>
          </p:nvPr>
        </p:nvGraphicFramePr>
        <p:xfrm>
          <a:off x="628650" y="1457325"/>
          <a:ext cx="11001375" cy="4945555"/>
        </p:xfrm>
        <a:graphic>
          <a:graphicData uri="http://schemas.openxmlformats.org/drawingml/2006/table">
            <a:tbl>
              <a:tblPr/>
              <a:tblGrid>
                <a:gridCol w="2697333">
                  <a:extLst>
                    <a:ext uri="{9D8B030D-6E8A-4147-A177-3AD203B41FA5}">
                      <a16:colId xmlns:a16="http://schemas.microsoft.com/office/drawing/2014/main" val="2243960177"/>
                    </a:ext>
                  </a:extLst>
                </a:gridCol>
                <a:gridCol w="8304042">
                  <a:extLst>
                    <a:ext uri="{9D8B030D-6E8A-4147-A177-3AD203B41FA5}">
                      <a16:colId xmlns:a16="http://schemas.microsoft.com/office/drawing/2014/main" val="3553563609"/>
                    </a:ext>
                  </a:extLst>
                </a:gridCol>
              </a:tblGrid>
              <a:tr h="588925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Proceso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Descripción</a:t>
                      </a: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2867"/>
                  </a:ext>
                </a:extLst>
              </a:tr>
              <a:tr h="588925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Gametogénesis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Espermatogénesis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y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ovogénesis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diferenciacion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de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células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germinales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(gametogenesis o________________)</a:t>
                      </a: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57348"/>
                  </a:ext>
                </a:extLst>
              </a:tr>
              <a:tr h="588925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Fecundación</a:t>
                      </a: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Unión de los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gametos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inicio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del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proceso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de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desarrollo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85027"/>
                  </a:ext>
                </a:extLst>
              </a:tr>
              <a:tr h="1058144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Segmentacion</a:t>
                      </a: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División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celular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acelerada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surco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de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segmentación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mórula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blástula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gástrula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Wingdings" pitchFamily="2" charset="2"/>
                        </a:rPr>
                        <a:t>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Wingdings" pitchFamily="2" charset="2"/>
                        </a:rPr>
                        <a:t>gastrulación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58543"/>
                  </a:ext>
                </a:extLst>
              </a:tr>
              <a:tr h="588925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Morfogénesis</a:t>
                      </a: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Establecimiento del plano corporal, neurula</a:t>
                      </a: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19102"/>
                  </a:ext>
                </a:extLst>
              </a:tr>
              <a:tr h="529072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Organogénesis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/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Embriogénesis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Sistemas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: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Estructura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y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función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larvas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metamorphosis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Regeneración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Cáncer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Apoptosis</a:t>
                      </a: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98180"/>
                  </a:ext>
                </a:extLst>
              </a:tr>
              <a:tr h="529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Otras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1" marB="32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6387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4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38E6-CE98-4C40-896E-6515F883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732234"/>
          </a:xfrm>
        </p:spPr>
        <p:txBody>
          <a:bodyPr/>
          <a:lstStyle/>
          <a:p>
            <a:r>
              <a:rPr lang="en-US" altLang="en-US" sz="4640"/>
              <a:t>Características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F601C4-D683-0841-8FFB-1362247B6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491888"/>
              </p:ext>
            </p:extLst>
          </p:nvPr>
        </p:nvGraphicFramePr>
        <p:xfrm>
          <a:off x="242888" y="910829"/>
          <a:ext cx="11515725" cy="5778161"/>
        </p:xfrm>
        <a:graphic>
          <a:graphicData uri="http://schemas.openxmlformats.org/drawingml/2006/table">
            <a:tbl>
              <a:tblPr/>
              <a:tblGrid>
                <a:gridCol w="3300412">
                  <a:extLst>
                    <a:ext uri="{9D8B030D-6E8A-4147-A177-3AD203B41FA5}">
                      <a16:colId xmlns:a16="http://schemas.microsoft.com/office/drawing/2014/main" val="3865767969"/>
                    </a:ext>
                  </a:extLst>
                </a:gridCol>
                <a:gridCol w="8215313">
                  <a:extLst>
                    <a:ext uri="{9D8B030D-6E8A-4147-A177-3AD203B41FA5}">
                      <a16:colId xmlns:a16="http://schemas.microsoft.com/office/drawing/2014/main" val="546219628"/>
                    </a:ext>
                  </a:extLst>
                </a:gridCol>
              </a:tblGrid>
              <a:tr h="483000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Características</a:t>
                      </a: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Descripcion</a:t>
                      </a: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46390"/>
                  </a:ext>
                </a:extLst>
              </a:tr>
              <a:tr h="629048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Crecimiento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Aumento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número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de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célula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o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tamaño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o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volumen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34119"/>
                  </a:ext>
                </a:extLst>
              </a:tr>
              <a:tr h="873957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Cambios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Metabolismo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Cambios en reacciones oxidativas y bioquímicas</a:t>
                      </a: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36915"/>
                  </a:ext>
                </a:extLst>
              </a:tr>
              <a:tr h="651876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Interacción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celular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Comunicación entre células, corta y larga distancia</a:t>
                      </a: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242515"/>
                  </a:ext>
                </a:extLst>
              </a:tr>
              <a:tr h="873957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Expresión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diferencial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del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genoma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Regulación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de la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expresion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genética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genes se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prenden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y se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apagan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diferencialmente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72042"/>
                  </a:ext>
                </a:extLst>
              </a:tr>
              <a:tr h="1280332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Diferenciación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Determinación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y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especialización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,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cambios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la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anatomia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y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fisiologia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celular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de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acuerdo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su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función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y a los genes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expresados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28037"/>
                  </a:ext>
                </a:extLst>
              </a:tr>
              <a:tr h="483000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Cambios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en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 forma</a:t>
                      </a: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Metamorfosis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95756"/>
                  </a:ext>
                </a:extLst>
              </a:tr>
              <a:tr h="343389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algn="l" defTabSz="457200" eaLnBrk="0" hangingPunct="0">
                        <a:spcBef>
                          <a:spcPts val="2400"/>
                        </a:spcBef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Gill Sans" panose="020B0502020104020203" pitchFamily="34" charset="-79"/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64294" marR="64294" marT="32136" marB="32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30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3DCD8CBD-7639-334F-A553-2ACB27256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6976" y="133945"/>
            <a:ext cx="8679656" cy="634008"/>
          </a:xfrm>
        </p:spPr>
        <p:txBody>
          <a:bodyPr/>
          <a:lstStyle/>
          <a:p>
            <a:pPr eaLnBrk="1" hangingPunct="1">
              <a:defRPr/>
            </a:pPr>
            <a:r>
              <a:rPr lang="en-US" sz="3375" dirty="0" err="1">
                <a:sym typeface="Gill Sans" charset="0"/>
              </a:rPr>
              <a:t>Objetivos</a:t>
            </a:r>
            <a:endParaRPr lang="en-US" sz="3375" dirty="0">
              <a:sym typeface="Gill Sans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E9DA371-C6A8-5742-8686-E862B1158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712" y="1024474"/>
            <a:ext cx="9867116" cy="5188148"/>
          </a:xfrm>
        </p:spPr>
        <p:txBody>
          <a:bodyPr/>
          <a:lstStyle/>
          <a:p>
            <a:pPr marL="625056"/>
            <a:r>
              <a:rPr lang="en-US" altLang="en-US" dirty="0"/>
              <a:t>Al </a:t>
            </a:r>
            <a:r>
              <a:rPr lang="en-US" altLang="en-US" dirty="0" err="1"/>
              <a:t>terminar</a:t>
            </a:r>
            <a:r>
              <a:rPr lang="en-US" altLang="en-US" dirty="0"/>
              <a:t> la </a:t>
            </a:r>
            <a:r>
              <a:rPr lang="en-US" altLang="en-US" dirty="0" err="1"/>
              <a:t>conferencia</a:t>
            </a:r>
            <a:r>
              <a:rPr lang="en-US" altLang="en-US" dirty="0"/>
              <a:t> los </a:t>
            </a:r>
            <a:r>
              <a:rPr lang="en-US" altLang="en-US" dirty="0" err="1"/>
              <a:t>estudiantes</a:t>
            </a:r>
            <a:r>
              <a:rPr lang="en-US" altLang="en-US" dirty="0"/>
              <a:t> </a:t>
            </a:r>
            <a:r>
              <a:rPr lang="en-US" altLang="en-US" dirty="0" err="1"/>
              <a:t>estarán</a:t>
            </a:r>
            <a:r>
              <a:rPr lang="en-US" altLang="en-US" dirty="0"/>
              <a:t> </a:t>
            </a:r>
            <a:r>
              <a:rPr lang="en-US" altLang="en-US" dirty="0" err="1"/>
              <a:t>capacitados</a:t>
            </a:r>
            <a:r>
              <a:rPr lang="en-US" altLang="en-US" dirty="0"/>
              <a:t> para:</a:t>
            </a:r>
          </a:p>
          <a:p>
            <a:pPr marL="625056"/>
            <a:r>
              <a:rPr lang="en-US" altLang="en-US" sz="2400" dirty="0" err="1"/>
              <a:t>Definir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Biología</a:t>
            </a:r>
            <a:r>
              <a:rPr lang="en-US" altLang="en-US" sz="2400" dirty="0"/>
              <a:t> del </a:t>
            </a:r>
            <a:r>
              <a:rPr lang="en-US" altLang="en-US" sz="2400" dirty="0" err="1"/>
              <a:t>desarrollo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embriología</a:t>
            </a:r>
            <a:r>
              <a:rPr lang="en-US" altLang="en-US" sz="2400" dirty="0"/>
              <a:t> y </a:t>
            </a:r>
            <a:r>
              <a:rPr lang="en-US" altLang="en-US" sz="2400" dirty="0" err="1"/>
              <a:t>compararlas</a:t>
            </a:r>
            <a:r>
              <a:rPr lang="en-US" altLang="en-US" sz="2400" dirty="0"/>
              <a:t>.</a:t>
            </a:r>
          </a:p>
          <a:p>
            <a:pPr marL="625056"/>
            <a:r>
              <a:rPr lang="en-US" altLang="en-US" sz="2400" dirty="0" err="1"/>
              <a:t>Identificar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preguntas</a:t>
            </a:r>
            <a:r>
              <a:rPr lang="en-US" altLang="en-US" sz="2400" dirty="0"/>
              <a:t> que se </a:t>
            </a:r>
            <a:r>
              <a:rPr lang="en-US" altLang="en-US" sz="2400" dirty="0" err="1"/>
              <a:t>contestan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Biología</a:t>
            </a:r>
            <a:r>
              <a:rPr lang="en-US" altLang="en-US" sz="2400" dirty="0"/>
              <a:t> del Desarrollo</a:t>
            </a:r>
          </a:p>
          <a:p>
            <a:pPr marL="625056"/>
            <a:r>
              <a:rPr lang="en-US" altLang="en-US" sz="2400" dirty="0" err="1"/>
              <a:t>Mencionar</a:t>
            </a:r>
            <a:r>
              <a:rPr lang="en-US" altLang="en-US" sz="2400" dirty="0"/>
              <a:t> los </a:t>
            </a:r>
            <a:r>
              <a:rPr lang="en-US" altLang="en-US" sz="2400" dirty="0" err="1"/>
              <a:t>procesos</a:t>
            </a:r>
            <a:r>
              <a:rPr lang="en-US" altLang="en-US" sz="2400" dirty="0"/>
              <a:t> del </a:t>
            </a:r>
            <a:r>
              <a:rPr lang="en-US" altLang="en-US" sz="2400" dirty="0" err="1"/>
              <a:t>desarrollo</a:t>
            </a:r>
            <a:r>
              <a:rPr lang="en-US" altLang="en-US" sz="2400" dirty="0"/>
              <a:t>.</a:t>
            </a:r>
          </a:p>
          <a:p>
            <a:pPr marL="625056"/>
            <a:r>
              <a:rPr lang="en-US" altLang="en-US" sz="2400" dirty="0" err="1"/>
              <a:t>Discutir</a:t>
            </a:r>
            <a:r>
              <a:rPr lang="en-US" altLang="en-US" sz="2400" dirty="0"/>
              <a:t> las </a:t>
            </a:r>
            <a:r>
              <a:rPr lang="en-US" altLang="en-US" sz="2400" dirty="0" err="1"/>
              <a:t>características</a:t>
            </a:r>
            <a:r>
              <a:rPr lang="en-US" altLang="en-US" sz="2400" dirty="0"/>
              <a:t> de los </a:t>
            </a:r>
            <a:r>
              <a:rPr lang="en-US" altLang="en-US" sz="2400" dirty="0" err="1"/>
              <a:t>procesos</a:t>
            </a:r>
            <a:r>
              <a:rPr lang="en-US" altLang="en-US" sz="2400" dirty="0"/>
              <a:t> del </a:t>
            </a:r>
            <a:r>
              <a:rPr lang="en-US" altLang="en-US" sz="2400" dirty="0" err="1"/>
              <a:t>desarrollo</a:t>
            </a:r>
            <a:r>
              <a:rPr lang="en-US" altLang="en-US" sz="2400" dirty="0"/>
              <a:t>.</a:t>
            </a:r>
          </a:p>
          <a:p>
            <a:pPr marL="625056"/>
            <a:r>
              <a:rPr lang="en-US" altLang="en-US" sz="2400" dirty="0" err="1"/>
              <a:t>Identificar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principales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modelos</a:t>
            </a:r>
            <a:r>
              <a:rPr lang="en-US" altLang="en-US" sz="2400" dirty="0"/>
              <a:t> y las </a:t>
            </a:r>
            <a:r>
              <a:rPr lang="en-US" altLang="en-US" sz="2400" dirty="0" err="1"/>
              <a:t>técnicas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utilizadas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el </a:t>
            </a:r>
            <a:r>
              <a:rPr lang="en-US" altLang="en-US" sz="2400" dirty="0" err="1"/>
              <a:t>estudio</a:t>
            </a:r>
            <a:r>
              <a:rPr lang="en-US" altLang="en-US" sz="2400" dirty="0"/>
              <a:t> de la </a:t>
            </a:r>
            <a:r>
              <a:rPr lang="en-US" altLang="en-US" sz="2400" dirty="0" err="1"/>
              <a:t>Biología</a:t>
            </a:r>
            <a:r>
              <a:rPr lang="en-US" altLang="en-US" sz="2400" dirty="0"/>
              <a:t> del Desarrollo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C9A31D0B-8455-0646-B0F9-5A51870F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0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F2F1-3F0B-B845-A885-6A6C47D7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732234"/>
          </a:xfrm>
        </p:spPr>
        <p:txBody>
          <a:bodyPr/>
          <a:lstStyle/>
          <a:p>
            <a:pPr>
              <a:defRPr/>
            </a:pPr>
            <a:r>
              <a:rPr lang="en-US" sz="4640" dirty="0" err="1">
                <a:sym typeface="Gill Sans" charset="0"/>
              </a:rPr>
              <a:t>Sistemas</a:t>
            </a:r>
            <a:r>
              <a:rPr lang="en-US" sz="4640" dirty="0">
                <a:sym typeface="Gill Sans" charset="0"/>
              </a:rPr>
              <a:t> </a:t>
            </a:r>
            <a:r>
              <a:rPr lang="en-US" sz="4640" dirty="0" err="1">
                <a:sym typeface="Gill Sans" charset="0"/>
              </a:rPr>
              <a:t>Modelos</a:t>
            </a:r>
            <a:endParaRPr lang="en-US" sz="4640" dirty="0">
              <a:sym typeface="Gill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E086E-1B71-6744-9226-F5FBE27E0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7" y="884039"/>
            <a:ext cx="8626078" cy="4018359"/>
          </a:xfrm>
        </p:spPr>
        <p:txBody>
          <a:bodyPr/>
          <a:lstStyle/>
          <a:p>
            <a:r>
              <a:rPr lang="en-US" altLang="en-US" sz="2400" i="1" dirty="0"/>
              <a:t>Volvox</a:t>
            </a:r>
            <a:r>
              <a:rPr lang="en-US" altLang="en-US" sz="2400" dirty="0"/>
              <a:t> – alga </a:t>
            </a:r>
            <a:r>
              <a:rPr lang="en-US" altLang="en-US" sz="2400" dirty="0" err="1"/>
              <a:t>multicelular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colonias</a:t>
            </a:r>
            <a:endParaRPr lang="en-US" altLang="en-US" sz="2400" dirty="0"/>
          </a:p>
          <a:p>
            <a:r>
              <a:rPr lang="en-US" altLang="en-US" sz="2400" i="1" dirty="0" err="1"/>
              <a:t>Dictyostelium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ciclo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vida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unicelular</a:t>
            </a:r>
            <a:r>
              <a:rPr lang="en-US" altLang="en-US" sz="2400" dirty="0"/>
              <a:t> y </a:t>
            </a:r>
            <a:r>
              <a:rPr lang="en-US" altLang="en-US" sz="2400" dirty="0" err="1"/>
              <a:t>multicelular</a:t>
            </a:r>
            <a:endParaRPr lang="en-US" altLang="en-US" sz="2400" dirty="0"/>
          </a:p>
          <a:p>
            <a:r>
              <a:rPr lang="en-US" altLang="en-US" sz="2400" i="1" dirty="0"/>
              <a:t>C. elegans  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nematodo</a:t>
            </a:r>
            <a:r>
              <a:rPr lang="en-US" altLang="en-US" sz="2400" dirty="0"/>
              <a:t> - </a:t>
            </a:r>
            <a:r>
              <a:rPr lang="en-US" altLang="en-US" sz="2400" dirty="0" err="1"/>
              <a:t>Diferenciación</a:t>
            </a:r>
            <a:endParaRPr lang="en-US" altLang="en-US" sz="2400" dirty="0"/>
          </a:p>
          <a:p>
            <a:r>
              <a:rPr lang="en-US" altLang="en-US" sz="2400" i="1" dirty="0"/>
              <a:t>Hydra y </a:t>
            </a:r>
            <a:r>
              <a:rPr lang="en-US" altLang="en-US" sz="2400" i="1" dirty="0" err="1"/>
              <a:t>Dugesia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platelmintos</a:t>
            </a:r>
            <a:r>
              <a:rPr lang="en-US" altLang="en-US" sz="2400" dirty="0"/>
              <a:t> - </a:t>
            </a:r>
            <a:r>
              <a:rPr lang="en-US" altLang="en-US" sz="2400" dirty="0" err="1"/>
              <a:t>Regeneración</a:t>
            </a:r>
            <a:endParaRPr lang="en-US" altLang="en-US" sz="2400" dirty="0"/>
          </a:p>
          <a:p>
            <a:r>
              <a:rPr lang="en-US" altLang="en-US" sz="2400" i="1" dirty="0"/>
              <a:t>Drosophila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artrópodos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Homeo</a:t>
            </a:r>
            <a:r>
              <a:rPr lang="en-US" altLang="en-US" sz="2400" dirty="0"/>
              <a:t> box</a:t>
            </a:r>
          </a:p>
          <a:p>
            <a:r>
              <a:rPr lang="en-US" altLang="en-US" sz="2400" dirty="0"/>
              <a:t>Arabidopsis, planta – </a:t>
            </a:r>
            <a:r>
              <a:rPr lang="en-US" altLang="en-US" sz="2400" dirty="0" err="1"/>
              <a:t>regeneración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alternancia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generaciones</a:t>
            </a:r>
            <a:endParaRPr lang="en-US" altLang="en-US" sz="2400" dirty="0"/>
          </a:p>
          <a:p>
            <a:r>
              <a:rPr lang="en-US" altLang="en-US" sz="2400" dirty="0" err="1"/>
              <a:t>Licthechinus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Echinometra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Holothuria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glaberrima</a:t>
            </a:r>
            <a:r>
              <a:rPr lang="en-US" altLang="en-US" sz="2400" dirty="0"/>
              <a:t>, – </a:t>
            </a:r>
            <a:r>
              <a:rPr lang="en-US" altLang="en-US" sz="2400" dirty="0" err="1"/>
              <a:t>fecundación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desarrollo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temprano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regeneración</a:t>
            </a:r>
            <a:endParaRPr lang="en-US" altLang="en-US" sz="2400" dirty="0"/>
          </a:p>
          <a:p>
            <a:endParaRPr lang="en-US" altLang="en-US" sz="1969" dirty="0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9EE39551-7742-F94E-946C-732EF43F3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06" y="2196703"/>
            <a:ext cx="1553766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5C617F33-DD75-0448-83AC-D7D5D33B9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06" y="321469"/>
            <a:ext cx="1660922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60D55E65-8E70-4445-BDB8-B64BCDF9D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72" y="4964906"/>
            <a:ext cx="186853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01C36862-AC4D-174E-9E0F-0082CB42D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09" y="4875609"/>
            <a:ext cx="1178719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>
            <a:extLst>
              <a:ext uri="{FF2B5EF4-FFF2-40B4-BE49-F238E27FC236}">
                <a16:creationId xmlns:a16="http://schemas.microsoft.com/office/drawing/2014/main" id="{0285129E-CEA9-A041-B251-F688D8772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09" y="4929188"/>
            <a:ext cx="2268141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>
            <a:extLst>
              <a:ext uri="{FF2B5EF4-FFF2-40B4-BE49-F238E27FC236}">
                <a16:creationId xmlns:a16="http://schemas.microsoft.com/office/drawing/2014/main" id="{B91DED53-7D6D-534E-86B3-974F0F369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60" y="4964906"/>
            <a:ext cx="2107406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6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686B-764A-B448-B70D-C336516D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732234"/>
          </a:xfrm>
        </p:spPr>
        <p:txBody>
          <a:bodyPr/>
          <a:lstStyle/>
          <a:p>
            <a:pPr>
              <a:defRPr/>
            </a:pPr>
            <a:r>
              <a:rPr lang="en-US" sz="4640" dirty="0" err="1">
                <a:sym typeface="Gill Sans" charset="0"/>
              </a:rPr>
              <a:t>Sistemas</a:t>
            </a:r>
            <a:r>
              <a:rPr lang="en-US" sz="4640" dirty="0">
                <a:sym typeface="Gill Sans" charset="0"/>
              </a:rPr>
              <a:t> </a:t>
            </a:r>
            <a:r>
              <a:rPr lang="en-US" sz="4640" dirty="0" err="1">
                <a:sym typeface="Gill Sans" charset="0"/>
              </a:rPr>
              <a:t>Modelos</a:t>
            </a:r>
            <a:endParaRPr lang="en-US" sz="4640" dirty="0">
              <a:sym typeface="Gill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5D108-2A37-844A-B2E6-A2286168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00149"/>
            <a:ext cx="9807178" cy="4018359"/>
          </a:xfrm>
        </p:spPr>
        <p:txBody>
          <a:bodyPr/>
          <a:lstStyle/>
          <a:p>
            <a:r>
              <a:rPr lang="en-US" altLang="en-US" sz="2400" i="1" dirty="0"/>
              <a:t>Xenopus</a:t>
            </a:r>
            <a:r>
              <a:rPr lang="en-US" altLang="en-US" sz="2400" dirty="0"/>
              <a:t>, Ambystoma – </a:t>
            </a:r>
            <a:r>
              <a:rPr lang="en-US" altLang="en-US" sz="2400" dirty="0" err="1"/>
              <a:t>desarrollo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temprano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regeneración</a:t>
            </a:r>
            <a:r>
              <a:rPr lang="en-US" altLang="en-US" sz="2400" dirty="0"/>
              <a:t>, apoptosis</a:t>
            </a:r>
          </a:p>
          <a:p>
            <a:r>
              <a:rPr lang="en-US" altLang="en-US" sz="2400" dirty="0"/>
              <a:t>Danio </a:t>
            </a:r>
            <a:r>
              <a:rPr lang="en-US" altLang="en-US" sz="2400" dirty="0" err="1"/>
              <a:t>reiro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fecundación</a:t>
            </a:r>
            <a:r>
              <a:rPr lang="en-US" altLang="en-US" sz="2400" dirty="0"/>
              <a:t>, EDCs</a:t>
            </a:r>
          </a:p>
          <a:p>
            <a:r>
              <a:rPr lang="en-US" altLang="en-US" sz="2400" dirty="0"/>
              <a:t>Gallus </a:t>
            </a:r>
            <a:r>
              <a:rPr lang="en-US" altLang="en-US" sz="2400" dirty="0" err="1"/>
              <a:t>gallus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desarrollo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tardio</a:t>
            </a:r>
            <a:endParaRPr lang="en-US" altLang="en-US" sz="2400" dirty="0"/>
          </a:p>
          <a:p>
            <a:r>
              <a:rPr lang="en-US" altLang="en-US" sz="2400" dirty="0"/>
              <a:t>Mus musculus – </a:t>
            </a:r>
            <a:r>
              <a:rPr lang="en-US" altLang="en-US" sz="2400" dirty="0" err="1"/>
              <a:t>fecundación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desarrollo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temprano</a:t>
            </a:r>
            <a:r>
              <a:rPr lang="en-US" altLang="en-US" sz="2400" dirty="0"/>
              <a:t>, y </a:t>
            </a:r>
            <a:r>
              <a:rPr lang="en-US" altLang="en-US" sz="2400" dirty="0" err="1"/>
              <a:t>tardío</a:t>
            </a:r>
            <a:endParaRPr lang="en-US" altLang="en-US" sz="2400" dirty="0"/>
          </a:p>
          <a:p>
            <a:endParaRPr lang="en-US" altLang="en-US" sz="1969" dirty="0"/>
          </a:p>
          <a:p>
            <a:endParaRPr lang="en-US" altLang="en-US" sz="1969" dirty="0"/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7969D2FE-8098-1B49-8791-6F4D78868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0" y="3209328"/>
            <a:ext cx="3539120" cy="196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26AC614E-5453-EF44-B53D-7EAE66E1C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97" y="3643312"/>
            <a:ext cx="3339537" cy="187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C8BFF148-2D31-624B-B6EB-675F310B5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13" y="1751600"/>
            <a:ext cx="3048530" cy="232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>
            <a:extLst>
              <a:ext uri="{FF2B5EF4-FFF2-40B4-BE49-F238E27FC236}">
                <a16:creationId xmlns:a16="http://schemas.microsoft.com/office/drawing/2014/main" id="{494E12BF-F30B-754D-A154-DA0057049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0" y="5412656"/>
            <a:ext cx="5676474" cy="12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>
            <a:extLst>
              <a:ext uri="{FF2B5EF4-FFF2-40B4-BE49-F238E27FC236}">
                <a16:creationId xmlns:a16="http://schemas.microsoft.com/office/drawing/2014/main" id="{AC6EBE0B-87D3-404B-9B11-0FFEF4997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14" y="4205163"/>
            <a:ext cx="3048530" cy="24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137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903A26B2-A1FB-2449-B198-65DB5CE8E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6969" y="83716"/>
            <a:ext cx="7358063" cy="632891"/>
          </a:xfrm>
        </p:spPr>
        <p:txBody>
          <a:bodyPr/>
          <a:lstStyle/>
          <a:p>
            <a:pPr eaLnBrk="1" hangingPunct="1"/>
            <a:r>
              <a:rPr lang="en-US" altLang="en-US" sz="2953"/>
              <a:t>Trasfondo Histórico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D58035A-1C2C-B642-87E3-6C63D16EB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204" y="910828"/>
            <a:ext cx="7882785" cy="5380347"/>
          </a:xfrm>
        </p:spPr>
        <p:txBody>
          <a:bodyPr>
            <a:noAutofit/>
          </a:bodyPr>
          <a:lstStyle/>
          <a:p>
            <a:pPr marL="570364"/>
            <a:r>
              <a:rPr lang="en-US" altLang="en-US" b="1" dirty="0" err="1"/>
              <a:t>Embriología</a:t>
            </a:r>
            <a:r>
              <a:rPr lang="en-US" altLang="en-US" b="1" dirty="0"/>
              <a:t> </a:t>
            </a:r>
            <a:r>
              <a:rPr lang="en-US" altLang="en-US" b="1" dirty="0" err="1"/>
              <a:t>Descriptiva</a:t>
            </a:r>
            <a:br>
              <a:rPr lang="en-US" altLang="en-US" dirty="0"/>
            </a:br>
            <a:r>
              <a:rPr lang="en-US" altLang="en-US" dirty="0"/>
              <a:t>- AC - 4ta </a:t>
            </a:r>
            <a:r>
              <a:rPr lang="en-US" altLang="en-US" dirty="0" err="1"/>
              <a:t>decada</a:t>
            </a:r>
            <a:r>
              <a:rPr lang="en-US" altLang="en-US" dirty="0"/>
              <a:t> </a:t>
            </a:r>
            <a:r>
              <a:rPr lang="en-US" altLang="en-US" dirty="0" err="1"/>
              <a:t>siglo</a:t>
            </a:r>
            <a:r>
              <a:rPr lang="en-US" altLang="en-US" dirty="0"/>
              <a:t> 19</a:t>
            </a: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dirty="0" err="1"/>
              <a:t>mejor</a:t>
            </a:r>
            <a:r>
              <a:rPr lang="en-US" altLang="en-US" dirty="0"/>
              <a:t> </a:t>
            </a:r>
            <a:r>
              <a:rPr lang="en-US" altLang="en-US" dirty="0" err="1"/>
              <a:t>microscopía</a:t>
            </a: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dirty="0" err="1"/>
              <a:t>mejores</a:t>
            </a:r>
            <a:r>
              <a:rPr lang="en-US" altLang="en-US" dirty="0"/>
              <a:t> </a:t>
            </a:r>
            <a:r>
              <a:rPr lang="en-US" altLang="en-US" dirty="0" err="1"/>
              <a:t>observaciones</a:t>
            </a:r>
            <a:br>
              <a:rPr lang="en-US" altLang="en-US" dirty="0"/>
            </a:br>
            <a:r>
              <a:rPr lang="en-US" altLang="en-US" dirty="0"/>
              <a:t>- von Baer: primer </a:t>
            </a:r>
            <a:r>
              <a:rPr lang="en-US" altLang="en-US" dirty="0" err="1"/>
              <a:t>ovocito</a:t>
            </a:r>
            <a:r>
              <a:rPr lang="en-US" altLang="en-US" dirty="0"/>
              <a:t> de </a:t>
            </a:r>
            <a:r>
              <a:rPr lang="en-US" altLang="en-US" dirty="0" err="1"/>
              <a:t>mamífero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perros</a:t>
            </a:r>
            <a:endParaRPr lang="en-US" altLang="en-US" dirty="0"/>
          </a:p>
          <a:p>
            <a:pPr marL="570364"/>
            <a:endParaRPr lang="en-US" altLang="en-US" dirty="0"/>
          </a:p>
          <a:p>
            <a:pPr marL="570364"/>
            <a:r>
              <a:rPr lang="en-US" altLang="en-US" b="1" dirty="0" err="1"/>
              <a:t>Embriología</a:t>
            </a:r>
            <a:r>
              <a:rPr lang="en-US" altLang="en-US" b="1" dirty="0"/>
              <a:t> Experimental</a:t>
            </a:r>
            <a:br>
              <a:rPr lang="en-US" altLang="en-US" dirty="0"/>
            </a:br>
            <a:r>
              <a:rPr lang="en-US" altLang="en-US" dirty="0"/>
              <a:t>- final </a:t>
            </a:r>
            <a:r>
              <a:rPr lang="en-US" altLang="en-US" dirty="0" err="1"/>
              <a:t>siglo</a:t>
            </a:r>
            <a:r>
              <a:rPr lang="en-US" altLang="en-US" dirty="0"/>
              <a:t> 19, principio del 20</a:t>
            </a: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dirty="0" err="1"/>
              <a:t>manipulación</a:t>
            </a:r>
            <a:r>
              <a:rPr lang="en-US" altLang="en-US" dirty="0"/>
              <a:t> de </a:t>
            </a:r>
            <a:r>
              <a:rPr lang="en-US" altLang="en-US" dirty="0" err="1"/>
              <a:t>embriones</a:t>
            </a: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dirty="0" err="1"/>
              <a:t>observación</a:t>
            </a:r>
            <a:r>
              <a:rPr lang="en-US" altLang="en-US" dirty="0"/>
              <a:t> de </a:t>
            </a:r>
            <a:r>
              <a:rPr lang="en-US" altLang="en-US" dirty="0" err="1"/>
              <a:t>interacción</a:t>
            </a:r>
            <a:r>
              <a:rPr lang="en-US" altLang="en-US" dirty="0"/>
              <a:t> </a:t>
            </a:r>
            <a:r>
              <a:rPr lang="en-US" altLang="en-US" dirty="0" err="1"/>
              <a:t>celular</a:t>
            </a:r>
            <a:br>
              <a:rPr lang="en-US" altLang="en-US" dirty="0"/>
            </a:br>
            <a:r>
              <a:rPr lang="en-US" altLang="en-US" dirty="0"/>
              <a:t>- Roux, </a:t>
            </a:r>
            <a:r>
              <a:rPr lang="en-US" altLang="en-US" dirty="0" err="1"/>
              <a:t>Spemman</a:t>
            </a:r>
            <a:endParaRPr lang="en-US" altLang="en-US" dirty="0"/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DDD09258-F2FF-FB4C-9B34-90C97B08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961" y="210895"/>
            <a:ext cx="1872372" cy="139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5AC319F8-32E9-2042-8D64-6E9FFD0A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89" y="716607"/>
            <a:ext cx="1408005" cy="188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F5876007-7DD8-F044-981C-3B38EF01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7" y="1853686"/>
            <a:ext cx="1787178" cy="188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8E8914E3-2901-A442-AA1F-B5E4AF7D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94" y="3177055"/>
            <a:ext cx="2119038" cy="21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id="{A2F23E08-4B91-CE4C-88C9-281663713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41" y="3781060"/>
            <a:ext cx="1036235" cy="179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">
            <a:extLst>
              <a:ext uri="{FF2B5EF4-FFF2-40B4-BE49-F238E27FC236}">
                <a16:creationId xmlns:a16="http://schemas.microsoft.com/office/drawing/2014/main" id="{C1124614-D810-B541-AAD7-77756E7CD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94" y="5476284"/>
            <a:ext cx="2667684" cy="12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903A26B2-A1FB-2449-B198-65DB5CE8E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6969" y="83716"/>
            <a:ext cx="7358063" cy="632891"/>
          </a:xfrm>
        </p:spPr>
        <p:txBody>
          <a:bodyPr/>
          <a:lstStyle/>
          <a:p>
            <a:pPr eaLnBrk="1" hangingPunct="1"/>
            <a:r>
              <a:rPr lang="en-US" altLang="en-US" sz="2953"/>
              <a:t>Trasfondo Histórico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D58035A-1C2C-B642-87E3-6C63D16EB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844952"/>
            <a:ext cx="7692627" cy="5852314"/>
          </a:xfrm>
        </p:spPr>
        <p:txBody>
          <a:bodyPr>
            <a:noAutofit/>
          </a:bodyPr>
          <a:lstStyle/>
          <a:p>
            <a:pPr marL="570364"/>
            <a:r>
              <a:rPr lang="en-US" altLang="en-US" b="1" dirty="0" err="1"/>
              <a:t>Genética</a:t>
            </a:r>
            <a:r>
              <a:rPr lang="en-US" altLang="en-US" b="1" dirty="0"/>
              <a:t> del Desarrollo</a:t>
            </a: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dirty="0" err="1"/>
              <a:t>mediados</a:t>
            </a:r>
            <a:r>
              <a:rPr lang="en-US" altLang="en-US" dirty="0"/>
              <a:t> del </a:t>
            </a:r>
            <a:r>
              <a:rPr lang="en-US" altLang="en-US" dirty="0" err="1"/>
              <a:t>siglo</a:t>
            </a:r>
            <a:r>
              <a:rPr lang="en-US" altLang="en-US" dirty="0"/>
              <a:t> 20</a:t>
            </a: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dirty="0" err="1"/>
              <a:t>evidencia</a:t>
            </a:r>
            <a:r>
              <a:rPr lang="en-US" altLang="en-US" dirty="0"/>
              <a:t> de que </a:t>
            </a:r>
            <a:r>
              <a:rPr lang="en-US" altLang="en-US" dirty="0" err="1"/>
              <a:t>ciertos</a:t>
            </a:r>
            <a:r>
              <a:rPr lang="en-US" altLang="en-US" dirty="0"/>
              <a:t> genes </a:t>
            </a:r>
            <a:r>
              <a:rPr lang="en-US" altLang="en-US" dirty="0" err="1"/>
              <a:t>juegan</a:t>
            </a:r>
            <a:r>
              <a:rPr lang="en-US" altLang="en-US" dirty="0"/>
              <a:t> roles </a:t>
            </a:r>
            <a:r>
              <a:rPr lang="en-US" altLang="en-US" dirty="0" err="1"/>
              <a:t>importantes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dirigir</a:t>
            </a:r>
            <a:r>
              <a:rPr lang="en-US" altLang="en-US" dirty="0"/>
              <a:t> el </a:t>
            </a:r>
            <a:r>
              <a:rPr lang="en-US" altLang="en-US" dirty="0" err="1"/>
              <a:t>desarrollo</a:t>
            </a:r>
            <a:endParaRPr lang="en-US" altLang="en-US" dirty="0"/>
          </a:p>
          <a:p>
            <a:pPr marL="570364"/>
            <a:endParaRPr lang="en-US" altLang="en-US" dirty="0"/>
          </a:p>
          <a:p>
            <a:pPr marL="570364"/>
            <a:r>
              <a:rPr lang="en-US" altLang="en-US" b="1" dirty="0" err="1"/>
              <a:t>Genética</a:t>
            </a:r>
            <a:r>
              <a:rPr lang="en-US" altLang="en-US" b="1" dirty="0"/>
              <a:t> Molecular del Desarrollo</a:t>
            </a:r>
            <a:br>
              <a:rPr lang="en-US" altLang="en-US" dirty="0"/>
            </a:br>
            <a:r>
              <a:rPr lang="en-US" altLang="en-US" dirty="0"/>
              <a:t>- finales del </a:t>
            </a:r>
            <a:r>
              <a:rPr lang="en-US" altLang="en-US" dirty="0" err="1"/>
              <a:t>siglo</a:t>
            </a:r>
            <a:r>
              <a:rPr lang="en-US" altLang="en-US" dirty="0"/>
              <a:t> 20, </a:t>
            </a:r>
            <a:r>
              <a:rPr lang="en-US" altLang="en-US" dirty="0" err="1"/>
              <a:t>comienzos</a:t>
            </a:r>
            <a:r>
              <a:rPr lang="en-US" altLang="en-US" dirty="0"/>
              <a:t> 21</a:t>
            </a: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dirty="0" err="1"/>
              <a:t>localizar</a:t>
            </a:r>
            <a:r>
              <a:rPr lang="en-US" altLang="en-US" dirty="0"/>
              <a:t> los genes, </a:t>
            </a:r>
            <a:r>
              <a:rPr lang="en-US" altLang="en-US" dirty="0" err="1"/>
              <a:t>analizar</a:t>
            </a:r>
            <a:r>
              <a:rPr lang="en-US" altLang="en-US" dirty="0"/>
              <a:t> </a:t>
            </a:r>
            <a:r>
              <a:rPr lang="en-US" altLang="en-US" dirty="0" err="1"/>
              <a:t>como</a:t>
            </a:r>
            <a:r>
              <a:rPr lang="en-US" altLang="en-US" dirty="0"/>
              <a:t> </a:t>
            </a:r>
            <a:r>
              <a:rPr lang="en-US" altLang="en-US" dirty="0" err="1"/>
              <a:t>trabajan</a:t>
            </a:r>
            <a:r>
              <a:rPr lang="en-US" altLang="en-US" dirty="0"/>
              <a:t> y que </a:t>
            </a:r>
            <a:r>
              <a:rPr lang="en-US" altLang="en-US" dirty="0" err="1"/>
              <a:t>tipo</a:t>
            </a:r>
            <a:r>
              <a:rPr lang="en-US" altLang="en-US" dirty="0"/>
              <a:t> de </a:t>
            </a:r>
            <a:r>
              <a:rPr lang="en-US" altLang="en-US" dirty="0" err="1"/>
              <a:t>producto</a:t>
            </a:r>
            <a:r>
              <a:rPr lang="en-US" altLang="en-US" dirty="0"/>
              <a:t>  </a:t>
            </a:r>
            <a:r>
              <a:rPr lang="en-US" altLang="en-US" dirty="0" err="1"/>
              <a:t>genético</a:t>
            </a:r>
            <a:r>
              <a:rPr lang="en-US" altLang="en-US" dirty="0"/>
              <a:t> </a:t>
            </a:r>
            <a:r>
              <a:rPr lang="en-US" altLang="en-US" dirty="0" err="1"/>
              <a:t>afecta</a:t>
            </a:r>
            <a:r>
              <a:rPr lang="en-US" altLang="en-US" dirty="0"/>
              <a:t> el </a:t>
            </a:r>
            <a:r>
              <a:rPr lang="en-US" altLang="en-US" dirty="0" err="1"/>
              <a:t>desarrollo</a:t>
            </a:r>
            <a:r>
              <a:rPr lang="en-US" altLang="en-US" dirty="0"/>
              <a:t> y </a:t>
            </a:r>
            <a:r>
              <a:rPr lang="en-US" altLang="en-US" dirty="0" err="1"/>
              <a:t>como</a:t>
            </a:r>
            <a:endParaRPr lang="en-US" altLang="en-US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2ABDA9F-3F96-BD4E-AE38-D225AC4E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961" y="210895"/>
            <a:ext cx="1872372" cy="139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9BBAC41-6538-4446-B348-6D1C702C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89" y="716607"/>
            <a:ext cx="1408005" cy="188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2E31A01-5678-E748-AB8A-412AB9AB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7" y="1853686"/>
            <a:ext cx="1787178" cy="188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C277577-0783-844F-8C2D-8B0A7A93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94" y="3177055"/>
            <a:ext cx="2119038" cy="21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B2C24267-543D-1848-8666-B8C81941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41" y="3781060"/>
            <a:ext cx="1036235" cy="179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78577DB4-575F-574D-9B13-F705F246C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94" y="5476284"/>
            <a:ext cx="2667684" cy="12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8912-9F73-904F-B054-F5593C3B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9" y="18255"/>
            <a:ext cx="10515600" cy="918447"/>
          </a:xfrm>
        </p:spPr>
        <p:txBody>
          <a:bodyPr/>
          <a:lstStyle/>
          <a:p>
            <a:r>
              <a:rPr lang="en-US" dirty="0" err="1"/>
              <a:t>Preguntas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B650-3FA9-BC45-86F0-5C97799C0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79" y="93670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Directiva</a:t>
            </a:r>
            <a:endParaRPr lang="en-US" dirty="0"/>
          </a:p>
          <a:p>
            <a:r>
              <a:rPr lang="en-US" dirty="0" err="1"/>
              <a:t>Temas</a:t>
            </a:r>
            <a:r>
              <a:rPr lang="en-US" dirty="0"/>
              <a:t> para </a:t>
            </a:r>
            <a:r>
              <a:rPr lang="en-US" dirty="0" err="1"/>
              <a:t>Monografía</a:t>
            </a:r>
            <a:endParaRPr lang="en-US" dirty="0"/>
          </a:p>
          <a:p>
            <a:r>
              <a:rPr lang="en-US" dirty="0" err="1"/>
              <a:t>Referencias</a:t>
            </a:r>
            <a:endParaRPr lang="en-US" dirty="0"/>
          </a:p>
          <a:p>
            <a:r>
              <a:rPr lang="en-US" dirty="0" err="1"/>
              <a:t>Anfibios</a:t>
            </a:r>
            <a:endParaRPr lang="en-US" dirty="0"/>
          </a:p>
          <a:p>
            <a:r>
              <a:rPr lang="en-US" dirty="0">
                <a:hlinkClick r:id="rId2"/>
              </a:rPr>
              <a:t>https://dev.biologists.org/content/146/14/dev167700.figures-only</a:t>
            </a:r>
            <a:endParaRPr lang="en-US" dirty="0"/>
          </a:p>
          <a:p>
            <a:r>
              <a:rPr lang="en-US" dirty="0" err="1"/>
              <a:t>Peces</a:t>
            </a:r>
            <a:endParaRPr lang="en-US" dirty="0"/>
          </a:p>
          <a:p>
            <a:r>
              <a:rPr lang="en-US" dirty="0">
                <a:hlinkClick r:id="rId3"/>
              </a:rPr>
              <a:t>https://www.yourgenome.org/facts/why-use-the-zebrafish-in-research</a:t>
            </a:r>
            <a:endParaRPr lang="en-US" dirty="0"/>
          </a:p>
          <a:p>
            <a:r>
              <a:rPr lang="en-US" dirty="0" err="1"/>
              <a:t>Anfibios</a:t>
            </a:r>
            <a:endParaRPr lang="en-US" dirty="0"/>
          </a:p>
          <a:p>
            <a:r>
              <a:rPr lang="en-US" dirty="0">
                <a:hlinkClick r:id="rId4"/>
              </a:rPr>
              <a:t>https://www.xenbase.org/anatomy/intro.do</a:t>
            </a:r>
            <a:endParaRPr lang="en-US" dirty="0"/>
          </a:p>
          <a:p>
            <a:r>
              <a:rPr lang="en-US" dirty="0">
                <a:hlinkClick r:id="rId5"/>
              </a:rPr>
              <a:t>https://www.labome.com/method/Xenopus-laevis-as-a-Model-System.html</a:t>
            </a:r>
            <a:endParaRPr lang="en-US" dirty="0"/>
          </a:p>
          <a:p>
            <a:r>
              <a:rPr lang="en-US" dirty="0"/>
              <a:t>Drosophila</a:t>
            </a:r>
          </a:p>
          <a:p>
            <a:r>
              <a:rPr lang="en-US" dirty="0">
                <a:hlinkClick r:id="rId6"/>
              </a:rPr>
              <a:t>https://flybase.org/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6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720B6213-CE66-664E-982D-C907F0F20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0977" y="98226"/>
            <a:ext cx="5991820" cy="634008"/>
          </a:xfrm>
        </p:spPr>
        <p:txBody>
          <a:bodyPr/>
          <a:lstStyle/>
          <a:p>
            <a:pPr eaLnBrk="1" hangingPunct="1"/>
            <a:r>
              <a:rPr lang="en-US" altLang="en-US" sz="3375"/>
              <a:t>Introducción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2078800-2C8F-424C-9C23-9712CA855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6" y="776882"/>
            <a:ext cx="11072812" cy="5623917"/>
          </a:xfrm>
        </p:spPr>
        <p:txBody>
          <a:bodyPr>
            <a:normAutofit/>
          </a:bodyPr>
          <a:lstStyle/>
          <a:p>
            <a:pPr marL="625056">
              <a:buClr>
                <a:srgbClr val="FFFFFF"/>
              </a:buClr>
              <a:buFont typeface="Helvetica" pitchFamily="2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P: Como se da el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hecho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de que una sola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célula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(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cigoto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)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pueda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dar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lugar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todo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un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organismo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multicelular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complejo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?</a:t>
            </a:r>
          </a:p>
          <a:p>
            <a:pPr marL="625056">
              <a:buClr>
                <a:srgbClr val="FFFFFF"/>
              </a:buClr>
              <a:buFont typeface="Helvetica" pitchFamily="2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R: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Partiendo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de una sola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célula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y una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serie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de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procesos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que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resultan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en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un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organismo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</a:p>
          <a:p>
            <a:pPr marL="625056">
              <a:buClr>
                <a:srgbClr val="FFFFFF"/>
              </a:buClr>
              <a:buFont typeface="Helvetica" pitchFamily="2" charset="0"/>
              <a:buChar char="•"/>
            </a:pP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Contestar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: </a:t>
            </a:r>
            <a:b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como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se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desarrolla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un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embrión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?               </a:t>
            </a:r>
            <a:b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como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ocurren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esos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procesos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?</a:t>
            </a:r>
            <a:b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como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las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células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específicas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del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embrión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se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especializan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? (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nivel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celular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)</a:t>
            </a:r>
            <a:b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como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los genes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dirigen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o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guían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estos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cambios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? (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nivel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molecular)</a:t>
            </a:r>
          </a:p>
          <a:p>
            <a:pPr marL="625056">
              <a:buClr>
                <a:srgbClr val="FFFFFF"/>
              </a:buClr>
              <a:buFont typeface="Helvetica" pitchFamily="2" charset="0"/>
              <a:buChar char="•"/>
            </a:pP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Proponemos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que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este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curso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ayudará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a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combinar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varios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aspectos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de la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biología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para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entender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como</a:t>
            </a:r>
            <a:r>
              <a:rPr lang="en-US" altLang="en-US" sz="2400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</a:p>
          <a:p>
            <a:pPr marL="937584" lvl="1">
              <a:buClr>
                <a:srgbClr val="FFFFFF"/>
              </a:buClr>
              <a:buFont typeface="Helvetica" pitchFamily="2" charset="0"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la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regulación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de la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expresión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genética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y/o la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expresión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genética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diferencial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;</a:t>
            </a:r>
          </a:p>
          <a:p>
            <a:pPr marL="937584" lvl="1">
              <a:buClr>
                <a:srgbClr val="FFFFFF"/>
              </a:buClr>
              <a:buFont typeface="Helvetica" pitchFamily="2" charset="0"/>
              <a:buChar char="•"/>
            </a:pP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impactan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las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características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y el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comportamiento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de una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célula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y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como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estos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eventos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son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coordinados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en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el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desarrollo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de un </a:t>
            </a:r>
            <a:r>
              <a:rPr lang="en-US" altLang="en-US" dirty="0" err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embrión</a:t>
            </a:r>
            <a:r>
              <a:rPr lang="en-US" altLang="en-US" dirty="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.</a:t>
            </a:r>
          </a:p>
          <a:p>
            <a:pPr marL="625056"/>
            <a:endParaRPr lang="en-US" altLang="en-US" sz="984" dirty="0">
              <a:solidFill>
                <a:srgbClr val="FFFFFF"/>
              </a:solidFill>
              <a:latin typeface="Times" pitchFamily="2" charset="0"/>
              <a:ea typeface="ヒラギノ明朝 ProN W3" panose="02020300000000000000" pitchFamily="18" charset="-128"/>
              <a:sym typeface="Times" pitchFamily="2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16D58F2-00C2-364E-BE19-0C731AE59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07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9B60A635-BB31-C14C-BB52-6BF7E1B1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9" y="966541"/>
            <a:ext cx="7822406" cy="55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8176AB2F-2693-8341-9509-59F72AADC3EC}"/>
              </a:ext>
            </a:extLst>
          </p:cNvPr>
          <p:cNvSpPr>
            <a:spLocks/>
          </p:cNvSpPr>
          <p:nvPr/>
        </p:nvSpPr>
        <p:spPr bwMode="auto">
          <a:xfrm>
            <a:off x="2327672" y="169664"/>
            <a:ext cx="7411641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EFEFE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953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Integración</a:t>
            </a:r>
            <a:r>
              <a:rPr lang="en-US" altLang="en-US" sz="2953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molecular, </a:t>
            </a:r>
            <a:r>
              <a:rPr lang="en-US" altLang="en-US" sz="2953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celular</a:t>
            </a:r>
            <a:r>
              <a:rPr lang="en-US" altLang="en-US" sz="2953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organismal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52FCE-2780-B041-93F7-E6BD14AB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9C683C-712A-1F47-9DFF-2A8C16BEBD09}"/>
              </a:ext>
            </a:extLst>
          </p:cNvPr>
          <p:cNvSpPr txBox="1"/>
          <p:nvPr/>
        </p:nvSpPr>
        <p:spPr>
          <a:xfrm>
            <a:off x="8578117" y="966541"/>
            <a:ext cx="31463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Escalas</a:t>
            </a:r>
            <a:r>
              <a:rPr lang="en-US" sz="2400" dirty="0"/>
              <a:t> de </a:t>
            </a:r>
            <a:r>
              <a:rPr lang="en-US" sz="2400" dirty="0" err="1"/>
              <a:t>Investigación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Organismal</a:t>
            </a:r>
          </a:p>
          <a:p>
            <a:pPr marL="800100" lvl="1" indent="-342900">
              <a:buFontTx/>
              <a:buChar char="-"/>
            </a:pPr>
            <a:r>
              <a:rPr lang="en-US" sz="2400" dirty="0" err="1"/>
              <a:t>Músculos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Organos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Células</a:t>
            </a:r>
            <a:r>
              <a:rPr lang="en-US" sz="2400" dirty="0"/>
              <a:t>/</a:t>
            </a:r>
            <a:r>
              <a:rPr lang="en-US" sz="2400" dirty="0" err="1"/>
              <a:t>Óvulos</a:t>
            </a: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Celular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Ultraestructural</a:t>
            </a: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Molecular</a:t>
            </a:r>
          </a:p>
          <a:p>
            <a:pPr marL="800100" lvl="1" indent="-342900">
              <a:buFontTx/>
              <a:buChar char="-"/>
            </a:pPr>
            <a:r>
              <a:rPr lang="en-US" sz="2400" dirty="0" err="1"/>
              <a:t>Proteínas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Lípidos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Carbohidratos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45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43E5DE0A-A2DA-BE45-99D4-15B703805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5805" y="160734"/>
            <a:ext cx="8679656" cy="634008"/>
          </a:xfrm>
        </p:spPr>
        <p:txBody>
          <a:bodyPr/>
          <a:lstStyle/>
          <a:p>
            <a:pPr eaLnBrk="1" hangingPunct="1">
              <a:defRPr/>
            </a:pPr>
            <a:r>
              <a:rPr lang="en-US" sz="3375" dirty="0" err="1">
                <a:sym typeface="Gill Sans" charset="0"/>
              </a:rPr>
              <a:t>Definiciones</a:t>
            </a:r>
            <a:endParaRPr lang="en-US" sz="3375" dirty="0">
              <a:sym typeface="Gill Sans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8041A1F-EC67-F047-881D-81DFB1428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76882"/>
            <a:ext cx="7292898" cy="5920383"/>
          </a:xfrm>
        </p:spPr>
        <p:txBody>
          <a:bodyPr>
            <a:normAutofit/>
          </a:bodyPr>
          <a:lstStyle/>
          <a:p>
            <a:pPr marL="625056"/>
            <a:r>
              <a:rPr lang="en-US" altLang="en-US" dirty="0" err="1"/>
              <a:t>Biología</a:t>
            </a:r>
            <a:r>
              <a:rPr lang="en-US" altLang="en-US" dirty="0"/>
              <a:t> del Desarrollo</a:t>
            </a:r>
          </a:p>
          <a:p>
            <a:pPr marL="625056">
              <a:buFont typeface="Helvetica" pitchFamily="2" charset="0"/>
              <a:buChar char="•"/>
            </a:pP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estudio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 los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procesos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por los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cuales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los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organismos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crecen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y se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desarrollan</a:t>
            </a:r>
            <a:br>
              <a:rPr lang="en-US" altLang="en-US" sz="2400" dirty="0">
                <a:latin typeface="Helvetica" pitchFamily="2" charset="0"/>
                <a:sym typeface="Helvetica" pitchFamily="2" charset="0"/>
              </a:rPr>
            </a:b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incluye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el control </a:t>
            </a:r>
            <a:r>
              <a:rPr lang="en-US" altLang="en-US" sz="2400" b="1" dirty="0" err="1">
                <a:latin typeface="Helvetica" pitchFamily="2" charset="0"/>
                <a:sym typeface="Helvetica" pitchFamily="2" charset="0"/>
              </a:rPr>
              <a:t>genético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crecimiento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celular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;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incluyendo</a:t>
            </a:r>
            <a:br>
              <a:rPr lang="en-US" altLang="en-US" sz="2400" dirty="0">
                <a:latin typeface="Helvetica" pitchFamily="2" charset="0"/>
                <a:sym typeface="Helvetica" pitchFamily="2" charset="0"/>
              </a:rPr>
            </a:b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- la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diferenciación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: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especialización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br>
              <a:rPr lang="en-US" altLang="en-US" sz="2400" dirty="0">
                <a:latin typeface="Helvetica" pitchFamily="2" charset="0"/>
                <a:sym typeface="Helvetica" pitchFamily="2" charset="0"/>
              </a:rPr>
            </a:b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- la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morfogénesis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: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posición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relativa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 los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órganos</a:t>
            </a:r>
            <a:br>
              <a:rPr lang="en-US" altLang="en-US" sz="2400" dirty="0">
                <a:latin typeface="Helvetica" pitchFamily="2" charset="0"/>
                <a:sym typeface="Helvetica" pitchFamily="2" charset="0"/>
              </a:rPr>
            </a:b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origen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tejidos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,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órganos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,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sistemas</a:t>
            </a:r>
            <a:br>
              <a:rPr lang="en-US" altLang="en-US" sz="2400" dirty="0">
                <a:latin typeface="Helvetica" pitchFamily="2" charset="0"/>
                <a:sym typeface="Helvetica" pitchFamily="2" charset="0"/>
              </a:rPr>
            </a:b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regeneración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y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envejecimiento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b="1" dirty="0">
                <a:latin typeface="Helvetica" pitchFamily="2" charset="0"/>
                <a:sym typeface="Helvetica" pitchFamily="2" charset="0"/>
              </a:rPr>
              <a:t>(Wikipedia)</a:t>
            </a:r>
          </a:p>
          <a:p>
            <a:pPr marL="396456" indent="0">
              <a:buNone/>
            </a:pPr>
            <a:endParaRPr lang="en-US" altLang="en-US" sz="2400" b="1" dirty="0">
              <a:latin typeface="Helvetica" pitchFamily="2" charset="0"/>
              <a:ea typeface="ヒラギノ角ゴ ProN W6" panose="020B0300000000000000" pitchFamily="34" charset="-128"/>
              <a:sym typeface="Helvetica" pitchFamily="2" charset="0"/>
            </a:endParaRPr>
          </a:p>
          <a:p>
            <a:pPr marL="625056">
              <a:buFont typeface="Helvetica" pitchFamily="2" charset="0"/>
              <a:buChar char="•"/>
            </a:pP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entender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los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mecanismos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moleculares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que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generan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y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mantienen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los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diversos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tipos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células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los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diferentes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contextos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incluyendo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el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embrión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,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etapas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adultas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y la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evolución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especies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. </a:t>
            </a:r>
            <a:r>
              <a:rPr lang="en-US" altLang="en-US" sz="2400" b="1" dirty="0">
                <a:latin typeface="Helvetica" pitchFamily="2" charset="0"/>
                <a:sym typeface="Helvetica" pitchFamily="2" charset="0"/>
              </a:rPr>
              <a:t>(Stanford)</a:t>
            </a:r>
            <a:endParaRPr lang="en-US" altLang="en-US" sz="2400" b="1" dirty="0">
              <a:latin typeface="Helvetica" pitchFamily="2" charset="0"/>
              <a:ea typeface="ヒラギノ角ゴ ProN W6" panose="020B0300000000000000" pitchFamily="34" charset="-128"/>
              <a:sym typeface="Helvetica" pitchFamily="2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3571B50-AABB-FF48-B9FB-BFA61911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3A2A7C-C646-8346-8890-B2E1EAB2A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410" y="964406"/>
            <a:ext cx="5073327" cy="38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CD65F641-9021-BF4C-9D57-28B1CD7FE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5805" y="160734"/>
            <a:ext cx="8679656" cy="634008"/>
          </a:xfrm>
        </p:spPr>
        <p:txBody>
          <a:bodyPr/>
          <a:lstStyle/>
          <a:p>
            <a:pPr eaLnBrk="1" hangingPunct="1">
              <a:defRPr/>
            </a:pPr>
            <a:r>
              <a:rPr lang="en-US" sz="3375">
                <a:sym typeface="Gill Sans" charset="0"/>
              </a:rPr>
              <a:t>Definiciones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24F12A-13A9-1D4A-BCF5-309F41754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70" y="776883"/>
            <a:ext cx="6822340" cy="5835790"/>
          </a:xfrm>
        </p:spPr>
        <p:txBody>
          <a:bodyPr>
            <a:normAutofit/>
          </a:bodyPr>
          <a:lstStyle/>
          <a:p>
            <a:pPr marL="625056"/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Biología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del Desarrollo</a:t>
            </a:r>
          </a:p>
          <a:p>
            <a:pPr marL="396456" indent="0">
              <a:buNone/>
            </a:pPr>
            <a:endParaRPr lang="en-US" altLang="en-US" dirty="0"/>
          </a:p>
          <a:p>
            <a:pPr marL="937584" lvl="1">
              <a:buFont typeface="Helvetica" pitchFamily="2" charset="0"/>
              <a:buChar char="•"/>
            </a:pP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entender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como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una sola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célula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se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desarrolla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un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organismo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multicelular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.  </a:t>
            </a:r>
            <a:br>
              <a:rPr lang="en-US" altLang="en-US" dirty="0">
                <a:latin typeface="Helvetica" pitchFamily="2" charset="0"/>
                <a:sym typeface="Helvetica" pitchFamily="2" charset="0"/>
              </a:rPr>
            </a:br>
            <a:r>
              <a:rPr lang="en-US" altLang="en-US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entender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como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los </a:t>
            </a:r>
            <a:r>
              <a:rPr lang="en-US" altLang="en-US" b="1" dirty="0">
                <a:latin typeface="Helvetica" pitchFamily="2" charset="0"/>
                <a:sym typeface="Helvetica" pitchFamily="2" charset="0"/>
              </a:rPr>
              <a:t>genes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dirigen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los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distintos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procesos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y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como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el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comportamiento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de las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células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a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nivel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molecular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contribuye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al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desarrollo</a:t>
            </a:r>
            <a:br>
              <a:rPr lang="en-US" altLang="en-US" dirty="0">
                <a:latin typeface="Helvetica" pitchFamily="2" charset="0"/>
                <a:sym typeface="Helvetica" pitchFamily="2" charset="0"/>
              </a:rPr>
            </a:br>
            <a:r>
              <a:rPr lang="en-US" altLang="en-US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Proceso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que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requiere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:</a:t>
            </a:r>
            <a:br>
              <a:rPr lang="en-US" altLang="en-US" dirty="0">
                <a:latin typeface="Helvetica" pitchFamily="2" charset="0"/>
                <a:sym typeface="Helvetica" pitchFamily="2" charset="0"/>
              </a:rPr>
            </a:br>
            <a:r>
              <a:rPr lang="en-US" altLang="en-US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crecimiento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: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división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celular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(mitosis y meiosis)</a:t>
            </a:r>
            <a:br>
              <a:rPr lang="en-US" altLang="en-US" dirty="0">
                <a:latin typeface="Helvetica" pitchFamily="2" charset="0"/>
                <a:sym typeface="Helvetica" pitchFamily="2" charset="0"/>
              </a:rPr>
            </a:br>
            <a:r>
              <a:rPr lang="en-US" altLang="en-US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diferenciación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: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especialización</a:t>
            </a:r>
            <a:br>
              <a:rPr lang="en-US" altLang="en-US" dirty="0">
                <a:latin typeface="Helvetica" pitchFamily="2" charset="0"/>
                <a:sym typeface="Helvetica" pitchFamily="2" charset="0"/>
              </a:rPr>
            </a:br>
            <a:r>
              <a:rPr lang="en-US" altLang="en-US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morfogénesis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: (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organización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y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ubicación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el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eje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antero-posterior) </a:t>
            </a:r>
            <a:r>
              <a:rPr lang="en-US" altLang="en-US" b="1" dirty="0">
                <a:latin typeface="Helvetica" pitchFamily="2" charset="0"/>
                <a:sym typeface="Helvetica" pitchFamily="2" charset="0"/>
              </a:rPr>
              <a:t>(MIT)</a:t>
            </a:r>
            <a:endParaRPr lang="en-US" altLang="en-US" b="1" dirty="0">
              <a:latin typeface="Helvetica" pitchFamily="2" charset="0"/>
              <a:ea typeface="ヒラギノ角ゴ ProN W6" panose="020B0300000000000000" pitchFamily="34" charset="-128"/>
              <a:sym typeface="Helvetica" pitchFamily="2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F4B7263C-9D06-6442-B27D-F93C9546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20" y="1926809"/>
            <a:ext cx="5200851" cy="300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A1B457F-03F0-434C-A7A2-858B53B9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8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D6C37645-6EB6-2447-BDA7-C48A67D02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5805" y="160734"/>
            <a:ext cx="8679656" cy="634008"/>
          </a:xfrm>
        </p:spPr>
        <p:txBody>
          <a:bodyPr/>
          <a:lstStyle/>
          <a:p>
            <a:pPr eaLnBrk="1" hangingPunct="1">
              <a:defRPr/>
            </a:pPr>
            <a:r>
              <a:rPr lang="en-US" sz="3375">
                <a:sym typeface="Gill Sans" charset="0"/>
              </a:rPr>
              <a:t>Definiciones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8B38419-CACE-3A4E-9E9A-065DF5D8E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66450"/>
            <a:ext cx="6756797" cy="3594395"/>
          </a:xfrm>
        </p:spPr>
        <p:txBody>
          <a:bodyPr>
            <a:normAutofit lnSpcReduction="10000"/>
          </a:bodyPr>
          <a:lstStyle/>
          <a:p>
            <a:pPr marL="625056"/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Embriología</a:t>
            </a:r>
            <a:endParaRPr lang="en-US" altLang="en-US" dirty="0">
              <a:latin typeface="Helvetica" pitchFamily="2" charset="0"/>
              <a:sym typeface="Helvetica" pitchFamily="2" charset="0"/>
            </a:endParaRPr>
          </a:p>
          <a:p>
            <a:pPr marL="625056">
              <a:buFont typeface="Helvetica" pitchFamily="2" charset="0"/>
              <a:buChar char="•"/>
            </a:pP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es la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ciencia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o el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estudio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desarrollo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 un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embrión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,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desde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la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fecundación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óvulo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hasta la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etapa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feto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b="1" dirty="0">
                <a:latin typeface="Helvetica" pitchFamily="2" charset="0"/>
                <a:sym typeface="Helvetica" pitchFamily="2" charset="0"/>
              </a:rPr>
              <a:t>(News Medical)</a:t>
            </a:r>
          </a:p>
          <a:p>
            <a:pPr marL="625056">
              <a:buFont typeface="Helvetica" pitchFamily="2" charset="0"/>
              <a:buChar char="•"/>
            </a:pPr>
            <a:endParaRPr lang="en-US" altLang="en-US" sz="2400" b="1" dirty="0">
              <a:latin typeface="Helvetica" pitchFamily="2" charset="0"/>
              <a:ea typeface="ヒラギノ角ゴ ProN W6" panose="020B0300000000000000" pitchFamily="34" charset="-128"/>
              <a:sym typeface="Helvetica" pitchFamily="2" charset="0"/>
            </a:endParaRPr>
          </a:p>
          <a:p>
            <a:pPr marL="625056">
              <a:buFont typeface="Helvetica" pitchFamily="2" charset="0"/>
              <a:buChar char="•"/>
            </a:pP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el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estudio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desarrollo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del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embrión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,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usualmente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aplicado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a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todo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el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desarrollo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previo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al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nacimiento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(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en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humanos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,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incluye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los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periodos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fetales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 y </a:t>
            </a:r>
            <a:r>
              <a:rPr lang="en-US" altLang="en-US" sz="2400" dirty="0" err="1">
                <a:latin typeface="Helvetica" pitchFamily="2" charset="0"/>
                <a:sym typeface="Helvetica" pitchFamily="2" charset="0"/>
              </a:rPr>
              <a:t>embrionarios</a:t>
            </a:r>
            <a:r>
              <a:rPr lang="en-US" altLang="en-US" sz="2400" dirty="0">
                <a:latin typeface="Helvetica" pitchFamily="2" charset="0"/>
                <a:sym typeface="Helvetica" pitchFamily="2" charset="0"/>
              </a:rPr>
              <a:t>. </a:t>
            </a:r>
            <a:r>
              <a:rPr lang="en-US" altLang="en-US" sz="2400" b="1" dirty="0">
                <a:latin typeface="Helvetica" pitchFamily="2" charset="0"/>
                <a:sym typeface="Helvetica" pitchFamily="2" charset="0"/>
              </a:rPr>
              <a:t>(UNSW)</a:t>
            </a:r>
            <a:endParaRPr lang="en-US" altLang="en-US" sz="2400" b="1" dirty="0">
              <a:latin typeface="Helvetica" pitchFamily="2" charset="0"/>
              <a:ea typeface="ヒラギノ角ゴ ProN W6" panose="020B0300000000000000" pitchFamily="34" charset="-128"/>
              <a:sym typeface="Helvetica" pitchFamily="2" charset="0"/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158366BB-0C46-3748-90E1-41B3D1BC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97" y="877242"/>
            <a:ext cx="4940832" cy="42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79A5DEE-AFC1-F545-82F6-8B6A99F8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4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B3C6B101-2DBA-DF4F-B16D-D0303456A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5805" y="160734"/>
            <a:ext cx="8679656" cy="634008"/>
          </a:xfrm>
        </p:spPr>
        <p:txBody>
          <a:bodyPr/>
          <a:lstStyle/>
          <a:p>
            <a:pPr eaLnBrk="1" hangingPunct="1"/>
            <a:r>
              <a:rPr lang="en-US" altLang="en-US" sz="3375" dirty="0"/>
              <a:t>Desarrollo vs </a:t>
            </a:r>
            <a:r>
              <a:rPr lang="en-US" altLang="en-US" sz="3375" dirty="0" err="1"/>
              <a:t>Embriología</a:t>
            </a:r>
            <a:endParaRPr lang="en-US" altLang="en-US" sz="3375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D4AC11F-710E-144B-AF60-0E39A9ABE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74" y="957264"/>
            <a:ext cx="11770364" cy="5532835"/>
          </a:xfrm>
        </p:spPr>
        <p:txBody>
          <a:bodyPr>
            <a:normAutofit/>
          </a:bodyPr>
          <a:lstStyle/>
          <a:p>
            <a:pPr marL="625056"/>
            <a:r>
              <a:rPr lang="en-US" altLang="en-US" sz="2400" u="sng" dirty="0" err="1"/>
              <a:t>Etapas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cigoto</a:t>
            </a:r>
            <a:r>
              <a:rPr lang="en-US" altLang="en-US" sz="2400" dirty="0"/>
              <a:t>/</a:t>
            </a:r>
            <a:r>
              <a:rPr lang="en-US" altLang="en-US" sz="2400" dirty="0" err="1"/>
              <a:t>embrión</a:t>
            </a:r>
            <a:r>
              <a:rPr lang="en-US" altLang="en-US" sz="2400" dirty="0"/>
              <a:t>/</a:t>
            </a:r>
            <a:r>
              <a:rPr lang="en-US" altLang="en-US" sz="2400" dirty="0" err="1"/>
              <a:t>feto</a:t>
            </a:r>
            <a:r>
              <a:rPr lang="en-US" altLang="en-US" sz="2400" dirty="0"/>
              <a:t> (entre </a:t>
            </a:r>
            <a:r>
              <a:rPr lang="en-US" altLang="en-US" sz="2400" dirty="0" err="1"/>
              <a:t>fecundación</a:t>
            </a:r>
            <a:r>
              <a:rPr lang="en-US" altLang="en-US" sz="2400" dirty="0"/>
              <a:t> al </a:t>
            </a:r>
            <a:r>
              <a:rPr lang="en-US" altLang="en-US" sz="2400" dirty="0" err="1"/>
              <a:t>nacimiento</a:t>
            </a:r>
            <a:r>
              <a:rPr lang="en-US" altLang="en-US" sz="2400" dirty="0"/>
              <a:t>)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gametos</a:t>
            </a:r>
            <a:r>
              <a:rPr lang="en-US" altLang="en-US" sz="2400" dirty="0"/>
              <a:t>/</a:t>
            </a:r>
            <a:r>
              <a:rPr lang="en-US" altLang="en-US" sz="2400" dirty="0" err="1"/>
              <a:t>cigoto</a:t>
            </a:r>
            <a:r>
              <a:rPr lang="en-US" altLang="en-US" sz="2400" dirty="0"/>
              <a:t>/</a:t>
            </a:r>
            <a:r>
              <a:rPr lang="en-US" altLang="en-US" sz="2400" dirty="0" err="1"/>
              <a:t>embrión</a:t>
            </a:r>
            <a:r>
              <a:rPr lang="en-US" altLang="en-US" sz="2400" dirty="0"/>
              <a:t>/</a:t>
            </a:r>
            <a:r>
              <a:rPr lang="en-US" altLang="en-US" sz="2400" dirty="0" err="1"/>
              <a:t>feto</a:t>
            </a:r>
            <a:r>
              <a:rPr lang="en-US" altLang="en-US" sz="2400" dirty="0"/>
              <a:t>/</a:t>
            </a:r>
            <a:r>
              <a:rPr lang="en-US" altLang="en-US" sz="2400" dirty="0" err="1"/>
              <a:t>adulto</a:t>
            </a:r>
            <a:endParaRPr lang="en-US" altLang="en-US" sz="2400" dirty="0"/>
          </a:p>
          <a:p>
            <a:pPr marL="625056"/>
            <a:r>
              <a:rPr lang="en-US" altLang="en-US" sz="2400" dirty="0"/>
              <a:t> </a:t>
            </a:r>
            <a:r>
              <a:rPr lang="en-US" altLang="en-US" sz="2400" u="sng" dirty="0" err="1"/>
              <a:t>Procesos</a:t>
            </a:r>
            <a:r>
              <a:rPr lang="en-US" altLang="en-US" sz="2400" u="sng" dirty="0"/>
              <a:t> que </a:t>
            </a:r>
            <a:r>
              <a:rPr lang="en-US" altLang="en-US" sz="2400" u="sng" dirty="0" err="1"/>
              <a:t>estudian</a:t>
            </a:r>
            <a:r>
              <a:rPr lang="en-US" altLang="en-US" sz="2400" u="sng" dirty="0"/>
              <a:t>: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fecundación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segmentación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morfogénesis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embriogénesis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nacimiento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gametogénesis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fecundación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segmentación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morfogénesis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embriogénesis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nacimiento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regeneración</a:t>
            </a:r>
            <a:r>
              <a:rPr lang="en-US" altLang="en-US" sz="2400" dirty="0"/>
              <a:t>) &gt; </a:t>
            </a:r>
            <a:r>
              <a:rPr lang="en-US" altLang="en-US" sz="2400" dirty="0" err="1"/>
              <a:t>muerte</a:t>
            </a:r>
            <a:endParaRPr lang="en-US" altLang="en-US" sz="2400" dirty="0"/>
          </a:p>
          <a:p>
            <a:pPr marL="625056"/>
            <a:r>
              <a:rPr lang="en-US" altLang="en-US" sz="2400" u="sng" dirty="0" err="1"/>
              <a:t>Niveles</a:t>
            </a:r>
            <a:r>
              <a:rPr lang="en-US" altLang="en-US" sz="2400" u="sng" dirty="0"/>
              <a:t> de </a:t>
            </a:r>
            <a:r>
              <a:rPr lang="en-US" altLang="en-US" sz="2400" u="sng" dirty="0" err="1"/>
              <a:t>estudio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Anatomía</a:t>
            </a:r>
            <a:r>
              <a:rPr lang="en-US" altLang="en-US" sz="2400" dirty="0"/>
              <a:t> y </a:t>
            </a:r>
            <a:r>
              <a:rPr lang="en-US" altLang="en-US" sz="2400" dirty="0" err="1"/>
              <a:t>Fisiología</a:t>
            </a:r>
            <a:r>
              <a:rPr lang="en-US" altLang="en-US" sz="2400" dirty="0"/>
              <a:t> (organismal)</a:t>
            </a:r>
            <a:br>
              <a:rPr lang="en-US" altLang="en-US" sz="2400" dirty="0"/>
            </a:br>
            <a:r>
              <a:rPr lang="en-US" altLang="en-US" sz="2400" dirty="0"/>
              <a:t>- organismal, </a:t>
            </a:r>
            <a:r>
              <a:rPr lang="en-US" altLang="en-US" sz="2400" dirty="0" err="1"/>
              <a:t>celular</a:t>
            </a:r>
            <a:r>
              <a:rPr lang="en-US" altLang="en-US" sz="2400" dirty="0"/>
              <a:t> y molecular</a:t>
            </a:r>
          </a:p>
          <a:p>
            <a:pPr marL="625056"/>
            <a:r>
              <a:rPr lang="en-US" altLang="en-US" sz="2400" u="sng" dirty="0" err="1"/>
              <a:t>Sistemas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modelos</a:t>
            </a:r>
            <a:r>
              <a:rPr lang="en-US" altLang="en-US" sz="2400" u="sng" dirty="0"/>
              <a:t>?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humanos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invertebrados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vertebrados</a:t>
            </a:r>
            <a:endParaRPr lang="en-US" altLang="en-US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8B98DE9-03C2-3340-B0DA-96EA9E75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07A84D01-CC0C-D947-9ABC-3D33AB0E4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5805" y="160734"/>
            <a:ext cx="8679656" cy="634008"/>
          </a:xfrm>
        </p:spPr>
        <p:txBody>
          <a:bodyPr/>
          <a:lstStyle/>
          <a:p>
            <a:pPr eaLnBrk="1" hangingPunct="1">
              <a:defRPr/>
            </a:pPr>
            <a:r>
              <a:rPr lang="en-US" sz="3375" dirty="0" err="1">
                <a:sym typeface="Gill Sans" charset="0"/>
              </a:rPr>
              <a:t>Definiciones</a:t>
            </a:r>
            <a:r>
              <a:rPr lang="en-US" sz="3375" dirty="0">
                <a:sym typeface="Gill Sans" charset="0"/>
              </a:rPr>
              <a:t> - Gilbert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D3EB81A-864F-5F49-821C-2615E3C60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4" y="977603"/>
            <a:ext cx="7720052" cy="5188148"/>
          </a:xfrm>
        </p:spPr>
        <p:txBody>
          <a:bodyPr/>
          <a:lstStyle/>
          <a:p>
            <a:pPr marL="625056"/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Embriología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</a:p>
          <a:p>
            <a:pPr marL="937584" lvl="1">
              <a:buFont typeface="Helvetica" pitchFamily="2" charset="0"/>
              <a:buChar char="•"/>
            </a:pP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estudio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del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desarrollo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animales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desde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fecundación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hasta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nacimiento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.</a:t>
            </a:r>
          </a:p>
          <a:p>
            <a:pPr marL="937584" lvl="1">
              <a:buFont typeface="Helvetica" pitchFamily="2" charset="0"/>
              <a:buChar char="•"/>
            </a:pPr>
            <a:endParaRPr lang="en-US" altLang="en-US" dirty="0">
              <a:latin typeface="Helvetica" pitchFamily="2" charset="0"/>
              <a:sym typeface="Helvetica" pitchFamily="2" charset="0"/>
            </a:endParaRPr>
          </a:p>
          <a:p>
            <a:pPr marL="625056"/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Biología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del Desarrollo</a:t>
            </a:r>
            <a:endParaRPr lang="en-US" altLang="en-US" dirty="0"/>
          </a:p>
          <a:p>
            <a:pPr marL="937584" lvl="1">
              <a:buFont typeface="Helvetica" pitchFamily="2" charset="0"/>
              <a:buChar char="•"/>
            </a:pP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estudio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de los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procesos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del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desarrollo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,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incluído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los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embrionarios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, y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otros</a:t>
            </a:r>
            <a:endParaRPr lang="en-US" altLang="en-US" dirty="0">
              <a:latin typeface="Helvetica" pitchFamily="2" charset="0"/>
              <a:sym typeface="Helvetica" pitchFamily="2" charset="0"/>
            </a:endParaRPr>
          </a:p>
          <a:p>
            <a:pPr marL="937584" lvl="1">
              <a:buFont typeface="Helvetica" pitchFamily="2" charset="0"/>
              <a:buChar char="•"/>
            </a:pPr>
            <a:r>
              <a:rPr lang="en-US" altLang="en-US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renovación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de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epitelios</a:t>
            </a:r>
            <a:r>
              <a:rPr lang="en-US" altLang="en-US" dirty="0">
                <a:latin typeface="Helvetica" pitchFamily="2" charset="0"/>
                <a:sym typeface="Helvetica" pitchFamily="2" charset="0"/>
              </a:rPr>
              <a:t> y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mucosas</a:t>
            </a:r>
            <a:br>
              <a:rPr lang="en-US" altLang="en-US" dirty="0">
                <a:latin typeface="Helvetica" pitchFamily="2" charset="0"/>
                <a:sym typeface="Helvetica" pitchFamily="2" charset="0"/>
              </a:rPr>
            </a:br>
            <a:r>
              <a:rPr lang="en-US" altLang="en-US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hematopoyesis</a:t>
            </a:r>
            <a:br>
              <a:rPr lang="en-US" altLang="en-US" dirty="0">
                <a:latin typeface="Helvetica" pitchFamily="2" charset="0"/>
                <a:sym typeface="Helvetica" pitchFamily="2" charset="0"/>
              </a:rPr>
            </a:br>
            <a:r>
              <a:rPr lang="en-US" altLang="en-US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regeneración</a:t>
            </a:r>
            <a:br>
              <a:rPr lang="en-US" altLang="en-US" dirty="0">
                <a:latin typeface="Helvetica" pitchFamily="2" charset="0"/>
                <a:sym typeface="Helvetica" pitchFamily="2" charset="0"/>
              </a:rPr>
            </a:br>
            <a:r>
              <a:rPr lang="en-US" altLang="en-US" dirty="0">
                <a:latin typeface="Helvetica" pitchFamily="2" charset="0"/>
                <a:sym typeface="Helvetica" pitchFamily="2" charset="0"/>
              </a:rPr>
              <a:t>- </a:t>
            </a:r>
            <a:r>
              <a:rPr lang="en-US" altLang="en-US" dirty="0" err="1">
                <a:latin typeface="Helvetica" pitchFamily="2" charset="0"/>
                <a:sym typeface="Helvetica" pitchFamily="2" charset="0"/>
              </a:rPr>
              <a:t>metamorfosis</a:t>
            </a:r>
            <a:endParaRPr lang="en-US" altLang="en-US" dirty="0">
              <a:latin typeface="Helvetica" pitchFamily="2" charset="0"/>
              <a:sym typeface="Helvetica" pitchFamily="2" charset="0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DDA3EC67-529C-BD4C-8ABF-6B94DF80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79" y="993678"/>
            <a:ext cx="3766904" cy="46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0E2AF32-AFC2-B644-AAB5-F5E8147D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122880"/>
            <a:ext cx="1521396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4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</TotalTime>
  <Words>1665</Words>
  <Application>Microsoft Macintosh PowerPoint</Application>
  <PresentationFormat>Widescreen</PresentationFormat>
  <Paragraphs>166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Gill Sans</vt:lpstr>
      <vt:lpstr>Helvetica</vt:lpstr>
      <vt:lpstr>Lucida Grande</vt:lpstr>
      <vt:lpstr>Times</vt:lpstr>
      <vt:lpstr>Office Theme</vt:lpstr>
      <vt:lpstr>PowerPoint Presentation</vt:lpstr>
      <vt:lpstr>Objetivos</vt:lpstr>
      <vt:lpstr>Introducción</vt:lpstr>
      <vt:lpstr>PowerPoint Presentation</vt:lpstr>
      <vt:lpstr>Definiciones</vt:lpstr>
      <vt:lpstr>Definiciones</vt:lpstr>
      <vt:lpstr>Definiciones</vt:lpstr>
      <vt:lpstr>Desarrollo vs Embriología</vt:lpstr>
      <vt:lpstr>Definiciones - Gilbert</vt:lpstr>
      <vt:lpstr>Que preguntas contesta DevBio?</vt:lpstr>
      <vt:lpstr>Que preguntas contesta DevBio?</vt:lpstr>
      <vt:lpstr>Que preguntas contesta DevBio?</vt:lpstr>
      <vt:lpstr>Diferenciación     como el mismo set de instrucciones genéticas produce tipos diferentes de células?     Back   </vt:lpstr>
      <vt:lpstr>Morfogénesis  Back             </vt:lpstr>
      <vt:lpstr>: como es esta división celular tan estrictamente regulada?</vt:lpstr>
      <vt:lpstr>Reproducción  Back             </vt:lpstr>
      <vt:lpstr>Ambiente Next como se integra el desarrollo con su ambiente o hábitat?, como el ambiente o factores ambientales (Ej: químicos) pueden alterar el desarrollo?</vt:lpstr>
      <vt:lpstr>Procesos del Desarrollo</vt:lpstr>
      <vt:lpstr>Características</vt:lpstr>
      <vt:lpstr>Sistemas Modelos</vt:lpstr>
      <vt:lpstr>Sistemas Modelos</vt:lpstr>
      <vt:lpstr>Trasfondo Histórico</vt:lpstr>
      <vt:lpstr>Trasfondo Histórico</vt:lpstr>
      <vt:lpstr>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A. CARDE SERRANO</dc:creator>
  <cp:lastModifiedBy>JOSE A. CARDE SERRANO</cp:lastModifiedBy>
  <cp:revision>14</cp:revision>
  <dcterms:created xsi:type="dcterms:W3CDTF">2020-01-23T22:29:20Z</dcterms:created>
  <dcterms:modified xsi:type="dcterms:W3CDTF">2020-01-27T03:38:49Z</dcterms:modified>
</cp:coreProperties>
</file>