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32"/>
  </p:notesMasterIdLst>
  <p:handoutMasterIdLst>
    <p:handoutMasterId r:id="rId33"/>
  </p:handoutMasterIdLst>
  <p:sldIdLst>
    <p:sldId id="273" r:id="rId10"/>
    <p:sldId id="277" r:id="rId11"/>
    <p:sldId id="283" r:id="rId12"/>
    <p:sldId id="345" r:id="rId13"/>
    <p:sldId id="404" r:id="rId14"/>
    <p:sldId id="405" r:id="rId15"/>
    <p:sldId id="380" r:id="rId16"/>
    <p:sldId id="381" r:id="rId17"/>
    <p:sldId id="382" r:id="rId18"/>
    <p:sldId id="383" r:id="rId19"/>
    <p:sldId id="384" r:id="rId20"/>
    <p:sldId id="386" r:id="rId21"/>
    <p:sldId id="388" r:id="rId22"/>
    <p:sldId id="389" r:id="rId23"/>
    <p:sldId id="390" r:id="rId24"/>
    <p:sldId id="392" r:id="rId25"/>
    <p:sldId id="393" r:id="rId26"/>
    <p:sldId id="406" r:id="rId27"/>
    <p:sldId id="400" r:id="rId28"/>
    <p:sldId id="401" r:id="rId29"/>
    <p:sldId id="402" r:id="rId30"/>
    <p:sldId id="4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0"/>
    <a:srgbClr val="214E91"/>
    <a:srgbClr val="085367"/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78" autoAdjust="0"/>
    <p:restoredTop sz="88537" autoAdjust="0"/>
  </p:normalViewPr>
  <p:slideViewPr>
    <p:cSldViewPr>
      <p:cViewPr varScale="1">
        <p:scale>
          <a:sx n="79" d="100"/>
          <a:sy n="79" d="100"/>
        </p:scale>
        <p:origin x="408" y="19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48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0476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0480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48006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5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0280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5146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8100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0292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88451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1793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063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39471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310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51072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38164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638800" y="381000"/>
            <a:ext cx="3276600" cy="563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McGraw-Hill Education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0"/>
            <a:ext cx="457200" cy="3657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3B531D6-C057-4D72-ACFC-846878A09338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4572000" cy="2590800"/>
          </a:xfrm>
        </p:spPr>
        <p:txBody>
          <a:bodyPr/>
          <a:lstStyle/>
          <a:p>
            <a:r>
              <a:rPr lang="en-US" sz="5000" b="1" spc="100" dirty="0">
                <a:solidFill>
                  <a:srgbClr val="21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 &amp; Physiology</a:t>
            </a:r>
            <a:br>
              <a:rPr lang="en-US" sz="50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spc="100" dirty="0">
                <a:solidFill>
                  <a:srgbClr val="0853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xsAPPROACH</a:t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solidFill>
                  <a:srgbClr val="0853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Edition</a:t>
            </a:r>
            <a:b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 6</a:t>
            </a:r>
            <a:b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Integumentary System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4572000" cy="1219200"/>
          </a:xfrm>
        </p:spPr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Michael P. McKinley</a:t>
            </a:r>
          </a:p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Valerie Dean </a:t>
            </a:r>
            <a:r>
              <a:rPr lang="en-US" sz="2500" dirty="0" err="1">
                <a:solidFill>
                  <a:schemeClr val="tx1"/>
                </a:solidFill>
                <a:latin typeface="ArumSans Lt" pitchFamily="18" charset="0"/>
              </a:rPr>
              <a:t>O’Loughlin</a:t>
            </a:r>
            <a:endParaRPr lang="en-US" sz="2500" dirty="0">
              <a:solidFill>
                <a:schemeClr val="tx1"/>
              </a:solidFill>
              <a:latin typeface="ArumSans Lt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Theresa Stouter </a:t>
            </a:r>
            <a:r>
              <a:rPr lang="en-US" sz="2500" dirty="0" err="1">
                <a:solidFill>
                  <a:schemeClr val="tx1"/>
                </a:solidFill>
                <a:latin typeface="ArumSans Lt" pitchFamily="18" charset="0"/>
              </a:rPr>
              <a:t>Bidle</a:t>
            </a:r>
            <a:endParaRPr lang="en-US" sz="2500" dirty="0">
              <a:solidFill>
                <a:schemeClr val="tx1"/>
              </a:solidFill>
              <a:latin typeface="ArumSans Lt" pitchFamily="18" charset="0"/>
            </a:endParaRPr>
          </a:p>
        </p:txBody>
      </p:sp>
      <p:pic>
        <p:nvPicPr>
          <p:cNvPr id="8" name="Picture 3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 bwMode="auto">
          <a:xfrm>
            <a:off x="4598041" y="310074"/>
            <a:ext cx="4317358" cy="54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5945555"/>
            <a:ext cx="7772400" cy="215444"/>
          </a:xfrm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000000"/>
                </a:solidFill>
              </a:rPr>
              <a:t>See separate PowerPoint slides for all figures and tables pre-inserted into PowerPoint without notes.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</p:spPr>
        <p:txBody>
          <a:bodyPr/>
          <a:lstStyle/>
          <a:p>
            <a:pPr lvl="0"/>
            <a:r>
              <a:rPr lang="en-US" dirty="0"/>
              <a:t>© 2019 McGraw-Hill Education. All rights reserved. Authorized only 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1476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6.2c </a:t>
            </a:r>
            <a:r>
              <a:rPr lang="en-US" dirty="0" err="1"/>
              <a:t>Glandulas</a:t>
            </a:r>
            <a:r>
              <a:rPr lang="en-US" dirty="0"/>
              <a:t> Exocrinas</a:t>
            </a:r>
            <a:r>
              <a:rPr lang="en-US" sz="1500" dirty="0"/>
              <a:t>5</a:t>
            </a:r>
            <a:endParaRPr lang="en-US" sz="15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3340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</a:pPr>
            <a:r>
              <a:rPr lang="en-US" altLang="en-US" sz="2800" dirty="0" err="1">
                <a:cs typeface="Times New Roman" pitchFamily="18" charset="0"/>
              </a:rPr>
              <a:t>Sudoríparas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modificadas</a:t>
            </a:r>
            <a:endParaRPr lang="en-US" altLang="en-US" sz="2800" dirty="0"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300"/>
              </a:spcAft>
            </a:pPr>
            <a:r>
              <a:rPr lang="en-US" altLang="en-US" sz="2800" b="1" dirty="0" err="1">
                <a:cs typeface="Times New Roman" pitchFamily="18" charset="0"/>
              </a:rPr>
              <a:t>Ceruminosas</a:t>
            </a:r>
            <a:endParaRPr lang="en-US" altLang="en-US" sz="2800" b="1" dirty="0">
              <a:cs typeface="Times New Roman" pitchFamily="18" charset="0"/>
            </a:endParaRPr>
          </a:p>
          <a:p>
            <a:pPr lvl="1" indent="-347472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Apocrinas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modificadas</a:t>
            </a:r>
            <a:r>
              <a:rPr lang="en-US" altLang="en-US" sz="2400" dirty="0">
                <a:cs typeface="Times New Roman" pitchFamily="18" charset="0"/>
              </a:rPr>
              <a:t> </a:t>
            </a:r>
          </a:p>
          <a:p>
            <a:pPr lvl="1" indent="-347472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Localizados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el canal </a:t>
            </a:r>
            <a:r>
              <a:rPr lang="en-US" altLang="en-US" sz="2400" dirty="0" err="1">
                <a:cs typeface="Times New Roman" pitchFamily="18" charset="0"/>
              </a:rPr>
              <a:t>auditivo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externo</a:t>
            </a:r>
            <a:endParaRPr lang="en-US" altLang="en-US" sz="2400" dirty="0">
              <a:cs typeface="Times New Roman" pitchFamily="18" charset="0"/>
            </a:endParaRPr>
          </a:p>
          <a:p>
            <a:pPr lvl="1" indent="-347472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Ssecreción</a:t>
            </a:r>
            <a:r>
              <a:rPr lang="en-US" altLang="en-US" sz="2400" dirty="0">
                <a:cs typeface="Times New Roman" pitchFamily="18" charset="0"/>
              </a:rPr>
              <a:t>: cerumen; </a:t>
            </a:r>
            <a:r>
              <a:rPr lang="en-US" altLang="en-US" sz="2400" dirty="0" err="1">
                <a:cs typeface="Times New Roman" pitchFamily="18" charset="0"/>
              </a:rPr>
              <a:t>cera</a:t>
            </a:r>
            <a:r>
              <a:rPr lang="en-US" altLang="en-US" sz="2400" dirty="0">
                <a:cs typeface="Times New Roman" pitchFamily="18" charset="0"/>
              </a:rPr>
              <a:t> impermeable</a:t>
            </a:r>
            <a:endParaRPr lang="en-US" altLang="en-US" sz="2400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dirty="0" err="1">
                <a:cs typeface="Times New Roman" pitchFamily="18" charset="0"/>
              </a:rPr>
              <a:t>Atrapar</a:t>
            </a:r>
            <a:r>
              <a:rPr lang="en-US" altLang="en-US" dirty="0">
                <a:cs typeface="Times New Roman" pitchFamily="18" charset="0"/>
              </a:rPr>
              <a:t> material </a:t>
            </a:r>
            <a:r>
              <a:rPr lang="en-US" altLang="en-US" dirty="0" err="1">
                <a:cs typeface="Times New Roman" pitchFamily="18" charset="0"/>
              </a:rPr>
              <a:t>extraño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dirty="0" err="1">
                <a:cs typeface="Times New Roman" pitchFamily="18" charset="0"/>
              </a:rPr>
              <a:t>Lubricar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meato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acustico</a:t>
            </a:r>
            <a:r>
              <a:rPr lang="en-US" altLang="en-US" dirty="0">
                <a:cs typeface="Times New Roman" pitchFamily="18" charset="0"/>
              </a:rPr>
              <a:t> y </a:t>
            </a:r>
            <a:r>
              <a:rPr lang="en-US" altLang="en-US" dirty="0" err="1">
                <a:cs typeface="Times New Roman" pitchFamily="18" charset="0"/>
              </a:rPr>
              <a:t>timpano</a:t>
            </a:r>
            <a:endParaRPr lang="en-US" altLang="en-US" dirty="0"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300"/>
              </a:spcAft>
            </a:pPr>
            <a:r>
              <a:rPr lang="en-US" altLang="en-US" sz="2800" b="1" dirty="0" err="1">
                <a:cs typeface="Times New Roman" pitchFamily="18" charset="0"/>
              </a:rPr>
              <a:t>Mamarias</a:t>
            </a:r>
            <a:endParaRPr lang="en-US" altLang="en-US" sz="2800" b="1" dirty="0">
              <a:cs typeface="Times New Roman" pitchFamily="18" charset="0"/>
            </a:endParaRPr>
          </a:p>
          <a:p>
            <a:pPr lvl="1" indent="-347472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Apocrinas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modificadas</a:t>
            </a:r>
            <a:endParaRPr lang="en-US" altLang="en-US" sz="2400" dirty="0">
              <a:cs typeface="Times New Roman" pitchFamily="18" charset="0"/>
            </a:endParaRPr>
          </a:p>
          <a:p>
            <a:pPr lvl="1" indent="-347472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Lactancia</a:t>
            </a:r>
            <a:r>
              <a:rPr lang="en-US" altLang="en-US" sz="2400" dirty="0">
                <a:cs typeface="Times New Roman" pitchFamily="18" charset="0"/>
              </a:rPr>
              <a:t> pos-</a:t>
            </a:r>
            <a:r>
              <a:rPr lang="en-US" altLang="en-US" sz="2400" dirty="0" err="1">
                <a:cs typeface="Times New Roman" pitchFamily="18" charset="0"/>
              </a:rPr>
              <a:t>embarazo</a:t>
            </a:r>
            <a:endParaRPr lang="en-US" altLang="en-US" sz="2400" dirty="0">
              <a:cs typeface="Times New Roman" pitchFamily="18" charset="0"/>
            </a:endParaRPr>
          </a:p>
          <a:p>
            <a:pPr lvl="1" indent="-347472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Secreción</a:t>
            </a:r>
            <a:r>
              <a:rPr lang="en-US" altLang="en-US" sz="2400" dirty="0">
                <a:cs typeface="Times New Roman" pitchFamily="18" charset="0"/>
              </a:rPr>
              <a:t>, leche</a:t>
            </a:r>
          </a:p>
          <a:p>
            <a:pPr lvl="1" indent="-347472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Integración</a:t>
            </a:r>
            <a:r>
              <a:rPr lang="en-US" altLang="en-US" sz="2400" dirty="0">
                <a:cs typeface="Times New Roman" pitchFamily="18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11062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err="1"/>
              <a:t>Glandulas</a:t>
            </a:r>
            <a:r>
              <a:rPr lang="en-US" dirty="0"/>
              <a:t> </a:t>
            </a:r>
            <a:r>
              <a:rPr lang="en-US" dirty="0" err="1"/>
              <a:t>Exocrinas</a:t>
            </a:r>
            <a:r>
              <a:rPr lang="en-US" dirty="0"/>
              <a:t> de la </a:t>
            </a:r>
            <a:r>
              <a:rPr lang="en-US" dirty="0" err="1"/>
              <a:t>Piel</a:t>
            </a:r>
            <a:endParaRPr lang="en-US" sz="1500" dirty="0"/>
          </a:p>
        </p:txBody>
      </p:sp>
      <p:pic>
        <p:nvPicPr>
          <p:cNvPr id="8" name="Picture 2" descr="The integument contains sebaceous glands and two types of sweat glands: merocrine and apocrine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9825" t="14474"/>
          <a:stretch/>
        </p:blipFill>
        <p:spPr bwMode="auto">
          <a:xfrm>
            <a:off x="3938954" y="838200"/>
            <a:ext cx="5205046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13"/>
          </p:nvPr>
        </p:nvSpPr>
        <p:spPr>
          <a:xfrm>
            <a:off x="7543800" y="6199414"/>
            <a:ext cx="1450848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cs typeface="Times New Roman" pitchFamily="18" charset="0"/>
              </a:rPr>
              <a:t>Figure 6.11a</a:t>
            </a:r>
            <a:endParaRPr lang="en-US" alt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F12071-1124-1946-B7B7-BCA4F4E947ED}"/>
              </a:ext>
            </a:extLst>
          </p:cNvPr>
          <p:cNvSpPr/>
          <p:nvPr/>
        </p:nvSpPr>
        <p:spPr>
          <a:xfrm>
            <a:off x="228600" y="838200"/>
            <a:ext cx="38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dirty="0" err="1">
                <a:cs typeface="Times New Roman" pitchFamily="18" charset="0"/>
              </a:rPr>
              <a:t>Sudoríparas</a:t>
            </a:r>
            <a:r>
              <a:rPr lang="en-US" altLang="en-US" sz="2800" dirty="0">
                <a:cs typeface="Times New Roman" pitchFamily="18" charset="0"/>
              </a:rPr>
              <a:t> y </a:t>
            </a:r>
            <a:r>
              <a:rPr lang="en-US" altLang="en-US" sz="2800" dirty="0" err="1">
                <a:cs typeface="Times New Roman" pitchFamily="18" charset="0"/>
              </a:rPr>
              <a:t>Sebaceas</a:t>
            </a:r>
            <a:endParaRPr lang="en-US" altLang="en-US" sz="2800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800" b="1" dirty="0" err="1">
                <a:cs typeface="Times New Roman" pitchFamily="18" charset="0"/>
              </a:rPr>
              <a:t>Sudoríparas</a:t>
            </a:r>
            <a:r>
              <a:rPr lang="en-US" altLang="en-US" sz="2800" b="1" dirty="0">
                <a:cs typeface="Times New Roman" pitchFamily="18" charset="0"/>
              </a:rPr>
              <a:t>  dos </a:t>
            </a:r>
            <a:r>
              <a:rPr lang="en-US" altLang="en-US" sz="2800" b="1" dirty="0" err="1">
                <a:cs typeface="Times New Roman" pitchFamily="18" charset="0"/>
              </a:rPr>
              <a:t>tipos</a:t>
            </a:r>
            <a:endParaRPr lang="en-US" altLang="en-US" sz="2800" dirty="0">
              <a:cs typeface="Times New Roman" pitchFamily="18" charset="0"/>
            </a:endParaRPr>
          </a:p>
          <a:p>
            <a:pPr marL="457200" indent="-342900">
              <a:buClr>
                <a:srgbClr val="B6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cs typeface="Times New Roman" pitchFamily="18" charset="0"/>
              </a:rPr>
              <a:t>Merocrinas</a:t>
            </a:r>
            <a:endParaRPr lang="en-US" altLang="en-US" sz="2800" dirty="0">
              <a:cs typeface="Times New Roman" pitchFamily="18" charset="0"/>
            </a:endParaRPr>
          </a:p>
          <a:p>
            <a:pPr marL="457200" indent="-342900">
              <a:buClr>
                <a:srgbClr val="B6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cs typeface="Times New Roman" pitchFamily="18" charset="0"/>
              </a:rPr>
              <a:t>Apocrinas</a:t>
            </a:r>
            <a:endParaRPr lang="en-US" alt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2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680"/>
          </a:xfrm>
        </p:spPr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6.2 Que </a:t>
            </a:r>
            <a:r>
              <a:rPr lang="en-US" dirty="0" err="1">
                <a:solidFill>
                  <a:srgbClr val="B60000"/>
                </a:solidFill>
              </a:rPr>
              <a:t>aprendimos</a:t>
            </a:r>
            <a:r>
              <a:rPr lang="en-US" dirty="0">
                <a:solidFill>
                  <a:srgbClr val="B60000"/>
                </a:solidFill>
              </a:rPr>
              <a:t>?</a:t>
            </a:r>
            <a:endParaRPr lang="en-US" sz="150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30352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Cuales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son las 3 zonas del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pelo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Corteza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				c)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mécula</a:t>
            </a:r>
            <a:b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Raiz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					d)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folículo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defRPr/>
            </a:pPr>
            <a:endParaRPr lang="en-US" sz="2800" dirty="0"/>
          </a:p>
          <a:p>
            <a:pPr>
              <a:spcBef>
                <a:spcPts val="600"/>
              </a:spcBef>
              <a:defRPr/>
            </a:pPr>
            <a:r>
              <a:rPr lang="en-US" sz="2800" dirty="0" err="1"/>
              <a:t>Quien</a:t>
            </a:r>
            <a:r>
              <a:rPr lang="en-US" sz="2800" dirty="0"/>
              <a:t> protege la </a:t>
            </a:r>
            <a:r>
              <a:rPr lang="en-US" sz="2800" dirty="0" err="1"/>
              <a:t>integridad</a:t>
            </a:r>
            <a:r>
              <a:rPr lang="en-US" sz="2800" dirty="0"/>
              <a:t> del </a:t>
            </a:r>
            <a:r>
              <a:rPr lang="en-US" sz="2800" dirty="0" err="1"/>
              <a:t>pelo</a:t>
            </a:r>
            <a:r>
              <a:rPr lang="en-US" sz="2800" dirty="0"/>
              <a:t>?</a:t>
            </a:r>
          </a:p>
          <a:p>
            <a:pPr marL="514350" indent="-514350">
              <a:spcBef>
                <a:spcPts val="600"/>
              </a:spcBef>
              <a:buAutoNum type="alphaLcParenR"/>
              <a:defRPr/>
            </a:pPr>
            <a:r>
              <a:rPr lang="en-US" sz="2800" dirty="0"/>
              <a:t>Sudor					c) </a:t>
            </a:r>
            <a:r>
              <a:rPr lang="en-US" sz="2800" dirty="0" err="1"/>
              <a:t>agua</a:t>
            </a:r>
            <a:br>
              <a:rPr lang="en-US" sz="2800" dirty="0"/>
            </a:br>
            <a:r>
              <a:rPr lang="en-US" sz="2800" dirty="0"/>
              <a:t>b) </a:t>
            </a:r>
            <a:r>
              <a:rPr lang="en-US" sz="2800" dirty="0" err="1"/>
              <a:t>Sebo</a:t>
            </a:r>
            <a:r>
              <a:rPr lang="en-US" sz="2800" dirty="0"/>
              <a:t>					d)</a:t>
            </a:r>
          </a:p>
          <a:p>
            <a:pPr>
              <a:spcBef>
                <a:spcPts val="600"/>
              </a:spcBef>
              <a:defRPr/>
            </a:pPr>
            <a:endParaRPr lang="en-US" sz="2800" dirty="0"/>
          </a:p>
          <a:p>
            <a:pPr>
              <a:spcBef>
                <a:spcPts val="600"/>
              </a:spcBef>
              <a:defRPr/>
            </a:pPr>
            <a:r>
              <a:rPr lang="en-US" sz="2800" dirty="0" err="1"/>
              <a:t>Cuales</a:t>
            </a:r>
            <a:r>
              <a:rPr lang="en-US" sz="2800" dirty="0"/>
              <a:t> son las </a:t>
            </a:r>
            <a:r>
              <a:rPr lang="en-US" sz="2800" dirty="0" err="1"/>
              <a:t>glándulas</a:t>
            </a:r>
            <a:r>
              <a:rPr lang="en-US" sz="2800" dirty="0"/>
              <a:t> que se </a:t>
            </a:r>
            <a:r>
              <a:rPr lang="en-US" sz="2800" dirty="0" err="1"/>
              <a:t>desintegran</a:t>
            </a:r>
            <a:r>
              <a:rPr lang="en-US" sz="2800" dirty="0"/>
              <a:t> al </a:t>
            </a:r>
            <a:r>
              <a:rPr lang="en-US" sz="2800" dirty="0" err="1"/>
              <a:t>secretar</a:t>
            </a:r>
            <a:r>
              <a:rPr lang="en-US" sz="2800" dirty="0"/>
              <a:t>?</a:t>
            </a:r>
          </a:p>
          <a:p>
            <a:pPr marL="514350" indent="-514350">
              <a:spcBef>
                <a:spcPts val="600"/>
              </a:spcBef>
              <a:buAutoNum type="alphaLcParenR"/>
              <a:defRPr/>
            </a:pPr>
            <a:r>
              <a:rPr lang="en-US" sz="2800" dirty="0" err="1"/>
              <a:t>Merocrinas</a:t>
            </a:r>
            <a:r>
              <a:rPr lang="en-US" sz="2800" dirty="0"/>
              <a:t>				c) </a:t>
            </a:r>
            <a:r>
              <a:rPr lang="en-US" sz="2800" dirty="0" err="1"/>
              <a:t>apoprinas</a:t>
            </a:r>
            <a:endParaRPr lang="en-US" sz="2800" dirty="0"/>
          </a:p>
          <a:p>
            <a:pPr marL="514350" indent="-514350">
              <a:spcBef>
                <a:spcPts val="600"/>
              </a:spcBef>
              <a:buAutoNum type="alphaLcParenR"/>
              <a:defRPr/>
            </a:pPr>
            <a:r>
              <a:rPr lang="en-US" sz="2800" dirty="0" err="1"/>
              <a:t>Holocrinas</a:t>
            </a:r>
            <a:r>
              <a:rPr lang="en-US" sz="2800" dirty="0"/>
              <a:t>				d) </a:t>
            </a:r>
            <a:r>
              <a:rPr lang="en-US" sz="2800" dirty="0" err="1"/>
              <a:t>ecrinas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012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/>
              <a:t>6.3 </a:t>
            </a:r>
            <a:r>
              <a:rPr lang="en-US" dirty="0" err="1"/>
              <a:t>Reparación</a:t>
            </a:r>
            <a:r>
              <a:rPr lang="en-US" dirty="0"/>
              <a:t> </a:t>
            </a:r>
            <a:endParaRPr lang="en-US" sz="15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34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Times New Roman" pitchFamily="18" charset="0"/>
              </a:rPr>
              <a:t>El </a:t>
            </a:r>
            <a:r>
              <a:rPr lang="en-US" altLang="en-US" dirty="0" err="1">
                <a:cs typeface="Times New Roman" pitchFamily="18" charset="0"/>
              </a:rPr>
              <a:t>tejido</a:t>
            </a:r>
            <a:r>
              <a:rPr lang="en-US" altLang="en-US" dirty="0">
                <a:cs typeface="Times New Roman" pitchFamily="18" charset="0"/>
              </a:rPr>
              <a:t> se </a:t>
            </a:r>
            <a:r>
              <a:rPr lang="en-US" altLang="en-US" dirty="0" err="1">
                <a:cs typeface="Times New Roman" pitchFamily="18" charset="0"/>
              </a:rPr>
              <a:t>repara</a:t>
            </a:r>
            <a:r>
              <a:rPr lang="en-US" altLang="en-US" dirty="0">
                <a:cs typeface="Times New Roman" pitchFamily="18" charset="0"/>
              </a:rPr>
              <a:t> de dos </a:t>
            </a:r>
            <a:r>
              <a:rPr lang="en-US" altLang="en-US" dirty="0" err="1">
                <a:cs typeface="Times New Roman" pitchFamily="18" charset="0"/>
              </a:rPr>
              <a:t>maneras</a:t>
            </a:r>
            <a:r>
              <a:rPr lang="en-US" altLang="en-US" dirty="0">
                <a:cs typeface="Times New Roman" pitchFamily="18" charset="0"/>
              </a:rPr>
              <a:t>:</a:t>
            </a:r>
          </a:p>
          <a:p>
            <a:pPr lvl="1">
              <a:defRPr/>
            </a:pPr>
            <a:r>
              <a:rPr lang="en-US" altLang="en-US" b="1" dirty="0" err="1">
                <a:cs typeface="Times New Roman" pitchFamily="18" charset="0"/>
              </a:rPr>
              <a:t>Regeneración</a:t>
            </a:r>
            <a:endParaRPr lang="en-US" altLang="en-US" b="1" dirty="0">
              <a:cs typeface="Times New Roman" pitchFamily="18" charset="0"/>
            </a:endParaRPr>
          </a:p>
          <a:p>
            <a:pPr lvl="2">
              <a:defRPr/>
            </a:pPr>
            <a:r>
              <a:rPr lang="en-US" altLang="en-US" dirty="0" err="1">
                <a:cs typeface="Times New Roman" pitchFamily="18" charset="0"/>
              </a:rPr>
              <a:t>Reemplazo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células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dañadas</a:t>
            </a:r>
            <a:r>
              <a:rPr lang="en-US" altLang="en-US" dirty="0">
                <a:cs typeface="Times New Roman" pitchFamily="18" charset="0"/>
              </a:rPr>
              <a:t> o </a:t>
            </a:r>
            <a:r>
              <a:rPr lang="en-US" altLang="en-US" dirty="0" err="1">
                <a:cs typeface="Times New Roman" pitchFamily="18" charset="0"/>
              </a:rPr>
              <a:t>muertas</a:t>
            </a:r>
            <a:r>
              <a:rPr lang="en-US" altLang="en-US" dirty="0">
                <a:cs typeface="Times New Roman" pitchFamily="18" charset="0"/>
              </a:rPr>
              <a:t> por el </a:t>
            </a:r>
            <a:r>
              <a:rPr lang="en-US" altLang="en-US" dirty="0" err="1">
                <a:cs typeface="Times New Roman" pitchFamily="18" charset="0"/>
              </a:rPr>
              <a:t>mismo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tiempo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célula</a:t>
            </a:r>
            <a:endParaRPr lang="en-US" altLang="en-US" dirty="0">
              <a:cs typeface="Times New Roman" pitchFamily="18" charset="0"/>
            </a:endParaRPr>
          </a:p>
          <a:p>
            <a:pPr lvl="2">
              <a:defRPr/>
            </a:pPr>
            <a:r>
              <a:rPr lang="en-US" altLang="en-US" dirty="0">
                <a:cs typeface="Times New Roman" pitchFamily="18" charset="0"/>
              </a:rPr>
              <a:t>Se </a:t>
            </a:r>
            <a:r>
              <a:rPr lang="en-US" altLang="en-US" dirty="0" err="1">
                <a:cs typeface="Times New Roman" pitchFamily="18" charset="0"/>
              </a:rPr>
              <a:t>restaura</a:t>
            </a:r>
            <a:r>
              <a:rPr lang="en-US" altLang="en-US" dirty="0">
                <a:cs typeface="Times New Roman" pitchFamily="18" charset="0"/>
              </a:rPr>
              <a:t> la </a:t>
            </a:r>
            <a:r>
              <a:rPr lang="en-US" altLang="en-US" dirty="0" err="1">
                <a:cs typeface="Times New Roman" pitchFamily="18" charset="0"/>
              </a:rPr>
              <a:t>fisiología</a:t>
            </a:r>
            <a:r>
              <a:rPr lang="en-US" altLang="en-US" dirty="0">
                <a:cs typeface="Times New Roman" pitchFamily="18" charset="0"/>
              </a:rPr>
              <a:t> del </a:t>
            </a:r>
            <a:r>
              <a:rPr lang="en-US" altLang="en-US" dirty="0" err="1">
                <a:cs typeface="Times New Roman" pitchFamily="18" charset="0"/>
              </a:rPr>
              <a:t>tejido</a:t>
            </a:r>
            <a:r>
              <a:rPr lang="en-US" altLang="en-US" dirty="0">
                <a:cs typeface="Times New Roman" pitchFamily="18" charset="0"/>
              </a:rPr>
              <a:t> u </a:t>
            </a:r>
            <a:r>
              <a:rPr lang="en-US" altLang="en-US" dirty="0" err="1">
                <a:cs typeface="Times New Roman" pitchFamily="18" charset="0"/>
              </a:rPr>
              <a:t>órgano</a:t>
            </a:r>
            <a:endParaRPr lang="en-US" altLang="en-US" dirty="0">
              <a:cs typeface="Times New Roman" pitchFamily="18" charset="0"/>
            </a:endParaRPr>
          </a:p>
          <a:p>
            <a:pPr lvl="1">
              <a:defRPr/>
            </a:pPr>
            <a:r>
              <a:rPr lang="en-US" altLang="en-US" b="1" dirty="0">
                <a:cs typeface="Times New Roman" pitchFamily="18" charset="0"/>
              </a:rPr>
              <a:t>Fibrosis</a:t>
            </a:r>
          </a:p>
          <a:p>
            <a:pPr lvl="2">
              <a:defRPr/>
            </a:pPr>
            <a:r>
              <a:rPr lang="en-US" altLang="en-US" dirty="0">
                <a:cs typeface="Times New Roman" pitchFamily="18" charset="0"/>
              </a:rPr>
              <a:t>Se </a:t>
            </a:r>
            <a:r>
              <a:rPr lang="en-US" altLang="en-US" dirty="0" err="1">
                <a:cs typeface="Times New Roman" pitchFamily="18" charset="0"/>
              </a:rPr>
              <a:t>rellena</a:t>
            </a:r>
            <a:r>
              <a:rPr lang="en-US" altLang="en-US" dirty="0">
                <a:cs typeface="Times New Roman" pitchFamily="18" charset="0"/>
              </a:rPr>
              <a:t> el </a:t>
            </a:r>
            <a:r>
              <a:rPr lang="en-US" altLang="en-US" dirty="0" err="1">
                <a:cs typeface="Times New Roman" pitchFamily="18" charset="0"/>
              </a:rPr>
              <a:t>espacio</a:t>
            </a:r>
            <a:r>
              <a:rPr lang="en-US" altLang="en-US" dirty="0">
                <a:cs typeface="Times New Roman" pitchFamily="18" charset="0"/>
              </a:rPr>
              <a:t> con </a:t>
            </a:r>
            <a:r>
              <a:rPr lang="en-US" altLang="en-US" dirty="0" err="1">
                <a:cs typeface="Times New Roman" pitchFamily="18" charset="0"/>
              </a:rPr>
              <a:t>tejido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cicatrizante</a:t>
            </a:r>
            <a:endParaRPr lang="en-US" altLang="en-US" dirty="0">
              <a:cs typeface="Times New Roman" pitchFamily="18" charset="0"/>
            </a:endParaRPr>
          </a:p>
          <a:p>
            <a:pPr lvl="2">
              <a:defRPr/>
            </a:pPr>
            <a:r>
              <a:rPr lang="en-US" altLang="en-US" dirty="0" err="1">
                <a:cs typeface="Times New Roman" pitchFamily="18" charset="0"/>
              </a:rPr>
              <a:t>Fibroblastos</a:t>
            </a:r>
            <a:r>
              <a:rPr lang="en-US" altLang="en-US" dirty="0">
                <a:cs typeface="Times New Roman" pitchFamily="18" charset="0"/>
              </a:rPr>
              <a:t> (</a:t>
            </a:r>
            <a:r>
              <a:rPr lang="en-US" altLang="en-US" dirty="0" err="1">
                <a:cs typeface="Times New Roman" pitchFamily="18" charset="0"/>
              </a:rPr>
              <a:t>otra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célula</a:t>
            </a:r>
            <a:r>
              <a:rPr lang="en-US" altLang="en-US" dirty="0">
                <a:cs typeface="Times New Roman" pitchFamily="18" charset="0"/>
              </a:rPr>
              <a:t>) produce </a:t>
            </a:r>
            <a:r>
              <a:rPr lang="en-US" altLang="en-US" dirty="0" err="1">
                <a:cs typeface="Times New Roman" pitchFamily="18" charset="0"/>
              </a:rPr>
              <a:t>colágeno</a:t>
            </a:r>
            <a:endParaRPr lang="en-US" altLang="en-US" dirty="0">
              <a:cs typeface="Times New Roman" pitchFamily="18" charset="0"/>
            </a:endParaRPr>
          </a:p>
          <a:p>
            <a:pPr lvl="2">
              <a:defRPr/>
            </a:pPr>
            <a:r>
              <a:rPr lang="en-US" altLang="en-US" dirty="0">
                <a:cs typeface="Times New Roman" pitchFamily="18" charset="0"/>
              </a:rPr>
              <a:t>No se </a:t>
            </a:r>
            <a:r>
              <a:rPr lang="en-US" altLang="en-US" dirty="0" err="1">
                <a:cs typeface="Times New Roman" pitchFamily="18" charset="0"/>
              </a:rPr>
              <a:t>restaura</a:t>
            </a:r>
            <a:r>
              <a:rPr lang="en-US" altLang="en-US" dirty="0">
                <a:cs typeface="Times New Roman" pitchFamily="18" charset="0"/>
              </a:rPr>
              <a:t> la </a:t>
            </a:r>
            <a:r>
              <a:rPr lang="en-US" altLang="en-US" dirty="0" err="1">
                <a:cs typeface="Times New Roman" pitchFamily="18" charset="0"/>
              </a:rPr>
              <a:t>fisiología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4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BD55C-7012-994F-AD98-D01BBF441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7" r="14255" b="18572"/>
          <a:stretch/>
        </p:blipFill>
        <p:spPr>
          <a:xfrm>
            <a:off x="4671403" y="1333500"/>
            <a:ext cx="4385511" cy="30861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3200" dirty="0"/>
              <a:t>6.3 </a:t>
            </a:r>
            <a:r>
              <a:rPr lang="en-US" sz="3200" dirty="0" err="1"/>
              <a:t>Reparación</a:t>
            </a:r>
            <a:r>
              <a:rPr lang="en-US" sz="3200" dirty="0"/>
              <a:t> - </a:t>
            </a:r>
            <a:r>
              <a:rPr lang="en-US" sz="3200" dirty="0" err="1">
                <a:cs typeface="Times New Roman" pitchFamily="18" charset="0"/>
              </a:rPr>
              <a:t>Curación</a:t>
            </a:r>
            <a:r>
              <a:rPr lang="en-US" sz="3200" dirty="0">
                <a:cs typeface="Times New Roman" pitchFamily="18" charset="0"/>
              </a:rPr>
              <a:t> de </a:t>
            </a:r>
            <a:r>
              <a:rPr lang="en-US" sz="3200" dirty="0" err="1">
                <a:cs typeface="Times New Roman" pitchFamily="18" charset="0"/>
              </a:rPr>
              <a:t>heridas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como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sanan</a:t>
            </a:r>
            <a:r>
              <a:rPr lang="en-US" sz="3200" dirty="0">
                <a:cs typeface="Times New Roman" pitchFamily="18" charset="0"/>
              </a:rPr>
              <a:t>?</a:t>
            </a:r>
            <a:br>
              <a:rPr lang="en-US" sz="3200" dirty="0">
                <a:cs typeface="Times New Roman" pitchFamily="18" charset="0"/>
              </a:rPr>
            </a:br>
            <a:endParaRPr lang="en-US" sz="32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17714" y="838200"/>
            <a:ext cx="8839200" cy="6019800"/>
          </a:xfrm>
        </p:spPr>
        <p:txBody>
          <a:bodyPr/>
          <a:lstStyle/>
          <a:p>
            <a:pPr marL="457200" indent="-457200">
              <a:tabLst>
                <a:tab pos="860425" algn="l"/>
              </a:tabLst>
              <a:defRPr/>
            </a:pPr>
            <a:r>
              <a:rPr lang="en-US" sz="2400" dirty="0">
                <a:cs typeface="Times New Roman" pitchFamily="18" charset="0"/>
              </a:rPr>
              <a:t>1) 	Trauma al </a:t>
            </a:r>
            <a:r>
              <a:rPr lang="en-US" sz="2400" dirty="0" err="1">
                <a:cs typeface="Times New Roman" pitchFamily="18" charset="0"/>
              </a:rPr>
              <a:t>tejido</a:t>
            </a:r>
            <a:r>
              <a:rPr lang="en-US" sz="2400" dirty="0">
                <a:cs typeface="Times New Roman" pitchFamily="18" charset="0"/>
              </a:rPr>
              <a:t> vascular </a:t>
            </a:r>
            <a:r>
              <a:rPr lang="en-US" sz="2400" dirty="0" err="1">
                <a:cs typeface="Times New Roman" pitchFamily="18" charset="0"/>
              </a:rPr>
              <a:t>en</a:t>
            </a:r>
            <a:r>
              <a:rPr lang="en-US" sz="2400" dirty="0">
                <a:cs typeface="Times New Roman" pitchFamily="18" charset="0"/>
              </a:rPr>
              <a:t> la </a:t>
            </a:r>
            <a:r>
              <a:rPr lang="en-US" sz="2400" dirty="0" err="1">
                <a:cs typeface="Times New Roman" pitchFamily="18" charset="0"/>
              </a:rPr>
              <a:t>herida</a:t>
            </a:r>
            <a:endParaRPr lang="en-US" sz="2400" dirty="0">
              <a:cs typeface="Times New Roman" pitchFamily="18" charset="0"/>
            </a:endParaRPr>
          </a:p>
          <a:p>
            <a:pPr marL="457200" indent="-457200">
              <a:buFont typeface="Arial" charset="0"/>
              <a:buAutoNum type="arabicParenR" startAt="2"/>
              <a:defRPr/>
            </a:pPr>
            <a:r>
              <a:rPr lang="en-US" sz="2400" dirty="0" err="1">
                <a:cs typeface="Times New Roman" pitchFamily="18" charset="0"/>
              </a:rPr>
              <a:t>Formación</a:t>
            </a:r>
            <a:r>
              <a:rPr lang="en-US" sz="2400" dirty="0">
                <a:cs typeface="Times New Roman" pitchFamily="18" charset="0"/>
              </a:rPr>
              <a:t> del </a:t>
            </a:r>
            <a:r>
              <a:rPr lang="en-US" sz="2400" dirty="0" err="1">
                <a:cs typeface="Times New Roman" pitchFamily="18" charset="0"/>
              </a:rPr>
              <a:t>coágulo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914400" lvl="1" indent="-457200">
              <a:buFont typeface="Arial" charset="0"/>
              <a:buAutoNum type="arabicParenR" startAt="2"/>
              <a:defRPr/>
            </a:pPr>
            <a:r>
              <a:rPr lang="en-US" sz="2400" dirty="0">
                <a:cs typeface="Times New Roman" pitchFamily="18" charset="0"/>
              </a:rPr>
              <a:t>Barrera temporal contra </a:t>
            </a:r>
            <a:r>
              <a:rPr lang="en-US" sz="2400" dirty="0" err="1">
                <a:cs typeface="Times New Roman" pitchFamily="18" charset="0"/>
              </a:rPr>
              <a:t>patógenos</a:t>
            </a:r>
            <a:endParaRPr lang="en-US" sz="2400" dirty="0">
              <a:cs typeface="Times New Roman" pitchFamily="18" charset="0"/>
            </a:endParaRPr>
          </a:p>
          <a:p>
            <a:pPr marL="457200" indent="-457200">
              <a:buFont typeface="Arial" charset="0"/>
              <a:buAutoNum type="arabicParenR" startAt="2"/>
              <a:defRPr/>
            </a:pPr>
            <a:r>
              <a:rPr lang="en-US" sz="2400" dirty="0" err="1">
                <a:cs typeface="Times New Roman" pitchFamily="18" charset="0"/>
              </a:rPr>
              <a:t>Leucocitos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limpian</a:t>
            </a:r>
            <a:r>
              <a:rPr lang="en-US" sz="2400" dirty="0">
                <a:cs typeface="Times New Roman" pitchFamily="18" charset="0"/>
              </a:rPr>
              <a:t> la </a:t>
            </a:r>
            <a:r>
              <a:rPr lang="en-US" sz="2400" dirty="0" err="1">
                <a:cs typeface="Times New Roman" pitchFamily="18" charset="0"/>
              </a:rPr>
              <a:t>herida</a:t>
            </a:r>
            <a:endParaRPr lang="en-US" sz="2400" dirty="0">
              <a:cs typeface="Times New Roman" pitchFamily="18" charset="0"/>
            </a:endParaRPr>
          </a:p>
          <a:p>
            <a:pPr marL="457200" indent="-457200">
              <a:buFont typeface="Arial" charset="0"/>
              <a:buAutoNum type="arabicParenR" startAt="2"/>
              <a:defRPr/>
            </a:pPr>
            <a:r>
              <a:rPr lang="en-US" sz="2400" dirty="0" err="1">
                <a:cs typeface="Times New Roman" pitchFamily="18" charset="0"/>
              </a:rPr>
              <a:t>Tejido</a:t>
            </a:r>
            <a:r>
              <a:rPr lang="en-US" sz="2400" dirty="0">
                <a:cs typeface="Times New Roman" pitchFamily="18" charset="0"/>
              </a:rPr>
              <a:t> vascular granular </a:t>
            </a:r>
            <a:r>
              <a:rPr lang="en-US" sz="2400" dirty="0" err="1">
                <a:cs typeface="Times New Roman" pitchFamily="18" charset="0"/>
              </a:rPr>
              <a:t>crece</a:t>
            </a:r>
            <a:endParaRPr lang="en-US" sz="2400" dirty="0">
              <a:cs typeface="Times New Roman" pitchFamily="18" charset="0"/>
            </a:endParaRPr>
          </a:p>
          <a:p>
            <a:pPr marL="914400" lvl="1" indent="-457200">
              <a:buFont typeface="Arial" charset="0"/>
              <a:buAutoNum type="arabicParenR" startAt="2"/>
              <a:defRPr/>
            </a:pPr>
            <a:r>
              <a:rPr lang="en-US" sz="2400" b="1" dirty="0" err="1">
                <a:cs typeface="Times New Roman" pitchFamily="18" charset="0"/>
              </a:rPr>
              <a:t>granulación</a:t>
            </a:r>
            <a:endParaRPr lang="en-US" sz="2400" b="1" dirty="0">
              <a:cs typeface="Times New Roman" pitchFamily="18" charset="0"/>
            </a:endParaRPr>
          </a:p>
          <a:p>
            <a:pPr marL="914400" lvl="1" indent="-457200">
              <a:buFont typeface="Arial" charset="0"/>
              <a:buAutoNum type="arabicParenR" startAt="2"/>
              <a:defRPr/>
            </a:pPr>
            <a:r>
              <a:rPr lang="en-US" sz="2400" dirty="0" err="1">
                <a:cs typeface="Times New Roman" pitchFamily="18" charset="0"/>
              </a:rPr>
              <a:t>Tejdo</a:t>
            </a:r>
            <a:r>
              <a:rPr lang="en-US" sz="2400" dirty="0">
                <a:cs typeface="Times New Roman" pitchFamily="18" charset="0"/>
              </a:rPr>
              <a:t> vascular de forma granular </a:t>
            </a:r>
          </a:p>
          <a:p>
            <a:pPr marL="457200" indent="-457200">
              <a:buFont typeface="Arial" charset="0"/>
              <a:buAutoNum type="arabicParenR" startAt="2"/>
              <a:defRPr/>
            </a:pPr>
            <a:r>
              <a:rPr lang="en-US" sz="2400" dirty="0" err="1">
                <a:cs typeface="Times New Roman" pitchFamily="18" charset="0"/>
              </a:rPr>
              <a:t>Epitelio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regenera</a:t>
            </a:r>
            <a:r>
              <a:rPr lang="en-US" sz="2400" dirty="0">
                <a:cs typeface="Times New Roman" pitchFamily="18" charset="0"/>
              </a:rPr>
              <a:t>, (que </a:t>
            </a:r>
            <a:r>
              <a:rPr lang="en-US" sz="2400" dirty="0" err="1">
                <a:cs typeface="Times New Roman" pitchFamily="18" charset="0"/>
              </a:rPr>
              <a:t>significa</a:t>
            </a:r>
            <a:r>
              <a:rPr lang="en-US" sz="2400" dirty="0">
                <a:cs typeface="Times New Roman" pitchFamily="18" charset="0"/>
              </a:rPr>
              <a:t>?)</a:t>
            </a:r>
          </a:p>
          <a:p>
            <a:pPr marL="457200" indent="-457200">
              <a:buFont typeface="Arial" charset="0"/>
              <a:buAutoNum type="arabicParenR" startAt="2"/>
              <a:defRPr/>
            </a:pPr>
            <a:r>
              <a:rPr lang="en-US" sz="2400" dirty="0">
                <a:cs typeface="Times New Roman" pitchFamily="18" charset="0"/>
              </a:rPr>
              <a:t>TC, dermal </a:t>
            </a:r>
            <a:r>
              <a:rPr lang="en-US" sz="2400" dirty="0" err="1">
                <a:cs typeface="Times New Roman" pitchFamily="18" charset="0"/>
              </a:rPr>
              <a:t>fibrótico</a:t>
            </a:r>
            <a:r>
              <a:rPr lang="en-US" sz="2400" dirty="0">
                <a:cs typeface="Times New Roman" pitchFamily="18" charset="0"/>
              </a:rPr>
              <a:t> se forma. (que </a:t>
            </a:r>
            <a:r>
              <a:rPr lang="en-US" sz="2400" dirty="0" err="1">
                <a:cs typeface="Times New Roman" pitchFamily="18" charset="0"/>
              </a:rPr>
              <a:t>significa</a:t>
            </a:r>
            <a:r>
              <a:rPr lang="en-US" sz="2400" dirty="0">
                <a:cs typeface="Times New Roman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88545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err="1"/>
              <a:t>Pasos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Curación</a:t>
            </a:r>
            <a:r>
              <a:rPr lang="en-US" dirty="0"/>
              <a:t> de </a:t>
            </a:r>
            <a:r>
              <a:rPr lang="en-US" dirty="0" err="1"/>
              <a:t>Heridas</a:t>
            </a:r>
            <a:endParaRPr lang="en-US" sz="1500" dirty="0"/>
          </a:p>
        </p:txBody>
      </p:sp>
      <p:pic>
        <p:nvPicPr>
          <p:cNvPr id="6" name="Picture 2" descr="Wound healing involves blood clot formation, production of granulation tissue, epithelium regeneration, and connective tissue fibrosis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02152" y="864090"/>
            <a:ext cx="5565648" cy="568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13"/>
          </p:nvPr>
        </p:nvSpPr>
        <p:spPr>
          <a:xfrm>
            <a:off x="149352" y="6096000"/>
            <a:ext cx="1374648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cs typeface="Times New Roman" pitchFamily="18" charset="0"/>
              </a:rPr>
              <a:t>Figure 6.12</a:t>
            </a: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460155-DAC6-0A4B-B628-D2E586C4A961}"/>
              </a:ext>
            </a:extLst>
          </p:cNvPr>
          <p:cNvSpPr txBox="1"/>
          <p:nvPr/>
        </p:nvSpPr>
        <p:spPr>
          <a:xfrm>
            <a:off x="304800" y="1268373"/>
            <a:ext cx="3184718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Trauma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Coágulo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Fagocitosis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Vascularización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Granulación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Regeneración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Fibrosis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64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/>
              <a:t>Quemaduras</a:t>
            </a:r>
            <a:r>
              <a:rPr lang="en-US" sz="1500" dirty="0"/>
              <a:t>1</a:t>
            </a:r>
            <a:endParaRPr lang="en-US" sz="15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334000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en-US" sz="2600" dirty="0">
                <a:cs typeface="Times New Roman" pitchFamily="18" charset="0"/>
              </a:rPr>
              <a:t>Causa principal de </a:t>
            </a:r>
            <a:r>
              <a:rPr lang="en-US" altLang="en-US" sz="2600" dirty="0" err="1">
                <a:cs typeface="Times New Roman" pitchFamily="18" charset="0"/>
              </a:rPr>
              <a:t>muertes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accidentales</a:t>
            </a:r>
            <a:endParaRPr lang="en-US" altLang="en-US" sz="2600" dirty="0">
              <a:cs typeface="Times New Roman" pitchFamily="18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en-US" sz="2600" dirty="0" err="1">
                <a:cs typeface="Times New Roman" pitchFamily="18" charset="0"/>
              </a:rPr>
              <a:t>Causadas</a:t>
            </a:r>
            <a:r>
              <a:rPr lang="en-US" altLang="en-US" sz="2600" dirty="0">
                <a:cs typeface="Times New Roman" pitchFamily="18" charset="0"/>
              </a:rPr>
              <a:t> por: </a:t>
            </a:r>
            <a:r>
              <a:rPr lang="en-US" altLang="en-US" sz="2600" dirty="0" err="1">
                <a:cs typeface="Times New Roman" pitchFamily="18" charset="0"/>
              </a:rPr>
              <a:t>calor</a:t>
            </a:r>
            <a:r>
              <a:rPr lang="en-US" altLang="en-US" sz="2600" dirty="0">
                <a:cs typeface="Times New Roman" pitchFamily="18" charset="0"/>
              </a:rPr>
              <a:t>, </a:t>
            </a:r>
            <a:r>
              <a:rPr lang="en-US" altLang="en-US" sz="2600" dirty="0" err="1">
                <a:cs typeface="Times New Roman" pitchFamily="18" charset="0"/>
              </a:rPr>
              <a:t>radiacion</a:t>
            </a:r>
            <a:r>
              <a:rPr lang="en-US" altLang="en-US" sz="2600" dirty="0">
                <a:cs typeface="Times New Roman" pitchFamily="18" charset="0"/>
              </a:rPr>
              <a:t>, sol, </a:t>
            </a:r>
            <a:r>
              <a:rPr lang="en-US" altLang="en-US" sz="2600" dirty="0" err="1">
                <a:cs typeface="Times New Roman" pitchFamily="18" charset="0"/>
              </a:rPr>
              <a:t>electricidad</a:t>
            </a:r>
            <a:r>
              <a:rPr lang="en-US" altLang="en-US" sz="2600" dirty="0">
                <a:cs typeface="Times New Roman" pitchFamily="18" charset="0"/>
              </a:rPr>
              <a:t>, </a:t>
            </a:r>
            <a:r>
              <a:rPr lang="en-US" altLang="en-US" sz="2600" dirty="0" err="1">
                <a:cs typeface="Times New Roman" pitchFamily="18" charset="0"/>
              </a:rPr>
              <a:t>agentes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químicos</a:t>
            </a:r>
            <a:endParaRPr lang="en-US" altLang="en-US" sz="2600" dirty="0">
              <a:cs typeface="Times New Roman" pitchFamily="18" charset="0"/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en-US" sz="2600" dirty="0" err="1">
                <a:cs typeface="Times New Roman" pitchFamily="18" charset="0"/>
              </a:rPr>
              <a:t>Consecuencias</a:t>
            </a:r>
            <a:r>
              <a:rPr lang="en-US" altLang="en-US" sz="2600" dirty="0">
                <a:cs typeface="Times New Roman" pitchFamily="18" charset="0"/>
              </a:rPr>
              <a:t> mortals:  Perdida de </a:t>
            </a:r>
            <a:r>
              <a:rPr lang="en-US" altLang="en-US" sz="2600" dirty="0" err="1">
                <a:cs typeface="Times New Roman" pitchFamily="18" charset="0"/>
              </a:rPr>
              <a:t>fluidos</a:t>
            </a:r>
            <a:r>
              <a:rPr lang="en-US" altLang="en-US" sz="2600" dirty="0">
                <a:cs typeface="Times New Roman" pitchFamily="18" charset="0"/>
              </a:rPr>
              <a:t>, </a:t>
            </a:r>
            <a:r>
              <a:rPr lang="en-US" altLang="en-US" sz="2600" dirty="0" err="1">
                <a:cs typeface="Times New Roman" pitchFamily="18" charset="0"/>
              </a:rPr>
              <a:t>infeccion</a:t>
            </a:r>
            <a:r>
              <a:rPr lang="en-US" altLang="en-US" sz="2600" dirty="0">
                <a:cs typeface="Times New Roman" pitchFamily="18" charset="0"/>
              </a:rPr>
              <a:t>, </a:t>
            </a:r>
            <a:r>
              <a:rPr lang="en-US" altLang="en-US" sz="2600" dirty="0" err="1">
                <a:cs typeface="Times New Roman" pitchFamily="18" charset="0"/>
              </a:rPr>
              <a:t>daños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en</a:t>
            </a:r>
            <a:r>
              <a:rPr lang="en-US" altLang="en-US" sz="2600" dirty="0">
                <a:cs typeface="Times New Roman" pitchFamily="18" charset="0"/>
              </a:rPr>
              <a:t> el </a:t>
            </a:r>
            <a:r>
              <a:rPr lang="en-US" altLang="en-US" sz="2600" dirty="0" err="1">
                <a:cs typeface="Times New Roman" pitchFamily="18" charset="0"/>
              </a:rPr>
              <a:t>tejido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quemado</a:t>
            </a:r>
            <a:endParaRPr lang="en-US" altLang="en-US" sz="26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b="1" dirty="0">
                <a:cs typeface="Times New Roman" pitchFamily="18" charset="0"/>
              </a:rPr>
              <a:t>Primer </a:t>
            </a:r>
            <a:r>
              <a:rPr lang="en-US" altLang="en-US" sz="2400" b="1" dirty="0" err="1">
                <a:cs typeface="Times New Roman" pitchFamily="18" charset="0"/>
              </a:rPr>
              <a:t>grado</a:t>
            </a:r>
            <a:endParaRPr lang="en-US" altLang="en-US" sz="2400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dirty="0">
                <a:cs typeface="Times New Roman" pitchFamily="18" charset="0"/>
              </a:rPr>
              <a:t>Solo epidermis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dirty="0">
                <a:cs typeface="Times New Roman" pitchFamily="18" charset="0"/>
              </a:rPr>
              <a:t>Dolor, </a:t>
            </a:r>
            <a:r>
              <a:rPr lang="en-US" altLang="en-US" dirty="0" err="1">
                <a:cs typeface="Times New Roman" pitchFamily="18" charset="0"/>
              </a:rPr>
              <a:t>eritema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leve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dirty="0">
                <a:cs typeface="Times New Roman" pitchFamily="18" charset="0"/>
              </a:rPr>
              <a:t>Agua </a:t>
            </a:r>
            <a:r>
              <a:rPr lang="en-US" altLang="en-US" dirty="0" err="1">
                <a:cs typeface="Times New Roman" pitchFamily="18" charset="0"/>
              </a:rPr>
              <a:t>fria</a:t>
            </a:r>
            <a:r>
              <a:rPr lang="en-US" altLang="en-US" dirty="0">
                <a:cs typeface="Times New Roman" pitchFamily="18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b="1" dirty="0">
                <a:cs typeface="Times New Roman" pitchFamily="18" charset="0"/>
              </a:rPr>
              <a:t>Segundo </a:t>
            </a:r>
            <a:r>
              <a:rPr lang="en-US" altLang="en-US" sz="2400" b="1" dirty="0" err="1">
                <a:cs typeface="Times New Roman" pitchFamily="18" charset="0"/>
              </a:rPr>
              <a:t>grado</a:t>
            </a:r>
            <a:endParaRPr lang="en-US" altLang="en-US" sz="2400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dirty="0">
                <a:cs typeface="Times New Roman" pitchFamily="18" charset="0"/>
              </a:rPr>
              <a:t>Epidermis y </a:t>
            </a:r>
            <a:r>
              <a:rPr lang="en-US" altLang="en-US" dirty="0" err="1">
                <a:cs typeface="Times New Roman" pitchFamily="18" charset="0"/>
              </a:rPr>
              <a:t>parte</a:t>
            </a:r>
            <a:r>
              <a:rPr lang="en-US" altLang="en-US" dirty="0">
                <a:cs typeface="Times New Roman" pitchFamily="18" charset="0"/>
              </a:rPr>
              <a:t> de la dermis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dirty="0" err="1">
                <a:cs typeface="Times New Roman" pitchFamily="18" charset="0"/>
              </a:rPr>
              <a:t>Sampollas</a:t>
            </a:r>
            <a:r>
              <a:rPr lang="en-US" altLang="en-US" dirty="0">
                <a:cs typeface="Times New Roman" pitchFamily="18" charset="0"/>
              </a:rPr>
              <a:t> y doloroso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dirty="0" err="1">
                <a:cs typeface="Times New Roman" pitchFamily="18" charset="0"/>
              </a:rPr>
              <a:t>Cicatrización</a:t>
            </a:r>
            <a:r>
              <a:rPr lang="en-US" altLang="en-US" dirty="0">
                <a:cs typeface="Times New Roman" pitchFamily="18" charset="0"/>
              </a:rPr>
              <a:t> observable</a:t>
            </a:r>
          </a:p>
        </p:txBody>
      </p:sp>
    </p:spTree>
    <p:extLst>
      <p:ext uri="{BB962C8B-B14F-4D97-AF65-F5344CB8AC3E}">
        <p14:creationId xmlns:p14="http://schemas.microsoft.com/office/powerpoint/2010/main" val="225275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err="1"/>
              <a:t>Quemaduras</a:t>
            </a:r>
            <a:endParaRPr lang="en-US" sz="15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321040" cy="5334000"/>
          </a:xfrm>
        </p:spPr>
        <p:txBody>
          <a:bodyPr/>
          <a:lstStyle/>
          <a:p>
            <a:pPr marL="114300" lvl="1" indent="0">
              <a:buNone/>
            </a:pPr>
            <a:r>
              <a:rPr lang="en-US" altLang="en-US" sz="3000" b="1" dirty="0" err="1">
                <a:cs typeface="Times New Roman" pitchFamily="18" charset="0"/>
              </a:rPr>
              <a:t>Tercer</a:t>
            </a:r>
            <a:r>
              <a:rPr lang="en-US" altLang="en-US" sz="3000" b="1" dirty="0">
                <a:cs typeface="Times New Roman" pitchFamily="18" charset="0"/>
              </a:rPr>
              <a:t> </a:t>
            </a:r>
            <a:r>
              <a:rPr lang="en-US" altLang="en-US" sz="3000" b="1" dirty="0" err="1">
                <a:cs typeface="Times New Roman" pitchFamily="18" charset="0"/>
              </a:rPr>
              <a:t>grado</a:t>
            </a:r>
            <a:endParaRPr lang="en-US" altLang="en-US" sz="3000" b="1" dirty="0">
              <a:cs typeface="Times New Roman" pitchFamily="18" charset="0"/>
            </a:endParaRPr>
          </a:p>
          <a:p>
            <a:pPr lvl="2"/>
            <a:r>
              <a:rPr lang="en-US" altLang="en-US" dirty="0">
                <a:cs typeface="Times New Roman" pitchFamily="18" charset="0"/>
              </a:rPr>
              <a:t>Epidermis, dermis, </a:t>
            </a:r>
            <a:r>
              <a:rPr lang="en-US" altLang="en-US" dirty="0" err="1">
                <a:cs typeface="Times New Roman" pitchFamily="18" charset="0"/>
              </a:rPr>
              <a:t>hipodermis</a:t>
            </a:r>
            <a:endParaRPr lang="en-US" altLang="en-US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Hospitalización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requerida</a:t>
            </a:r>
            <a:endParaRPr lang="en-US" altLang="en-US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Riesgos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deshidratación</a:t>
            </a:r>
            <a:r>
              <a:rPr lang="en-US" altLang="en-US" dirty="0">
                <a:cs typeface="Times New Roman" pitchFamily="18" charset="0"/>
              </a:rPr>
              <a:t> e </a:t>
            </a:r>
            <a:r>
              <a:rPr lang="en-US" altLang="en-US" dirty="0" err="1">
                <a:cs typeface="Times New Roman" pitchFamily="18" charset="0"/>
              </a:rPr>
              <a:t>infección</a:t>
            </a:r>
            <a:endParaRPr lang="en-US" altLang="en-US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Cicatrización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severa</a:t>
            </a:r>
            <a:endParaRPr lang="en-US" altLang="en-US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Requiere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debridación</a:t>
            </a:r>
            <a:endParaRPr lang="en-US" altLang="en-US" dirty="0">
              <a:cs typeface="Times New Roman" pitchFamily="18" charset="0"/>
            </a:endParaRPr>
          </a:p>
          <a:p>
            <a:pPr lvl="2"/>
            <a:r>
              <a:rPr lang="en-US" altLang="en-US" b="1" dirty="0" err="1">
                <a:cs typeface="Times New Roman" pitchFamily="18" charset="0"/>
              </a:rPr>
              <a:t>Puede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requerir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transplante</a:t>
            </a:r>
            <a:r>
              <a:rPr lang="en-US" altLang="en-US" b="1" dirty="0">
                <a:cs typeface="Times New Roman" pitchFamily="18" charset="0"/>
              </a:rPr>
              <a:t> de </a:t>
            </a:r>
            <a:r>
              <a:rPr lang="en-US" altLang="en-US" b="1" dirty="0" err="1">
                <a:cs typeface="Times New Roman" pitchFamily="18" charset="0"/>
              </a:rPr>
              <a:t>tejidos</a:t>
            </a:r>
            <a:endParaRPr lang="en-US" altLang="en-US" b="1" dirty="0">
              <a:cs typeface="Times New Roman" pitchFamily="18" charset="0"/>
            </a:endParaRPr>
          </a:p>
          <a:p>
            <a:pPr lvl="1"/>
            <a:r>
              <a:rPr lang="en-US" altLang="en-US" sz="2400" dirty="0">
                <a:cs typeface="Times New Roman" pitchFamily="18" charset="0"/>
              </a:rPr>
              <a:t>Se </a:t>
            </a:r>
            <a:r>
              <a:rPr lang="en-US" altLang="en-US" sz="2400" dirty="0" err="1">
                <a:cs typeface="Times New Roman" pitchFamily="18" charset="0"/>
              </a:rPr>
              <a:t>evalua</a:t>
            </a:r>
            <a:r>
              <a:rPr lang="en-US" altLang="en-US" sz="2400" dirty="0">
                <a:cs typeface="Times New Roman" pitchFamily="18" charset="0"/>
              </a:rPr>
              <a:t> con </a:t>
            </a:r>
            <a:r>
              <a:rPr lang="en-US" altLang="en-US" sz="2400" dirty="0" err="1">
                <a:cs typeface="Times New Roman" pitchFamily="18" charset="0"/>
              </a:rPr>
              <a:t>regla</a:t>
            </a:r>
            <a:r>
              <a:rPr lang="en-US" altLang="en-US" sz="2400" dirty="0">
                <a:cs typeface="Times New Roman" pitchFamily="18" charset="0"/>
              </a:rPr>
              <a:t> de los 9</a:t>
            </a:r>
          </a:p>
        </p:txBody>
      </p:sp>
    </p:spTree>
    <p:extLst>
      <p:ext uri="{BB962C8B-B14F-4D97-AF65-F5344CB8AC3E}">
        <p14:creationId xmlns:p14="http://schemas.microsoft.com/office/powerpoint/2010/main" val="304342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F7AC-717D-4649-A895-9D774780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6216"/>
          </a:xfrm>
        </p:spPr>
        <p:txBody>
          <a:bodyPr/>
          <a:lstStyle/>
          <a:p>
            <a:r>
              <a:rPr lang="en-US" dirty="0" err="1"/>
              <a:t>Quemaduras</a:t>
            </a:r>
            <a:r>
              <a:rPr lang="en-US" dirty="0"/>
              <a:t> – </a:t>
            </a:r>
            <a:r>
              <a:rPr lang="en-US" dirty="0" err="1"/>
              <a:t>Regla</a:t>
            </a:r>
            <a:r>
              <a:rPr lang="en-US" dirty="0"/>
              <a:t> de los 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A450B-C13B-1A46-B67A-27928AD038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12C652-E32C-894D-8A86-E03DE23FA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ABA8E-00D6-734B-B552-810246E6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76111"/>
            <a:ext cx="8382000" cy="5836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60ACE9-2623-7745-B9C2-64D84014CA68}"/>
              </a:ext>
            </a:extLst>
          </p:cNvPr>
          <p:cNvSpPr txBox="1"/>
          <p:nvPr/>
        </p:nvSpPr>
        <p:spPr>
          <a:xfrm>
            <a:off x="3048000" y="1295400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Estimar</a:t>
            </a:r>
            <a:r>
              <a:rPr lang="en-US" sz="2400" dirty="0"/>
              <a:t> % de </a:t>
            </a:r>
            <a:r>
              <a:rPr lang="en-US" sz="2400" dirty="0" err="1"/>
              <a:t>superficie</a:t>
            </a:r>
            <a:r>
              <a:rPr lang="en-US" sz="2400" dirty="0"/>
              <a:t> corporal </a:t>
            </a:r>
            <a:r>
              <a:rPr lang="en-US" sz="2400" dirty="0" err="1"/>
              <a:t>afectada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7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/>
          <a:p>
            <a:r>
              <a:rPr lang="en-US" dirty="0"/>
              <a:t>6.4b </a:t>
            </a:r>
            <a:r>
              <a:rPr lang="en-US" dirty="0" err="1"/>
              <a:t>Envejecimiento</a:t>
            </a:r>
            <a:endParaRPr lang="en-US" sz="15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334000"/>
          </a:xfrm>
        </p:spPr>
        <p:txBody>
          <a:bodyPr/>
          <a:lstStyle/>
          <a:p>
            <a:pPr marL="457200" indent="-457200"/>
            <a:r>
              <a:rPr lang="en-US" altLang="en-US" sz="2800" dirty="0" err="1">
                <a:cs typeface="Times New Roman" pitchFamily="18" charset="0"/>
              </a:rPr>
              <a:t>Cambios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piel</a:t>
            </a:r>
            <a:r>
              <a:rPr lang="en-US" altLang="en-US" sz="2800" dirty="0">
                <a:cs typeface="Times New Roman" pitchFamily="18" charset="0"/>
              </a:rPr>
              <a:t> con el </a:t>
            </a:r>
            <a:r>
              <a:rPr lang="en-US" altLang="en-US" sz="2800" dirty="0" err="1">
                <a:cs typeface="Times New Roman" pitchFamily="18" charset="0"/>
              </a:rPr>
              <a:t>envejecimiento:S</a:t>
            </a:r>
            <a:endParaRPr lang="en-US" altLang="en-US" sz="2800" dirty="0">
              <a:cs typeface="Times New Roman" pitchFamily="18" charset="0"/>
            </a:endParaRPr>
          </a:p>
          <a:p>
            <a:pPr lvl="1" indent="-347472"/>
            <a:r>
              <a:rPr lang="en-US" altLang="en-US" sz="2400" dirty="0">
                <a:cs typeface="Times New Roman" pitchFamily="18" charset="0"/>
              </a:rPr>
              <a:t>Se </a:t>
            </a:r>
            <a:r>
              <a:rPr lang="en-US" altLang="en-US" sz="2400" dirty="0" err="1">
                <a:cs typeface="Times New Roman" pitchFamily="18" charset="0"/>
              </a:rPr>
              <a:t>reducen</a:t>
            </a:r>
            <a:r>
              <a:rPr lang="en-US" altLang="en-US" sz="2400" dirty="0">
                <a:cs typeface="Times New Roman" pitchFamily="18" charset="0"/>
              </a:rPr>
              <a:t> el </a:t>
            </a:r>
            <a:r>
              <a:rPr lang="en-US" altLang="en-US" sz="2400" dirty="0" err="1">
                <a:cs typeface="Times New Roman" pitchFamily="18" charset="0"/>
              </a:rPr>
              <a:t>numero</a:t>
            </a:r>
            <a:r>
              <a:rPr lang="en-US" altLang="en-US" sz="2400" dirty="0">
                <a:cs typeface="Times New Roman" pitchFamily="18" charset="0"/>
              </a:rPr>
              <a:t> y la </a:t>
            </a:r>
            <a:r>
              <a:rPr lang="en-US" altLang="en-US" sz="2400" dirty="0" err="1">
                <a:cs typeface="Times New Roman" pitchFamily="18" charset="0"/>
              </a:rPr>
              <a:t>actividad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células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madres</a:t>
            </a:r>
            <a:endParaRPr lang="en-US" altLang="en-US" sz="2400" dirty="0">
              <a:cs typeface="Times New Roman" pitchFamily="18" charset="0"/>
            </a:endParaRPr>
          </a:p>
          <a:p>
            <a:pPr lvl="2"/>
            <a:r>
              <a:rPr lang="en-US" altLang="en-US" sz="2000" dirty="0" err="1">
                <a:cs typeface="Times New Roman" pitchFamily="18" charset="0"/>
              </a:rPr>
              <a:t>Reparación</a:t>
            </a:r>
            <a:r>
              <a:rPr lang="en-US" altLang="en-US" sz="2000" dirty="0">
                <a:cs typeface="Times New Roman" pitchFamily="18" charset="0"/>
              </a:rPr>
              <a:t> mas </a:t>
            </a:r>
            <a:r>
              <a:rPr lang="en-US" altLang="en-US" sz="2000" dirty="0" err="1">
                <a:cs typeface="Times New Roman" pitchFamily="18" charset="0"/>
              </a:rPr>
              <a:t>lenta</a:t>
            </a:r>
            <a:endParaRPr lang="en-US" altLang="en-US" sz="2000" dirty="0">
              <a:cs typeface="Times New Roman" pitchFamily="18" charset="0"/>
            </a:endParaRPr>
          </a:p>
          <a:p>
            <a:pPr lvl="2"/>
            <a:r>
              <a:rPr lang="en-US" altLang="en-US" sz="2000" dirty="0">
                <a:cs typeface="Times New Roman" pitchFamily="18" charset="0"/>
              </a:rPr>
              <a:t>La </a:t>
            </a:r>
            <a:r>
              <a:rPr lang="en-US" altLang="en-US" sz="2000" dirty="0" err="1">
                <a:cs typeface="Times New Roman" pitchFamily="18" charset="0"/>
              </a:rPr>
              <a:t>piel</a:t>
            </a:r>
            <a:r>
              <a:rPr lang="en-US" altLang="en-US" sz="2000" dirty="0">
                <a:cs typeface="Times New Roman" pitchFamily="18" charset="0"/>
              </a:rPr>
              <a:t> mas </a:t>
            </a:r>
            <a:r>
              <a:rPr lang="en-US" altLang="en-US" sz="2000" dirty="0" err="1">
                <a:cs typeface="Times New Roman" pitchFamily="18" charset="0"/>
              </a:rPr>
              <a:t>fina</a:t>
            </a:r>
            <a:r>
              <a:rPr lang="en-US" altLang="en-US" sz="2000" dirty="0">
                <a:cs typeface="Times New Roman" pitchFamily="18" charset="0"/>
              </a:rPr>
              <a:t>, </a:t>
            </a:r>
            <a:r>
              <a:rPr lang="en-US" altLang="en-US" sz="2000" dirty="0" err="1">
                <a:cs typeface="Times New Roman" pitchFamily="18" charset="0"/>
              </a:rPr>
              <a:t>menos</a:t>
            </a:r>
            <a:r>
              <a:rPr lang="en-US" altLang="en-US" sz="2000" dirty="0">
                <a:cs typeface="Times New Roman" pitchFamily="18" charset="0"/>
              </a:rPr>
              <a:t> protective</a:t>
            </a:r>
          </a:p>
          <a:p>
            <a:pPr lvl="1" indent="-347472"/>
            <a:r>
              <a:rPr lang="en-US" altLang="en-US" sz="2400" dirty="0" err="1">
                <a:cs typeface="Times New Roman" pitchFamily="18" charset="0"/>
              </a:rPr>
              <a:t>Menos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fibras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colágeno</a:t>
            </a:r>
            <a:r>
              <a:rPr lang="en-US" altLang="en-US" sz="2400" dirty="0">
                <a:cs typeface="Times New Roman" pitchFamily="18" charset="0"/>
              </a:rPr>
              <a:t> – Resistencia?</a:t>
            </a:r>
          </a:p>
          <a:p>
            <a:pPr lvl="1" indent="-347472"/>
            <a:r>
              <a:rPr lang="en-US" altLang="en-US" sz="2400" dirty="0">
                <a:cs typeface="Times New Roman" pitchFamily="18" charset="0"/>
              </a:rPr>
              <a:t>Perdida de </a:t>
            </a:r>
            <a:r>
              <a:rPr lang="en-US" altLang="en-US" sz="2400" dirty="0" err="1">
                <a:cs typeface="Times New Roman" pitchFamily="18" charset="0"/>
              </a:rPr>
              <a:t>elasticidad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elastina</a:t>
            </a:r>
            <a:r>
              <a:rPr lang="en-US" altLang="en-US" sz="2400" dirty="0">
                <a:cs typeface="Times New Roman" pitchFamily="18" charset="0"/>
              </a:rPr>
              <a:t> - </a:t>
            </a:r>
          </a:p>
          <a:p>
            <a:pPr lvl="1" indent="-347472"/>
            <a:r>
              <a:rPr lang="en-US" altLang="en-US" sz="2400" dirty="0">
                <a:cs typeface="Times New Roman" pitchFamily="18" charset="0"/>
              </a:rPr>
              <a:t>Se </a:t>
            </a:r>
            <a:r>
              <a:rPr lang="en-US" altLang="en-US" sz="2400" dirty="0" err="1">
                <a:cs typeface="Times New Roman" pitchFamily="18" charset="0"/>
              </a:rPr>
              <a:t>forman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arrugas</a:t>
            </a:r>
            <a:endParaRPr lang="en-US" altLang="en-US" sz="2400" dirty="0">
              <a:cs typeface="Times New Roman" pitchFamily="18" charset="0"/>
            </a:endParaRPr>
          </a:p>
          <a:p>
            <a:pPr lvl="1" indent="-347472"/>
            <a:r>
              <a:rPr lang="en-US" altLang="en-US" sz="2400" dirty="0" err="1">
                <a:cs typeface="Times New Roman" pitchFamily="18" charset="0"/>
              </a:rPr>
              <a:t>Función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inmunológica</a:t>
            </a:r>
            <a:r>
              <a:rPr lang="en-US" altLang="en-US" sz="2400" dirty="0">
                <a:cs typeface="Times New Roman" pitchFamily="18" charset="0"/>
              </a:rPr>
              <a:t> de Langerhans se reduce</a:t>
            </a:r>
          </a:p>
          <a:p>
            <a:pPr lvl="1" indent="-347472"/>
            <a:r>
              <a:rPr lang="en-US" altLang="en-US" sz="2400" dirty="0" err="1">
                <a:cs typeface="Times New Roman" pitchFamily="18" charset="0"/>
              </a:rPr>
              <a:t>Folículo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piloso</a:t>
            </a:r>
            <a:r>
              <a:rPr lang="en-US" altLang="en-US" sz="2400" dirty="0">
                <a:cs typeface="Times New Roman" pitchFamily="18" charset="0"/>
              </a:rPr>
              <a:t>, produce </a:t>
            </a:r>
            <a:r>
              <a:rPr lang="en-US" altLang="en-US" sz="2400" dirty="0" err="1">
                <a:cs typeface="Times New Roman" pitchFamily="18" charset="0"/>
              </a:rPr>
              <a:t>pelo</a:t>
            </a:r>
            <a:r>
              <a:rPr lang="en-US" altLang="en-US" sz="2400" dirty="0">
                <a:cs typeface="Times New Roman" pitchFamily="18" charset="0"/>
              </a:rPr>
              <a:t> mas </a:t>
            </a:r>
            <a:r>
              <a:rPr lang="en-US" altLang="en-US" sz="2400" dirty="0" err="1">
                <a:cs typeface="Times New Roman" pitchFamily="18" charset="0"/>
              </a:rPr>
              <a:t>fino</a:t>
            </a:r>
            <a:r>
              <a:rPr lang="en-US" altLang="en-US" sz="2400" dirty="0">
                <a:cs typeface="Times New Roman" pitchFamily="18" charset="0"/>
              </a:rPr>
              <a:t>, con </a:t>
            </a:r>
            <a:r>
              <a:rPr lang="en-US" altLang="en-US" sz="2400" dirty="0" err="1">
                <a:cs typeface="Times New Roman" pitchFamily="18" charset="0"/>
              </a:rPr>
              <a:t>menos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pigmento</a:t>
            </a:r>
            <a:r>
              <a:rPr lang="en-US" altLang="en-US" sz="2400" dirty="0">
                <a:cs typeface="Times New Roman" pitchFamily="18" charset="0"/>
              </a:rPr>
              <a:t> o o </a:t>
            </a:r>
            <a:r>
              <a:rPr lang="en-US" altLang="en-US" sz="2400" dirty="0" err="1">
                <a:cs typeface="Times New Roman" pitchFamily="18" charset="0"/>
              </a:rPr>
              <a:t>deja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producirlo</a:t>
            </a:r>
            <a:r>
              <a:rPr lang="en-US" altLang="en-US" sz="24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1180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Tegumentario</a:t>
            </a:r>
            <a:r>
              <a:rPr lang="en-US" dirty="0"/>
              <a:t> - </a:t>
            </a:r>
            <a:r>
              <a:rPr lang="en-US" dirty="0" err="1"/>
              <a:t>Introducción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>
                  <a:defRPr/>
                </a:pPr>
                <a:r>
                  <a:rPr lang="en-US" altLang="en-US" dirty="0" err="1">
                    <a:cs typeface="Times New Roman" pitchFamily="18" charset="0"/>
                  </a:rPr>
                  <a:t>Cubre</a:t>
                </a:r>
                <a:r>
                  <a:rPr lang="en-US" altLang="en-US" dirty="0">
                    <a:cs typeface="Times New Roman" pitchFamily="18" charset="0"/>
                  </a:rPr>
                  <a:t> el </a:t>
                </a:r>
                <a:r>
                  <a:rPr lang="en-US" altLang="en-US" dirty="0" err="1">
                    <a:cs typeface="Times New Roman" pitchFamily="18" charset="0"/>
                  </a:rPr>
                  <a:t>cuerpo</a:t>
                </a:r>
                <a:endParaRPr lang="en-US" altLang="en-US" dirty="0">
                  <a:cs typeface="Times New Roman" pitchFamily="18" charset="0"/>
                </a:endParaRPr>
              </a:p>
              <a:p>
                <a:pPr lvl="1">
                  <a:defRPr/>
                </a:pPr>
                <a:r>
                  <a:rPr lang="en-US" altLang="en-US" dirty="0" err="1">
                    <a:cs typeface="Times New Roman" pitchFamily="18" charset="0"/>
                  </a:rPr>
                  <a:t>Consiste</a:t>
                </a:r>
                <a:r>
                  <a:rPr lang="en-US" altLang="en-US" dirty="0">
                    <a:cs typeface="Times New Roman" pitchFamily="18" charset="0"/>
                  </a:rPr>
                  <a:t> de </a:t>
                </a:r>
                <a:r>
                  <a:rPr lang="en-US" altLang="en-US" dirty="0" err="1">
                    <a:cs typeface="Times New Roman" pitchFamily="18" charset="0"/>
                  </a:rPr>
                  <a:t>piel</a:t>
                </a:r>
                <a:r>
                  <a:rPr lang="en-US" altLang="en-US" dirty="0">
                    <a:cs typeface="Times New Roman" pitchFamily="18" charset="0"/>
                  </a:rPr>
                  <a:t> y </a:t>
                </a:r>
                <a:r>
                  <a:rPr lang="en-US" altLang="en-US" dirty="0" err="1">
                    <a:cs typeface="Times New Roman" pitchFamily="18" charset="0"/>
                  </a:rPr>
                  <a:t>estructuras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accesorias</a:t>
                </a:r>
                <a:endParaRPr lang="en-US" altLang="en-US" dirty="0">
                  <a:cs typeface="Times New Roman" pitchFamily="18" charset="0"/>
                </a:endParaRPr>
              </a:p>
              <a:p>
                <a:pPr lvl="2">
                  <a:defRPr/>
                </a:pPr>
                <a:r>
                  <a:rPr lang="en-US" altLang="en-US" dirty="0" err="1">
                    <a:cs typeface="Times New Roman" pitchFamily="18" charset="0"/>
                  </a:rPr>
                  <a:t>Uñas</a:t>
                </a:r>
                <a:r>
                  <a:rPr lang="en-US" altLang="en-US" dirty="0">
                    <a:cs typeface="Times New Roman" pitchFamily="18" charset="0"/>
                  </a:rPr>
                  <a:t>, </a:t>
                </a:r>
                <a:r>
                  <a:rPr lang="en-US" altLang="en-US" dirty="0" err="1">
                    <a:cs typeface="Times New Roman" pitchFamily="18" charset="0"/>
                  </a:rPr>
                  <a:t>pelo</a:t>
                </a:r>
                <a:r>
                  <a:rPr lang="en-US" altLang="en-US" dirty="0">
                    <a:cs typeface="Times New Roman" pitchFamily="18" charset="0"/>
                  </a:rPr>
                  <a:t>, </a:t>
                </a:r>
                <a:r>
                  <a:rPr lang="en-US" altLang="en-US" dirty="0" err="1">
                    <a:cs typeface="Times New Roman" pitchFamily="18" charset="0"/>
                  </a:rPr>
                  <a:t>glandulas</a:t>
                </a:r>
                <a:r>
                  <a:rPr lang="en-US" altLang="en-US" dirty="0">
                    <a:cs typeface="Times New Roman" pitchFamily="18" charset="0"/>
                  </a:rPr>
                  <a:t> (</a:t>
                </a:r>
                <a:r>
                  <a:rPr lang="en-US" altLang="en-US" dirty="0" err="1">
                    <a:cs typeface="Times New Roman" pitchFamily="18" charset="0"/>
                  </a:rPr>
                  <a:t>cebáceas</a:t>
                </a:r>
                <a:r>
                  <a:rPr lang="en-US" altLang="en-US" dirty="0">
                    <a:cs typeface="Times New Roman" pitchFamily="18" charset="0"/>
                  </a:rPr>
                  <a:t> y </a:t>
                </a:r>
                <a:r>
                  <a:rPr lang="en-US" altLang="en-US" dirty="0" err="1">
                    <a:cs typeface="Times New Roman" pitchFamily="18" charset="0"/>
                  </a:rPr>
                  <a:t>sudoríparas</a:t>
                </a:r>
                <a:r>
                  <a:rPr lang="en-US" altLang="en-US" dirty="0">
                    <a:cs typeface="Times New Roman" pitchFamily="18" charset="0"/>
                  </a:rPr>
                  <a:t>, </a:t>
                </a:r>
                <a:r>
                  <a:rPr lang="en-US" altLang="en-US" dirty="0" err="1">
                    <a:cs typeface="Times New Roman" pitchFamily="18" charset="0"/>
                  </a:rPr>
                  <a:t>ceruminosas</a:t>
                </a:r>
                <a:r>
                  <a:rPr lang="en-US" altLang="en-US" dirty="0">
                    <a:cs typeface="Times New Roman" pitchFamily="18" charset="0"/>
                  </a:rPr>
                  <a:t>, </a:t>
                </a:r>
                <a:r>
                  <a:rPr lang="en-US" altLang="en-US" dirty="0" err="1">
                    <a:cs typeface="Times New Roman" pitchFamily="18" charset="0"/>
                  </a:rPr>
                  <a:t>mamarias</a:t>
                </a:r>
                <a:endParaRPr lang="en-US" altLang="en-US" dirty="0">
                  <a:cs typeface="Times New Roman" pitchFamily="18" charset="0"/>
                </a:endParaRPr>
              </a:p>
              <a:p>
                <a:pPr lvl="1">
                  <a:defRPr/>
                </a:pPr>
                <a:r>
                  <a:rPr lang="en-US" altLang="en-US" b="1" dirty="0">
                    <a:cs typeface="Times New Roman" pitchFamily="18" charset="0"/>
                  </a:rPr>
                  <a:t>Tegument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en-US" b="1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piel</a:t>
                </a:r>
                <a:r>
                  <a:rPr lang="en-US" altLang="en-US" dirty="0">
                    <a:cs typeface="Times New Roman" pitchFamily="18" charset="0"/>
                  </a:rPr>
                  <a:t>, una </a:t>
                </a:r>
                <a:r>
                  <a:rPr lang="en-US" altLang="en-US" dirty="0" err="1">
                    <a:cs typeface="Times New Roman" pitchFamily="18" charset="0"/>
                  </a:rPr>
                  <a:t>membrana</a:t>
                </a:r>
                <a:r>
                  <a:rPr lang="en-US" altLang="en-US" dirty="0">
                    <a:cs typeface="Times New Roman" pitchFamily="18" charset="0"/>
                  </a:rPr>
                  <a:t> </a:t>
                </a:r>
                <a:r>
                  <a:rPr lang="en-US" altLang="en-US" dirty="0" err="1">
                    <a:cs typeface="Times New Roman" pitchFamily="18" charset="0"/>
                  </a:rPr>
                  <a:t>cutánea</a:t>
                </a:r>
                <a:endParaRPr lang="en-US" altLang="en-US" dirty="0">
                  <a:cs typeface="Times New Roman" pitchFamily="18" charset="0"/>
                </a:endParaRPr>
              </a:p>
              <a:p>
                <a:pPr lvl="2">
                  <a:defRPr/>
                </a:pPr>
                <a:r>
                  <a:rPr lang="en-US" altLang="en-US" sz="2000" dirty="0" err="1">
                    <a:cs typeface="Times New Roman" pitchFamily="18" charset="0"/>
                  </a:rPr>
                  <a:t>Serosas</a:t>
                </a:r>
                <a:r>
                  <a:rPr lang="en-US" altLang="en-US" sz="2000" dirty="0">
                    <a:cs typeface="Times New Roman" pitchFamily="18" charset="0"/>
                  </a:rPr>
                  <a:t>, </a:t>
                </a:r>
                <a:r>
                  <a:rPr lang="en-US" altLang="en-US" sz="2000" dirty="0" err="1">
                    <a:cs typeface="Times New Roman" pitchFamily="18" charset="0"/>
                  </a:rPr>
                  <a:t>mucosas</a:t>
                </a:r>
                <a:endParaRPr lang="en-US" altLang="en-US" sz="2000" dirty="0">
                  <a:cs typeface="Times New Roman" pitchFamily="18" charset="0"/>
                </a:endParaRPr>
              </a:p>
              <a:p>
                <a:pPr lvl="1">
                  <a:defRPr/>
                </a:pPr>
                <a:r>
                  <a:rPr lang="en-US" altLang="en-US" dirty="0">
                    <a:cs typeface="Times New Roman" pitchFamily="18" charset="0"/>
                  </a:rPr>
                  <a:t>Primera barrera de defense contra el </a:t>
                </a:r>
                <a:r>
                  <a:rPr lang="en-US" altLang="en-US" dirty="0" err="1">
                    <a:cs typeface="Times New Roman" pitchFamily="18" charset="0"/>
                  </a:rPr>
                  <a:t>exerior</a:t>
                </a:r>
                <a:endParaRPr lang="en-US" altLang="en-US" dirty="0">
                  <a:cs typeface="Times New Roman" pitchFamily="18" charset="0"/>
                </a:endParaRPr>
              </a:p>
              <a:p>
                <a:pPr lvl="1">
                  <a:defRPr/>
                </a:pPr>
                <a:r>
                  <a:rPr lang="en-US" altLang="en-US" dirty="0" err="1">
                    <a:cs typeface="Times New Roman" pitchFamily="18" charset="0"/>
                  </a:rPr>
                  <a:t>Indicador</a:t>
                </a:r>
                <a:r>
                  <a:rPr lang="en-US" altLang="en-US" dirty="0">
                    <a:cs typeface="Times New Roman" pitchFamily="18" charset="0"/>
                  </a:rPr>
                  <a:t>  visual de </a:t>
                </a:r>
                <a:r>
                  <a:rPr lang="en-US" altLang="en-US" dirty="0" err="1">
                    <a:cs typeface="Times New Roman" pitchFamily="18" charset="0"/>
                  </a:rPr>
                  <a:t>fisiología</a:t>
                </a:r>
                <a:r>
                  <a:rPr lang="en-US" altLang="en-US" dirty="0">
                    <a:cs typeface="Times New Roman" pitchFamily="18" charset="0"/>
                  </a:rPr>
                  <a:t> (homeostasis, </a:t>
                </a:r>
                <a:r>
                  <a:rPr lang="en-US" altLang="en-US" dirty="0" err="1">
                    <a:cs typeface="Times New Roman" pitchFamily="18" charset="0"/>
                  </a:rPr>
                  <a:t>salud</a:t>
                </a:r>
                <a:r>
                  <a:rPr lang="en-US" altLang="en-US" dirty="0">
                    <a:cs typeface="Times New Roman" pitchFamily="18" charset="0"/>
                  </a:rPr>
                  <a:t>)</a:t>
                </a:r>
              </a:p>
              <a:p>
                <a:pPr lvl="1">
                  <a:defRPr/>
                </a:pPr>
                <a:r>
                  <a:rPr lang="en-US" altLang="en-US" b="1" dirty="0" err="1">
                    <a:cs typeface="Times New Roman" pitchFamily="18" charset="0"/>
                  </a:rPr>
                  <a:t>Dermatología</a:t>
                </a:r>
                <a:r>
                  <a:rPr lang="en-US" altLang="en-US" b="1" dirty="0">
                    <a:cs typeface="Times New Roman" pitchFamily="18" charset="0"/>
                  </a:rPr>
                  <a:t> – </a:t>
                </a:r>
                <a:r>
                  <a:rPr lang="en-US" altLang="en-US" b="1" dirty="0" err="1">
                    <a:cs typeface="Times New Roman" pitchFamily="18" charset="0"/>
                  </a:rPr>
                  <a:t>estudio</a:t>
                </a:r>
                <a:r>
                  <a:rPr lang="en-US" altLang="en-US" b="1" dirty="0">
                    <a:cs typeface="Times New Roman" pitchFamily="18" charset="0"/>
                  </a:rPr>
                  <a:t> de la </a:t>
                </a:r>
                <a:r>
                  <a:rPr lang="en-US" altLang="en-US" b="1" dirty="0" err="1">
                    <a:cs typeface="Times New Roman" pitchFamily="18" charset="0"/>
                  </a:rPr>
                  <a:t>piel</a:t>
                </a:r>
                <a:endParaRPr lang="en-US" alt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05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903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/>
          <a:p>
            <a:r>
              <a:rPr lang="en-US" dirty="0"/>
              <a:t>6.4b </a:t>
            </a:r>
            <a:r>
              <a:rPr lang="en-US" dirty="0" err="1"/>
              <a:t>Envejecimiento</a:t>
            </a:r>
            <a:endParaRPr lang="en-US" sz="15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1040" cy="5334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err="1">
                <a:cs typeface="Times New Roman" pitchFamily="18" charset="0"/>
              </a:rPr>
              <a:t>Radiación</a:t>
            </a:r>
            <a:r>
              <a:rPr lang="en-US" altLang="en-US" sz="2800" dirty="0">
                <a:cs typeface="Times New Roman" pitchFamily="18" charset="0"/>
              </a:rPr>
              <a:t> UV radiation</a:t>
            </a:r>
          </a:p>
          <a:p>
            <a:pPr lvl="1">
              <a:defRPr/>
            </a:pPr>
            <a:r>
              <a:rPr lang="en-US" altLang="en-US" sz="2400" dirty="0" err="1">
                <a:cs typeface="Times New Roman" pitchFamily="18" charset="0"/>
              </a:rPr>
              <a:t>Ocurre</a:t>
            </a:r>
            <a:r>
              <a:rPr lang="en-US" altLang="en-US" sz="2400" dirty="0">
                <a:cs typeface="Times New Roman" pitchFamily="18" charset="0"/>
              </a:rPr>
              <a:t> mas </a:t>
            </a:r>
            <a:r>
              <a:rPr lang="en-US" altLang="en-US" sz="2400" dirty="0" err="1">
                <a:cs typeface="Times New Roman" pitchFamily="18" charset="0"/>
              </a:rPr>
              <a:t>daño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el DNA</a:t>
            </a:r>
          </a:p>
          <a:p>
            <a:pPr lvl="2">
              <a:defRPr/>
            </a:pPr>
            <a:r>
              <a:rPr lang="en-US" altLang="en-US" sz="2000" dirty="0" err="1">
                <a:cs typeface="Times New Roman" pitchFamily="18" charset="0"/>
              </a:rPr>
              <a:t>Acelera</a:t>
            </a:r>
            <a:r>
              <a:rPr lang="en-US" altLang="en-US" sz="2000" dirty="0">
                <a:cs typeface="Times New Roman" pitchFamily="18" charset="0"/>
              </a:rPr>
              <a:t> </a:t>
            </a:r>
            <a:r>
              <a:rPr lang="en-US" altLang="en-US" sz="2000" dirty="0" err="1">
                <a:cs typeface="Times New Roman" pitchFamily="18" charset="0"/>
              </a:rPr>
              <a:t>envejecimiento</a:t>
            </a:r>
            <a:r>
              <a:rPr lang="en-US" altLang="en-US" sz="2000" dirty="0">
                <a:cs typeface="Times New Roman" pitchFamily="18" charset="0"/>
              </a:rPr>
              <a:t>, cancer de </a:t>
            </a:r>
            <a:r>
              <a:rPr lang="en-US" altLang="en-US" sz="2000" dirty="0" err="1">
                <a:cs typeface="Times New Roman" pitchFamily="18" charset="0"/>
              </a:rPr>
              <a:t>piel</a:t>
            </a:r>
            <a:endParaRPr lang="en-US" altLang="en-US" sz="2000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800" dirty="0">
                <a:cs typeface="Times New Roman" pitchFamily="18" charset="0"/>
              </a:rPr>
              <a:t>Cancer de </a:t>
            </a:r>
            <a:r>
              <a:rPr lang="en-US" altLang="en-US" sz="2800" dirty="0" err="1">
                <a:cs typeface="Times New Roman" pitchFamily="18" charset="0"/>
              </a:rPr>
              <a:t>piel</a:t>
            </a:r>
            <a:endParaRPr lang="en-US" altLang="en-US" sz="2800" dirty="0">
              <a:cs typeface="Times New Roman" pitchFamily="18" charset="0"/>
            </a:endParaRPr>
          </a:p>
          <a:p>
            <a:pPr lvl="1">
              <a:defRPr/>
            </a:pPr>
            <a:r>
              <a:rPr lang="en-US" altLang="en-US" sz="2400" dirty="0">
                <a:cs typeface="Times New Roman" pitchFamily="18" charset="0"/>
              </a:rPr>
              <a:t>Cancer mas </a:t>
            </a:r>
            <a:r>
              <a:rPr lang="en-US" altLang="en-US" sz="2400" dirty="0" err="1">
                <a:cs typeface="Times New Roman" pitchFamily="18" charset="0"/>
              </a:rPr>
              <a:t>comun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defRPr/>
            </a:pPr>
            <a:r>
              <a:rPr lang="en-US" altLang="en-US" sz="2400" dirty="0">
                <a:cs typeface="Times New Roman" pitchFamily="18" charset="0"/>
              </a:rPr>
              <a:t>Cabeza y </a:t>
            </a:r>
            <a:r>
              <a:rPr lang="en-US" altLang="en-US" sz="2400" dirty="0" err="1">
                <a:cs typeface="Times New Roman" pitchFamily="18" charset="0"/>
              </a:rPr>
              <a:t>cuello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defRPr/>
            </a:pPr>
            <a:r>
              <a:rPr lang="en-US" altLang="en-US" sz="2400" dirty="0" err="1">
                <a:cs typeface="Times New Roman" pitchFamily="18" charset="0"/>
              </a:rPr>
              <a:t>Gente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pálida</a:t>
            </a:r>
            <a:r>
              <a:rPr lang="en-US" altLang="en-US" sz="2400" dirty="0">
                <a:cs typeface="Times New Roman" pitchFamily="18" charset="0"/>
              </a:rPr>
              <a:t> mas </a:t>
            </a:r>
            <a:r>
              <a:rPr lang="en-US" altLang="en-US" sz="2400" dirty="0" err="1">
                <a:cs typeface="Times New Roman" pitchFamily="18" charset="0"/>
              </a:rPr>
              <a:t>propensa</a:t>
            </a:r>
            <a:r>
              <a:rPr lang="en-US" altLang="en-US" sz="2400" dirty="0">
                <a:cs typeface="Times New Roman" pitchFamily="18" charset="0"/>
              </a:rPr>
              <a:t>. (</a:t>
            </a:r>
            <a:r>
              <a:rPr lang="en-US" altLang="en-US" sz="2400" dirty="0" err="1">
                <a:cs typeface="Times New Roman" pitchFamily="18" charset="0"/>
              </a:rPr>
              <a:t>porque</a:t>
            </a:r>
            <a:r>
              <a:rPr lang="en-US" altLang="en-US" sz="2400" dirty="0"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1919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/>
          <a:p>
            <a:r>
              <a:rPr lang="en-US" dirty="0"/>
              <a:t>Botox y </a:t>
            </a:r>
            <a:r>
              <a:rPr lang="en-US" dirty="0" err="1"/>
              <a:t>Arrugas</a:t>
            </a:r>
            <a:endParaRPr lang="en-US" sz="15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334000"/>
          </a:xfrm>
        </p:spPr>
        <p:txBody>
          <a:bodyPr/>
          <a:lstStyle/>
          <a:p>
            <a:pPr marL="114300" lvl="1" indent="0">
              <a:buNone/>
            </a:pPr>
            <a:r>
              <a:rPr lang="en-US" altLang="en-US" dirty="0">
                <a:cs typeface="Times New Roman" pitchFamily="18" charset="0"/>
              </a:rPr>
              <a:t>Botox, </a:t>
            </a:r>
            <a:r>
              <a:rPr lang="en-US" altLang="en-US" dirty="0" err="1">
                <a:cs typeface="Times New Roman" pitchFamily="18" charset="0"/>
              </a:rPr>
              <a:t>tratamiento</a:t>
            </a:r>
            <a:r>
              <a:rPr lang="en-US" altLang="en-US" dirty="0">
                <a:cs typeface="Times New Roman" pitchFamily="18" charset="0"/>
              </a:rPr>
              <a:t> para </a:t>
            </a:r>
            <a:r>
              <a:rPr lang="en-US" altLang="en-US" dirty="0" err="1">
                <a:cs typeface="Times New Roman" pitchFamily="18" charset="0"/>
              </a:rPr>
              <a:t>disminuir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eliminar</a:t>
            </a:r>
            <a:r>
              <a:rPr lang="en-US" altLang="en-US" dirty="0">
                <a:cs typeface="Times New Roman" pitchFamily="18" charset="0"/>
              </a:rPr>
              <a:t> o </a:t>
            </a:r>
            <a:r>
              <a:rPr lang="en-US" altLang="en-US" dirty="0" err="1">
                <a:cs typeface="Times New Roman" pitchFamily="18" charset="0"/>
              </a:rPr>
              <a:t>disimular</a:t>
            </a:r>
            <a:r>
              <a:rPr lang="en-US" altLang="en-US" dirty="0">
                <a:cs typeface="Times New Roman" pitchFamily="18" charset="0"/>
              </a:rPr>
              <a:t> las </a:t>
            </a:r>
            <a:r>
              <a:rPr lang="en-US" altLang="en-US" dirty="0" err="1">
                <a:cs typeface="Times New Roman" pitchFamily="18" charset="0"/>
              </a:rPr>
              <a:t>arrugas</a:t>
            </a:r>
            <a:r>
              <a:rPr lang="en-US" altLang="en-US" dirty="0">
                <a:cs typeface="Times New Roman" pitchFamily="18" charset="0"/>
              </a:rPr>
              <a:t> de la </a:t>
            </a:r>
            <a:r>
              <a:rPr lang="en-US" altLang="en-US" dirty="0" err="1">
                <a:cs typeface="Times New Roman" pitchFamily="18" charset="0"/>
              </a:rPr>
              <a:t>piel</a:t>
            </a:r>
            <a:endParaRPr lang="en-US" altLang="en-US" dirty="0">
              <a:cs typeface="Times New Roman" pitchFamily="18" charset="0"/>
            </a:endParaRPr>
          </a:p>
          <a:p>
            <a:pPr marL="114300" lvl="1" indent="0">
              <a:buNone/>
            </a:pPr>
            <a:r>
              <a:rPr lang="en-US" altLang="en-US" dirty="0">
                <a:cs typeface="Times New Roman" pitchFamily="18" charset="0"/>
              </a:rPr>
              <a:t>Como se </a:t>
            </a:r>
            <a:r>
              <a:rPr lang="en-US" altLang="en-US" dirty="0" err="1">
                <a:cs typeface="Times New Roman" pitchFamily="18" charset="0"/>
              </a:rPr>
              <a:t>forman</a:t>
            </a:r>
            <a:r>
              <a:rPr lang="en-US" altLang="en-US" dirty="0">
                <a:cs typeface="Times New Roman" pitchFamily="18" charset="0"/>
              </a:rPr>
              <a:t> las </a:t>
            </a:r>
            <a:r>
              <a:rPr lang="en-US" altLang="en-US" dirty="0" err="1">
                <a:cs typeface="Times New Roman" pitchFamily="18" charset="0"/>
              </a:rPr>
              <a:t>arrugas</a:t>
            </a:r>
            <a:r>
              <a:rPr lang="en-US" altLang="en-US" dirty="0">
                <a:cs typeface="Times New Roman" pitchFamily="18" charset="0"/>
              </a:rPr>
              <a:t>? </a:t>
            </a:r>
            <a:r>
              <a:rPr lang="en-US" altLang="en-US" dirty="0" err="1">
                <a:cs typeface="Times New Roman" pitchFamily="18" charset="0"/>
              </a:rPr>
              <a:t>Contraccion</a:t>
            </a:r>
            <a:r>
              <a:rPr lang="en-US" altLang="en-US" dirty="0">
                <a:cs typeface="Times New Roman" pitchFamily="18" charset="0"/>
              </a:rPr>
              <a:t> muscular </a:t>
            </a:r>
            <a:r>
              <a:rPr lang="en-US" altLang="en-US" dirty="0" err="1">
                <a:cs typeface="Times New Roman" pitchFamily="18" charset="0"/>
              </a:rPr>
              <a:t>crónica</a:t>
            </a:r>
            <a:r>
              <a:rPr lang="en-US" altLang="en-US" dirty="0">
                <a:cs typeface="Times New Roman" pitchFamily="18" charset="0"/>
              </a:rPr>
              <a:t> (</a:t>
            </a:r>
            <a:r>
              <a:rPr lang="en-US" altLang="en-US" dirty="0" err="1">
                <a:cs typeface="Times New Roman" pitchFamily="18" charset="0"/>
              </a:rPr>
              <a:t>tono</a:t>
            </a:r>
            <a:r>
              <a:rPr lang="en-US" altLang="en-US" dirty="0">
                <a:cs typeface="Times New Roman" pitchFamily="18" charset="0"/>
              </a:rPr>
              <a:t> muscular)</a:t>
            </a:r>
          </a:p>
          <a:p>
            <a:pPr marL="114300" lvl="1" indent="0">
              <a:buNone/>
            </a:pPr>
            <a:r>
              <a:rPr lang="en-US" altLang="en-US" i="1" dirty="0" err="1">
                <a:cs typeface="Times New Roman" pitchFamily="18" charset="0"/>
              </a:rPr>
              <a:t>Toxina</a:t>
            </a:r>
            <a:r>
              <a:rPr lang="en-US" altLang="en-US" i="1" dirty="0">
                <a:cs typeface="Times New Roman" pitchFamily="18" charset="0"/>
              </a:rPr>
              <a:t> de Clostridium botulinum</a:t>
            </a:r>
            <a:endParaRPr lang="en-US" altLang="en-US" dirty="0">
              <a:cs typeface="Times New Roman" pitchFamily="18" charset="0"/>
            </a:endParaRPr>
          </a:p>
          <a:p>
            <a:pPr marL="114300" lvl="1" indent="0">
              <a:buNone/>
            </a:pPr>
            <a:r>
              <a:rPr lang="en-US" altLang="en-US" dirty="0" err="1">
                <a:cs typeface="Times New Roman" pitchFamily="18" charset="0"/>
              </a:rPr>
              <a:t>Bloquea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estimulo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nervioso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hacia</a:t>
            </a:r>
            <a:r>
              <a:rPr lang="en-US" altLang="en-US" dirty="0">
                <a:cs typeface="Times New Roman" pitchFamily="18" charset="0"/>
              </a:rPr>
              <a:t> los </a:t>
            </a:r>
            <a:r>
              <a:rPr lang="en-US" altLang="en-US" dirty="0" err="1">
                <a:cs typeface="Times New Roman" pitchFamily="18" charset="0"/>
              </a:rPr>
              <a:t>musculos</a:t>
            </a:r>
            <a:r>
              <a:rPr lang="en-US" altLang="en-US" dirty="0">
                <a:cs typeface="Times New Roman" pitchFamily="18" charset="0"/>
              </a:rPr>
              <a:t> de la </a:t>
            </a:r>
            <a:r>
              <a:rPr lang="en-US" altLang="en-US" dirty="0" err="1">
                <a:cs typeface="Times New Roman" pitchFamily="18" charset="0"/>
              </a:rPr>
              <a:t>piel</a:t>
            </a:r>
            <a:endParaRPr lang="en-US" altLang="en-US" dirty="0">
              <a:cs typeface="Times New Roman" pitchFamily="18" charset="0"/>
            </a:endParaRPr>
          </a:p>
          <a:p>
            <a:pPr marL="114300" lvl="1" indent="0">
              <a:buNone/>
            </a:pPr>
            <a:r>
              <a:rPr lang="en-US" altLang="en-US" dirty="0" err="1">
                <a:cs typeface="Times New Roman" pitchFamily="18" charset="0"/>
              </a:rPr>
              <a:t>Inyectado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ciertos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musculos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faciales</a:t>
            </a:r>
            <a:endParaRPr lang="en-US" altLang="en-US" dirty="0">
              <a:cs typeface="Times New Roman" pitchFamily="18" charset="0"/>
            </a:endParaRPr>
          </a:p>
          <a:p>
            <a:pPr marL="114300" lvl="1" indent="0">
              <a:buNone/>
            </a:pPr>
            <a:r>
              <a:rPr lang="en-US" altLang="en-US" dirty="0" err="1">
                <a:cs typeface="Times New Roman" pitchFamily="18" charset="0"/>
              </a:rPr>
              <a:t>Efecto</a:t>
            </a:r>
            <a:r>
              <a:rPr lang="en-US" altLang="en-US" dirty="0">
                <a:cs typeface="Times New Roman" pitchFamily="18" charset="0"/>
              </a:rPr>
              <a:t> temporal, se </a:t>
            </a:r>
            <a:r>
              <a:rPr lang="en-US" altLang="en-US" dirty="0" err="1">
                <a:cs typeface="Times New Roman" pitchFamily="18" charset="0"/>
              </a:rPr>
              <a:t>degrada</a:t>
            </a:r>
            <a:endParaRPr lang="en-US" altLang="en-US" dirty="0">
              <a:cs typeface="Times New Roman" pitchFamily="18" charset="0"/>
            </a:endParaRPr>
          </a:p>
          <a:p>
            <a:pPr marL="114300" lvl="1" indent="0">
              <a:buNone/>
            </a:pPr>
            <a:r>
              <a:rPr lang="en-US" altLang="en-US" dirty="0" err="1">
                <a:cs typeface="Times New Roman" pitchFamily="18" charset="0"/>
              </a:rPr>
              <a:t>Músculos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vuelven</a:t>
            </a:r>
            <a:r>
              <a:rPr lang="en-US" altLang="en-US" dirty="0">
                <a:cs typeface="Times New Roman" pitchFamily="18" charset="0"/>
              </a:rPr>
              <a:t> a </a:t>
            </a:r>
            <a:r>
              <a:rPr lang="en-US" altLang="en-US" dirty="0" err="1">
                <a:cs typeface="Times New Roman" pitchFamily="18" charset="0"/>
              </a:rPr>
              <a:t>su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estado</a:t>
            </a:r>
            <a:r>
              <a:rPr lang="en-US" altLang="en-US" dirty="0">
                <a:cs typeface="Times New Roman" pitchFamily="18" charset="0"/>
              </a:rPr>
              <a:t> normal </a:t>
            </a:r>
          </a:p>
        </p:txBody>
      </p:sp>
    </p:spTree>
    <p:extLst>
      <p:ext uri="{BB962C8B-B14F-4D97-AF65-F5344CB8AC3E}">
        <p14:creationId xmlns:p14="http://schemas.microsoft.com/office/powerpoint/2010/main" val="263131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B60000"/>
                </a:solidFill>
              </a:rPr>
              <a:t>Tegumentario</a:t>
            </a:r>
            <a:endParaRPr lang="en-US" sz="150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096000"/>
          </a:xfrm>
        </p:spPr>
        <p:txBody>
          <a:bodyPr/>
          <a:lstStyle/>
          <a:p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Resumen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capas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: 5 y 2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estratos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o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capas</a:t>
            </a: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Pie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gruesa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vs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fina</a:t>
            </a: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Color de la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piel</a:t>
            </a: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Regulacion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de temperature</a:t>
            </a:r>
          </a:p>
          <a:p>
            <a:pPr marL="457200" indent="-457200">
              <a:buFontTx/>
              <a:buChar char="-"/>
            </a:pP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Vitamina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D</a:t>
            </a:r>
          </a:p>
          <a:p>
            <a:pPr marL="457200" indent="-457200">
              <a:buFontTx/>
              <a:buChar char="-"/>
            </a:pP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Funciones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de las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uñas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y del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pelo</a:t>
            </a: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Tipos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y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funciones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glandulas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exocrinas</a:t>
            </a: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Curacion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heridas</a:t>
            </a: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Envejecimiento</a:t>
            </a: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6.1 - </a:t>
            </a:r>
            <a:r>
              <a:rPr lang="en-US" altLang="en-US" sz="3600" b="0" dirty="0" err="1">
                <a:solidFill>
                  <a:srgbClr val="B60000"/>
                </a:solidFill>
                <a:cs typeface="Times New Roman" pitchFamily="18" charset="0"/>
              </a:rPr>
              <a:t>Objetivos</a:t>
            </a:r>
            <a:r>
              <a:rPr lang="en-US" altLang="en-US" sz="3600" b="0" dirty="0">
                <a:solidFill>
                  <a:srgbClr val="B60000"/>
                </a:solidFill>
                <a:cs typeface="Times New Roman" pitchFamily="18" charset="0"/>
              </a:rPr>
              <a:t>:</a:t>
            </a:r>
            <a:r>
              <a:rPr lang="en-US" altLang="en-US" sz="1500" b="0" dirty="0">
                <a:solidFill>
                  <a:srgbClr val="B60000"/>
                </a:solidFill>
                <a:cs typeface="Times New Roman" pitchFamily="18" charset="0"/>
              </a:rPr>
              <a:t> 1</a:t>
            </a:r>
            <a:endParaRPr lang="en-US" sz="1500" b="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720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las 5 </a:t>
            </a:r>
            <a:r>
              <a:rPr lang="en-US" altLang="en-US" sz="2800" dirty="0" err="1">
                <a:cs typeface="Times New Roman" pitchFamily="18" charset="0"/>
              </a:rPr>
              <a:t>capas</a:t>
            </a:r>
            <a:r>
              <a:rPr lang="en-US" altLang="en-US" sz="2800" dirty="0">
                <a:cs typeface="Times New Roman" pitchFamily="18" charset="0"/>
              </a:rPr>
              <a:t> (</a:t>
            </a:r>
            <a:r>
              <a:rPr lang="en-US" altLang="en-US" sz="2800" dirty="0" err="1">
                <a:cs typeface="Times New Roman" pitchFamily="18" charset="0"/>
              </a:rPr>
              <a:t>estratos</a:t>
            </a:r>
            <a:r>
              <a:rPr lang="en-US" altLang="en-US" sz="2800" dirty="0">
                <a:cs typeface="Times New Roman" pitchFamily="18" charset="0"/>
              </a:rPr>
              <a:t>) de la epidermis.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800" dirty="0" err="1">
                <a:cs typeface="Times New Roman" pitchFamily="18" charset="0"/>
              </a:rPr>
              <a:t>Distinguir</a:t>
            </a:r>
            <a:r>
              <a:rPr lang="en-US" altLang="en-US" sz="2800" dirty="0">
                <a:cs typeface="Times New Roman" pitchFamily="18" charset="0"/>
              </a:rPr>
              <a:t> entre </a:t>
            </a:r>
            <a:r>
              <a:rPr lang="en-US" altLang="en-US" sz="2800" dirty="0" err="1">
                <a:cs typeface="Times New Roman" pitchFamily="18" charset="0"/>
              </a:rPr>
              <a:t>piel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gruesa</a:t>
            </a:r>
            <a:r>
              <a:rPr lang="en-US" altLang="en-US" sz="2800" dirty="0">
                <a:cs typeface="Times New Roman" pitchFamily="18" charset="0"/>
              </a:rPr>
              <a:t> y </a:t>
            </a:r>
            <a:r>
              <a:rPr lang="en-US" altLang="en-US" sz="2800" dirty="0" err="1">
                <a:cs typeface="Times New Roman" pitchFamily="18" charset="0"/>
              </a:rPr>
              <a:t>fina</a:t>
            </a:r>
            <a:r>
              <a:rPr lang="en-US" altLang="en-US" sz="2800" dirty="0"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800" dirty="0" err="1">
                <a:cs typeface="Times New Roman" pitchFamily="18" charset="0"/>
              </a:rPr>
              <a:t>Explicar</a:t>
            </a:r>
            <a:r>
              <a:rPr lang="en-US" altLang="en-US" sz="2800" dirty="0">
                <a:cs typeface="Times New Roman" pitchFamily="18" charset="0"/>
              </a:rPr>
              <a:t>  el color de la </a:t>
            </a:r>
            <a:r>
              <a:rPr lang="en-US" altLang="en-US" sz="2800" dirty="0" err="1">
                <a:cs typeface="Times New Roman" pitchFamily="18" charset="0"/>
              </a:rPr>
              <a:t>piel</a:t>
            </a:r>
            <a:endParaRPr lang="en-US" altLang="en-US" sz="2800" dirty="0"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800" dirty="0" err="1">
                <a:cs typeface="Times New Roman" pitchFamily="18" charset="0"/>
              </a:rPr>
              <a:t>Caracterizar</a:t>
            </a:r>
            <a:r>
              <a:rPr lang="en-US" altLang="en-US" sz="2800" dirty="0">
                <a:cs typeface="Times New Roman" pitchFamily="18" charset="0"/>
              </a:rPr>
              <a:t> las dos </a:t>
            </a:r>
            <a:r>
              <a:rPr lang="en-US" altLang="en-US" sz="2800" dirty="0" err="1">
                <a:cs typeface="Times New Roman" pitchFamily="18" charset="0"/>
              </a:rPr>
              <a:t>capas</a:t>
            </a:r>
            <a:r>
              <a:rPr lang="en-US" altLang="en-US" sz="2800" dirty="0">
                <a:cs typeface="Times New Roman" pitchFamily="18" charset="0"/>
              </a:rPr>
              <a:t> de la dermis.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800" dirty="0" err="1">
                <a:cs typeface="Times New Roman" pitchFamily="18" charset="0"/>
              </a:rPr>
              <a:t>Explicar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importancia</a:t>
            </a:r>
            <a:r>
              <a:rPr lang="en-US" altLang="en-US" sz="2800" dirty="0">
                <a:cs typeface="Times New Roman" pitchFamily="18" charset="0"/>
              </a:rPr>
              <a:t> de las </a:t>
            </a:r>
            <a:r>
              <a:rPr lang="en-US" altLang="en-US" sz="2800" dirty="0" err="1">
                <a:cs typeface="Times New Roman" pitchFamily="18" charset="0"/>
              </a:rPr>
              <a:t>lineas</a:t>
            </a:r>
            <a:r>
              <a:rPr lang="en-US" altLang="en-US" sz="2800" dirty="0">
                <a:cs typeface="Times New Roman" pitchFamily="18" charset="0"/>
              </a:rPr>
              <a:t> de </a:t>
            </a:r>
            <a:r>
              <a:rPr lang="en-US" altLang="en-US" sz="2800" dirty="0" err="1">
                <a:cs typeface="Times New Roman" pitchFamily="18" charset="0"/>
              </a:rPr>
              <a:t>segmentación</a:t>
            </a:r>
            <a:r>
              <a:rPr lang="en-US" altLang="en-US" sz="2800" dirty="0">
                <a:cs typeface="Times New Roman" pitchFamily="18" charset="0"/>
              </a:rPr>
              <a:t> (</a:t>
            </a:r>
            <a:r>
              <a:rPr lang="en-US" altLang="en-US" sz="2800" dirty="0" err="1">
                <a:cs typeface="Times New Roman" pitchFamily="18" charset="0"/>
              </a:rPr>
              <a:t>división</a:t>
            </a:r>
            <a:r>
              <a:rPr lang="en-US" altLang="en-US" sz="2800" dirty="0">
                <a:cs typeface="Times New Roman" pitchFamily="18" charset="0"/>
              </a:rPr>
              <a:t>).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como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regulan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temperatura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vascularizacion</a:t>
            </a:r>
            <a:r>
              <a:rPr lang="en-US" altLang="en-US" sz="2800" dirty="0">
                <a:cs typeface="Times New Roman" pitchFamily="18" charset="0"/>
              </a:rPr>
              <a:t> dermal</a:t>
            </a:r>
            <a:r>
              <a:rPr lang="en-US" altLang="en-US" dirty="0">
                <a:cs typeface="Times New Roman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altLang="en-US" sz="2800" dirty="0">
                <a:cs typeface="Times New Roman" pitchFamily="18" charset="0"/>
              </a:rPr>
              <a:t>7. </a:t>
            </a:r>
            <a:r>
              <a:rPr lang="en-US" altLang="en-US" sz="2800" dirty="0" err="1">
                <a:cs typeface="Times New Roman" pitchFamily="18" charset="0"/>
              </a:rPr>
              <a:t>Mencionar</a:t>
            </a:r>
            <a:r>
              <a:rPr lang="en-US" altLang="en-US" sz="2800" dirty="0">
                <a:cs typeface="Times New Roman" pitchFamily="18" charset="0"/>
              </a:rPr>
              <a:t> las </a:t>
            </a:r>
            <a:r>
              <a:rPr lang="en-US" altLang="en-US" sz="2800" dirty="0" err="1">
                <a:cs typeface="Times New Roman" pitchFamily="18" charset="0"/>
              </a:rPr>
              <a:t>funciones</a:t>
            </a:r>
            <a:r>
              <a:rPr lang="en-US" altLang="en-US" sz="2800" dirty="0">
                <a:cs typeface="Times New Roman" pitchFamily="18" charset="0"/>
              </a:rPr>
              <a:t> de la </a:t>
            </a:r>
            <a:r>
              <a:rPr lang="en-US" altLang="en-US" sz="2800" dirty="0" err="1">
                <a:cs typeface="Times New Roman" pitchFamily="18" charset="0"/>
              </a:rPr>
              <a:t>hipodermis</a:t>
            </a:r>
            <a:r>
              <a:rPr lang="en-US" alt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2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6.1 - </a:t>
            </a:r>
            <a:r>
              <a:rPr lang="en-US" altLang="en-US" sz="3600" b="0" dirty="0" err="1">
                <a:solidFill>
                  <a:srgbClr val="B60000"/>
                </a:solidFill>
                <a:cs typeface="Times New Roman" pitchFamily="18" charset="0"/>
              </a:rPr>
              <a:t>Objetivos</a:t>
            </a:r>
            <a:r>
              <a:rPr lang="en-US" altLang="en-US" sz="3600" b="0" dirty="0">
                <a:solidFill>
                  <a:srgbClr val="B60000"/>
                </a:solidFill>
                <a:cs typeface="Times New Roman" pitchFamily="18" charset="0"/>
              </a:rPr>
              <a:t>:</a:t>
            </a:r>
            <a:r>
              <a:rPr lang="en-US" altLang="en-US" sz="1500" b="0" dirty="0">
                <a:solidFill>
                  <a:srgbClr val="B60000"/>
                </a:solidFill>
                <a:cs typeface="Times New Roman" pitchFamily="18" charset="0"/>
              </a:rPr>
              <a:t> 2</a:t>
            </a:r>
            <a:endParaRPr lang="en-US" sz="1500" b="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572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>
                <a:cs typeface="Times New Roman" pitchFamily="18" charset="0"/>
              </a:rPr>
              <a:t>8. </a:t>
            </a:r>
            <a:r>
              <a:rPr lang="en-US" altLang="en-US" sz="2800" dirty="0" err="1">
                <a:cs typeface="Times New Roman" pitchFamily="18" charset="0"/>
              </a:rPr>
              <a:t>Discutir</a:t>
            </a:r>
            <a:r>
              <a:rPr lang="en-US" altLang="en-US" sz="2800" dirty="0">
                <a:cs typeface="Times New Roman" pitchFamily="18" charset="0"/>
              </a:rPr>
              <a:t> las </a:t>
            </a:r>
            <a:r>
              <a:rPr lang="en-US" altLang="en-US" sz="2800" dirty="0" err="1">
                <a:cs typeface="Times New Roman" pitchFamily="18" charset="0"/>
              </a:rPr>
              <a:t>formas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las que la epidermis protege y </a:t>
            </a:r>
            <a:r>
              <a:rPr lang="en-US" altLang="en-US" sz="2800" dirty="0" err="1">
                <a:cs typeface="Times New Roman" pitchFamily="18" charset="0"/>
              </a:rPr>
              <a:t>previene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deshidratación</a:t>
            </a:r>
            <a:r>
              <a:rPr lang="en-US" alt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2800" dirty="0">
                <a:cs typeface="Times New Roman" pitchFamily="18" charset="0"/>
              </a:rPr>
              <a:t>9. </a:t>
            </a: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relación</a:t>
            </a:r>
            <a:r>
              <a:rPr lang="en-US" altLang="en-US" sz="2800" dirty="0">
                <a:cs typeface="Times New Roman" pitchFamily="18" charset="0"/>
              </a:rPr>
              <a:t> del </a:t>
            </a:r>
            <a:r>
              <a:rPr lang="en-US" altLang="en-US" sz="2800" dirty="0" err="1">
                <a:cs typeface="Times New Roman" pitchFamily="18" charset="0"/>
              </a:rPr>
              <a:t>tegumento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el </a:t>
            </a:r>
            <a:r>
              <a:rPr lang="en-US" altLang="en-US" sz="2800" dirty="0" err="1">
                <a:cs typeface="Times New Roman" pitchFamily="18" charset="0"/>
              </a:rPr>
              <a:t>uso</a:t>
            </a:r>
            <a:r>
              <a:rPr lang="en-US" altLang="en-US" sz="2800" dirty="0">
                <a:cs typeface="Times New Roman" pitchFamily="18" charset="0"/>
              </a:rPr>
              <a:t> de calcio y </a:t>
            </a:r>
            <a:r>
              <a:rPr lang="en-US" altLang="en-US" sz="2800" dirty="0" err="1">
                <a:cs typeface="Times New Roman" pitchFamily="18" charset="0"/>
              </a:rPr>
              <a:t>fósforo</a:t>
            </a:r>
            <a:r>
              <a:rPr lang="en-US" altLang="en-US" sz="2800" dirty="0">
                <a:cs typeface="Times New Roman" pitchFamily="18" charset="0"/>
              </a:rPr>
              <a:t>.</a:t>
            </a:r>
          </a:p>
          <a:p>
            <a:pPr marL="640080" indent="-640080">
              <a:buFont typeface="Calibri" pitchFamily="34" charset="0"/>
              <a:buAutoNum type="arabicPeriod" startAt="10"/>
            </a:pP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su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rol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secreción</a:t>
            </a:r>
            <a:r>
              <a:rPr lang="en-US" altLang="en-US" sz="2800" dirty="0">
                <a:cs typeface="Times New Roman" pitchFamily="18" charset="0"/>
              </a:rPr>
              <a:t> y </a:t>
            </a:r>
            <a:r>
              <a:rPr lang="en-US" altLang="en-US" sz="2800" dirty="0" err="1">
                <a:cs typeface="Times New Roman" pitchFamily="18" charset="0"/>
              </a:rPr>
              <a:t>absorción</a:t>
            </a:r>
            <a:r>
              <a:rPr lang="en-US" altLang="en-US" sz="2800" dirty="0">
                <a:cs typeface="Times New Roman" pitchFamily="18" charset="0"/>
              </a:rPr>
              <a:t>.</a:t>
            </a:r>
          </a:p>
          <a:p>
            <a:pPr marL="640080" indent="-640080">
              <a:buFont typeface="Calibri" pitchFamily="34" charset="0"/>
              <a:buAutoNum type="arabicPeriod" startAt="10"/>
            </a:pPr>
            <a:r>
              <a:rPr lang="en-US" altLang="en-US" sz="2800" dirty="0" err="1">
                <a:cs typeface="Times New Roman" pitchFamily="18" charset="0"/>
              </a:rPr>
              <a:t>Identificar</a:t>
            </a:r>
            <a:r>
              <a:rPr lang="en-US" altLang="en-US" sz="2800" dirty="0">
                <a:cs typeface="Times New Roman" pitchFamily="18" charset="0"/>
              </a:rPr>
              <a:t> las </a:t>
            </a:r>
            <a:r>
              <a:rPr lang="en-US" altLang="en-US" sz="2800" dirty="0" err="1">
                <a:cs typeface="Times New Roman" pitchFamily="18" charset="0"/>
              </a:rPr>
              <a:t>células</a:t>
            </a:r>
            <a:r>
              <a:rPr lang="en-US" altLang="en-US" sz="2800" dirty="0">
                <a:cs typeface="Times New Roman" pitchFamily="18" charset="0"/>
              </a:rPr>
              <a:t> del Sistema immune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piel</a:t>
            </a:r>
            <a:r>
              <a:rPr lang="en-US" altLang="en-US" sz="2800" dirty="0">
                <a:cs typeface="Times New Roman" pitchFamily="18" charset="0"/>
              </a:rPr>
              <a:t>.</a:t>
            </a:r>
          </a:p>
          <a:p>
            <a:pPr marL="640080" indent="-640080">
              <a:buFont typeface="Calibri" pitchFamily="34" charset="0"/>
              <a:buAutoNum type="arabicPeriod" startAt="10"/>
            </a:pPr>
            <a:r>
              <a:rPr lang="en-US" altLang="en-US" sz="2800" dirty="0" err="1">
                <a:cs typeface="Times New Roman" pitchFamily="18" charset="0"/>
              </a:rPr>
              <a:t>Explicar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como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piel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enfria</a:t>
            </a:r>
            <a:r>
              <a:rPr lang="en-US" altLang="en-US" sz="2800" dirty="0">
                <a:cs typeface="Times New Roman" pitchFamily="18" charset="0"/>
              </a:rPr>
              <a:t> y </a:t>
            </a:r>
            <a:r>
              <a:rPr lang="en-US" altLang="en-US" sz="2800" dirty="0" err="1">
                <a:cs typeface="Times New Roman" pitchFamily="18" charset="0"/>
              </a:rPr>
              <a:t>retiene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calor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Calibri" pitchFamily="34" charset="0"/>
              <a:buAutoNum type="arabicPeriod" startAt="10"/>
            </a:pPr>
            <a:r>
              <a:rPr lang="en-US" altLang="en-US" sz="2800" dirty="0">
                <a:cs typeface="Times New Roman" pitchFamily="18" charset="0"/>
              </a:rPr>
              <a:t>Lista de </a:t>
            </a:r>
            <a:r>
              <a:rPr lang="en-US" altLang="en-US" sz="2800" dirty="0" err="1">
                <a:cs typeface="Times New Roman" pitchFamily="18" charset="0"/>
              </a:rPr>
              <a:t>sensaciones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detectadas</a:t>
            </a:r>
            <a:r>
              <a:rPr lang="en-US" altLang="en-US" sz="2800" dirty="0">
                <a:cs typeface="Times New Roman" pitchFamily="18" charset="0"/>
              </a:rPr>
              <a:t> por la </a:t>
            </a:r>
            <a:r>
              <a:rPr lang="en-US" altLang="en-US" sz="2800" dirty="0" err="1">
                <a:cs typeface="Times New Roman" pitchFamily="18" charset="0"/>
              </a:rPr>
              <a:t>piel</a:t>
            </a:r>
            <a:endParaRPr lang="en-US" alt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7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6.2 </a:t>
            </a:r>
            <a:r>
              <a:rPr lang="en-US" altLang="en-US" sz="3600" b="0" dirty="0" err="1">
                <a:solidFill>
                  <a:srgbClr val="B60000"/>
                </a:solidFill>
                <a:cs typeface="Times New Roman" pitchFamily="18" charset="0"/>
              </a:rPr>
              <a:t>Objectivos</a:t>
            </a:r>
            <a:r>
              <a:rPr lang="en-US" altLang="en-US" sz="3600" b="0" dirty="0">
                <a:solidFill>
                  <a:srgbClr val="B60000"/>
                </a:solidFill>
                <a:cs typeface="Times New Roman" pitchFamily="18" charset="0"/>
              </a:rPr>
              <a:t>:</a:t>
            </a:r>
            <a:endParaRPr lang="en-US" sz="3600" b="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1480" y="762000"/>
            <a:ext cx="8321040" cy="4800600"/>
          </a:xfrm>
        </p:spPr>
        <p:txBody>
          <a:bodyPr/>
          <a:lstStyle/>
          <a:p>
            <a:pPr marL="640080" indent="-640080">
              <a:buFont typeface="Calibri" pitchFamily="34" charset="0"/>
              <a:buAutoNum type="arabicPeriod" startAt="14"/>
            </a:pP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función</a:t>
            </a:r>
            <a:r>
              <a:rPr lang="en-US" altLang="en-US" sz="2800" dirty="0">
                <a:cs typeface="Times New Roman" pitchFamily="18" charset="0"/>
              </a:rPr>
              <a:t> de la </a:t>
            </a:r>
            <a:r>
              <a:rPr lang="en-US" altLang="en-US" sz="2800" dirty="0" err="1">
                <a:cs typeface="Times New Roman" pitchFamily="18" charset="0"/>
              </a:rPr>
              <a:t>uñas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Calibri" pitchFamily="34" charset="0"/>
              <a:buAutoNum type="arabicPeriod" startAt="14"/>
            </a:pPr>
            <a:r>
              <a:rPr lang="en-US" altLang="en-US" sz="2800" dirty="0" err="1">
                <a:cs typeface="Times New Roman" pitchFamily="18" charset="0"/>
              </a:rPr>
              <a:t>Menciona</a:t>
            </a:r>
            <a:r>
              <a:rPr lang="en-US" altLang="en-US" sz="2800" dirty="0">
                <a:cs typeface="Times New Roman" pitchFamily="18" charset="0"/>
              </a:rPr>
              <a:t> los </a:t>
            </a:r>
            <a:r>
              <a:rPr lang="en-US" altLang="en-US" sz="2800" dirty="0" err="1">
                <a:cs typeface="Times New Roman" pitchFamily="18" charset="0"/>
              </a:rPr>
              <a:t>principales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componentes</a:t>
            </a:r>
            <a:r>
              <a:rPr lang="en-US" altLang="en-US" sz="2800" dirty="0">
                <a:cs typeface="Times New Roman" pitchFamily="18" charset="0"/>
              </a:rPr>
              <a:t> de las </a:t>
            </a:r>
            <a:r>
              <a:rPr lang="en-US" altLang="en-US" sz="2800" dirty="0" err="1">
                <a:cs typeface="Times New Roman" pitchFamily="18" charset="0"/>
              </a:rPr>
              <a:t>uñas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Calibri" pitchFamily="34" charset="0"/>
              <a:buAutoNum type="arabicPeriod" startAt="14"/>
            </a:pP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las </a:t>
            </a:r>
            <a:r>
              <a:rPr lang="en-US" altLang="en-US" sz="2800" dirty="0" err="1">
                <a:cs typeface="Times New Roman" pitchFamily="18" charset="0"/>
              </a:rPr>
              <a:t>funciones</a:t>
            </a:r>
            <a:r>
              <a:rPr lang="en-US" altLang="en-US" sz="2800" dirty="0">
                <a:cs typeface="Times New Roman" pitchFamily="18" charset="0"/>
              </a:rPr>
              <a:t> del </a:t>
            </a:r>
            <a:r>
              <a:rPr lang="en-US" altLang="en-US" sz="2800" dirty="0" err="1">
                <a:cs typeface="Times New Roman" pitchFamily="18" charset="0"/>
              </a:rPr>
              <a:t>pelo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Calibri" pitchFamily="34" charset="0"/>
              <a:buAutoNum type="arabicPeriod" startAt="14"/>
            </a:pPr>
            <a:r>
              <a:rPr lang="en-US" altLang="en-US" sz="2800" dirty="0" err="1">
                <a:cs typeface="Times New Roman" pitchFamily="18" charset="0"/>
              </a:rPr>
              <a:t>Distinguir</a:t>
            </a:r>
            <a:r>
              <a:rPr lang="en-US" altLang="en-US" sz="2800" dirty="0">
                <a:cs typeface="Times New Roman" pitchFamily="18" charset="0"/>
              </a:rPr>
              <a:t> entre los </a:t>
            </a:r>
            <a:r>
              <a:rPr lang="en-US" altLang="en-US" sz="2800" dirty="0" err="1">
                <a:cs typeface="Times New Roman" pitchFamily="18" charset="0"/>
              </a:rPr>
              <a:t>tipos</a:t>
            </a:r>
            <a:r>
              <a:rPr lang="en-US" altLang="en-US" sz="2800" dirty="0">
                <a:cs typeface="Times New Roman" pitchFamily="18" charset="0"/>
              </a:rPr>
              <a:t> de </a:t>
            </a:r>
            <a:r>
              <a:rPr lang="en-US" altLang="en-US" sz="2800" dirty="0" err="1">
                <a:cs typeface="Times New Roman" pitchFamily="18" charset="0"/>
              </a:rPr>
              <a:t>glandulas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sudoríparas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Calibri" pitchFamily="34" charset="0"/>
              <a:buAutoNum type="arabicPeriod" startAt="14"/>
            </a:pPr>
            <a:r>
              <a:rPr lang="en-US" altLang="en-US" sz="2800" dirty="0">
                <a:cs typeface="Times New Roman" pitchFamily="18" charset="0"/>
              </a:rPr>
              <a:t>Describe la </a:t>
            </a:r>
            <a:r>
              <a:rPr lang="en-US" altLang="en-US" sz="2800" dirty="0" err="1">
                <a:cs typeface="Times New Roman" pitchFamily="18" charset="0"/>
              </a:rPr>
              <a:t>función</a:t>
            </a:r>
            <a:r>
              <a:rPr lang="en-US" altLang="en-US" sz="2800" dirty="0">
                <a:cs typeface="Times New Roman" pitchFamily="18" charset="0"/>
              </a:rPr>
              <a:t> de las </a:t>
            </a:r>
            <a:r>
              <a:rPr lang="en-US" altLang="en-US" sz="2800" dirty="0" err="1">
                <a:cs typeface="Times New Roman" pitchFamily="18" charset="0"/>
              </a:rPr>
              <a:t>glándulas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sebáceas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Calibri" pitchFamily="34" charset="0"/>
              <a:buAutoNum type="arabicPeriod" startAt="14"/>
            </a:pPr>
            <a:r>
              <a:rPr lang="en-US" altLang="en-US" sz="2800" dirty="0" err="1">
                <a:cs typeface="Times New Roman" pitchFamily="18" charset="0"/>
              </a:rPr>
              <a:t>Mencione</a:t>
            </a:r>
            <a:r>
              <a:rPr lang="en-US" altLang="en-US" sz="2800" dirty="0">
                <a:cs typeface="Times New Roman" pitchFamily="18" charset="0"/>
              </a:rPr>
              <a:t> dos </a:t>
            </a:r>
            <a:r>
              <a:rPr lang="en-US" altLang="en-US" sz="2800" dirty="0" err="1">
                <a:cs typeface="Times New Roman" pitchFamily="18" charset="0"/>
              </a:rPr>
              <a:t>glandulas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integumentarias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modificadas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Calibri" pitchFamily="34" charset="0"/>
              <a:buAutoNum type="arabicPeriod" startAt="14"/>
            </a:pPr>
            <a:r>
              <a:rPr lang="en-US" altLang="en-US" sz="2800" dirty="0" err="1">
                <a:cs typeface="Times New Roman" pitchFamily="18" charset="0"/>
              </a:rPr>
              <a:t>Distinga</a:t>
            </a:r>
            <a:r>
              <a:rPr lang="en-US" altLang="en-US" sz="2800" dirty="0">
                <a:cs typeface="Times New Roman" pitchFamily="18" charset="0"/>
              </a:rPr>
              <a:t> entre </a:t>
            </a:r>
            <a:r>
              <a:rPr lang="en-US" altLang="en-US" sz="2800" dirty="0" err="1">
                <a:cs typeface="Times New Roman" pitchFamily="18" charset="0"/>
              </a:rPr>
              <a:t>regeneración</a:t>
            </a:r>
            <a:r>
              <a:rPr lang="en-US" altLang="en-US" sz="2800" dirty="0">
                <a:cs typeface="Times New Roman" pitchFamily="18" charset="0"/>
              </a:rPr>
              <a:t> y fibrosis</a:t>
            </a:r>
          </a:p>
          <a:p>
            <a:pPr marL="640080" indent="-640080">
              <a:buFont typeface="Calibri" pitchFamily="34" charset="0"/>
              <a:buAutoNum type="arabicPeriod" startAt="14"/>
            </a:pPr>
            <a:endParaRPr lang="en-US" alt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5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5648"/>
          </a:xfrm>
        </p:spPr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6.4 </a:t>
            </a:r>
            <a:r>
              <a:rPr lang="en-US" altLang="en-US" sz="3600" b="0" dirty="0" err="1">
                <a:solidFill>
                  <a:srgbClr val="B60000"/>
                </a:solidFill>
                <a:cs typeface="Times New Roman" pitchFamily="18" charset="0"/>
              </a:rPr>
              <a:t>Objetivos</a:t>
            </a:r>
            <a:r>
              <a:rPr lang="en-US" altLang="en-US" sz="3600" b="0" dirty="0">
                <a:solidFill>
                  <a:srgbClr val="B60000"/>
                </a:solidFill>
                <a:cs typeface="Times New Roman" pitchFamily="18" charset="0"/>
              </a:rPr>
              <a:t>:</a:t>
            </a:r>
            <a:endParaRPr lang="en-US" sz="3600" b="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21040" cy="4343400"/>
          </a:xfrm>
        </p:spPr>
        <p:txBody>
          <a:bodyPr/>
          <a:lstStyle/>
          <a:p>
            <a:pPr marL="640080" indent="-640080">
              <a:buFont typeface="Calibri" pitchFamily="34" charset="0"/>
              <a:buAutoNum type="arabicPeriod" startAt="23"/>
            </a:pPr>
            <a:r>
              <a:rPr lang="en-US" altLang="en-US" sz="2800" dirty="0" err="1">
                <a:cs typeface="Times New Roman" pitchFamily="18" charset="0"/>
              </a:rPr>
              <a:t>Explicar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cambios</a:t>
            </a:r>
            <a:r>
              <a:rPr lang="en-US" altLang="en-US" sz="2800" dirty="0">
                <a:cs typeface="Times New Roman" pitchFamily="18" charset="0"/>
              </a:rPr>
              <a:t> que </a:t>
            </a:r>
            <a:r>
              <a:rPr lang="en-US" altLang="en-US" sz="2800" dirty="0" err="1">
                <a:cs typeface="Times New Roman" pitchFamily="18" charset="0"/>
              </a:rPr>
              <a:t>sufre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piel</a:t>
            </a:r>
            <a:r>
              <a:rPr lang="en-US" altLang="en-US" sz="2800" dirty="0">
                <a:cs typeface="Times New Roman" pitchFamily="18" charset="0"/>
              </a:rPr>
              <a:t> con la </a:t>
            </a:r>
            <a:r>
              <a:rPr lang="en-US" altLang="en-US" sz="2800" dirty="0" err="1">
                <a:cs typeface="Times New Roman" pitchFamily="18" charset="0"/>
              </a:rPr>
              <a:t>edad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Calibri" pitchFamily="34" charset="0"/>
              <a:buAutoNum type="arabicPeriod" startAt="23"/>
            </a:pPr>
            <a:r>
              <a:rPr lang="en-US" altLang="en-US" sz="2800" dirty="0" err="1">
                <a:cs typeface="Times New Roman" pitchFamily="18" charset="0"/>
              </a:rPr>
              <a:t>Mencionar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factores</a:t>
            </a:r>
            <a:r>
              <a:rPr lang="en-US" altLang="en-US" sz="2800" dirty="0">
                <a:cs typeface="Times New Roman" pitchFamily="18" charset="0"/>
              </a:rPr>
              <a:t> que </a:t>
            </a:r>
            <a:r>
              <a:rPr lang="en-US" altLang="en-US" sz="2800" dirty="0" err="1">
                <a:cs typeface="Times New Roman" pitchFamily="18" charset="0"/>
              </a:rPr>
              <a:t>contribuyen</a:t>
            </a:r>
            <a:r>
              <a:rPr lang="en-US" altLang="en-US" sz="2800" dirty="0">
                <a:cs typeface="Times New Roman" pitchFamily="18" charset="0"/>
              </a:rPr>
              <a:t> al  </a:t>
            </a:r>
            <a:r>
              <a:rPr lang="en-US" altLang="en-US" sz="2800" dirty="0" err="1">
                <a:cs typeface="Times New Roman" pitchFamily="18" charset="0"/>
              </a:rPr>
              <a:t>envejecimiento</a:t>
            </a:r>
            <a:r>
              <a:rPr lang="en-US" altLang="en-US" sz="2800" dirty="0">
                <a:cs typeface="Times New Roman" pitchFamily="18" charset="0"/>
              </a:rPr>
              <a:t> de la </a:t>
            </a:r>
            <a:r>
              <a:rPr lang="en-US" altLang="en-US" sz="2800" dirty="0" err="1">
                <a:cs typeface="Times New Roman" pitchFamily="18" charset="0"/>
              </a:rPr>
              <a:t>piel</a:t>
            </a:r>
            <a:endParaRPr lang="en-US" alt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6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/>
          <a:p>
            <a:r>
              <a:rPr lang="en-US" dirty="0"/>
              <a:t>6.2c </a:t>
            </a:r>
            <a:r>
              <a:rPr lang="en-US" dirty="0" err="1"/>
              <a:t>Glandulas</a:t>
            </a:r>
            <a:r>
              <a:rPr lang="en-US" dirty="0"/>
              <a:t> de la </a:t>
            </a:r>
            <a:r>
              <a:rPr lang="en-US" dirty="0" err="1"/>
              <a:t>Piel</a:t>
            </a:r>
            <a:endParaRPr lang="en-US" sz="15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334000"/>
          </a:xfrm>
        </p:spPr>
        <p:txBody>
          <a:bodyPr/>
          <a:lstStyle/>
          <a:p>
            <a:pPr>
              <a:defRPr/>
            </a:pPr>
            <a:r>
              <a:rPr lang="en-US" altLang="en-US" b="1" dirty="0" err="1">
                <a:cs typeface="Times New Roman" panose="02020603050405020304" pitchFamily="18" charset="0"/>
              </a:rPr>
              <a:t>Sudoríparas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Merocrinas</a:t>
            </a:r>
            <a:r>
              <a:rPr lang="en-US" altLang="en-US" b="1" dirty="0">
                <a:cs typeface="Times New Roman" panose="02020603050405020304" pitchFamily="18" charset="0"/>
              </a:rPr>
              <a:t> – </a:t>
            </a:r>
          </a:p>
          <a:p>
            <a:pPr lvl="1" indent="-347472">
              <a:defRPr/>
            </a:pPr>
            <a:r>
              <a:rPr lang="en-US" altLang="en-US" sz="2400" dirty="0" err="1">
                <a:cs typeface="Times New Roman" panose="02020603050405020304" pitchFamily="18" charset="0"/>
              </a:rPr>
              <a:t>Ampliamente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distribuidas</a:t>
            </a:r>
            <a:r>
              <a:rPr lang="en-US" altLang="en-US" sz="2400" dirty="0">
                <a:cs typeface="Times New Roman" panose="02020603050405020304" pitchFamily="18" charset="0"/>
              </a:rPr>
              <a:t>, mas </a:t>
            </a:r>
            <a:r>
              <a:rPr lang="en-US" altLang="en-US" sz="2400" dirty="0" err="1">
                <a:cs typeface="Times New Roman" panose="02020603050405020304" pitchFamily="18" charset="0"/>
              </a:rPr>
              <a:t>numerosas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 indent="-347472"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Simples </a:t>
            </a:r>
            <a:r>
              <a:rPr lang="en-US" altLang="en-US" sz="2400" dirty="0" err="1">
                <a:cs typeface="Times New Roman" panose="02020603050405020304" pitchFamily="18" charset="0"/>
              </a:rPr>
              <a:t>tubulares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enrolladas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 indent="-347472">
              <a:defRPr/>
            </a:pPr>
            <a:r>
              <a:rPr lang="en-US" altLang="en-US" sz="2400" dirty="0" err="1">
                <a:cs typeface="Times New Roman" panose="02020603050405020304" pitchFamily="18" charset="0"/>
              </a:rPr>
              <a:t>Liberan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secreciones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</a:t>
            </a:r>
            <a:r>
              <a:rPr lang="en-US" altLang="en-US" sz="2400" dirty="0">
                <a:cs typeface="Times New Roman" panose="02020603050405020304" pitchFamily="18" charset="0"/>
              </a:rPr>
              <a:t> la </a:t>
            </a:r>
            <a:r>
              <a:rPr lang="en-US" altLang="en-US" sz="2400" dirty="0" err="1">
                <a:cs typeface="Times New Roman" panose="02020603050405020304" pitchFamily="18" charset="0"/>
              </a:rPr>
              <a:t>superficiel</a:t>
            </a:r>
            <a:r>
              <a:rPr lang="en-US" altLang="en-US" sz="2400" dirty="0">
                <a:cs typeface="Times New Roman" panose="02020603050405020304" pitchFamily="18" charset="0"/>
              </a:rPr>
              <a:t> de la </a:t>
            </a:r>
            <a:r>
              <a:rPr lang="en-US" altLang="en-US" sz="2400" dirty="0" err="1">
                <a:cs typeface="Times New Roman" panose="02020603050405020304" pitchFamily="18" charset="0"/>
              </a:rPr>
              <a:t>piel</a:t>
            </a:r>
            <a:r>
              <a:rPr lang="en-US" altLang="en-US" sz="2400" dirty="0">
                <a:cs typeface="Times New Roman" panose="02020603050405020304" pitchFamily="18" charset="0"/>
              </a:rPr>
              <a:t>  por </a:t>
            </a:r>
            <a:r>
              <a:rPr lang="en-US" altLang="en-US" sz="2400" dirty="0" err="1">
                <a:cs typeface="Times New Roman" panose="02020603050405020304" pitchFamily="18" charset="0"/>
              </a:rPr>
              <a:t>exocitosis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 indent="-347472"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sudor</a:t>
            </a:r>
          </a:p>
          <a:p>
            <a:pPr lvl="2"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99% </a:t>
            </a:r>
            <a:r>
              <a:rPr lang="en-US" altLang="en-US" dirty="0" err="1">
                <a:cs typeface="Times New Roman" panose="02020603050405020304" pitchFamily="18" charset="0"/>
              </a:rPr>
              <a:t>agua</a:t>
            </a:r>
            <a:r>
              <a:rPr lang="en-US" altLang="en-US" dirty="0">
                <a:cs typeface="Times New Roman" panose="02020603050405020304" pitchFamily="18" charset="0"/>
              </a:rPr>
              <a:t>, 1% </a:t>
            </a:r>
            <a:r>
              <a:rPr lang="en-US" altLang="en-US" dirty="0" err="1">
                <a:cs typeface="Times New Roman" panose="02020603050405020304" pitchFamily="18" charset="0"/>
              </a:rPr>
              <a:t>otras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cosas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2"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Includes: electrolytes, metabolites, and waste products</a:t>
            </a:r>
          </a:p>
          <a:p>
            <a:pPr lvl="1" indent="-347472">
              <a:defRPr/>
            </a:pPr>
            <a:r>
              <a:rPr lang="en-US" altLang="en-US" sz="2600" dirty="0" err="1">
                <a:cs typeface="Times New Roman" panose="02020603050405020304" pitchFamily="18" charset="0"/>
              </a:rPr>
              <a:t>Rol</a:t>
            </a:r>
            <a:r>
              <a:rPr lang="en-US" altLang="en-US" sz="2600" dirty="0">
                <a:cs typeface="Times New Roman" panose="02020603050405020304" pitchFamily="18" charset="0"/>
              </a:rPr>
              <a:t> principal: </a:t>
            </a:r>
            <a:r>
              <a:rPr lang="en-US" altLang="en-US" sz="2600" b="1" dirty="0" err="1">
                <a:cs typeface="Times New Roman" panose="02020603050405020304" pitchFamily="18" charset="0"/>
              </a:rPr>
              <a:t>termoregulación</a:t>
            </a:r>
            <a:endParaRPr lang="en-US" altLang="en-US" sz="2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6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/>
              <a:t>6.2c </a:t>
            </a:r>
            <a:r>
              <a:rPr lang="en-US" dirty="0" err="1"/>
              <a:t>Glándulas</a:t>
            </a:r>
            <a:r>
              <a:rPr lang="en-US" dirty="0"/>
              <a:t> de la Piel</a:t>
            </a:r>
            <a:r>
              <a:rPr lang="en-US" sz="1500" dirty="0"/>
              <a:t>3</a:t>
            </a:r>
            <a:endParaRPr lang="en-US" sz="15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21040" cy="5334000"/>
          </a:xfrm>
        </p:spPr>
        <p:txBody>
          <a:bodyPr/>
          <a:lstStyle/>
          <a:p>
            <a:pPr marL="457200" indent="-457200"/>
            <a:r>
              <a:rPr lang="en-US" altLang="en-US" sz="2800" b="1" dirty="0" err="1">
                <a:cs typeface="Times New Roman" pitchFamily="18" charset="0"/>
              </a:rPr>
              <a:t>Sudoríparas</a:t>
            </a:r>
            <a:r>
              <a:rPr lang="en-US" altLang="en-US" sz="2800" b="1" dirty="0">
                <a:cs typeface="Times New Roman" pitchFamily="18" charset="0"/>
              </a:rPr>
              <a:t> </a:t>
            </a:r>
            <a:r>
              <a:rPr lang="en-US" altLang="en-US" sz="2800" b="1" dirty="0" err="1">
                <a:cs typeface="Times New Roman" pitchFamily="18" charset="0"/>
              </a:rPr>
              <a:t>Apocrinas</a:t>
            </a:r>
            <a:endParaRPr lang="en-US" altLang="en-US" sz="2800" b="1" dirty="0">
              <a:cs typeface="Times New Roman" pitchFamily="18" charset="0"/>
            </a:endParaRPr>
          </a:p>
          <a:p>
            <a:pPr lvl="1" indent="-347472"/>
            <a:r>
              <a:rPr lang="en-US" altLang="en-US" sz="2400" dirty="0" err="1">
                <a:cs typeface="Times New Roman" pitchFamily="18" charset="0"/>
              </a:rPr>
              <a:t>Tubulares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enrrolladas</a:t>
            </a:r>
            <a:endParaRPr lang="en-US" altLang="en-US" sz="2400" dirty="0">
              <a:cs typeface="Times New Roman" pitchFamily="18" charset="0"/>
            </a:endParaRPr>
          </a:p>
          <a:p>
            <a:pPr lvl="1" indent="-347472"/>
            <a:r>
              <a:rPr lang="en-US" altLang="en-US" sz="2400" dirty="0" err="1">
                <a:cs typeface="Times New Roman" pitchFamily="18" charset="0"/>
              </a:rPr>
              <a:t>Liberan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secreciones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los </a:t>
            </a:r>
            <a:r>
              <a:rPr lang="en-US" altLang="en-US" sz="2400" dirty="0" err="1">
                <a:cs typeface="Times New Roman" pitchFamily="18" charset="0"/>
              </a:rPr>
              <a:t>folículos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axilares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púbicos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anales</a:t>
            </a:r>
            <a:r>
              <a:rPr lang="en-US" altLang="en-US" sz="2400" dirty="0">
                <a:cs typeface="Times New Roman" pitchFamily="18" charset="0"/>
              </a:rPr>
              <a:t> y de los </a:t>
            </a:r>
            <a:r>
              <a:rPr lang="en-US" altLang="en-US" sz="2400" dirty="0" err="1">
                <a:cs typeface="Times New Roman" pitchFamily="18" charset="0"/>
              </a:rPr>
              <a:t>pezones</a:t>
            </a:r>
            <a:endParaRPr lang="en-US" altLang="en-US" sz="2400" dirty="0">
              <a:cs typeface="Times New Roman" pitchFamily="18" charset="0"/>
            </a:endParaRPr>
          </a:p>
          <a:p>
            <a:pPr lvl="1" indent="-347472"/>
            <a:r>
              <a:rPr lang="en-US" altLang="en-US" sz="2400" dirty="0" err="1">
                <a:cs typeface="Times New Roman" pitchFamily="18" charset="0"/>
              </a:rPr>
              <a:t>Secretan</a:t>
            </a:r>
            <a:r>
              <a:rPr lang="en-US" altLang="en-US" sz="2400" dirty="0">
                <a:cs typeface="Times New Roman" pitchFamily="18" charset="0"/>
              </a:rPr>
              <a:t> por </a:t>
            </a:r>
            <a:r>
              <a:rPr lang="en-US" altLang="en-US" sz="2400" dirty="0" err="1">
                <a:cs typeface="Times New Roman" pitchFamily="18" charset="0"/>
              </a:rPr>
              <a:t>exocitosis</a:t>
            </a:r>
            <a:r>
              <a:rPr lang="en-US" altLang="en-US" sz="2400" dirty="0">
                <a:cs typeface="Times New Roman" pitchFamily="18" charset="0"/>
              </a:rPr>
              <a:t>; </a:t>
            </a:r>
            <a:r>
              <a:rPr lang="en-US" altLang="en-US" sz="2400" dirty="0" err="1">
                <a:cs typeface="Times New Roman" pitchFamily="18" charset="0"/>
              </a:rPr>
              <a:t>secreción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viscosa</a:t>
            </a:r>
            <a:r>
              <a:rPr lang="en-US" altLang="en-US" sz="2400" dirty="0">
                <a:cs typeface="Times New Roman" pitchFamily="18" charset="0"/>
              </a:rPr>
              <a:t> y opaca</a:t>
            </a:r>
          </a:p>
          <a:p>
            <a:pPr marL="548640" lvl="2" indent="0">
              <a:buNone/>
            </a:pPr>
            <a:r>
              <a:rPr lang="en-US" altLang="en-US" dirty="0">
                <a:cs typeface="Times New Roman" pitchFamily="18" charset="0"/>
              </a:rPr>
              <a:t>- </a:t>
            </a:r>
            <a:r>
              <a:rPr lang="en-US" altLang="en-US" dirty="0" err="1">
                <a:cs typeface="Times New Roman" pitchFamily="18" charset="0"/>
              </a:rPr>
              <a:t>Contienen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proteínas</a:t>
            </a:r>
            <a:r>
              <a:rPr lang="en-US" altLang="en-US" dirty="0">
                <a:cs typeface="Times New Roman" pitchFamily="18" charset="0"/>
              </a:rPr>
              <a:t> y </a:t>
            </a:r>
            <a:r>
              <a:rPr lang="en-US" altLang="en-US" dirty="0" err="1">
                <a:cs typeface="Times New Roman" pitchFamily="18" charset="0"/>
              </a:rPr>
              <a:t>lípidos</a:t>
            </a:r>
            <a:endParaRPr lang="en-US" altLang="en-US" dirty="0">
              <a:cs typeface="Times New Roman" pitchFamily="18" charset="0"/>
            </a:endParaRPr>
          </a:p>
          <a:p>
            <a:pPr marL="548640" lvl="2" indent="0">
              <a:buNone/>
            </a:pPr>
            <a:r>
              <a:rPr lang="en-US" altLang="en-US" dirty="0">
                <a:cs typeface="Times New Roman" pitchFamily="18" charset="0"/>
              </a:rPr>
              <a:t>- </a:t>
            </a:r>
            <a:r>
              <a:rPr lang="en-US" altLang="en-US" dirty="0" err="1">
                <a:cs typeface="Times New Roman" pitchFamily="18" charset="0"/>
              </a:rPr>
              <a:t>Olor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caracteristico</a:t>
            </a:r>
            <a:r>
              <a:rPr lang="en-US" altLang="en-US" dirty="0">
                <a:cs typeface="Times New Roman" pitchFamily="18" charset="0"/>
              </a:rPr>
              <a:t> por </a:t>
            </a:r>
            <a:r>
              <a:rPr lang="en-US" altLang="en-US" dirty="0" err="1">
                <a:cs typeface="Times New Roman" pitchFamily="18" charset="0"/>
              </a:rPr>
              <a:t>metabolismo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bacteriano</a:t>
            </a:r>
            <a:endParaRPr lang="en-US" altLang="en-US" dirty="0">
              <a:cs typeface="Times New Roman" pitchFamily="18" charset="0"/>
            </a:endParaRPr>
          </a:p>
          <a:p>
            <a:pPr lvl="1" indent="-347472"/>
            <a:r>
              <a:rPr lang="en-US" altLang="en-US" sz="2400" dirty="0">
                <a:cs typeface="Times New Roman" pitchFamily="18" charset="0"/>
              </a:rPr>
              <a:t>Se </a:t>
            </a:r>
            <a:r>
              <a:rPr lang="en-US" altLang="en-US" sz="2400" dirty="0" err="1">
                <a:cs typeface="Times New Roman" pitchFamily="18" charset="0"/>
              </a:rPr>
              <a:t>activan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la </a:t>
            </a:r>
            <a:r>
              <a:rPr lang="en-US" altLang="en-US" sz="2400" dirty="0" err="1">
                <a:cs typeface="Times New Roman" pitchFamily="18" charset="0"/>
              </a:rPr>
              <a:t>pubertad</a:t>
            </a:r>
            <a:r>
              <a:rPr lang="en-US" altLang="en-US" sz="2400" dirty="0">
                <a:cs typeface="Times New Roman" pitchFamily="18" charset="0"/>
              </a:rPr>
              <a:t> </a:t>
            </a:r>
          </a:p>
          <a:p>
            <a:pPr lvl="1" indent="-347472"/>
            <a:endParaRPr lang="en-US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5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</p:spPr>
        <p:txBody>
          <a:bodyPr/>
          <a:lstStyle/>
          <a:p>
            <a:r>
              <a:rPr lang="en-US" dirty="0"/>
              <a:t>6.2c </a:t>
            </a:r>
            <a:r>
              <a:rPr lang="en-US" dirty="0" err="1"/>
              <a:t>Glandulas</a:t>
            </a:r>
            <a:r>
              <a:rPr lang="en-US" dirty="0"/>
              <a:t> de la Piel</a:t>
            </a:r>
            <a:r>
              <a:rPr lang="en-US" sz="1500" dirty="0"/>
              <a:t>4</a:t>
            </a:r>
            <a:endParaRPr lang="en-US" sz="1500" b="0" dirty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1040" cy="5334000"/>
          </a:xfrm>
        </p:spPr>
        <p:txBody>
          <a:bodyPr/>
          <a:lstStyle/>
          <a:p>
            <a:r>
              <a:rPr lang="en-US" altLang="en-US" sz="3000" b="1" dirty="0" err="1">
                <a:cs typeface="Times New Roman" pitchFamily="18" charset="0"/>
              </a:rPr>
              <a:t>Sebáceas</a:t>
            </a:r>
            <a:endParaRPr lang="en-US" altLang="en-US" sz="3000" b="1" dirty="0">
              <a:cs typeface="Times New Roman" pitchFamily="18" charset="0"/>
            </a:endParaRPr>
          </a:p>
          <a:p>
            <a:pPr lvl="1" indent="-347472"/>
            <a:r>
              <a:rPr lang="en-US" altLang="en-US" sz="2600" dirty="0" err="1">
                <a:cs typeface="Times New Roman" pitchFamily="18" charset="0"/>
              </a:rPr>
              <a:t>Holocrinas</a:t>
            </a:r>
            <a:endParaRPr lang="en-US" altLang="en-US" sz="2600" dirty="0">
              <a:cs typeface="Times New Roman" pitchFamily="18" charset="0"/>
            </a:endParaRPr>
          </a:p>
          <a:p>
            <a:pPr lvl="1" indent="-347472"/>
            <a:r>
              <a:rPr lang="en-US" altLang="en-US" sz="2600" dirty="0" err="1">
                <a:cs typeface="Times New Roman" pitchFamily="18" charset="0"/>
              </a:rPr>
              <a:t>Secreción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aceitosa</a:t>
            </a:r>
            <a:r>
              <a:rPr lang="en-US" altLang="en-US" sz="2600" dirty="0">
                <a:cs typeface="Times New Roman" pitchFamily="18" charset="0"/>
              </a:rPr>
              <a:t> , </a:t>
            </a:r>
            <a:r>
              <a:rPr lang="en-US" altLang="en-US" sz="2600" b="1" dirty="0" err="1">
                <a:cs typeface="Times New Roman" pitchFamily="18" charset="0"/>
              </a:rPr>
              <a:t>sebo</a:t>
            </a:r>
            <a:r>
              <a:rPr lang="en-US" altLang="en-US" sz="2600" b="1" dirty="0">
                <a:cs typeface="Times New Roman" pitchFamily="18" charset="0"/>
              </a:rPr>
              <a:t>, </a:t>
            </a:r>
            <a:r>
              <a:rPr lang="en-US" altLang="en-US" sz="2600" dirty="0" err="1">
                <a:cs typeface="Times New Roman" pitchFamily="18" charset="0"/>
              </a:rPr>
              <a:t>en</a:t>
            </a:r>
            <a:r>
              <a:rPr lang="en-US" altLang="en-US" sz="2600" dirty="0">
                <a:cs typeface="Times New Roman" pitchFamily="18" charset="0"/>
              </a:rPr>
              <a:t> el </a:t>
            </a:r>
            <a:r>
              <a:rPr lang="en-US" altLang="en-US" sz="2600" dirty="0" err="1">
                <a:cs typeface="Times New Roman" pitchFamily="18" charset="0"/>
              </a:rPr>
              <a:t>folículo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piloso</a:t>
            </a:r>
            <a:endParaRPr lang="en-US" altLang="en-US" sz="2600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Lubricante</a:t>
            </a:r>
            <a:r>
              <a:rPr lang="en-US" altLang="en-US" dirty="0">
                <a:cs typeface="Times New Roman" pitchFamily="18" charset="0"/>
              </a:rPr>
              <a:t> para </a:t>
            </a:r>
            <a:r>
              <a:rPr lang="en-US" altLang="en-US" dirty="0" err="1">
                <a:cs typeface="Times New Roman" pitchFamily="18" charset="0"/>
              </a:rPr>
              <a:t>piel</a:t>
            </a:r>
            <a:r>
              <a:rPr lang="en-US" altLang="en-US" dirty="0">
                <a:cs typeface="Times New Roman" pitchFamily="18" charset="0"/>
              </a:rPr>
              <a:t> y </a:t>
            </a:r>
            <a:r>
              <a:rPr lang="en-US" altLang="en-US" dirty="0" err="1">
                <a:cs typeface="Times New Roman" pitchFamily="18" charset="0"/>
              </a:rPr>
              <a:t>pelo</a:t>
            </a:r>
            <a:endParaRPr lang="en-US" altLang="en-US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Bactericida</a:t>
            </a:r>
            <a:endParaRPr lang="en-US" altLang="en-US" dirty="0">
              <a:cs typeface="Times New Roman" pitchFamily="18" charset="0"/>
            </a:endParaRPr>
          </a:p>
          <a:p>
            <a:pPr lvl="1" indent="-347472"/>
            <a:r>
              <a:rPr lang="en-US" altLang="en-US" sz="2600" dirty="0" err="1">
                <a:cs typeface="Times New Roman" pitchFamily="18" charset="0"/>
              </a:rPr>
              <a:t>Secreción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estimulada</a:t>
            </a:r>
            <a:r>
              <a:rPr lang="en-US" altLang="en-US" sz="2600" dirty="0">
                <a:cs typeface="Times New Roman" pitchFamily="18" charset="0"/>
              </a:rPr>
              <a:t> por </a:t>
            </a:r>
            <a:r>
              <a:rPr lang="en-US" altLang="en-US" sz="2600" dirty="0" err="1">
                <a:cs typeface="Times New Roman" pitchFamily="18" charset="0"/>
              </a:rPr>
              <a:t>androgenos</a:t>
            </a:r>
            <a:r>
              <a:rPr lang="en-US" altLang="en-US" sz="2600" dirty="0">
                <a:cs typeface="Times New Roman" pitchFamily="18" charset="0"/>
              </a:rPr>
              <a:t> (</a:t>
            </a:r>
            <a:r>
              <a:rPr lang="en-US" altLang="en-US" sz="2600" dirty="0" err="1">
                <a:cs typeface="Times New Roman" pitchFamily="18" charset="0"/>
              </a:rPr>
              <a:t>hormonas</a:t>
            </a:r>
            <a:r>
              <a:rPr lang="en-US" altLang="en-US" sz="2600" dirty="0">
                <a:cs typeface="Times New Roman" pitchFamily="18" charset="0"/>
              </a:rPr>
              <a:t> )</a:t>
            </a:r>
          </a:p>
          <a:p>
            <a:pPr lvl="1" indent="-347472"/>
            <a:r>
              <a:rPr lang="en-US" altLang="en-US" sz="2600" dirty="0">
                <a:cs typeface="Times New Roman" pitchFamily="18" charset="0"/>
              </a:rPr>
              <a:t>Se </a:t>
            </a:r>
            <a:r>
              <a:rPr lang="en-US" altLang="en-US" sz="2600" dirty="0" err="1">
                <a:cs typeface="Times New Roman" pitchFamily="18" charset="0"/>
              </a:rPr>
              <a:t>activan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en</a:t>
            </a:r>
            <a:r>
              <a:rPr lang="en-US" altLang="en-US" sz="2600" dirty="0">
                <a:cs typeface="Times New Roman" pitchFamily="18" charset="0"/>
              </a:rPr>
              <a:t> la </a:t>
            </a:r>
            <a:r>
              <a:rPr lang="en-US" altLang="en-US" sz="2600" dirty="0" err="1">
                <a:cs typeface="Times New Roman" pitchFamily="18" charset="0"/>
              </a:rPr>
              <a:t>pubertad</a:t>
            </a:r>
            <a:endParaRPr lang="en-US" altLang="en-US" sz="2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49501"/>
      </p:ext>
    </p:extLst>
  </p:cSld>
  <p:clrMapOvr>
    <a:masterClrMapping/>
  </p:clrMapOvr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MHHE_Accessible_PPT_Template-v4</Template>
  <TotalTime>1860</TotalTime>
  <Words>893</Words>
  <Application>Microsoft Macintosh PowerPoint</Application>
  <PresentationFormat>On-screen Show (4:3)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ArumSans Bold</vt:lpstr>
      <vt:lpstr>ArumSans Lt</vt:lpstr>
      <vt:lpstr>ArumSans Regular</vt:lpstr>
      <vt:lpstr>Calibri</vt:lpstr>
      <vt:lpstr>Cambria Math</vt:lpstr>
      <vt:lpstr>Vectipede Rg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Anatomy &amp; Physiology  AN xsAPPROACH  Third Edition Chap 6 Integumentary System</vt:lpstr>
      <vt:lpstr>Tegumentario - Introducción</vt:lpstr>
      <vt:lpstr>6.1 - Objetivos: 1</vt:lpstr>
      <vt:lpstr>6.1 - Objetivos: 2</vt:lpstr>
      <vt:lpstr>6.2 Objectivos:</vt:lpstr>
      <vt:lpstr>6.4 Objetivos:</vt:lpstr>
      <vt:lpstr>6.2c Glandulas de la Piel</vt:lpstr>
      <vt:lpstr>6.2c Glándulas de la Piel3</vt:lpstr>
      <vt:lpstr>6.2c Glandulas de la Piel4</vt:lpstr>
      <vt:lpstr>6.2c Glandulas Exocrinas5</vt:lpstr>
      <vt:lpstr>Glandulas Exocrinas de la Piel</vt:lpstr>
      <vt:lpstr>6.2 Que aprendimos?</vt:lpstr>
      <vt:lpstr>6.3 Reparación </vt:lpstr>
      <vt:lpstr>6.3 Reparación - Curación de heridas, como sanan? </vt:lpstr>
      <vt:lpstr>Pasos en la Curación de Heridas</vt:lpstr>
      <vt:lpstr>Quemaduras1</vt:lpstr>
      <vt:lpstr>Quemaduras</vt:lpstr>
      <vt:lpstr>Quemaduras – Regla de los 9</vt:lpstr>
      <vt:lpstr>6.4b Envejecimiento</vt:lpstr>
      <vt:lpstr>6.4b Envejecimiento</vt:lpstr>
      <vt:lpstr>Botox y Arrugas</vt:lpstr>
      <vt:lpstr>Tegumentario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1 of These Slides</dc:title>
  <dc:creator>Hahn, Sandra</dc:creator>
  <cp:lastModifiedBy>JOSE A. CARDE SERRANO</cp:lastModifiedBy>
  <cp:revision>273</cp:revision>
  <dcterms:created xsi:type="dcterms:W3CDTF">2017-12-05T17:18:18Z</dcterms:created>
  <dcterms:modified xsi:type="dcterms:W3CDTF">2019-09-06T01:50:34Z</dcterms:modified>
</cp:coreProperties>
</file>