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6" r:id="rId17"/>
    <p:sldId id="285" r:id="rId18"/>
    <p:sldId id="271" r:id="rId19"/>
    <p:sldId id="272" r:id="rId20"/>
    <p:sldId id="287" r:id="rId21"/>
    <p:sldId id="273" r:id="rId22"/>
    <p:sldId id="274" r:id="rId23"/>
    <p:sldId id="276" r:id="rId24"/>
    <p:sldId id="275" r:id="rId25"/>
    <p:sldId id="290" r:id="rId26"/>
    <p:sldId id="277" r:id="rId27"/>
    <p:sldId id="278" r:id="rId28"/>
    <p:sldId id="279" r:id="rId29"/>
    <p:sldId id="289" r:id="rId30"/>
    <p:sldId id="280" r:id="rId31"/>
    <p:sldId id="282" r:id="rId32"/>
    <p:sldId id="281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2943"/>
  </p:normalViewPr>
  <p:slideViewPr>
    <p:cSldViewPr snapToGrid="0" snapToObjects="1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31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275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76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82653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759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732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421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4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86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60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8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6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3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6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1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66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jacarde.wixsite.com/jacupra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discoveryscientificsolutions.com/item/5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bench.umd.edu/modules/measurement_pipet/page04.htm" TargetMode="External"/><Relationship Id="rId2" Type="http://schemas.openxmlformats.org/officeDocument/2006/relationships/hyperlink" Target="https://www.youtube.com/watch?reload=9&amp;v=wlO4zJLR8R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abcentrifuges.net/blogs/blog/balancing-samples-in-lab-centrifuge" TargetMode="External"/><Relationship Id="rId4" Type="http://schemas.openxmlformats.org/officeDocument/2006/relationships/hyperlink" Target="https://www2.hawaii.edu/~johnb/micro/m140/syllabus/week/handouts/m140.2.3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chem.ncbi.nlm.nih.gov/compound/14710" TargetMode="External"/><Relationship Id="rId2" Type="http://schemas.openxmlformats.org/officeDocument/2006/relationships/hyperlink" Target="https://pubchem.ncbi.nlm.nih.gov/compound/acrylamid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292" y="1104900"/>
            <a:ext cx="8825658" cy="3329581"/>
          </a:xfrm>
        </p:spPr>
        <p:txBody>
          <a:bodyPr>
            <a:normAutofit/>
          </a:bodyPr>
          <a:lstStyle/>
          <a:p>
            <a:r>
              <a:rPr lang="en-US" sz="4400" dirty="0" err="1"/>
              <a:t>Introducción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 err="1"/>
              <a:t>Reglas</a:t>
            </a:r>
            <a:r>
              <a:rPr lang="en-US" sz="4400" dirty="0"/>
              <a:t> de </a:t>
            </a:r>
            <a:r>
              <a:rPr lang="en-US" sz="4400" dirty="0" err="1"/>
              <a:t>Seguridad</a:t>
            </a:r>
            <a:br>
              <a:rPr lang="en-US" sz="4400" dirty="0"/>
            </a:br>
            <a:r>
              <a:rPr lang="en-US" sz="4400" dirty="0" err="1"/>
              <a:t>Uso</a:t>
            </a:r>
            <a:r>
              <a:rPr lang="en-US" sz="4400" dirty="0"/>
              <a:t> de </a:t>
            </a:r>
            <a:r>
              <a:rPr lang="en-US" sz="4400" dirty="0" err="1"/>
              <a:t>Equipos</a:t>
            </a:r>
            <a:r>
              <a:rPr lang="en-US" sz="4400" dirty="0"/>
              <a:t> </a:t>
            </a:r>
            <a:r>
              <a:rPr lang="en-US" sz="4400" dirty="0" err="1"/>
              <a:t>Básicos</a:t>
            </a:r>
            <a:br>
              <a:rPr lang="en-US" sz="4400" dirty="0"/>
            </a:br>
            <a:r>
              <a:rPr lang="en-US" sz="4400" dirty="0" err="1"/>
              <a:t>Micropipetas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9292" y="4434480"/>
            <a:ext cx="8825658" cy="2266357"/>
          </a:xfrm>
        </p:spPr>
        <p:txBody>
          <a:bodyPr>
            <a:noAutofit/>
          </a:bodyPr>
          <a:lstStyle/>
          <a:p>
            <a:r>
              <a:rPr lang="en-US" sz="2400" dirty="0"/>
              <a:t>Lab  Biol 3030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Biología</a:t>
            </a:r>
            <a:r>
              <a:rPr lang="en-US" sz="2400" dirty="0"/>
              <a:t> del Desarrollo </a:t>
            </a:r>
          </a:p>
          <a:p>
            <a:r>
              <a:rPr lang="en-US" sz="2400" dirty="0"/>
              <a:t>UPR </a:t>
            </a:r>
            <a:r>
              <a:rPr lang="mr-IN" sz="2400" dirty="0"/>
              <a:t>–</a:t>
            </a:r>
            <a:r>
              <a:rPr lang="en-US" sz="2400" dirty="0"/>
              <a:t> Aguadilla</a:t>
            </a:r>
          </a:p>
          <a:p>
            <a:r>
              <a:rPr lang="en-US" sz="2400" dirty="0"/>
              <a:t>JA </a:t>
            </a:r>
            <a:r>
              <a:rPr lang="en-US" sz="2400" dirty="0" err="1"/>
              <a:t>Cardé</a:t>
            </a:r>
            <a:r>
              <a:rPr lang="en-US" sz="2400" dirty="0"/>
              <a:t>, PhD</a:t>
            </a:r>
          </a:p>
          <a:p>
            <a:r>
              <a:rPr lang="en-US" sz="2400" dirty="0" err="1">
                <a:hlinkClick r:id="rId2"/>
              </a:rPr>
              <a:t>www.jacarde.wixsite.com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jacuprag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58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58456" cy="1400530"/>
          </a:xfrm>
        </p:spPr>
        <p:txBody>
          <a:bodyPr/>
          <a:lstStyle/>
          <a:p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centrífugas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continuación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3"/>
            <a:ext cx="11257714" cy="5137266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Nunca</a:t>
            </a:r>
            <a:r>
              <a:rPr lang="en-US" sz="2800" dirty="0"/>
              <a:t> </a:t>
            </a:r>
            <a:r>
              <a:rPr lang="en-US" sz="2800" dirty="0" err="1"/>
              <a:t>deje</a:t>
            </a:r>
            <a:r>
              <a:rPr lang="en-US" sz="2800" dirty="0"/>
              <a:t> la </a:t>
            </a:r>
            <a:r>
              <a:rPr lang="en-US" sz="2800" dirty="0" err="1"/>
              <a:t>centrífuga</a:t>
            </a:r>
            <a:r>
              <a:rPr lang="en-US" sz="2800" dirty="0"/>
              <a:t> </a:t>
            </a:r>
            <a:r>
              <a:rPr lang="en-US" sz="2800" dirty="0" err="1"/>
              <a:t>desatendida</a:t>
            </a:r>
            <a:r>
              <a:rPr lang="en-US" sz="2800" dirty="0"/>
              <a:t> hasta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alcance</a:t>
            </a:r>
            <a:r>
              <a:rPr lang="en-US" sz="2800" dirty="0"/>
              <a:t> la </a:t>
            </a:r>
            <a:r>
              <a:rPr lang="en-US" sz="2800" dirty="0" err="1"/>
              <a:t>velocidad</a:t>
            </a:r>
            <a:r>
              <a:rPr lang="en-US" sz="2800" dirty="0"/>
              <a:t> </a:t>
            </a:r>
            <a:r>
              <a:rPr lang="en-US" sz="2800" dirty="0" err="1"/>
              <a:t>máxima</a:t>
            </a:r>
            <a:r>
              <a:rPr lang="en-US" sz="2800" dirty="0"/>
              <a:t> </a:t>
            </a:r>
            <a:r>
              <a:rPr lang="en-US" sz="2800" dirty="0" err="1"/>
              <a:t>esperada</a:t>
            </a:r>
            <a:r>
              <a:rPr lang="en-US" sz="2800" dirty="0"/>
              <a:t> y </a:t>
            </a:r>
            <a:r>
              <a:rPr lang="en-US" sz="2800" dirty="0" err="1"/>
              <a:t>todo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́ </a:t>
            </a:r>
            <a:r>
              <a:rPr lang="en-US" sz="2800" dirty="0" err="1"/>
              <a:t>corriendo</a:t>
            </a:r>
            <a:r>
              <a:rPr lang="en-US" sz="2800" dirty="0"/>
              <a:t> de forma </a:t>
            </a:r>
            <a:r>
              <a:rPr lang="en-US" sz="2800" dirty="0" err="1"/>
              <a:t>correcta</a:t>
            </a:r>
            <a:r>
              <a:rPr lang="en-US" sz="2800" dirty="0"/>
              <a:t>. </a:t>
            </a:r>
          </a:p>
          <a:p>
            <a:r>
              <a:rPr lang="en-US" sz="2800" b="1" dirty="0" err="1"/>
              <a:t>Nunca</a:t>
            </a:r>
            <a:r>
              <a:rPr lang="en-US" sz="2800" dirty="0"/>
              <a:t> </a:t>
            </a:r>
            <a:r>
              <a:rPr lang="en-US" sz="2800" dirty="0" err="1"/>
              <a:t>intente</a:t>
            </a:r>
            <a:r>
              <a:rPr lang="en-US" sz="2800" dirty="0"/>
              <a:t> </a:t>
            </a:r>
            <a:r>
              <a:rPr lang="en-US" sz="2800" dirty="0" err="1"/>
              <a:t>detener</a:t>
            </a:r>
            <a:r>
              <a:rPr lang="en-US" sz="2800" dirty="0"/>
              <a:t> </a:t>
            </a:r>
            <a:r>
              <a:rPr lang="en-US" sz="2800" dirty="0" err="1"/>
              <a:t>manualmente</a:t>
            </a:r>
            <a:r>
              <a:rPr lang="en-US" sz="2800" dirty="0"/>
              <a:t> un rotor en </a:t>
            </a:r>
            <a:r>
              <a:rPr lang="en-US" sz="2800" dirty="0" err="1"/>
              <a:t>movimiento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Cuando</a:t>
            </a:r>
            <a:r>
              <a:rPr lang="en-US" sz="2800" dirty="0"/>
              <a:t> </a:t>
            </a:r>
            <a:r>
              <a:rPr lang="en-US" sz="2800" dirty="0" err="1"/>
              <a:t>termine</a:t>
            </a:r>
            <a:r>
              <a:rPr lang="en-US" sz="2800" dirty="0"/>
              <a:t> de </a:t>
            </a:r>
            <a:r>
              <a:rPr lang="en-US" sz="2800" dirty="0" err="1"/>
              <a:t>utilizar</a:t>
            </a:r>
            <a:r>
              <a:rPr lang="en-US" sz="2800" dirty="0"/>
              <a:t> un rotor, </a:t>
            </a:r>
            <a:r>
              <a:rPr lang="en-US" sz="2800" b="1" dirty="0" err="1"/>
              <a:t>siempre</a:t>
            </a:r>
            <a:r>
              <a:rPr lang="en-US" sz="2800" dirty="0"/>
              <a:t> </a:t>
            </a:r>
            <a:r>
              <a:rPr lang="en-US" sz="2800" dirty="0" err="1"/>
              <a:t>limpie</a:t>
            </a:r>
            <a:r>
              <a:rPr lang="en-US" sz="2800" dirty="0"/>
              <a:t> el interior para </a:t>
            </a:r>
            <a:r>
              <a:rPr lang="en-US" sz="2800" dirty="0" err="1"/>
              <a:t>evitar</a:t>
            </a:r>
            <a:r>
              <a:rPr lang="en-US" sz="2800" dirty="0"/>
              <a:t> la </a:t>
            </a:r>
            <a:r>
              <a:rPr lang="en-US" sz="2800" dirty="0" err="1"/>
              <a:t>corrosión</a:t>
            </a:r>
            <a:r>
              <a:rPr lang="en-US" sz="2800" dirty="0"/>
              <a:t> (</a:t>
            </a:r>
            <a:r>
              <a:rPr lang="en-US" sz="2800" dirty="0" err="1"/>
              <a:t>condensación</a:t>
            </a:r>
            <a:r>
              <a:rPr lang="en-US" sz="2800" dirty="0"/>
              <a:t>, </a:t>
            </a:r>
            <a:r>
              <a:rPr lang="en-US" sz="2800" dirty="0" err="1"/>
              <a:t>derrames</a:t>
            </a:r>
            <a:r>
              <a:rPr lang="en-US" sz="2800" dirty="0"/>
              <a:t>) </a:t>
            </a:r>
          </a:p>
          <a:p>
            <a:r>
              <a:rPr lang="en-US" sz="2800" dirty="0"/>
              <a:t>Si nota </a:t>
            </a:r>
            <a:r>
              <a:rPr lang="en-US" sz="2800" dirty="0" err="1"/>
              <a:t>algún</a:t>
            </a:r>
            <a:r>
              <a:rPr lang="en-US" sz="2800" dirty="0"/>
              <a:t> </a:t>
            </a:r>
            <a:r>
              <a:rPr lang="en-US" sz="2800" dirty="0" err="1"/>
              <a:t>derrame</a:t>
            </a:r>
            <a:r>
              <a:rPr lang="en-US" sz="2800" dirty="0"/>
              <a:t> mayor </a:t>
            </a:r>
            <a:r>
              <a:rPr lang="en-US" sz="2800" b="1" dirty="0" err="1"/>
              <a:t>notifique</a:t>
            </a:r>
            <a:r>
              <a:rPr lang="en-US" sz="2800" dirty="0"/>
              <a:t> al </a:t>
            </a:r>
            <a:r>
              <a:rPr lang="en-US" sz="2800" dirty="0" err="1"/>
              <a:t>profesor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916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Centrífugas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5301" y="5866379"/>
            <a:ext cx="8188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https://www.discoveryscientificsolutions.com/item/51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30" name="Picture 6" descr="mage result for ultracentrifu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74" y="1462693"/>
            <a:ext cx="6915018" cy="42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3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Micropipetas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5" y="1587240"/>
            <a:ext cx="5308582" cy="5112818"/>
          </a:xfrm>
        </p:spPr>
        <p:txBody>
          <a:bodyPr>
            <a:norm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medir</a:t>
            </a:r>
            <a:r>
              <a:rPr lang="en-US" sz="2400" dirty="0"/>
              <a:t> </a:t>
            </a:r>
            <a:r>
              <a:rPr lang="en-US" sz="2400" dirty="0" err="1"/>
              <a:t>volúmenes</a:t>
            </a:r>
            <a:r>
              <a:rPr lang="en-US" sz="2400" dirty="0"/>
              <a:t> </a:t>
            </a:r>
            <a:r>
              <a:rPr lang="en-US" sz="2400" dirty="0" err="1"/>
              <a:t>pequeños</a:t>
            </a:r>
            <a:r>
              <a:rPr lang="en-US" sz="2400" dirty="0"/>
              <a:t> de forma </a:t>
            </a:r>
            <a:r>
              <a:rPr lang="en-US" sz="2400" dirty="0" err="1"/>
              <a:t>correcta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Existen</a:t>
            </a:r>
            <a:r>
              <a:rPr lang="en-US" sz="2400" dirty="0"/>
              <a:t> </a:t>
            </a:r>
            <a:r>
              <a:rPr lang="en-US" sz="2400" dirty="0" err="1"/>
              <a:t>distintos</a:t>
            </a:r>
            <a:r>
              <a:rPr lang="en-US" sz="2400" dirty="0"/>
              <a:t> </a:t>
            </a:r>
            <a:r>
              <a:rPr lang="en-US" sz="2400" dirty="0" err="1"/>
              <a:t>tipos</a:t>
            </a:r>
            <a:r>
              <a:rPr lang="en-US" sz="2400" dirty="0"/>
              <a:t> 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volumen</a:t>
            </a:r>
            <a:r>
              <a:rPr lang="en-US" sz="2400" dirty="0"/>
              <a:t> </a:t>
            </a:r>
            <a:r>
              <a:rPr lang="en-US" sz="2400" dirty="0" err="1"/>
              <a:t>fijo</a:t>
            </a:r>
            <a:r>
              <a:rPr lang="en-US" sz="2400" dirty="0"/>
              <a:t>, 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volúmen</a:t>
            </a:r>
            <a:r>
              <a:rPr lang="en-US" sz="2400" dirty="0"/>
              <a:t> variable</a:t>
            </a:r>
          </a:p>
          <a:p>
            <a:pPr lvl="1"/>
            <a:r>
              <a:rPr lang="en-US" sz="2200" dirty="0" err="1"/>
              <a:t>Calibradas</a:t>
            </a:r>
            <a:r>
              <a:rPr lang="en-US" sz="2200" dirty="0"/>
              <a:t> para </a:t>
            </a:r>
            <a:r>
              <a:rPr lang="en-US" sz="2200" dirty="0" err="1"/>
              <a:t>dispensar</a:t>
            </a:r>
            <a:r>
              <a:rPr lang="en-US" sz="2200" dirty="0"/>
              <a:t> </a:t>
            </a:r>
            <a:r>
              <a:rPr lang="en-US" sz="2200" dirty="0" err="1"/>
              <a:t>rangos</a:t>
            </a:r>
            <a:r>
              <a:rPr lang="en-US" sz="2200" dirty="0"/>
              <a:t> </a:t>
            </a:r>
            <a:r>
              <a:rPr lang="en-US" sz="2200" dirty="0" err="1"/>
              <a:t>diferentes</a:t>
            </a:r>
            <a:r>
              <a:rPr lang="en-US" sz="2200" dirty="0"/>
              <a:t> de </a:t>
            </a:r>
            <a:r>
              <a:rPr lang="en-US" sz="2200" dirty="0" err="1"/>
              <a:t>volumen</a:t>
            </a:r>
            <a:r>
              <a:rPr lang="en-US" sz="2200" dirty="0"/>
              <a:t>. </a:t>
            </a:r>
          </a:p>
        </p:txBody>
      </p:sp>
      <p:pic>
        <p:nvPicPr>
          <p:cNvPr id="4098" name="Picture 2" descr="mage result for eppendorf micropipet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57" y="1587240"/>
            <a:ext cx="6470063" cy="40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0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Micropipetas</a:t>
            </a:r>
            <a:r>
              <a:rPr lang="en-US" dirty="0"/>
              <a:t> - </a:t>
            </a:r>
            <a:r>
              <a:rPr lang="en-US" dirty="0" err="1"/>
              <a:t>Reglas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5" y="1587240"/>
            <a:ext cx="11274340" cy="4195481"/>
          </a:xfrm>
        </p:spPr>
        <p:txBody>
          <a:bodyPr>
            <a:normAutofit/>
          </a:bodyPr>
          <a:lstStyle/>
          <a:p>
            <a:r>
              <a:rPr lang="en-US" sz="2400" dirty="0"/>
              <a:t>Sea </a:t>
            </a:r>
            <a:r>
              <a:rPr lang="en-US" sz="2400" b="1" dirty="0" err="1"/>
              <a:t>cuidadoso</a:t>
            </a:r>
            <a:r>
              <a:rPr lang="en-US" sz="2400" dirty="0"/>
              <a:t> con el </a:t>
            </a:r>
            <a:r>
              <a:rPr lang="en-US" sz="2400" dirty="0" err="1"/>
              <a:t>manejo</a:t>
            </a:r>
            <a:r>
              <a:rPr lang="en-US" sz="2400" dirty="0"/>
              <a:t> de las </a:t>
            </a:r>
            <a:r>
              <a:rPr lang="en-US" sz="2400" dirty="0" err="1"/>
              <a:t>micropipetas</a:t>
            </a:r>
            <a:endParaRPr lang="en-US" sz="2400" dirty="0"/>
          </a:p>
          <a:p>
            <a:r>
              <a:rPr lang="en-US" sz="2400" dirty="0"/>
              <a:t> Son </a:t>
            </a:r>
            <a:r>
              <a:rPr lang="en-US" sz="2400" dirty="0" err="1"/>
              <a:t>instrumentos</a:t>
            </a:r>
            <a:r>
              <a:rPr lang="en-US" sz="2400" dirty="0"/>
              <a:t> </a:t>
            </a:r>
            <a:r>
              <a:rPr lang="en-US" sz="2400" dirty="0" err="1"/>
              <a:t>pequeños</a:t>
            </a:r>
            <a:r>
              <a:rPr lang="en-US" sz="2400" dirty="0"/>
              <a:t> </a:t>
            </a:r>
            <a:r>
              <a:rPr lang="en-US" sz="2400" dirty="0" err="1"/>
              <a:t>cuya</a:t>
            </a:r>
            <a:r>
              <a:rPr lang="en-US" sz="2400" dirty="0"/>
              <a:t> </a:t>
            </a:r>
            <a:r>
              <a:rPr lang="en-US" sz="2400" dirty="0" err="1"/>
              <a:t>función</a:t>
            </a:r>
            <a:r>
              <a:rPr lang="en-US" sz="2400" dirty="0"/>
              <a:t> </a:t>
            </a:r>
            <a:r>
              <a:rPr lang="en-US" sz="2400" dirty="0" err="1"/>
              <a:t>depende</a:t>
            </a:r>
            <a:r>
              <a:rPr lang="en-US" sz="2400" dirty="0"/>
              <a:t> </a:t>
            </a:r>
            <a:r>
              <a:rPr lang="en-US" sz="2400" dirty="0" err="1"/>
              <a:t>totalmente</a:t>
            </a:r>
            <a:r>
              <a:rPr lang="en-US" sz="2400" dirty="0"/>
              <a:t> de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calibración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Nunca</a:t>
            </a:r>
            <a:r>
              <a:rPr lang="en-US" sz="2400" dirty="0"/>
              <a:t> las </a:t>
            </a:r>
            <a:r>
              <a:rPr lang="en-US" sz="2400" dirty="0" err="1"/>
              <a:t>deje</a:t>
            </a:r>
            <a:r>
              <a:rPr lang="en-US" sz="2400" dirty="0"/>
              <a:t> </a:t>
            </a:r>
            <a:r>
              <a:rPr lang="en-US" sz="2400" dirty="0" err="1"/>
              <a:t>caer</a:t>
            </a:r>
            <a:r>
              <a:rPr lang="en-US" sz="2400" dirty="0"/>
              <a:t> al </a:t>
            </a:r>
            <a:r>
              <a:rPr lang="en-US" sz="2400" dirty="0" err="1"/>
              <a:t>piso</a:t>
            </a:r>
            <a:r>
              <a:rPr lang="en-US" sz="2400" dirty="0"/>
              <a:t> o al bench.</a:t>
            </a:r>
          </a:p>
          <a:p>
            <a:endParaRPr lang="en-US" sz="2400" dirty="0"/>
          </a:p>
          <a:p>
            <a:r>
              <a:rPr lang="en-US" sz="2400" dirty="0" err="1"/>
              <a:t>Utilice</a:t>
            </a:r>
            <a:r>
              <a:rPr lang="en-US" sz="2400" dirty="0"/>
              <a:t> la </a:t>
            </a:r>
            <a:r>
              <a:rPr lang="en-US" sz="2400" dirty="0" err="1"/>
              <a:t>micropipeta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</a:t>
            </a:r>
            <a:r>
              <a:rPr lang="en-US" sz="2400" dirty="0" err="1"/>
              <a:t>volúmenes</a:t>
            </a:r>
            <a:r>
              <a:rPr lang="en-US" sz="2400" dirty="0"/>
              <a:t> </a:t>
            </a:r>
            <a:r>
              <a:rPr lang="en-US" sz="2400" dirty="0" err="1"/>
              <a:t>solamente</a:t>
            </a:r>
            <a:r>
              <a:rPr lang="en-US" sz="2400" dirty="0"/>
              <a:t> </a:t>
            </a:r>
            <a:r>
              <a:rPr lang="en-US" sz="2400" b="1" dirty="0"/>
              <a:t>dentro del </a:t>
            </a:r>
            <a:r>
              <a:rPr lang="en-US" sz="2400" b="1" dirty="0" err="1"/>
              <a:t>rango</a:t>
            </a:r>
            <a:r>
              <a:rPr lang="en-US" sz="2400" dirty="0"/>
              <a:t> de </a:t>
            </a:r>
            <a:r>
              <a:rPr lang="en-US" sz="2400" dirty="0" err="1"/>
              <a:t>volumen</a:t>
            </a:r>
            <a:r>
              <a:rPr lang="en-US" sz="2400" dirty="0"/>
              <a:t> </a:t>
            </a:r>
            <a:r>
              <a:rPr lang="en-US" sz="2400" dirty="0" err="1"/>
              <a:t>específico</a:t>
            </a:r>
            <a:r>
              <a:rPr lang="en-US" sz="2400" dirty="0"/>
              <a:t> para la </a:t>
            </a:r>
            <a:r>
              <a:rPr lang="en-US" sz="2400" dirty="0" err="1"/>
              <a:t>misma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Nunca</a:t>
            </a:r>
            <a:r>
              <a:rPr lang="en-US" sz="2400" dirty="0"/>
              <a:t> </a:t>
            </a:r>
            <a:r>
              <a:rPr lang="en-US" sz="2400" dirty="0" err="1"/>
              <a:t>trate</a:t>
            </a:r>
            <a:r>
              <a:rPr lang="en-US" sz="2400" dirty="0"/>
              <a:t> de </a:t>
            </a:r>
            <a:r>
              <a:rPr lang="en-US" sz="2400" dirty="0" err="1"/>
              <a:t>dispensar</a:t>
            </a:r>
            <a:r>
              <a:rPr lang="en-US" sz="2400" dirty="0"/>
              <a:t> un </a:t>
            </a:r>
            <a:r>
              <a:rPr lang="en-US" sz="2400" dirty="0" err="1"/>
              <a:t>volumen</a:t>
            </a:r>
            <a:r>
              <a:rPr lang="en-US" sz="2400" dirty="0"/>
              <a:t> mayor o </a:t>
            </a:r>
            <a:r>
              <a:rPr lang="en-US" sz="2400" dirty="0" err="1"/>
              <a:t>menor</a:t>
            </a:r>
            <a:r>
              <a:rPr lang="en-US" sz="2400" dirty="0"/>
              <a:t> al </a:t>
            </a:r>
            <a:r>
              <a:rPr lang="en-US" sz="2400" dirty="0" err="1"/>
              <a:t>especificado</a:t>
            </a:r>
            <a:r>
              <a:rPr lang="en-US" sz="2400" dirty="0"/>
              <a:t>, </a:t>
            </a:r>
            <a:r>
              <a:rPr lang="en-US" sz="2400" dirty="0" err="1"/>
              <a:t>esto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dañar</a:t>
            </a:r>
            <a:r>
              <a:rPr lang="en-US" sz="2400" dirty="0"/>
              <a:t> el </a:t>
            </a:r>
            <a:r>
              <a:rPr lang="en-US" sz="2400" dirty="0" err="1"/>
              <a:t>sistema</a:t>
            </a:r>
            <a:r>
              <a:rPr lang="en-US" sz="2400" dirty="0"/>
              <a:t> y/o </a:t>
            </a:r>
            <a:r>
              <a:rPr lang="en-US" sz="2400" dirty="0" err="1"/>
              <a:t>perder</a:t>
            </a:r>
            <a:r>
              <a:rPr lang="en-US" sz="2400" dirty="0"/>
              <a:t> la </a:t>
            </a:r>
            <a:r>
              <a:rPr lang="en-US" sz="2400" b="1" dirty="0" err="1"/>
              <a:t>precisión</a:t>
            </a:r>
            <a:r>
              <a:rPr lang="en-US" sz="2400" dirty="0"/>
              <a:t> de la </a:t>
            </a:r>
            <a:r>
              <a:rPr lang="en-US" sz="2400" dirty="0" err="1"/>
              <a:t>micropipeta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778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Micropipetas</a:t>
            </a:r>
            <a:r>
              <a:rPr lang="en-US" dirty="0"/>
              <a:t> - </a:t>
            </a:r>
            <a:r>
              <a:rPr lang="en-US" dirty="0" err="1"/>
              <a:t>Reglas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5" y="1587240"/>
            <a:ext cx="11274340" cy="4195481"/>
          </a:xfrm>
        </p:spPr>
        <p:txBody>
          <a:bodyPr>
            <a:normAutofit/>
          </a:bodyPr>
          <a:lstStyle/>
          <a:p>
            <a:r>
              <a:rPr lang="en-US" sz="2400" dirty="0" err="1"/>
              <a:t>Siempre</a:t>
            </a:r>
            <a:r>
              <a:rPr lang="en-US" sz="2400" dirty="0"/>
              <a:t> </a:t>
            </a:r>
            <a:r>
              <a:rPr lang="en-US" sz="2400" dirty="0" err="1"/>
              <a:t>utilice</a:t>
            </a:r>
            <a:r>
              <a:rPr lang="en-US" sz="2400" dirty="0"/>
              <a:t> la </a:t>
            </a:r>
            <a:r>
              <a:rPr lang="en-US" sz="2400" dirty="0" err="1"/>
              <a:t>micropipeta</a:t>
            </a:r>
            <a:r>
              <a:rPr lang="en-US" sz="2400" dirty="0"/>
              <a:t> en </a:t>
            </a:r>
            <a:r>
              <a:rPr lang="en-US" sz="2400" dirty="0" err="1"/>
              <a:t>posición</a:t>
            </a:r>
            <a:r>
              <a:rPr lang="en-US" sz="2400" dirty="0"/>
              <a:t> vertical </a:t>
            </a:r>
            <a:r>
              <a:rPr lang="en-US" sz="2400" dirty="0" err="1"/>
              <a:t>cuando</a:t>
            </a:r>
            <a:r>
              <a:rPr lang="en-US" sz="2400" dirty="0"/>
              <a:t> el </a:t>
            </a:r>
            <a:r>
              <a:rPr lang="en-US" sz="2400" dirty="0" err="1"/>
              <a:t>fluido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́ </a:t>
            </a:r>
            <a:r>
              <a:rPr lang="en-US" sz="2400" dirty="0" err="1"/>
              <a:t>tocando</a:t>
            </a:r>
            <a:r>
              <a:rPr lang="en-US" sz="2400" dirty="0"/>
              <a:t> la </a:t>
            </a:r>
            <a:r>
              <a:rPr lang="en-US" sz="2400" dirty="0" err="1"/>
              <a:t>punta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 err="1"/>
              <a:t>Nunca</a:t>
            </a:r>
            <a:r>
              <a:rPr lang="en-US" sz="2400" dirty="0"/>
              <a:t> </a:t>
            </a:r>
            <a:r>
              <a:rPr lang="en-US" sz="2400" dirty="0" err="1"/>
              <a:t>permita</a:t>
            </a:r>
            <a:r>
              <a:rPr lang="en-US" sz="2400" dirty="0"/>
              <a:t> que el </a:t>
            </a:r>
            <a:r>
              <a:rPr lang="en-US" sz="2400" dirty="0" err="1"/>
              <a:t>fluido</a:t>
            </a:r>
            <a:r>
              <a:rPr lang="en-US" sz="2400" dirty="0"/>
              <a:t> </a:t>
            </a:r>
            <a:r>
              <a:rPr lang="en-US" sz="2400" dirty="0" err="1"/>
              <a:t>corra</a:t>
            </a:r>
            <a:r>
              <a:rPr lang="en-US" sz="2400" dirty="0"/>
              <a:t> </a:t>
            </a:r>
            <a:r>
              <a:rPr lang="en-US" sz="2400" dirty="0" err="1"/>
              <a:t>hacia</a:t>
            </a:r>
            <a:r>
              <a:rPr lang="en-US" sz="2400" dirty="0"/>
              <a:t> el interior del </a:t>
            </a:r>
            <a:r>
              <a:rPr lang="en-US" sz="2400" dirty="0" err="1"/>
              <a:t>pistón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que </a:t>
            </a:r>
            <a:r>
              <a:rPr lang="en-US" sz="2400" b="1" dirty="0" err="1"/>
              <a:t>contaminara</a:t>
            </a:r>
            <a:r>
              <a:rPr lang="en-US" sz="2400" b="1" dirty="0"/>
              <a:t>́</a:t>
            </a:r>
            <a:r>
              <a:rPr lang="en-US" sz="2400" dirty="0"/>
              <a:t> el interior de la </a:t>
            </a:r>
            <a:r>
              <a:rPr lang="en-US" sz="2400" dirty="0" err="1"/>
              <a:t>pipeta</a:t>
            </a:r>
            <a:r>
              <a:rPr lang="en-US" sz="2400" dirty="0"/>
              <a:t> y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dañar</a:t>
            </a:r>
            <a:r>
              <a:rPr lang="en-US" sz="2400" dirty="0"/>
              <a:t> el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interno</a:t>
            </a:r>
            <a:r>
              <a:rPr lang="en-US" sz="2400" dirty="0"/>
              <a:t> de </a:t>
            </a:r>
            <a:r>
              <a:rPr lang="en-US" sz="2400" dirty="0" err="1"/>
              <a:t>calibración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 err="1"/>
              <a:t>Utilice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dedo</a:t>
            </a:r>
            <a:r>
              <a:rPr lang="en-US" sz="2400" dirty="0"/>
              <a:t> </a:t>
            </a:r>
            <a:r>
              <a:rPr lang="en-US" sz="2400" b="1" dirty="0" err="1"/>
              <a:t>pulgar</a:t>
            </a:r>
            <a:r>
              <a:rPr lang="en-US" sz="2400" dirty="0"/>
              <a:t> para </a:t>
            </a:r>
            <a:r>
              <a:rPr lang="en-US" sz="2400" dirty="0" err="1"/>
              <a:t>controlar</a:t>
            </a:r>
            <a:r>
              <a:rPr lang="en-US" sz="2400" dirty="0"/>
              <a:t> la </a:t>
            </a:r>
            <a:r>
              <a:rPr lang="en-US" sz="2400" dirty="0" err="1"/>
              <a:t>velocidad</a:t>
            </a:r>
            <a:r>
              <a:rPr lang="en-US" sz="2400" dirty="0"/>
              <a:t> a la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pistón</a:t>
            </a:r>
            <a:r>
              <a:rPr lang="en-US" sz="2400" dirty="0"/>
              <a:t> </a:t>
            </a:r>
            <a:r>
              <a:rPr lang="en-US" sz="2400" dirty="0" err="1"/>
              <a:t>sube</a:t>
            </a:r>
            <a:r>
              <a:rPr lang="en-US" sz="2400" dirty="0"/>
              <a:t> o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luego</a:t>
            </a:r>
            <a:r>
              <a:rPr lang="en-US" sz="2400" dirty="0"/>
              <a:t> de </a:t>
            </a:r>
            <a:r>
              <a:rPr lang="en-US" sz="2400" dirty="0" err="1"/>
              <a:t>tomar</a:t>
            </a:r>
            <a:r>
              <a:rPr lang="en-US" sz="2400" dirty="0"/>
              <a:t> o </a:t>
            </a:r>
            <a:r>
              <a:rPr lang="en-US" sz="2400" dirty="0" err="1"/>
              <a:t>dispensar</a:t>
            </a:r>
            <a:r>
              <a:rPr lang="en-US" sz="2400" dirty="0"/>
              <a:t> </a:t>
            </a:r>
            <a:r>
              <a:rPr lang="en-US" sz="2400" dirty="0" err="1"/>
              <a:t>fluido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614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37529"/>
            <a:ext cx="7254877" cy="4195481"/>
          </a:xfrm>
        </p:spPr>
        <p:txBody>
          <a:bodyPr/>
          <a:lstStyle/>
          <a:p>
            <a:r>
              <a:rPr lang="en-US" sz="2800" dirty="0" err="1"/>
              <a:t>Objetivo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Practicar</a:t>
            </a:r>
            <a:r>
              <a:rPr lang="en-US" sz="2800" dirty="0"/>
              <a:t>, </a:t>
            </a:r>
            <a:r>
              <a:rPr lang="en-US" sz="2800" dirty="0" err="1"/>
              <a:t>dominar</a:t>
            </a:r>
            <a:r>
              <a:rPr lang="en-US" sz="2800" dirty="0"/>
              <a:t> y </a:t>
            </a:r>
            <a:r>
              <a:rPr lang="en-US" sz="2800" dirty="0" err="1"/>
              <a:t>comprender</a:t>
            </a:r>
            <a:r>
              <a:rPr lang="en-US" sz="2800" dirty="0"/>
              <a:t> el </a:t>
            </a:r>
            <a:r>
              <a:rPr lang="en-US" sz="2800" dirty="0" err="1"/>
              <a:t>uso</a:t>
            </a:r>
            <a:r>
              <a:rPr lang="en-US" sz="2800" dirty="0"/>
              <a:t> de las </a:t>
            </a:r>
            <a:r>
              <a:rPr lang="en-US" sz="2800" dirty="0" err="1"/>
              <a:t>micropipetas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un lab de </a:t>
            </a:r>
            <a:r>
              <a:rPr lang="en-US" sz="2800" dirty="0" err="1"/>
              <a:t>investigación</a:t>
            </a:r>
            <a:endParaRPr lang="en-US" sz="2800"/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Introducir</a:t>
            </a:r>
            <a:r>
              <a:rPr lang="en-US" sz="2800" dirty="0"/>
              <a:t> el </a:t>
            </a:r>
            <a:r>
              <a:rPr lang="en-US" sz="2800" dirty="0" err="1"/>
              <a:t>uso</a:t>
            </a:r>
            <a:r>
              <a:rPr lang="en-US" sz="2800" dirty="0"/>
              <a:t> del </a:t>
            </a:r>
            <a:r>
              <a:rPr lang="en-US" sz="2800" dirty="0" err="1"/>
              <a:t>espectrofotometro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8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Micropipetas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05" y="1458652"/>
            <a:ext cx="6716108" cy="5112818"/>
          </a:xfrm>
        </p:spPr>
        <p:txBody>
          <a:bodyPr>
            <a:norm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medir</a:t>
            </a:r>
            <a:r>
              <a:rPr lang="en-US" sz="2400" dirty="0"/>
              <a:t> </a:t>
            </a:r>
            <a:r>
              <a:rPr lang="en-US" sz="2400" dirty="0" err="1"/>
              <a:t>volúmenes</a:t>
            </a:r>
            <a:r>
              <a:rPr lang="en-US" sz="2400" dirty="0"/>
              <a:t> </a:t>
            </a:r>
            <a:r>
              <a:rPr lang="en-US" sz="2400" dirty="0" err="1"/>
              <a:t>pequeños</a:t>
            </a:r>
            <a:r>
              <a:rPr lang="en-US" sz="2400" dirty="0"/>
              <a:t> de forma </a:t>
            </a:r>
            <a:r>
              <a:rPr lang="en-US" sz="2400" dirty="0" err="1"/>
              <a:t>correcta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Existen</a:t>
            </a:r>
            <a:r>
              <a:rPr lang="en-US" sz="2400" dirty="0"/>
              <a:t> </a:t>
            </a:r>
            <a:r>
              <a:rPr lang="en-US" sz="2400" dirty="0" err="1"/>
              <a:t>distintos</a:t>
            </a:r>
            <a:r>
              <a:rPr lang="en-US" sz="2400" dirty="0"/>
              <a:t> </a:t>
            </a:r>
            <a:r>
              <a:rPr lang="en-US" sz="2400" dirty="0" err="1"/>
              <a:t>tipos</a:t>
            </a:r>
            <a:r>
              <a:rPr lang="en-US" sz="2400" dirty="0"/>
              <a:t> 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volumen</a:t>
            </a:r>
            <a:r>
              <a:rPr lang="en-US" sz="2400" dirty="0"/>
              <a:t> </a:t>
            </a:r>
            <a:r>
              <a:rPr lang="en-US" sz="2400" dirty="0" err="1"/>
              <a:t>fijo</a:t>
            </a:r>
            <a:r>
              <a:rPr lang="en-US" sz="2400" dirty="0"/>
              <a:t>, 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volúmen</a:t>
            </a:r>
            <a:r>
              <a:rPr lang="en-US" sz="2400" dirty="0"/>
              <a:t> variable</a:t>
            </a:r>
          </a:p>
          <a:p>
            <a:pPr lvl="1"/>
            <a:r>
              <a:rPr lang="en-US" sz="2400" dirty="0" err="1"/>
              <a:t>Calibradas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</a:t>
            </a:r>
            <a:r>
              <a:rPr lang="en-US" sz="2400" dirty="0" err="1"/>
              <a:t>rangos</a:t>
            </a:r>
            <a:r>
              <a:rPr lang="en-US" sz="2400" dirty="0"/>
              <a:t> </a:t>
            </a:r>
            <a:r>
              <a:rPr lang="en-US" sz="2400" dirty="0" err="1"/>
              <a:t>diferentes</a:t>
            </a:r>
            <a:r>
              <a:rPr lang="en-US" sz="2400" dirty="0"/>
              <a:t> de </a:t>
            </a:r>
            <a:r>
              <a:rPr lang="en-US" sz="2400" dirty="0" err="1"/>
              <a:t>volumen</a:t>
            </a:r>
            <a:r>
              <a:rPr lang="en-US" sz="2400" dirty="0"/>
              <a:t>.</a:t>
            </a:r>
          </a:p>
          <a:p>
            <a:pPr lvl="1"/>
            <a:r>
              <a:rPr lang="en-US" sz="2400" dirty="0" err="1"/>
              <a:t>Codigo</a:t>
            </a:r>
            <a:r>
              <a:rPr lang="en-US" sz="2400" dirty="0"/>
              <a:t> de </a:t>
            </a:r>
            <a:r>
              <a:rPr lang="en-US" sz="2400" dirty="0" err="1"/>
              <a:t>colores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CE69C-E93B-4942-BF3F-D0D7A8F6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322" y="328613"/>
            <a:ext cx="3799023" cy="6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10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37529"/>
            <a:ext cx="10891954" cy="4195481"/>
          </a:xfrm>
        </p:spPr>
        <p:txBody>
          <a:bodyPr/>
          <a:lstStyle/>
          <a:p>
            <a:r>
              <a:rPr lang="en-US" sz="2400" dirty="0" err="1"/>
              <a:t>Unidades</a:t>
            </a:r>
            <a:r>
              <a:rPr lang="en-US" sz="2400" dirty="0"/>
              <a:t> de </a:t>
            </a:r>
            <a:r>
              <a:rPr lang="en-US" sz="2400" dirty="0" err="1"/>
              <a:t>volumen</a:t>
            </a:r>
            <a:r>
              <a:rPr lang="en-US" sz="2400" dirty="0"/>
              <a:t> </a:t>
            </a:r>
            <a:r>
              <a:rPr lang="en-US" sz="2400" dirty="0" err="1"/>
              <a:t>mayormente</a:t>
            </a:r>
            <a:r>
              <a:rPr lang="en-US" sz="2400" dirty="0"/>
              <a:t> </a:t>
            </a:r>
            <a:r>
              <a:rPr lang="en-US" sz="2400" dirty="0" err="1"/>
              <a:t>utilizadas</a:t>
            </a:r>
            <a:r>
              <a:rPr lang="en-US" sz="2400" dirty="0"/>
              <a:t> son:</a:t>
            </a:r>
          </a:p>
          <a:p>
            <a:pPr lvl="1"/>
            <a:r>
              <a:rPr lang="en-US" sz="2400" dirty="0" err="1"/>
              <a:t>Litro</a:t>
            </a:r>
            <a:r>
              <a:rPr lang="en-US" sz="2400" dirty="0"/>
              <a:t>		- L</a:t>
            </a:r>
          </a:p>
          <a:p>
            <a:pPr lvl="1"/>
            <a:r>
              <a:rPr lang="en-US" sz="2400" dirty="0" err="1"/>
              <a:t>Mililitro</a:t>
            </a:r>
            <a:r>
              <a:rPr lang="en-US" sz="2400" dirty="0"/>
              <a:t>	- ml</a:t>
            </a:r>
          </a:p>
          <a:p>
            <a:pPr lvl="1"/>
            <a:r>
              <a:rPr lang="en-US" sz="2400" dirty="0" err="1"/>
              <a:t>Microlitro</a:t>
            </a:r>
            <a:r>
              <a:rPr lang="en-US" sz="2400" dirty="0"/>
              <a:t>- ul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05631"/>
              </p:ext>
            </p:extLst>
          </p:nvPr>
        </p:nvGraphicFramePr>
        <p:xfrm>
          <a:off x="926276" y="3879271"/>
          <a:ext cx="10355283" cy="1371600"/>
        </p:xfrm>
        <a:graphic>
          <a:graphicData uri="http://schemas.openxmlformats.org/drawingml/2006/table">
            <a:tbl>
              <a:tblPr/>
              <a:tblGrid>
                <a:gridCol w="345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 litro </a:t>
                      </a:r>
                      <a:endParaRPr lang="it-IT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Calibri" charset="0"/>
                        </a:rPr>
                        <a:t>1000 ml </a:t>
                      </a:r>
                      <a:endParaRPr lang="cs-CZ" sz="2400">
                        <a:effectLst/>
                      </a:endParaRPr>
                    </a:p>
                  </a:txBody>
                  <a:tcPr anchor="ctr">
                    <a:lnL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Calibri" charset="0"/>
                        </a:rPr>
                        <a:t>1,000,000 </a:t>
                      </a:r>
                      <a:r>
                        <a:rPr lang="en-US" sz="2400" dirty="0" err="1">
                          <a:effectLst/>
                          <a:latin typeface="Calibri" charset="0"/>
                        </a:rPr>
                        <a:t>μl</a:t>
                      </a:r>
                      <a:r>
                        <a:rPr lang="en-US" sz="2400" dirty="0">
                          <a:effectLst/>
                          <a:latin typeface="Calibri" charset="0"/>
                        </a:rPr>
                        <a:t> (1x10</a:t>
                      </a:r>
                      <a:r>
                        <a:rPr lang="en-US" sz="2400" baseline="30000" dirty="0">
                          <a:effectLst/>
                          <a:latin typeface="Calibri" charset="0"/>
                        </a:rPr>
                        <a:t>6</a:t>
                      </a:r>
                      <a:r>
                        <a:rPr lang="en-US" sz="2400" dirty="0">
                          <a:effectLst/>
                          <a:latin typeface="Calibri" charset="0"/>
                        </a:rPr>
                        <a:t> ul)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r-HR" sz="24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 ml </a:t>
                      </a:r>
                      <a:endParaRPr lang="hr-HR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effectLst/>
                          <a:latin typeface="Calibri" charset="0"/>
                        </a:rPr>
                        <a:t>0.001 litro </a:t>
                      </a:r>
                      <a:endParaRPr lang="it-IT" sz="2400" dirty="0">
                        <a:effectLst/>
                      </a:endParaRPr>
                    </a:p>
                  </a:txBody>
                  <a:tcPr anchor="ctr">
                    <a:lnL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Calibri" charset="0"/>
                        </a:rPr>
                        <a:t>1,000 </a:t>
                      </a:r>
                      <a:r>
                        <a:rPr lang="en-US" sz="2400" dirty="0" err="1">
                          <a:effectLst/>
                          <a:latin typeface="Calibri" charset="0"/>
                        </a:rPr>
                        <a:t>μl</a:t>
                      </a:r>
                      <a:r>
                        <a:rPr lang="en-US" sz="2400" dirty="0">
                          <a:effectLst/>
                          <a:latin typeface="Calibri" charset="0"/>
                        </a:rPr>
                        <a:t>  (1x10</a:t>
                      </a:r>
                      <a:r>
                        <a:rPr lang="en-US" sz="2400" baseline="30000" dirty="0">
                          <a:effectLst/>
                          <a:latin typeface="Calibri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Calibri" charset="0"/>
                        </a:rPr>
                        <a:t> ul)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 </a:t>
                      </a:r>
                      <a:r>
                        <a:rPr lang="el-GR" sz="2400" b="1" dirty="0" err="1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μl</a:t>
                      </a:r>
                      <a:r>
                        <a:rPr lang="el-GR" sz="24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l-GR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2400">
                          <a:effectLst/>
                          <a:latin typeface="Calibri" charset="0"/>
                        </a:rPr>
                        <a:t>0.001ml </a:t>
                      </a:r>
                      <a:endParaRPr lang="hr-HR" sz="2400">
                        <a:effectLst/>
                      </a:endParaRPr>
                    </a:p>
                  </a:txBody>
                  <a:tcPr anchor="ctr">
                    <a:lnL w="617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2400" dirty="0">
                          <a:effectLst/>
                          <a:latin typeface="Calibri" charset="0"/>
                        </a:rPr>
                        <a:t>0.000001 ml (1x10 </a:t>
                      </a:r>
                      <a:r>
                        <a:rPr lang="hr-HR" sz="2400" baseline="30000" dirty="0">
                          <a:effectLst/>
                          <a:latin typeface="Calibri" charset="0"/>
                        </a:rPr>
                        <a:t>-6</a:t>
                      </a:r>
                      <a:r>
                        <a:rPr lang="hr-HR" sz="2400" dirty="0">
                          <a:effectLst/>
                          <a:latin typeface="Calibri" charset="0"/>
                        </a:rPr>
                        <a:t> L)</a:t>
                      </a:r>
                      <a:endParaRPr lang="hr-HR" sz="2400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482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1" y="0"/>
            <a:ext cx="9404723" cy="938151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542" y="1088967"/>
            <a:ext cx="6793284" cy="5079402"/>
          </a:xfrm>
        </p:spPr>
        <p:txBody>
          <a:bodyPr>
            <a:normAutofit lnSpcReduction="10000"/>
          </a:bodyPr>
          <a:lstStyle/>
          <a:p>
            <a:r>
              <a:rPr lang="en-US" sz="2600" dirty="0" err="1"/>
              <a:t>Anatomía</a:t>
            </a:r>
            <a:r>
              <a:rPr lang="en-US" sz="2600" dirty="0"/>
              <a:t> de </a:t>
            </a:r>
            <a:r>
              <a:rPr lang="en-US" sz="2600" dirty="0" err="1"/>
              <a:t>una</a:t>
            </a:r>
            <a:r>
              <a:rPr lang="en-US" sz="2600" dirty="0"/>
              <a:t> </a:t>
            </a:r>
            <a:r>
              <a:rPr lang="en-US" sz="2600" dirty="0" err="1"/>
              <a:t>micropipeta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Eppendorf</a:t>
            </a:r>
          </a:p>
          <a:p>
            <a:r>
              <a:rPr lang="en-US" sz="2600" dirty="0" err="1"/>
              <a:t>Indicador</a:t>
            </a:r>
            <a:r>
              <a:rPr lang="en-US" sz="2600" dirty="0"/>
              <a:t> de </a:t>
            </a:r>
            <a:r>
              <a:rPr lang="en-US" sz="2600" dirty="0" err="1"/>
              <a:t>volumen</a:t>
            </a:r>
            <a:endParaRPr lang="en-US" sz="2600" dirty="0"/>
          </a:p>
          <a:p>
            <a:r>
              <a:rPr lang="en-US" sz="2600" dirty="0" err="1"/>
              <a:t>Boton</a:t>
            </a:r>
            <a:r>
              <a:rPr lang="en-US" sz="2600" dirty="0"/>
              <a:t> de </a:t>
            </a:r>
            <a:r>
              <a:rPr lang="en-US" sz="2600" dirty="0" err="1"/>
              <a:t>ajuste</a:t>
            </a:r>
            <a:r>
              <a:rPr lang="en-US" sz="2600" dirty="0"/>
              <a:t> y </a:t>
            </a:r>
            <a:r>
              <a:rPr lang="en-US" sz="2600" dirty="0" err="1"/>
              <a:t>expulsión</a:t>
            </a:r>
            <a:r>
              <a:rPr lang="en-US" sz="2600" dirty="0"/>
              <a:t> de </a:t>
            </a:r>
            <a:r>
              <a:rPr lang="en-US" sz="2600" dirty="0" err="1"/>
              <a:t>puntas</a:t>
            </a:r>
            <a:endParaRPr lang="en-US" sz="2600" dirty="0"/>
          </a:p>
          <a:p>
            <a:r>
              <a:rPr lang="en-US" sz="2600" dirty="0" err="1"/>
              <a:t>Botón</a:t>
            </a:r>
            <a:r>
              <a:rPr lang="en-US" sz="2600" dirty="0"/>
              <a:t> de </a:t>
            </a:r>
            <a:r>
              <a:rPr lang="en-US" sz="2600" dirty="0" err="1"/>
              <a:t>cambio</a:t>
            </a:r>
            <a:r>
              <a:rPr lang="en-US" sz="2600" dirty="0"/>
              <a:t> de </a:t>
            </a:r>
            <a:r>
              <a:rPr lang="en-US" sz="2600" dirty="0" err="1"/>
              <a:t>volumen</a:t>
            </a:r>
            <a:endParaRPr lang="en-US" sz="2600" dirty="0"/>
          </a:p>
          <a:p>
            <a:r>
              <a:rPr lang="en-US" sz="2600" dirty="0"/>
              <a:t>Mango/</a:t>
            </a:r>
            <a:r>
              <a:rPr lang="en-US" sz="2600" dirty="0" err="1"/>
              <a:t>Eje</a:t>
            </a:r>
            <a:endParaRPr lang="en-US" sz="2600" dirty="0"/>
          </a:p>
          <a:p>
            <a:r>
              <a:rPr lang="en-US" sz="2600" dirty="0" err="1"/>
              <a:t>Anclaje</a:t>
            </a:r>
            <a:r>
              <a:rPr lang="en-US" sz="2600" dirty="0"/>
              <a:t> de </a:t>
            </a:r>
            <a:r>
              <a:rPr lang="en-US" sz="2600" dirty="0" err="1"/>
              <a:t>punta</a:t>
            </a:r>
            <a:endParaRPr lang="en-US" sz="2600" dirty="0"/>
          </a:p>
          <a:p>
            <a:r>
              <a:rPr lang="pt-BR" sz="2600" dirty="0" err="1"/>
              <a:t>Las</a:t>
            </a:r>
            <a:r>
              <a:rPr lang="pt-BR" sz="2600" dirty="0"/>
              <a:t> mas utilizadas:</a:t>
            </a:r>
          </a:p>
          <a:p>
            <a:pPr marL="0" indent="0">
              <a:buNone/>
            </a:pPr>
            <a:r>
              <a:rPr lang="pt-BR" sz="2600" dirty="0"/>
              <a:t>• P10 - 0.2μl a 10 </a:t>
            </a:r>
            <a:r>
              <a:rPr lang="pt-BR" sz="2600" dirty="0" err="1"/>
              <a:t>μl</a:t>
            </a:r>
            <a:br>
              <a:rPr lang="pt-BR" sz="2600" dirty="0"/>
            </a:br>
            <a:r>
              <a:rPr lang="pt-BR" sz="2600" dirty="0">
                <a:solidFill>
                  <a:srgbClr val="FFFF00"/>
                </a:solidFill>
              </a:rPr>
              <a:t>• P20 - 2 </a:t>
            </a:r>
            <a:r>
              <a:rPr lang="pt-BR" sz="2600" dirty="0" err="1">
                <a:solidFill>
                  <a:srgbClr val="FFFF00"/>
                </a:solidFill>
              </a:rPr>
              <a:t>μl</a:t>
            </a:r>
            <a:r>
              <a:rPr lang="pt-BR" sz="2600" dirty="0">
                <a:solidFill>
                  <a:srgbClr val="FFFF00"/>
                </a:solidFill>
              </a:rPr>
              <a:t> a 20 </a:t>
            </a:r>
            <a:r>
              <a:rPr lang="pt-BR" sz="2600" dirty="0" err="1">
                <a:solidFill>
                  <a:srgbClr val="FFFF00"/>
                </a:solidFill>
              </a:rPr>
              <a:t>μl</a:t>
            </a:r>
            <a:br>
              <a:rPr lang="pt-BR" sz="2600" dirty="0">
                <a:solidFill>
                  <a:srgbClr val="FFFF00"/>
                </a:solidFill>
              </a:rPr>
            </a:br>
            <a:r>
              <a:rPr lang="pt-BR" sz="2600" dirty="0">
                <a:solidFill>
                  <a:srgbClr val="FFFF00"/>
                </a:solidFill>
              </a:rPr>
              <a:t>• P200 - 20 </a:t>
            </a:r>
            <a:r>
              <a:rPr lang="pt-BR" sz="2600" dirty="0" err="1">
                <a:solidFill>
                  <a:srgbClr val="FFFF00"/>
                </a:solidFill>
              </a:rPr>
              <a:t>μl</a:t>
            </a:r>
            <a:r>
              <a:rPr lang="pt-BR" sz="2600" dirty="0">
                <a:solidFill>
                  <a:srgbClr val="FFFF00"/>
                </a:solidFill>
              </a:rPr>
              <a:t> a 200 </a:t>
            </a:r>
            <a:r>
              <a:rPr lang="pt-BR" sz="2600" dirty="0" err="1">
                <a:solidFill>
                  <a:srgbClr val="FFFF00"/>
                </a:solidFill>
              </a:rPr>
              <a:t>μl</a:t>
            </a:r>
            <a:br>
              <a:rPr lang="pt-BR" sz="2600" dirty="0"/>
            </a:br>
            <a:r>
              <a:rPr lang="pt-BR" sz="2600" dirty="0">
                <a:solidFill>
                  <a:srgbClr val="00B0F0"/>
                </a:solidFill>
              </a:rPr>
              <a:t>• P1000 - 100 </a:t>
            </a:r>
            <a:r>
              <a:rPr lang="pt-BR" sz="2600" dirty="0" err="1">
                <a:solidFill>
                  <a:srgbClr val="00B0F0"/>
                </a:solidFill>
              </a:rPr>
              <a:t>μl</a:t>
            </a:r>
            <a:r>
              <a:rPr lang="pt-BR" sz="2600" dirty="0">
                <a:solidFill>
                  <a:srgbClr val="00B0F0"/>
                </a:solidFill>
              </a:rPr>
              <a:t> a 1000 </a:t>
            </a:r>
            <a:r>
              <a:rPr lang="pt-BR" sz="2600" dirty="0" err="1">
                <a:solidFill>
                  <a:srgbClr val="00B0F0"/>
                </a:solidFill>
              </a:rPr>
              <a:t>μl</a:t>
            </a:r>
            <a:r>
              <a:rPr lang="pt-BR" sz="2600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AC29C-E6B3-4896-9DF9-DF3DE8F5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51" y="946467"/>
            <a:ext cx="4910546" cy="5769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58FBF-19AF-AC41-972A-F3B9AF037E16}"/>
              </a:ext>
            </a:extLst>
          </p:cNvPr>
          <p:cNvSpPr txBox="1"/>
          <p:nvPr/>
        </p:nvSpPr>
        <p:spPr>
          <a:xfrm>
            <a:off x="7150826" y="1088967"/>
            <a:ext cx="1482535" cy="692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34D90-980D-1B4C-9F03-D06859B142D3}"/>
              </a:ext>
            </a:extLst>
          </p:cNvPr>
          <p:cNvSpPr txBox="1"/>
          <p:nvPr/>
        </p:nvSpPr>
        <p:spPr>
          <a:xfrm>
            <a:off x="10578837" y="927164"/>
            <a:ext cx="1482535" cy="120032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9777C-7B04-7448-9A7F-71CC1193EE97}"/>
              </a:ext>
            </a:extLst>
          </p:cNvPr>
          <p:cNvSpPr txBox="1"/>
          <p:nvPr/>
        </p:nvSpPr>
        <p:spPr>
          <a:xfrm>
            <a:off x="7892093" y="2093188"/>
            <a:ext cx="1482535" cy="692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8BBC4-2A68-1644-8DC0-7B3011F3AB9C}"/>
              </a:ext>
            </a:extLst>
          </p:cNvPr>
          <p:cNvSpPr txBox="1"/>
          <p:nvPr/>
        </p:nvSpPr>
        <p:spPr>
          <a:xfrm>
            <a:off x="10442733" y="2439354"/>
            <a:ext cx="1482535" cy="692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B02A1-A6DF-504E-B680-2C404E8680AB}"/>
              </a:ext>
            </a:extLst>
          </p:cNvPr>
          <p:cNvSpPr txBox="1"/>
          <p:nvPr/>
        </p:nvSpPr>
        <p:spPr>
          <a:xfrm>
            <a:off x="7751921" y="5383763"/>
            <a:ext cx="1482535" cy="6923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3734402" cy="140053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5167" y="2590388"/>
            <a:ext cx="6793284" cy="4195481"/>
          </a:xfrm>
        </p:spPr>
        <p:txBody>
          <a:bodyPr>
            <a:normAutofit/>
          </a:bodyPr>
          <a:lstStyle/>
          <a:p>
            <a:r>
              <a:rPr lang="pt-BR" sz="2400" dirty="0"/>
              <a:t>Rangos</a:t>
            </a:r>
          </a:p>
          <a:p>
            <a:r>
              <a:rPr lang="pt-BR" sz="2400" dirty="0"/>
              <a:t>C</a:t>
            </a:r>
            <a:r>
              <a:rPr lang="en-US" sz="2400" dirty="0" err="1"/>
              <a:t>ó</a:t>
            </a:r>
            <a:r>
              <a:rPr lang="pt-BR" sz="2400" dirty="0"/>
              <a:t>digo de colores</a:t>
            </a:r>
          </a:p>
          <a:p>
            <a:r>
              <a:rPr lang="pt-BR" sz="2400" dirty="0" err="1"/>
              <a:t>Tama</a:t>
            </a:r>
            <a:r>
              <a:rPr lang="en-US" sz="2400" dirty="0" err="1"/>
              <a:t>ño</a:t>
            </a:r>
            <a:r>
              <a:rPr lang="en-US" sz="2400" dirty="0"/>
              <a:t> de </a:t>
            </a:r>
            <a:r>
              <a:rPr lang="en-US" sz="2400" dirty="0" err="1"/>
              <a:t>puntas</a:t>
            </a:r>
            <a:endParaRPr lang="en-US" sz="2400" dirty="0"/>
          </a:p>
          <a:p>
            <a:r>
              <a:rPr lang="en-US" sz="2400" dirty="0" err="1"/>
              <a:t>Ejemplo</a:t>
            </a:r>
            <a:r>
              <a:rPr lang="en-US" sz="2400" dirty="0"/>
              <a:t> de </a:t>
            </a:r>
            <a:r>
              <a:rPr lang="en-US" sz="2400" dirty="0" err="1"/>
              <a:t>lecturas</a:t>
            </a:r>
            <a:endParaRPr lang="en-US" sz="2400" dirty="0"/>
          </a:p>
          <a:p>
            <a:r>
              <a:rPr lang="en-US" sz="2400" dirty="0" err="1"/>
              <a:t>Práctica</a:t>
            </a:r>
            <a:endParaRPr lang="en-US" sz="2400" dirty="0"/>
          </a:p>
          <a:p>
            <a:r>
              <a:rPr lang="en-US" sz="2400" dirty="0" err="1"/>
              <a:t>Pregunte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13" y="253212"/>
            <a:ext cx="7657019" cy="64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436230"/>
            <a:ext cx="10288985" cy="4195481"/>
          </a:xfrm>
        </p:spPr>
        <p:txBody>
          <a:bodyPr/>
          <a:lstStyle/>
          <a:p>
            <a:r>
              <a:rPr lang="en-US" sz="2400" dirty="0" err="1"/>
              <a:t>Dominar</a:t>
            </a:r>
            <a:r>
              <a:rPr lang="en-US" sz="2400" dirty="0"/>
              <a:t>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reglas</a:t>
            </a:r>
            <a:r>
              <a:rPr lang="en-US" sz="2400" dirty="0"/>
              <a:t> de </a:t>
            </a:r>
            <a:r>
              <a:rPr lang="en-US" sz="2400" dirty="0" err="1"/>
              <a:t>seguridad</a:t>
            </a:r>
            <a:r>
              <a:rPr lang="en-US" sz="2400" dirty="0"/>
              <a:t> </a:t>
            </a:r>
            <a:r>
              <a:rPr lang="en-US" sz="2400" dirty="0" err="1"/>
              <a:t>necesarias</a:t>
            </a:r>
            <a:r>
              <a:rPr lang="en-US" sz="2400" dirty="0"/>
              <a:t> en un </a:t>
            </a:r>
            <a:r>
              <a:rPr lang="en-US" sz="2400" dirty="0" err="1"/>
              <a:t>laboratorio</a:t>
            </a:r>
            <a:r>
              <a:rPr lang="en-US" sz="2400" dirty="0"/>
              <a:t> de </a:t>
            </a:r>
            <a:r>
              <a:rPr lang="en-US" sz="2400" dirty="0" err="1"/>
              <a:t>biología</a:t>
            </a:r>
            <a:r>
              <a:rPr lang="en-US" sz="2400" dirty="0"/>
              <a:t> molecular de </a:t>
            </a:r>
            <a:r>
              <a:rPr lang="en-US" sz="2400" dirty="0" err="1"/>
              <a:t>acuerdo</a:t>
            </a:r>
            <a:r>
              <a:rPr lang="en-US" sz="2400" dirty="0"/>
              <a:t> a los </a:t>
            </a:r>
            <a:r>
              <a:rPr lang="en-US" sz="2400" dirty="0" err="1"/>
              <a:t>equipos</a:t>
            </a:r>
            <a:r>
              <a:rPr lang="en-US" sz="2400" dirty="0"/>
              <a:t> y </a:t>
            </a:r>
            <a:r>
              <a:rPr lang="en-US" sz="2400" dirty="0" err="1"/>
              <a:t>materiales</a:t>
            </a:r>
            <a:r>
              <a:rPr lang="en-US" sz="2400" dirty="0"/>
              <a:t> a </a:t>
            </a:r>
            <a:r>
              <a:rPr lang="en-US" sz="2400" dirty="0" err="1"/>
              <a:t>utilizarse</a:t>
            </a:r>
            <a:r>
              <a:rPr lang="en-US" sz="2400" dirty="0"/>
              <a:t> en los </a:t>
            </a:r>
            <a:r>
              <a:rPr lang="en-US" sz="2400" dirty="0" err="1"/>
              <a:t>ejercicios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Reconocer</a:t>
            </a:r>
            <a:r>
              <a:rPr lang="en-US" sz="2400" dirty="0"/>
              <a:t> </a:t>
            </a:r>
            <a:r>
              <a:rPr lang="en-US" sz="2400" dirty="0" err="1"/>
              <a:t>adecuadamente</a:t>
            </a:r>
            <a:r>
              <a:rPr lang="en-US" sz="2400" dirty="0"/>
              <a:t> los </a:t>
            </a:r>
            <a:r>
              <a:rPr lang="en-US" sz="2400" dirty="0" err="1"/>
              <a:t>equipos</a:t>
            </a:r>
            <a:r>
              <a:rPr lang="en-US" sz="2400" dirty="0"/>
              <a:t> a </a:t>
            </a:r>
            <a:r>
              <a:rPr lang="en-US" sz="2400" dirty="0" err="1"/>
              <a:t>utilizar</a:t>
            </a:r>
            <a:r>
              <a:rPr lang="en-US" sz="2400" dirty="0"/>
              <a:t> para </a:t>
            </a:r>
            <a:r>
              <a:rPr lang="en-US" sz="2400" dirty="0" err="1"/>
              <a:t>distintos</a:t>
            </a:r>
            <a:r>
              <a:rPr lang="en-US" sz="2400" dirty="0"/>
              <a:t> </a:t>
            </a:r>
            <a:r>
              <a:rPr lang="en-US" sz="2400" dirty="0" err="1"/>
              <a:t>tipos</a:t>
            </a:r>
            <a:r>
              <a:rPr lang="en-US" sz="2400" dirty="0"/>
              <a:t> de </a:t>
            </a:r>
            <a:r>
              <a:rPr lang="en-US" sz="2400" dirty="0" err="1"/>
              <a:t>procedimientos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Relacionarse</a:t>
            </a:r>
            <a:r>
              <a:rPr lang="en-US" sz="2400" dirty="0"/>
              <a:t> con el </a:t>
            </a:r>
            <a:r>
              <a:rPr lang="en-US" sz="2400" dirty="0" err="1"/>
              <a:t>funcionamiento</a:t>
            </a:r>
            <a:r>
              <a:rPr lang="en-US" sz="2400" dirty="0"/>
              <a:t> de </a:t>
            </a:r>
            <a:r>
              <a:rPr lang="en-US" sz="2400" dirty="0" err="1"/>
              <a:t>equipos</a:t>
            </a:r>
            <a:r>
              <a:rPr lang="en-US" sz="2400" dirty="0"/>
              <a:t> </a:t>
            </a:r>
            <a:r>
              <a:rPr lang="en-US" sz="2400" dirty="0" err="1"/>
              <a:t>básicos</a:t>
            </a:r>
            <a:r>
              <a:rPr lang="en-US" sz="2400" dirty="0"/>
              <a:t> en la </a:t>
            </a:r>
            <a:r>
              <a:rPr lang="en-US" sz="2400" dirty="0" err="1"/>
              <a:t>biología</a:t>
            </a:r>
            <a:r>
              <a:rPr lang="en-US" sz="2400" dirty="0"/>
              <a:t> molecular. </a:t>
            </a:r>
          </a:p>
          <a:p>
            <a:r>
              <a:rPr lang="en-US" sz="2400" dirty="0" err="1"/>
              <a:t>Aprender</a:t>
            </a:r>
            <a:r>
              <a:rPr lang="en-US" sz="2400" dirty="0"/>
              <a:t> a </a:t>
            </a:r>
            <a:r>
              <a:rPr lang="en-US" sz="2400" dirty="0" err="1"/>
              <a:t>utilizar</a:t>
            </a:r>
            <a:r>
              <a:rPr lang="en-US" sz="2400" dirty="0"/>
              <a:t> </a:t>
            </a:r>
            <a:r>
              <a:rPr lang="en-US" sz="2400" dirty="0" err="1"/>
              <a:t>micropipetas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</a:t>
            </a:r>
            <a:r>
              <a:rPr lang="en-US" sz="2400" dirty="0" err="1"/>
              <a:t>volúmenes</a:t>
            </a:r>
            <a:r>
              <a:rPr lang="en-US" sz="2400" dirty="0"/>
              <a:t> </a:t>
            </a:r>
            <a:r>
              <a:rPr lang="en-US" sz="2400" dirty="0" err="1"/>
              <a:t>pequeños</a:t>
            </a:r>
            <a:r>
              <a:rPr lang="en-US" sz="2400" dirty="0"/>
              <a:t> con </a:t>
            </a:r>
            <a:r>
              <a:rPr lang="en-US" sz="2400" dirty="0" err="1"/>
              <a:t>precisión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49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DB45-65F7-A944-85C2-E9403733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4" y="114300"/>
            <a:ext cx="9404723" cy="1400530"/>
          </a:xfrm>
        </p:spPr>
        <p:txBody>
          <a:bodyPr/>
          <a:lstStyle/>
          <a:p>
            <a:r>
              <a:rPr lang="en-US" dirty="0" err="1"/>
              <a:t>Practica</a:t>
            </a:r>
            <a:r>
              <a:rPr lang="en-US" dirty="0"/>
              <a:t> de </a:t>
            </a:r>
            <a:r>
              <a:rPr lang="en-US" dirty="0" err="1"/>
              <a:t>lectura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17113-6937-CA4C-895A-6F8F5CF1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84" y="1824672"/>
            <a:ext cx="9738632" cy="4890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DFDD1-1E72-CC4E-B990-7D88F5EEE703}"/>
              </a:ext>
            </a:extLst>
          </p:cNvPr>
          <p:cNvSpPr txBox="1"/>
          <p:nvPr/>
        </p:nvSpPr>
        <p:spPr>
          <a:xfrm>
            <a:off x="1219881" y="6215063"/>
            <a:ext cx="97386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1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10143808" cy="1400530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8293" y="1459857"/>
            <a:ext cx="11365779" cy="4195481"/>
          </a:xfrm>
        </p:spPr>
        <p:txBody>
          <a:bodyPr>
            <a:noAutofit/>
          </a:bodyPr>
          <a:lstStyle/>
          <a:p>
            <a:r>
              <a:rPr lang="en-US" sz="2400" b="1" dirty="0"/>
              <a:t>Para </a:t>
            </a:r>
            <a:r>
              <a:rPr lang="en-US" sz="2400" b="1" dirty="0" err="1"/>
              <a:t>recoger</a:t>
            </a:r>
            <a:r>
              <a:rPr lang="en-US" sz="2400" b="1" dirty="0"/>
              <a:t> </a:t>
            </a:r>
            <a:r>
              <a:rPr lang="en-US" sz="2400" b="1" dirty="0" err="1"/>
              <a:t>muestra</a:t>
            </a:r>
            <a:r>
              <a:rPr lang="en-US" sz="2400" b="1" dirty="0"/>
              <a:t>: </a:t>
            </a:r>
            <a:endParaRPr lang="en-US" sz="2400" dirty="0"/>
          </a:p>
          <a:p>
            <a:r>
              <a:rPr lang="en-US" sz="2400" dirty="0" err="1"/>
              <a:t>Abra</a:t>
            </a:r>
            <a:r>
              <a:rPr lang="en-US" sz="2400" dirty="0"/>
              <a:t> la tapa del </a:t>
            </a:r>
            <a:r>
              <a:rPr lang="en-US" sz="2400" dirty="0" err="1"/>
              <a:t>tubo</a:t>
            </a:r>
            <a:r>
              <a:rPr lang="en-US" sz="2400" dirty="0"/>
              <a:t> del </a:t>
            </a:r>
            <a:r>
              <a:rPr lang="en-US" sz="2400" dirty="0" err="1"/>
              <a:t>cual</a:t>
            </a:r>
            <a:r>
              <a:rPr lang="en-US" sz="2400" dirty="0"/>
              <a:t> se </a:t>
            </a:r>
            <a:r>
              <a:rPr lang="en-US" sz="2400" dirty="0" err="1"/>
              <a:t>estara</a:t>
            </a:r>
            <a:r>
              <a:rPr lang="en-US" sz="2400" dirty="0"/>
              <a:t>́ </a:t>
            </a:r>
            <a:r>
              <a:rPr lang="en-US" sz="2400" dirty="0" err="1"/>
              <a:t>tomando</a:t>
            </a:r>
            <a:r>
              <a:rPr lang="en-US" sz="2400" dirty="0"/>
              <a:t> </a:t>
            </a:r>
            <a:r>
              <a:rPr lang="en-US" sz="2400" dirty="0" err="1"/>
              <a:t>muestra</a:t>
            </a:r>
            <a:endParaRPr lang="en-US" sz="2400" dirty="0"/>
          </a:p>
          <a:p>
            <a:r>
              <a:rPr lang="en-US" sz="2400" i="1" dirty="0" err="1"/>
              <a:t>Sostenga</a:t>
            </a:r>
            <a:r>
              <a:rPr lang="en-US" sz="2400" i="1" dirty="0"/>
              <a:t> la </a:t>
            </a:r>
            <a:r>
              <a:rPr lang="en-US" sz="2400" i="1" dirty="0" err="1"/>
              <a:t>micropipeta</a:t>
            </a:r>
            <a:r>
              <a:rPr lang="en-US" sz="2400" i="1" dirty="0"/>
              <a:t> con una mano, en </a:t>
            </a:r>
            <a:r>
              <a:rPr lang="en-US" sz="2400" i="1" dirty="0" err="1"/>
              <a:t>posición</a:t>
            </a:r>
            <a:r>
              <a:rPr lang="en-US" sz="2400" i="1" dirty="0"/>
              <a:t> </a:t>
            </a:r>
            <a:r>
              <a:rPr lang="en-US" sz="2400" i="1" dirty="0" err="1"/>
              <a:t>casi</a:t>
            </a:r>
            <a:r>
              <a:rPr lang="en-US" sz="2400" i="1" dirty="0"/>
              <a:t> vertical; </a:t>
            </a:r>
            <a:r>
              <a:rPr lang="en-US" sz="2400" i="1" dirty="0" err="1"/>
              <a:t>pistón</a:t>
            </a:r>
            <a:r>
              <a:rPr lang="en-US" sz="2400" i="1" dirty="0"/>
              <a:t> </a:t>
            </a:r>
            <a:r>
              <a:rPr lang="en-US" sz="2400" i="1" dirty="0" err="1"/>
              <a:t>estará</a:t>
            </a:r>
            <a:r>
              <a:rPr lang="en-US" sz="2400" i="1" dirty="0"/>
              <a:t> </a:t>
            </a:r>
            <a:r>
              <a:rPr lang="en-US" sz="2400" i="1" dirty="0" err="1"/>
              <a:t>en</a:t>
            </a:r>
            <a:r>
              <a:rPr lang="en-US" sz="2400" i="1" dirty="0"/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posición</a:t>
            </a:r>
            <a:r>
              <a:rPr lang="en-US" sz="2400" b="1" i="1" dirty="0">
                <a:solidFill>
                  <a:srgbClr val="FF0000"/>
                </a:solidFill>
              </a:rPr>
              <a:t> 1</a:t>
            </a:r>
            <a:r>
              <a:rPr lang="en-US" sz="2400" i="1" dirty="0"/>
              <a:t>,  </a:t>
            </a:r>
            <a:r>
              <a:rPr lang="en-US" sz="2400" i="1" dirty="0" err="1"/>
              <a:t>sostenga</a:t>
            </a:r>
            <a:r>
              <a:rPr lang="en-US" sz="2400" i="1" dirty="0"/>
              <a:t> el </a:t>
            </a:r>
            <a:r>
              <a:rPr lang="en-US" sz="2400" i="1" dirty="0" err="1"/>
              <a:t>tubo</a:t>
            </a:r>
            <a:r>
              <a:rPr lang="en-US" sz="2400" i="1" dirty="0"/>
              <a:t> con la </a:t>
            </a:r>
            <a:r>
              <a:rPr lang="en-US" sz="2400" i="1" dirty="0" err="1"/>
              <a:t>otra</a:t>
            </a:r>
            <a:r>
              <a:rPr lang="en-US" sz="2400" i="1" dirty="0"/>
              <a:t> mano. </a:t>
            </a:r>
          </a:p>
          <a:p>
            <a:pPr lvl="1"/>
            <a:r>
              <a:rPr lang="en-US" sz="2400" b="1" i="1" dirty="0"/>
              <a:t>Ambos </a:t>
            </a:r>
            <a:r>
              <a:rPr lang="en-US" sz="2400" b="1" i="1" dirty="0" err="1"/>
              <a:t>deben</a:t>
            </a:r>
            <a:r>
              <a:rPr lang="en-US" sz="2400" b="1" i="1" dirty="0"/>
              <a:t> </a:t>
            </a:r>
            <a:r>
              <a:rPr lang="en-US" sz="2400" b="1" i="1" dirty="0" err="1"/>
              <a:t>mantenerse</a:t>
            </a:r>
            <a:r>
              <a:rPr lang="en-US" sz="2400" b="1" i="1" dirty="0"/>
              <a:t> </a:t>
            </a:r>
            <a:r>
              <a:rPr lang="en-US" sz="2400" b="1" i="1" dirty="0" err="1"/>
              <a:t>casi</a:t>
            </a:r>
            <a:r>
              <a:rPr lang="en-US" sz="2400" b="1" i="1" dirty="0"/>
              <a:t> al </a:t>
            </a:r>
            <a:r>
              <a:rPr lang="en-US" sz="2400" b="1" i="1" dirty="0" err="1"/>
              <a:t>nivel</a:t>
            </a:r>
            <a:r>
              <a:rPr lang="en-US" sz="2400" b="1" i="1" dirty="0"/>
              <a:t> de </a:t>
            </a:r>
            <a:r>
              <a:rPr lang="en-US" sz="2400" b="1" i="1" dirty="0" err="1"/>
              <a:t>sus</a:t>
            </a:r>
            <a:r>
              <a:rPr lang="en-US" sz="2400" b="1" i="1" dirty="0"/>
              <a:t> </a:t>
            </a:r>
            <a:r>
              <a:rPr lang="en-US" sz="2400" b="1" i="1" dirty="0" err="1"/>
              <a:t>ojos</a:t>
            </a:r>
            <a:r>
              <a:rPr lang="en-US" sz="2400" i="1" dirty="0"/>
              <a:t>. </a:t>
            </a:r>
          </a:p>
          <a:p>
            <a:r>
              <a:rPr lang="en-US" sz="2400" dirty="0" err="1"/>
              <a:t>Empuje</a:t>
            </a:r>
            <a:r>
              <a:rPr lang="en-US" sz="2400" dirty="0"/>
              <a:t> el </a:t>
            </a:r>
            <a:r>
              <a:rPr lang="en-US" sz="2400" dirty="0" err="1"/>
              <a:t>pistón</a:t>
            </a:r>
            <a:r>
              <a:rPr lang="en-US" sz="2400" dirty="0"/>
              <a:t> de la </a:t>
            </a:r>
            <a:r>
              <a:rPr lang="en-US" sz="2400" dirty="0" err="1"/>
              <a:t>micropipeta</a:t>
            </a:r>
            <a:r>
              <a:rPr lang="en-US" sz="2400" dirty="0"/>
              <a:t> hasta </a:t>
            </a:r>
            <a:r>
              <a:rPr lang="en-US" sz="2400" b="1" dirty="0">
                <a:solidFill>
                  <a:srgbClr val="FF0000"/>
                </a:solidFill>
              </a:rPr>
              <a:t>la </a:t>
            </a:r>
            <a:r>
              <a:rPr lang="en-US" sz="2400" b="1" dirty="0" err="1">
                <a:solidFill>
                  <a:srgbClr val="FF0000"/>
                </a:solidFill>
              </a:rPr>
              <a:t>segunda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posición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(fig.1) y </a:t>
            </a:r>
            <a:r>
              <a:rPr lang="en-US" sz="2400" dirty="0" err="1"/>
              <a:t>mantenga</a:t>
            </a:r>
            <a:r>
              <a:rPr lang="en-US" sz="2400" dirty="0"/>
              <a:t> la </a:t>
            </a:r>
            <a:r>
              <a:rPr lang="en-US" sz="2400" dirty="0" err="1"/>
              <a:t>presión</a:t>
            </a:r>
            <a:r>
              <a:rPr lang="en-US" sz="2400" dirty="0"/>
              <a:t> hasta </a:t>
            </a:r>
            <a:r>
              <a:rPr lang="en-US" sz="2400" dirty="0" err="1"/>
              <a:t>tocar</a:t>
            </a:r>
            <a:r>
              <a:rPr lang="en-US" sz="2400" dirty="0"/>
              <a:t> el </a:t>
            </a:r>
            <a:r>
              <a:rPr lang="en-US" sz="2400" dirty="0" err="1"/>
              <a:t>fluido</a:t>
            </a:r>
            <a:r>
              <a:rPr lang="en-US" sz="2400" dirty="0"/>
              <a:t> en el </a:t>
            </a:r>
            <a:r>
              <a:rPr lang="en-US" sz="2400" dirty="0" err="1"/>
              <a:t>tubo</a:t>
            </a:r>
            <a:r>
              <a:rPr lang="en-US" sz="2400" dirty="0"/>
              <a:t>. </a:t>
            </a:r>
          </a:p>
          <a:p>
            <a:r>
              <a:rPr lang="en-US" sz="2400" dirty="0"/>
              <a:t>Aspire el </a:t>
            </a:r>
            <a:r>
              <a:rPr lang="en-US" sz="2400" dirty="0" err="1"/>
              <a:t>fluido</a:t>
            </a:r>
            <a:r>
              <a:rPr lang="en-US" sz="2400" dirty="0"/>
              <a:t> </a:t>
            </a:r>
            <a:r>
              <a:rPr lang="en-US" sz="2400" dirty="0" err="1"/>
              <a:t>soltando</a:t>
            </a:r>
            <a:r>
              <a:rPr lang="en-US" sz="2400" dirty="0"/>
              <a:t> </a:t>
            </a:r>
            <a:r>
              <a:rPr lang="en-US" sz="2400" dirty="0" err="1"/>
              <a:t>suavemente</a:t>
            </a:r>
            <a:r>
              <a:rPr lang="en-US" sz="2400" dirty="0"/>
              <a:t> el </a:t>
            </a:r>
            <a:r>
              <a:rPr lang="en-US" sz="2400" dirty="0" err="1"/>
              <a:t>pistón</a:t>
            </a:r>
            <a:r>
              <a:rPr lang="en-US" sz="2400" dirty="0"/>
              <a:t> y </a:t>
            </a:r>
            <a:r>
              <a:rPr lang="en-US" sz="2400" dirty="0" err="1"/>
              <a:t>permitiendo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vuelva</a:t>
            </a:r>
            <a:r>
              <a:rPr lang="en-US" sz="2400" dirty="0"/>
              <a:t> a la </a:t>
            </a:r>
            <a:r>
              <a:rPr lang="en-US" sz="2400" b="1" dirty="0" err="1">
                <a:solidFill>
                  <a:srgbClr val="FF0000"/>
                </a:solidFill>
              </a:rPr>
              <a:t>primera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posición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(fig.1). </a:t>
            </a:r>
          </a:p>
        </p:txBody>
      </p:sp>
    </p:spTree>
    <p:extLst>
      <p:ext uri="{BB962C8B-B14F-4D97-AF65-F5344CB8AC3E}">
        <p14:creationId xmlns:p14="http://schemas.microsoft.com/office/powerpoint/2010/main" val="981422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10143808" cy="1400530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8293" y="1459857"/>
            <a:ext cx="11365779" cy="4195481"/>
          </a:xfrm>
        </p:spPr>
        <p:txBody>
          <a:bodyPr>
            <a:noAutofit/>
          </a:bodyPr>
          <a:lstStyle/>
          <a:p>
            <a:r>
              <a:rPr lang="en-US" sz="2400" b="1" dirty="0" err="1"/>
              <a:t>Posiciones</a:t>
            </a:r>
            <a:r>
              <a:rPr lang="en-US" sz="2400" b="1" dirty="0"/>
              <a:t> del </a:t>
            </a:r>
            <a:r>
              <a:rPr lang="en-US" sz="2400" b="1" dirty="0" err="1"/>
              <a:t>pistón</a:t>
            </a:r>
            <a:r>
              <a:rPr lang="en-US" sz="2400" b="1" dirty="0"/>
              <a:t>:</a:t>
            </a:r>
          </a:p>
          <a:p>
            <a:r>
              <a:rPr lang="en-US" sz="2400" b="1" dirty="0"/>
              <a:t>1. </a:t>
            </a:r>
            <a:r>
              <a:rPr lang="en-US" sz="2400" b="1" dirty="0" err="1"/>
              <a:t>Inicio</a:t>
            </a:r>
            <a:r>
              <a:rPr lang="en-US" sz="2400" b="1" dirty="0"/>
              <a:t>/Final</a:t>
            </a:r>
          </a:p>
          <a:p>
            <a:r>
              <a:rPr lang="en-US" sz="2400" b="1" dirty="0"/>
              <a:t>2. </a:t>
            </a:r>
            <a:r>
              <a:rPr lang="en-US" sz="2400" b="1" dirty="0" err="1"/>
              <a:t>Recoger</a:t>
            </a:r>
            <a:endParaRPr lang="en-US" sz="2400" b="1" dirty="0"/>
          </a:p>
          <a:p>
            <a:r>
              <a:rPr lang="en-US" sz="2400" b="1" dirty="0"/>
              <a:t>3. </a:t>
            </a:r>
            <a:r>
              <a:rPr lang="en-US" sz="2400" b="1" dirty="0" err="1"/>
              <a:t>Vaciar</a:t>
            </a:r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72" y="1601797"/>
            <a:ext cx="6921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10143808" cy="1400530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8293" y="1459857"/>
            <a:ext cx="11365779" cy="4195481"/>
          </a:xfrm>
        </p:spPr>
        <p:txBody>
          <a:bodyPr>
            <a:noAutofit/>
          </a:bodyPr>
          <a:lstStyle/>
          <a:p>
            <a:r>
              <a:rPr lang="en-US" sz="2800" b="1" dirty="0"/>
              <a:t>Para </a:t>
            </a:r>
            <a:r>
              <a:rPr lang="en-US" sz="2800" b="1" dirty="0" err="1"/>
              <a:t>dispensar</a:t>
            </a:r>
            <a:r>
              <a:rPr lang="en-US" sz="2800" b="1" dirty="0"/>
              <a:t> </a:t>
            </a:r>
            <a:r>
              <a:rPr lang="en-US" sz="2800" b="1" dirty="0" err="1"/>
              <a:t>fluido</a:t>
            </a:r>
            <a:r>
              <a:rPr lang="en-US" sz="2800" b="1" dirty="0"/>
              <a:t> </a:t>
            </a:r>
            <a:endParaRPr lang="en-US" sz="2800" dirty="0"/>
          </a:p>
          <a:p>
            <a:r>
              <a:rPr lang="en-US" sz="2800" dirty="0" err="1"/>
              <a:t>Abra</a:t>
            </a:r>
            <a:r>
              <a:rPr lang="en-US" sz="2800" dirty="0"/>
              <a:t> la tapa del </a:t>
            </a:r>
            <a:r>
              <a:rPr lang="en-US" sz="2800" dirty="0" err="1"/>
              <a:t>tubo</a:t>
            </a:r>
            <a:r>
              <a:rPr lang="en-US" sz="2800" dirty="0"/>
              <a:t> en el </a:t>
            </a:r>
            <a:r>
              <a:rPr lang="en-US" sz="2800" dirty="0" err="1"/>
              <a:t>cual</a:t>
            </a:r>
            <a:r>
              <a:rPr lang="en-US" sz="2800" dirty="0"/>
              <a:t> se </a:t>
            </a:r>
            <a:r>
              <a:rPr lang="en-US" sz="2800" dirty="0" err="1"/>
              <a:t>dispensara</a:t>
            </a:r>
            <a:r>
              <a:rPr lang="en-US" sz="2800" dirty="0"/>
              <a:t>́ el </a:t>
            </a:r>
            <a:r>
              <a:rPr lang="en-US" sz="2800" dirty="0" err="1"/>
              <a:t>fluido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Sostenga</a:t>
            </a:r>
            <a:r>
              <a:rPr lang="en-US" sz="2800" dirty="0"/>
              <a:t> la </a:t>
            </a:r>
            <a:r>
              <a:rPr lang="en-US" sz="2800" dirty="0" err="1"/>
              <a:t>micropipeta</a:t>
            </a:r>
            <a:r>
              <a:rPr lang="en-US" sz="2800" dirty="0"/>
              <a:t> con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mano</a:t>
            </a:r>
            <a:r>
              <a:rPr lang="en-US" sz="2800" dirty="0"/>
              <a:t>, en </a:t>
            </a:r>
            <a:r>
              <a:rPr lang="en-US" sz="2800" dirty="0" err="1"/>
              <a:t>posición</a:t>
            </a:r>
            <a:r>
              <a:rPr lang="en-US" sz="2800" dirty="0"/>
              <a:t> </a:t>
            </a:r>
            <a:r>
              <a:rPr lang="en-US" sz="2800" dirty="0" err="1"/>
              <a:t>casi</a:t>
            </a:r>
            <a:r>
              <a:rPr lang="en-US" sz="2800" dirty="0"/>
              <a:t> vertical, </a:t>
            </a:r>
            <a:r>
              <a:rPr lang="en-US" sz="2800" dirty="0" err="1"/>
              <a:t>sostenga</a:t>
            </a:r>
            <a:r>
              <a:rPr lang="en-US" sz="2800" dirty="0"/>
              <a:t> el </a:t>
            </a:r>
            <a:r>
              <a:rPr lang="en-US" sz="2800" dirty="0" err="1"/>
              <a:t>tubo</a:t>
            </a:r>
            <a:r>
              <a:rPr lang="en-US" sz="2800" dirty="0"/>
              <a:t> con la </a:t>
            </a:r>
            <a:r>
              <a:rPr lang="en-US" sz="2800" dirty="0" err="1"/>
              <a:t>otra</a:t>
            </a:r>
            <a:r>
              <a:rPr lang="en-US" sz="2800" dirty="0"/>
              <a:t> </a:t>
            </a:r>
            <a:r>
              <a:rPr lang="en-US" sz="2800" dirty="0" err="1"/>
              <a:t>mano</a:t>
            </a:r>
            <a:r>
              <a:rPr lang="en-US" sz="2800" dirty="0"/>
              <a:t>. </a:t>
            </a:r>
          </a:p>
          <a:p>
            <a:r>
              <a:rPr lang="en-US" sz="2800" b="1" dirty="0"/>
              <a:t>Ambos </a:t>
            </a:r>
            <a:r>
              <a:rPr lang="en-US" sz="2800" b="1" dirty="0" err="1"/>
              <a:t>deben</a:t>
            </a:r>
            <a:r>
              <a:rPr lang="en-US" sz="2800" b="1" dirty="0"/>
              <a:t> </a:t>
            </a:r>
            <a:r>
              <a:rPr lang="en-US" sz="2800" b="1" dirty="0" err="1"/>
              <a:t>mantenerse</a:t>
            </a:r>
            <a:r>
              <a:rPr lang="en-US" sz="2800" b="1" dirty="0"/>
              <a:t> al </a:t>
            </a:r>
            <a:r>
              <a:rPr lang="en-US" sz="2800" b="1" dirty="0" err="1"/>
              <a:t>nivel</a:t>
            </a:r>
            <a:r>
              <a:rPr lang="en-US" sz="2800" b="1" dirty="0"/>
              <a:t> de los </a:t>
            </a:r>
            <a:r>
              <a:rPr lang="en-US" sz="2800" b="1" dirty="0" err="1"/>
              <a:t>ojos</a:t>
            </a:r>
            <a:r>
              <a:rPr lang="en-US" sz="2800" b="1" dirty="0"/>
              <a:t>. </a:t>
            </a:r>
          </a:p>
          <a:p>
            <a:r>
              <a:rPr lang="en-US" sz="2800" dirty="0"/>
              <a:t>Toque la </a:t>
            </a:r>
            <a:r>
              <a:rPr lang="en-US" sz="2800" b="1" dirty="0"/>
              <a:t>pared </a:t>
            </a:r>
            <a:r>
              <a:rPr lang="en-US" sz="2800" b="1" dirty="0" err="1"/>
              <a:t>interna</a:t>
            </a:r>
            <a:r>
              <a:rPr lang="en-US" sz="2800" b="1" dirty="0"/>
              <a:t> </a:t>
            </a:r>
            <a:r>
              <a:rPr lang="en-US" sz="2800" dirty="0"/>
              <a:t>del </a:t>
            </a:r>
            <a:r>
              <a:rPr lang="en-US" sz="2800" dirty="0" err="1"/>
              <a:t>tubo</a:t>
            </a:r>
            <a:r>
              <a:rPr lang="en-US" sz="2800" dirty="0"/>
              <a:t> con la </a:t>
            </a:r>
            <a:r>
              <a:rPr lang="en-US" sz="2800" dirty="0" err="1"/>
              <a:t>punta</a:t>
            </a:r>
            <a:r>
              <a:rPr lang="en-US" sz="2800" dirty="0"/>
              <a:t> de la </a:t>
            </a:r>
            <a:r>
              <a:rPr lang="en-US" sz="2800" dirty="0" err="1"/>
              <a:t>micropipeta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77615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10143808" cy="1400530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Micropipetas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8293" y="1459857"/>
            <a:ext cx="11365779" cy="4195481"/>
          </a:xfrm>
        </p:spPr>
        <p:txBody>
          <a:bodyPr>
            <a:noAutofit/>
          </a:bodyPr>
          <a:lstStyle/>
          <a:p>
            <a:r>
              <a:rPr lang="en-US" sz="2800" b="1" dirty="0"/>
              <a:t>Para </a:t>
            </a:r>
            <a:r>
              <a:rPr lang="en-US" sz="2800" b="1" dirty="0" err="1"/>
              <a:t>dispensar</a:t>
            </a:r>
            <a:r>
              <a:rPr lang="en-US" sz="2800" b="1" dirty="0"/>
              <a:t> </a:t>
            </a:r>
            <a:r>
              <a:rPr lang="en-US" sz="2800" b="1" dirty="0" err="1"/>
              <a:t>fluido</a:t>
            </a:r>
            <a:r>
              <a:rPr lang="en-US" sz="2800" b="1" dirty="0"/>
              <a:t> </a:t>
            </a:r>
            <a:r>
              <a:rPr lang="mr-IN" sz="2800" dirty="0"/>
              <a:t>…</a:t>
            </a:r>
            <a:r>
              <a:rPr lang="en-US" sz="2800" dirty="0"/>
              <a:t> </a:t>
            </a:r>
            <a:r>
              <a:rPr lang="en-US" sz="2800" dirty="0" err="1"/>
              <a:t>continuación</a:t>
            </a:r>
            <a:endParaRPr lang="en-US" sz="2800" dirty="0"/>
          </a:p>
          <a:p>
            <a:r>
              <a:rPr lang="en-US" sz="2800" dirty="0" err="1"/>
              <a:t>Presione</a:t>
            </a:r>
            <a:r>
              <a:rPr lang="en-US" sz="2800" dirty="0"/>
              <a:t> </a:t>
            </a:r>
            <a:r>
              <a:rPr lang="en-US" sz="2800" dirty="0" err="1"/>
              <a:t>suavemente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el </a:t>
            </a:r>
            <a:r>
              <a:rPr lang="en-US" sz="2800" dirty="0" err="1"/>
              <a:t>pistón</a:t>
            </a:r>
            <a:r>
              <a:rPr lang="en-US" sz="2800" dirty="0"/>
              <a:t> hasta </a:t>
            </a:r>
            <a:r>
              <a:rPr lang="en-US" sz="2800" dirty="0" err="1"/>
              <a:t>alcanzar</a:t>
            </a:r>
            <a:r>
              <a:rPr lang="en-US" sz="2800" dirty="0"/>
              <a:t> la </a:t>
            </a:r>
            <a:r>
              <a:rPr lang="en-US" sz="2800" b="1" dirty="0" err="1">
                <a:solidFill>
                  <a:srgbClr val="FF0000"/>
                </a:solidFill>
              </a:rPr>
              <a:t>tercera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posición</a:t>
            </a:r>
            <a:r>
              <a:rPr lang="en-US" sz="2800" dirty="0"/>
              <a:t> (fig.1).</a:t>
            </a:r>
          </a:p>
          <a:p>
            <a:r>
              <a:rPr lang="en-US" sz="2800" dirty="0"/>
              <a:t> </a:t>
            </a:r>
            <a:r>
              <a:rPr lang="en-US" sz="2800" dirty="0" err="1"/>
              <a:t>Esta</a:t>
            </a:r>
            <a:r>
              <a:rPr lang="en-US" sz="2800" dirty="0"/>
              <a:t> </a:t>
            </a:r>
            <a:r>
              <a:rPr lang="en-US" sz="2800" dirty="0" err="1"/>
              <a:t>posición</a:t>
            </a:r>
            <a:r>
              <a:rPr lang="en-US" sz="2800" dirty="0"/>
              <a:t> </a:t>
            </a:r>
            <a:r>
              <a:rPr lang="en-US" sz="2800" dirty="0" err="1"/>
              <a:t>permite</a:t>
            </a:r>
            <a:r>
              <a:rPr lang="en-US" sz="2800" dirty="0"/>
              <a:t> </a:t>
            </a:r>
            <a:r>
              <a:rPr lang="en-US" sz="2800" dirty="0" err="1"/>
              <a:t>expulsar</a:t>
            </a:r>
            <a:r>
              <a:rPr lang="en-US" sz="2800" dirty="0"/>
              <a:t> </a:t>
            </a:r>
            <a:r>
              <a:rPr lang="en-US" sz="2800" dirty="0" err="1"/>
              <a:t>todo</a:t>
            </a:r>
            <a:r>
              <a:rPr lang="en-US" sz="2800" dirty="0"/>
              <a:t> el </a:t>
            </a:r>
            <a:r>
              <a:rPr lang="en-US" sz="2800" dirty="0" err="1"/>
              <a:t>fluido</a:t>
            </a:r>
            <a:r>
              <a:rPr lang="en-US" sz="2800" dirty="0"/>
              <a:t> en la </a:t>
            </a:r>
            <a:r>
              <a:rPr lang="en-US" sz="2800" dirty="0" err="1"/>
              <a:t>punta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Sostenga</a:t>
            </a:r>
            <a:r>
              <a:rPr lang="en-US" sz="2800" dirty="0"/>
              <a:t> el </a:t>
            </a:r>
            <a:r>
              <a:rPr lang="en-US" sz="2800" dirty="0" err="1"/>
              <a:t>pistón</a:t>
            </a:r>
            <a:r>
              <a:rPr lang="en-US" sz="2800" dirty="0"/>
              <a:t> en </a:t>
            </a:r>
            <a:r>
              <a:rPr lang="en-US" sz="2800" dirty="0" err="1"/>
              <a:t>esta</a:t>
            </a:r>
            <a:r>
              <a:rPr lang="en-US" sz="2800" dirty="0"/>
              <a:t> </a:t>
            </a:r>
            <a:r>
              <a:rPr lang="en-US" sz="2800" dirty="0" err="1"/>
              <a:t>posición</a:t>
            </a:r>
            <a:r>
              <a:rPr lang="en-US" sz="2800" dirty="0"/>
              <a:t> hasta que la </a:t>
            </a:r>
            <a:r>
              <a:rPr lang="en-US" sz="2800" dirty="0" err="1"/>
              <a:t>punta</a:t>
            </a:r>
            <a:r>
              <a:rPr lang="en-US" sz="2800" dirty="0"/>
              <a:t> de la </a:t>
            </a:r>
            <a:r>
              <a:rPr lang="en-US" sz="2800" dirty="0" err="1"/>
              <a:t>pipeta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́ </a:t>
            </a:r>
            <a:r>
              <a:rPr lang="en-US" sz="2800" dirty="0" err="1"/>
              <a:t>fuera</a:t>
            </a:r>
            <a:r>
              <a:rPr lang="en-US" sz="2800" dirty="0"/>
              <a:t> del </a:t>
            </a:r>
            <a:r>
              <a:rPr lang="en-US" sz="2800" dirty="0" err="1"/>
              <a:t>fluido</a:t>
            </a:r>
            <a:r>
              <a:rPr lang="en-US" sz="2800" dirty="0"/>
              <a:t>. </a:t>
            </a:r>
          </a:p>
          <a:p>
            <a:r>
              <a:rPr lang="en-US" sz="2800" dirty="0"/>
              <a:t>Una </a:t>
            </a:r>
            <a:r>
              <a:rPr lang="en-US" sz="2800" dirty="0" err="1"/>
              <a:t>vez</a:t>
            </a:r>
            <a:r>
              <a:rPr lang="en-US" sz="2800" dirty="0"/>
              <a:t> </a:t>
            </a:r>
            <a:r>
              <a:rPr lang="en-US" sz="2800" dirty="0" err="1"/>
              <a:t>fuera</a:t>
            </a:r>
            <a:r>
              <a:rPr lang="en-US" sz="2800" dirty="0"/>
              <a:t> del </a:t>
            </a:r>
            <a:r>
              <a:rPr lang="en-US" sz="2800" dirty="0" err="1"/>
              <a:t>fluido</a:t>
            </a:r>
            <a:r>
              <a:rPr lang="en-US" sz="2800" dirty="0"/>
              <a:t>, </a:t>
            </a:r>
            <a:r>
              <a:rPr lang="en-US" sz="2800" dirty="0" err="1"/>
              <a:t>puede</a:t>
            </a:r>
            <a:r>
              <a:rPr lang="en-US" sz="2800" dirty="0"/>
              <a:t> </a:t>
            </a:r>
            <a:r>
              <a:rPr lang="en-US" sz="2800" dirty="0" err="1"/>
              <a:t>soltar</a:t>
            </a:r>
            <a:r>
              <a:rPr lang="en-US" sz="2800" dirty="0"/>
              <a:t> el </a:t>
            </a:r>
            <a:r>
              <a:rPr lang="en-US" sz="2800" dirty="0" err="1"/>
              <a:t>pistón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Siempre</a:t>
            </a:r>
            <a:r>
              <a:rPr lang="en-US" sz="2800" dirty="0"/>
              <a:t> </a:t>
            </a:r>
            <a:r>
              <a:rPr lang="en-US" sz="2800" dirty="0" err="1"/>
              <a:t>cambie</a:t>
            </a:r>
            <a:r>
              <a:rPr lang="en-US" sz="2800" dirty="0"/>
              <a:t> de </a:t>
            </a:r>
            <a:r>
              <a:rPr lang="en-US" sz="2800" dirty="0" err="1"/>
              <a:t>puntas</a:t>
            </a:r>
            <a:r>
              <a:rPr lang="en-US" sz="2800" dirty="0"/>
              <a:t> </a:t>
            </a:r>
            <a:r>
              <a:rPr lang="en-US" sz="2800" dirty="0" err="1"/>
              <a:t>cuando</a:t>
            </a:r>
            <a:r>
              <a:rPr lang="en-US" sz="2800" dirty="0"/>
              <a:t> </a:t>
            </a:r>
            <a:r>
              <a:rPr lang="en-US" sz="2800" dirty="0" err="1"/>
              <a:t>vaya</a:t>
            </a:r>
            <a:r>
              <a:rPr lang="en-US" sz="2800" dirty="0"/>
              <a:t> a </a:t>
            </a:r>
            <a:r>
              <a:rPr lang="en-US" sz="2800" dirty="0" err="1"/>
              <a:t>manejar</a:t>
            </a:r>
            <a:r>
              <a:rPr lang="en-US" sz="2800" dirty="0"/>
              <a:t> </a:t>
            </a:r>
            <a:r>
              <a:rPr lang="en-US" sz="2800" dirty="0" err="1"/>
              <a:t>diferentes</a:t>
            </a:r>
            <a:r>
              <a:rPr lang="en-US" sz="2800" dirty="0"/>
              <a:t> </a:t>
            </a:r>
            <a:r>
              <a:rPr lang="en-US" sz="2800" dirty="0" err="1"/>
              <a:t>líquidos</a:t>
            </a:r>
            <a:r>
              <a:rPr lang="en-US" sz="2800" dirty="0"/>
              <a:t> o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ocurre</a:t>
            </a:r>
            <a:r>
              <a:rPr lang="en-US" sz="2800" dirty="0"/>
              <a:t> </a:t>
            </a:r>
            <a:r>
              <a:rPr lang="en-US" sz="2800" dirty="0" err="1"/>
              <a:t>contaminación</a:t>
            </a:r>
            <a:endParaRPr lang="en-US" sz="2800" dirty="0"/>
          </a:p>
          <a:p>
            <a:r>
              <a:rPr lang="en-US" sz="2800" dirty="0"/>
              <a:t>Para </a:t>
            </a:r>
            <a:r>
              <a:rPr lang="en-US" sz="2800" dirty="0" err="1"/>
              <a:t>expulsar</a:t>
            </a:r>
            <a:r>
              <a:rPr lang="en-US" sz="2800" dirty="0"/>
              <a:t> la </a:t>
            </a:r>
            <a:r>
              <a:rPr lang="en-US" sz="2800" dirty="0" err="1"/>
              <a:t>punta</a:t>
            </a:r>
            <a:r>
              <a:rPr lang="en-US" sz="2800" dirty="0"/>
              <a:t> </a:t>
            </a:r>
            <a:r>
              <a:rPr lang="en-US" sz="2800" dirty="0" err="1"/>
              <a:t>presione</a:t>
            </a:r>
            <a:r>
              <a:rPr lang="en-US" sz="2800" dirty="0"/>
              <a:t> el </a:t>
            </a:r>
            <a:r>
              <a:rPr lang="en-US" sz="2800" dirty="0" err="1"/>
              <a:t>pistón</a:t>
            </a:r>
            <a:r>
              <a:rPr lang="en-US" sz="2800" dirty="0"/>
              <a:t> hasta el final. </a:t>
            </a:r>
          </a:p>
        </p:txBody>
      </p:sp>
    </p:spTree>
    <p:extLst>
      <p:ext uri="{BB962C8B-B14F-4D97-AF65-F5344CB8AC3E}">
        <p14:creationId xmlns:p14="http://schemas.microsoft.com/office/powerpoint/2010/main" val="223172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4558-1D8F-E543-8BD7-AAB428AE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71441"/>
            <a:ext cx="9404723" cy="1157288"/>
          </a:xfrm>
        </p:spPr>
        <p:txBody>
          <a:bodyPr/>
          <a:lstStyle/>
          <a:p>
            <a:r>
              <a:rPr lang="en-US" dirty="0" err="1"/>
              <a:t>Materiales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B489E-81D4-A641-B0EF-DD3C6BD1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2" y="1052793"/>
            <a:ext cx="9926638" cy="4562195"/>
          </a:xfrm>
        </p:spPr>
        <p:txBody>
          <a:bodyPr/>
          <a:lstStyle/>
          <a:p>
            <a:r>
              <a:rPr lang="en-US" sz="2400" dirty="0" err="1"/>
              <a:t>Micropipetas</a:t>
            </a:r>
            <a:r>
              <a:rPr lang="en-US" sz="2400" dirty="0"/>
              <a:t>; P10, P10, P1000</a:t>
            </a:r>
          </a:p>
          <a:p>
            <a:r>
              <a:rPr lang="en-US" sz="2400" dirty="0" err="1"/>
              <a:t>Puntas</a:t>
            </a:r>
            <a:endParaRPr lang="en-US" sz="2400" dirty="0"/>
          </a:p>
          <a:p>
            <a:r>
              <a:rPr lang="en-US" sz="2400" dirty="0"/>
              <a:t>Agua</a:t>
            </a:r>
          </a:p>
          <a:p>
            <a:r>
              <a:rPr lang="en-US" sz="2400" dirty="0" err="1"/>
              <a:t>Tinte</a:t>
            </a:r>
            <a:r>
              <a:rPr lang="en-US" sz="2400" dirty="0"/>
              <a:t> Azul</a:t>
            </a:r>
          </a:p>
          <a:p>
            <a:r>
              <a:rPr lang="en-US" sz="2400" dirty="0" err="1"/>
              <a:t>Microtubos</a:t>
            </a:r>
            <a:r>
              <a:rPr lang="en-US" sz="2400" dirty="0"/>
              <a:t> 1.5ml</a:t>
            </a:r>
          </a:p>
          <a:p>
            <a:r>
              <a:rPr lang="en-US" sz="2400" dirty="0" err="1"/>
              <a:t>Cuvetas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Espectrofotometro</a:t>
            </a:r>
            <a:r>
              <a:rPr lang="en-US" sz="2400" dirty="0"/>
              <a:t> (460 nm)</a:t>
            </a:r>
          </a:p>
          <a:p>
            <a:r>
              <a:rPr lang="en-US" sz="2400" dirty="0" err="1"/>
              <a:t>Microcentrifuga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63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87" y="59327"/>
            <a:ext cx="10143808" cy="1143335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Protocolo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7160" y="874043"/>
            <a:ext cx="11630025" cy="5441032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Prepare </a:t>
            </a:r>
            <a:r>
              <a:rPr lang="en-US" sz="2400" dirty="0" err="1"/>
              <a:t>dilucion</a:t>
            </a:r>
            <a:r>
              <a:rPr lang="en-US" sz="2400" dirty="0"/>
              <a:t> de 1:20 con 50 ul de </a:t>
            </a:r>
            <a:r>
              <a:rPr lang="en-US" sz="2400" dirty="0" err="1"/>
              <a:t>tinte</a:t>
            </a:r>
            <a:r>
              <a:rPr lang="en-US" sz="2400" dirty="0"/>
              <a:t> mas </a:t>
            </a:r>
            <a:r>
              <a:rPr lang="en-US" sz="2400" dirty="0" err="1"/>
              <a:t>agua</a:t>
            </a:r>
            <a:r>
              <a:rPr lang="en-US" sz="2400" dirty="0"/>
              <a:t> hasta </a:t>
            </a:r>
            <a:r>
              <a:rPr lang="en-US" sz="2400" dirty="0" err="1"/>
              <a:t>llegar</a:t>
            </a:r>
            <a:r>
              <a:rPr lang="en-US" sz="2400" dirty="0"/>
              <a:t> a 1000ul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2. Prepare una </a:t>
            </a:r>
            <a:r>
              <a:rPr lang="en-US" sz="2400" dirty="0" err="1"/>
              <a:t>cuveta</a:t>
            </a:r>
            <a:r>
              <a:rPr lang="en-US" sz="2400" dirty="0"/>
              <a:t> </a:t>
            </a:r>
            <a:r>
              <a:rPr lang="en-US" sz="2400" dirty="0" err="1"/>
              <a:t>blanco</a:t>
            </a:r>
            <a:r>
              <a:rPr lang="en-US" sz="2400" dirty="0"/>
              <a:t> con 1000 ul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3. </a:t>
            </a:r>
            <a:r>
              <a:rPr lang="en-US" sz="2400" dirty="0" err="1"/>
              <a:t>Encienda</a:t>
            </a:r>
            <a:r>
              <a:rPr lang="en-US" sz="2400" dirty="0"/>
              <a:t> el </a:t>
            </a:r>
            <a:r>
              <a:rPr lang="en-US" sz="2400" dirty="0" err="1"/>
              <a:t>espectrofotómetro</a:t>
            </a:r>
            <a:r>
              <a:rPr lang="en-US" sz="2400" dirty="0"/>
              <a:t> y </a:t>
            </a:r>
            <a:r>
              <a:rPr lang="en-US" sz="2400" dirty="0" err="1"/>
              <a:t>seleccione</a:t>
            </a:r>
            <a:r>
              <a:rPr lang="en-US" sz="2400" dirty="0"/>
              <a:t> ‘</a:t>
            </a:r>
            <a:r>
              <a:rPr lang="en-US" sz="2400" dirty="0" err="1"/>
              <a:t>Absorbancia</a:t>
            </a:r>
            <a:r>
              <a:rPr lang="en-US" sz="2400" dirty="0"/>
              <a:t> a 460 nm’. </a:t>
            </a:r>
          </a:p>
          <a:p>
            <a:pPr marL="0" indent="0">
              <a:buNone/>
            </a:pPr>
            <a:r>
              <a:rPr lang="en-US" sz="2400" dirty="0"/>
              <a:t>4. </a:t>
            </a:r>
            <a:r>
              <a:rPr lang="en-US" sz="2400" dirty="0" err="1"/>
              <a:t>Transfiera</a:t>
            </a:r>
            <a:r>
              <a:rPr lang="en-US" sz="2400" dirty="0"/>
              <a:t> 750 </a:t>
            </a:r>
            <a:r>
              <a:rPr lang="en-US" sz="2400" dirty="0" err="1"/>
              <a:t>μl</a:t>
            </a:r>
            <a:r>
              <a:rPr lang="en-US" sz="2400" dirty="0"/>
              <a:t> de la </a:t>
            </a:r>
            <a:r>
              <a:rPr lang="en-US" sz="2400" dirty="0" err="1"/>
              <a:t>dilución</a:t>
            </a:r>
            <a:r>
              <a:rPr lang="en-US" sz="2400" dirty="0"/>
              <a:t> de </a:t>
            </a:r>
            <a:r>
              <a:rPr lang="en-US" sz="2400" dirty="0" err="1"/>
              <a:t>tinte</a:t>
            </a:r>
            <a:r>
              <a:rPr lang="en-US" sz="2400" dirty="0"/>
              <a:t> a una </a:t>
            </a:r>
            <a:r>
              <a:rPr lang="en-US" sz="2400" dirty="0" err="1"/>
              <a:t>cuveta</a:t>
            </a:r>
            <a:r>
              <a:rPr lang="en-US" sz="2400" dirty="0"/>
              <a:t> </a:t>
            </a:r>
            <a:r>
              <a:rPr lang="en-US" sz="2400" dirty="0" err="1"/>
              <a:t>limpia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5. Lea el </a:t>
            </a:r>
            <a:r>
              <a:rPr lang="en-US" sz="2400" dirty="0" err="1"/>
              <a:t>blanco</a:t>
            </a:r>
            <a:r>
              <a:rPr lang="en-US" sz="2400" dirty="0"/>
              <a:t> </a:t>
            </a:r>
            <a:r>
              <a:rPr lang="en-US" sz="2400" dirty="0" err="1"/>
              <a:t>insertando</a:t>
            </a:r>
            <a:r>
              <a:rPr lang="en-US" sz="2400" dirty="0"/>
              <a:t> la </a:t>
            </a:r>
            <a:r>
              <a:rPr lang="en-US" sz="2400" dirty="0" err="1"/>
              <a:t>cuveta</a:t>
            </a:r>
            <a:r>
              <a:rPr lang="en-US" sz="2400" dirty="0"/>
              <a:t> en el </a:t>
            </a:r>
            <a:r>
              <a:rPr lang="en-US" sz="2400" dirty="0" err="1"/>
              <a:t>espacio</a:t>
            </a:r>
            <a:r>
              <a:rPr lang="en-US" sz="2400" dirty="0"/>
              <a:t> </a:t>
            </a:r>
            <a:r>
              <a:rPr lang="en-US" sz="2400" dirty="0" err="1"/>
              <a:t>provisto</a:t>
            </a:r>
            <a:r>
              <a:rPr lang="en-US" sz="2400" dirty="0"/>
              <a:t> en el </a:t>
            </a:r>
            <a:r>
              <a:rPr lang="en-US" sz="2400" dirty="0" err="1"/>
              <a:t>espectrofotómetro</a:t>
            </a:r>
            <a:r>
              <a:rPr lang="en-US" sz="2400" dirty="0"/>
              <a:t> y lea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blanco</a:t>
            </a:r>
            <a:r>
              <a:rPr lang="en-US" sz="2400" dirty="0"/>
              <a:t> </a:t>
            </a:r>
            <a:r>
              <a:rPr lang="en-US" sz="2400" dirty="0" err="1"/>
              <a:t>presionando</a:t>
            </a:r>
            <a:r>
              <a:rPr lang="en-US" sz="2400" dirty="0"/>
              <a:t> el </a:t>
            </a:r>
            <a:r>
              <a:rPr lang="en-US" sz="2400" dirty="0" err="1"/>
              <a:t>botón</a:t>
            </a:r>
            <a:r>
              <a:rPr lang="en-US" sz="2400" dirty="0"/>
              <a:t> de “Blank”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6. </a:t>
            </a:r>
            <a:r>
              <a:rPr lang="en-US" sz="2400" dirty="0" err="1"/>
              <a:t>Inserte</a:t>
            </a:r>
            <a:r>
              <a:rPr lang="en-US" sz="2400" dirty="0"/>
              <a:t> la </a:t>
            </a:r>
            <a:r>
              <a:rPr lang="en-US" sz="2400" dirty="0" err="1"/>
              <a:t>cuveta</a:t>
            </a:r>
            <a:r>
              <a:rPr lang="en-US" sz="2400" dirty="0"/>
              <a:t> en el </a:t>
            </a:r>
            <a:r>
              <a:rPr lang="en-US" sz="2400" dirty="0" err="1"/>
              <a:t>espacio</a:t>
            </a:r>
            <a:r>
              <a:rPr lang="en-US" sz="2400" dirty="0"/>
              <a:t> </a:t>
            </a:r>
            <a:r>
              <a:rPr lang="en-US" sz="2400" dirty="0" err="1"/>
              <a:t>provisto</a:t>
            </a:r>
            <a:r>
              <a:rPr lang="en-US" sz="2400" dirty="0"/>
              <a:t> en el </a:t>
            </a:r>
            <a:r>
              <a:rPr lang="en-US" sz="2400" dirty="0" err="1"/>
              <a:t>espectrofotómetro</a:t>
            </a:r>
            <a:r>
              <a:rPr lang="en-US" sz="2400" dirty="0"/>
              <a:t> y </a:t>
            </a:r>
            <a:r>
              <a:rPr lang="en-US" sz="2400" dirty="0" err="1"/>
              <a:t>mida</a:t>
            </a:r>
            <a:r>
              <a:rPr lang="en-US" sz="2400" dirty="0"/>
              <a:t> la </a:t>
            </a:r>
            <a:r>
              <a:rPr lang="en-US" sz="2400" dirty="0" err="1"/>
              <a:t>absorbancia</a:t>
            </a:r>
            <a:r>
              <a:rPr lang="en-US" sz="2400" dirty="0"/>
              <a:t> de la </a:t>
            </a:r>
            <a:r>
              <a:rPr lang="en-US" sz="2400" dirty="0" err="1"/>
              <a:t>solución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587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10143808" cy="1400530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Protocolo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141" y="1531297"/>
            <a:ext cx="1136577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7. </a:t>
            </a:r>
            <a:r>
              <a:rPr lang="en-US" sz="2400" dirty="0" err="1"/>
              <a:t>Registre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resultado</a:t>
            </a:r>
            <a:r>
              <a:rPr lang="en-US" sz="2400" dirty="0"/>
              <a:t> en la </a:t>
            </a:r>
            <a:r>
              <a:rPr lang="en-US" sz="2400" dirty="0" err="1"/>
              <a:t>tabla</a:t>
            </a:r>
            <a:r>
              <a:rPr lang="en-US" sz="2400" dirty="0"/>
              <a:t> </a:t>
            </a:r>
            <a:r>
              <a:rPr lang="en-US" sz="2400" dirty="0" err="1"/>
              <a:t>provista</a:t>
            </a:r>
            <a:r>
              <a:rPr lang="en-US" sz="2400" dirty="0"/>
              <a:t> en la </a:t>
            </a:r>
            <a:r>
              <a:rPr lang="en-US" sz="2400" dirty="0" err="1"/>
              <a:t>sección</a:t>
            </a:r>
            <a:r>
              <a:rPr lang="en-US" sz="2400" dirty="0"/>
              <a:t> de </a:t>
            </a:r>
            <a:r>
              <a:rPr lang="en-US" sz="2400" dirty="0" err="1"/>
              <a:t>resultados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8. </a:t>
            </a:r>
            <a:r>
              <a:rPr lang="en-US" sz="2400" dirty="0" err="1"/>
              <a:t>Repita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procedimiento</a:t>
            </a:r>
            <a:r>
              <a:rPr lang="en-US" sz="2400" dirty="0"/>
              <a:t> (50ul/1000ul) 2 </a:t>
            </a:r>
            <a:r>
              <a:rPr lang="en-US" sz="2400" dirty="0" err="1"/>
              <a:t>veces</a:t>
            </a:r>
            <a:r>
              <a:rPr lang="en-US" sz="2400" dirty="0"/>
              <a:t> mas </a:t>
            </a:r>
            <a:r>
              <a:rPr lang="en-US" sz="2400" dirty="0" err="1"/>
              <a:t>utilizando</a:t>
            </a:r>
            <a:r>
              <a:rPr lang="en-US" sz="2400" dirty="0"/>
              <a:t>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tubos</a:t>
            </a:r>
            <a:r>
              <a:rPr lang="en-US" sz="2400" dirty="0"/>
              <a:t> para </a:t>
            </a:r>
            <a:r>
              <a:rPr lang="en-US" sz="2400" dirty="0" err="1"/>
              <a:t>cada</a:t>
            </a:r>
            <a:r>
              <a:rPr lang="en-US" sz="2400" dirty="0"/>
              <a:t> nuevo </a:t>
            </a:r>
            <a:r>
              <a:rPr lang="en-US" sz="2400" dirty="0" err="1"/>
              <a:t>intento</a:t>
            </a:r>
            <a:r>
              <a:rPr lang="en-US" sz="2400" dirty="0"/>
              <a:t>.  (Grupo 1)</a:t>
            </a:r>
          </a:p>
          <a:p>
            <a:pPr marL="0" indent="0">
              <a:buNone/>
            </a:pPr>
            <a:r>
              <a:rPr lang="en-US" sz="2400" dirty="0"/>
              <a:t>9. </a:t>
            </a:r>
            <a:r>
              <a:rPr lang="en-US" sz="2400" dirty="0" err="1"/>
              <a:t>Seleccione</a:t>
            </a:r>
            <a:r>
              <a:rPr lang="en-US" sz="2400" dirty="0"/>
              <a:t> la </a:t>
            </a:r>
            <a:r>
              <a:rPr lang="en-US" sz="2400" dirty="0" err="1"/>
              <a:t>pipeta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25 </a:t>
            </a:r>
            <a:r>
              <a:rPr lang="en-US" sz="2400" dirty="0" err="1"/>
              <a:t>μl</a:t>
            </a:r>
            <a:r>
              <a:rPr lang="en-US" sz="2400" dirty="0"/>
              <a:t> de </a:t>
            </a:r>
            <a:r>
              <a:rPr lang="en-US" sz="2400" dirty="0" err="1"/>
              <a:t>tinte</a:t>
            </a:r>
            <a:r>
              <a:rPr lang="en-US" sz="2400" dirty="0"/>
              <a:t> </a:t>
            </a:r>
            <a:r>
              <a:rPr lang="en-US" sz="2400" dirty="0" err="1"/>
              <a:t>azul</a:t>
            </a:r>
            <a:r>
              <a:rPr lang="en-US" sz="2400" dirty="0"/>
              <a:t> en un </a:t>
            </a:r>
            <a:r>
              <a:rPr lang="en-US" sz="2400" dirty="0" err="1"/>
              <a:t>microtubo</a:t>
            </a:r>
            <a:r>
              <a:rPr lang="en-US" sz="2400" dirty="0"/>
              <a:t> y </a:t>
            </a:r>
            <a:r>
              <a:rPr lang="en-US" sz="2400" dirty="0" err="1"/>
              <a:t>repita</a:t>
            </a:r>
            <a:r>
              <a:rPr lang="en-US" sz="2400" dirty="0"/>
              <a:t> los </a:t>
            </a:r>
            <a:r>
              <a:rPr lang="en-US" sz="2400" dirty="0" err="1"/>
              <a:t>pasos</a:t>
            </a:r>
            <a:r>
              <a:rPr lang="en-US" sz="2400" dirty="0"/>
              <a:t> 2 al 6. (Grupo 2)</a:t>
            </a:r>
          </a:p>
          <a:p>
            <a:pPr marL="0" indent="0">
              <a:buNone/>
            </a:pPr>
            <a:r>
              <a:rPr lang="en-US" sz="2400" dirty="0"/>
              <a:t>10. </a:t>
            </a:r>
            <a:r>
              <a:rPr lang="en-US" sz="2400" dirty="0" err="1"/>
              <a:t>Seleccione</a:t>
            </a:r>
            <a:r>
              <a:rPr lang="en-US" sz="2400" dirty="0"/>
              <a:t> la </a:t>
            </a:r>
            <a:r>
              <a:rPr lang="en-US" sz="2400" dirty="0" err="1"/>
              <a:t>pipeta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12.5 </a:t>
            </a:r>
            <a:r>
              <a:rPr lang="en-US" sz="2400" dirty="0" err="1"/>
              <a:t>μl</a:t>
            </a:r>
            <a:r>
              <a:rPr lang="en-US" sz="2400" dirty="0"/>
              <a:t> de </a:t>
            </a:r>
            <a:r>
              <a:rPr lang="en-US" sz="2400" dirty="0" err="1"/>
              <a:t>tinte</a:t>
            </a:r>
            <a:r>
              <a:rPr lang="en-US" sz="2400" dirty="0"/>
              <a:t> </a:t>
            </a:r>
            <a:r>
              <a:rPr lang="en-US" sz="2400" dirty="0" err="1"/>
              <a:t>azul</a:t>
            </a:r>
            <a:r>
              <a:rPr lang="en-US" sz="2400" dirty="0"/>
              <a:t> en un </a:t>
            </a:r>
            <a:r>
              <a:rPr lang="en-US" sz="2400" dirty="0" err="1"/>
              <a:t>microtubo</a:t>
            </a:r>
            <a:r>
              <a:rPr lang="en-US" sz="2400" dirty="0"/>
              <a:t> y </a:t>
            </a:r>
            <a:r>
              <a:rPr lang="en-US" sz="2400" dirty="0" err="1"/>
              <a:t>repita</a:t>
            </a:r>
            <a:r>
              <a:rPr lang="en-US" sz="2400" dirty="0"/>
              <a:t> los </a:t>
            </a:r>
            <a:r>
              <a:rPr lang="en-US" sz="2400" dirty="0" err="1"/>
              <a:t>pasos</a:t>
            </a:r>
            <a:r>
              <a:rPr lang="en-US" sz="2400" dirty="0"/>
              <a:t> 2 al 6. (Grupo 3)</a:t>
            </a:r>
          </a:p>
          <a:p>
            <a:pPr marL="0" indent="0">
              <a:buNone/>
            </a:pPr>
            <a:r>
              <a:rPr lang="en-US" sz="2400" dirty="0"/>
              <a:t>11. </a:t>
            </a:r>
            <a:r>
              <a:rPr lang="en-US" sz="2400" dirty="0" err="1"/>
              <a:t>Seleccione</a:t>
            </a:r>
            <a:r>
              <a:rPr lang="en-US" sz="2400" dirty="0"/>
              <a:t> la </a:t>
            </a:r>
            <a:r>
              <a:rPr lang="en-US" sz="2400" dirty="0" err="1"/>
              <a:t>pipeta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6.25 </a:t>
            </a:r>
            <a:r>
              <a:rPr lang="en-US" sz="2400" dirty="0" err="1"/>
              <a:t>μl</a:t>
            </a:r>
            <a:r>
              <a:rPr lang="en-US" sz="2400" dirty="0"/>
              <a:t> de </a:t>
            </a:r>
            <a:r>
              <a:rPr lang="en-US" sz="2400" dirty="0" err="1"/>
              <a:t>tinte</a:t>
            </a:r>
            <a:r>
              <a:rPr lang="en-US" sz="2400" dirty="0"/>
              <a:t> </a:t>
            </a:r>
            <a:r>
              <a:rPr lang="en-US" sz="2400" dirty="0" err="1"/>
              <a:t>azul</a:t>
            </a:r>
            <a:r>
              <a:rPr lang="en-US" sz="2400" dirty="0"/>
              <a:t> en un </a:t>
            </a:r>
            <a:r>
              <a:rPr lang="en-US" sz="2400" dirty="0" err="1"/>
              <a:t>microtubo</a:t>
            </a:r>
            <a:r>
              <a:rPr lang="en-US" sz="2400" dirty="0"/>
              <a:t> y </a:t>
            </a:r>
            <a:r>
              <a:rPr lang="en-US" sz="2400" dirty="0" err="1"/>
              <a:t>repita</a:t>
            </a:r>
            <a:r>
              <a:rPr lang="en-US" sz="2400" dirty="0"/>
              <a:t> los </a:t>
            </a:r>
            <a:r>
              <a:rPr lang="en-US" sz="2400" dirty="0" err="1"/>
              <a:t>pasos</a:t>
            </a:r>
            <a:r>
              <a:rPr lang="en-US" sz="2400" dirty="0"/>
              <a:t> 2 al 6. (Grupo 4)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89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49" y="59327"/>
            <a:ext cx="10143808" cy="1112248"/>
          </a:xfrm>
        </p:spPr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: </a:t>
            </a:r>
            <a:r>
              <a:rPr lang="en-US" dirty="0" err="1"/>
              <a:t>Protocolo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125" y="959795"/>
            <a:ext cx="11715749" cy="5157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12. </a:t>
            </a:r>
            <a:r>
              <a:rPr lang="en-US" sz="2400" dirty="0" err="1"/>
              <a:t>Añada</a:t>
            </a:r>
            <a:r>
              <a:rPr lang="en-US" sz="2400" dirty="0"/>
              <a:t> 45μl de </a:t>
            </a:r>
            <a:r>
              <a:rPr lang="en-US" sz="2400" dirty="0" err="1"/>
              <a:t>agua</a:t>
            </a:r>
            <a:r>
              <a:rPr lang="en-US" sz="2400" dirty="0"/>
              <a:t> a los </a:t>
            </a:r>
            <a:r>
              <a:rPr lang="en-US" sz="2400" dirty="0" err="1"/>
              <a:t>tubos</a:t>
            </a:r>
            <a:r>
              <a:rPr lang="en-US" sz="2400" dirty="0"/>
              <a:t> #1, 60 </a:t>
            </a:r>
            <a:r>
              <a:rPr lang="en-US" sz="2400" dirty="0" err="1"/>
              <a:t>μl</a:t>
            </a:r>
            <a:r>
              <a:rPr lang="en-US" sz="2400" dirty="0"/>
              <a:t> a los #2 y 70 </a:t>
            </a:r>
            <a:r>
              <a:rPr lang="en-US" sz="2400" dirty="0" err="1"/>
              <a:t>μl</a:t>
            </a:r>
            <a:r>
              <a:rPr lang="en-US" sz="2400" dirty="0"/>
              <a:t> a los #3 </a:t>
            </a:r>
          </a:p>
          <a:p>
            <a:pPr marL="0" indent="0">
              <a:buNone/>
            </a:pPr>
            <a:r>
              <a:rPr lang="en-US" sz="2400" dirty="0"/>
              <a:t>13. </a:t>
            </a:r>
            <a:r>
              <a:rPr lang="en-US" sz="2400" dirty="0" err="1"/>
              <a:t>Seleccione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de los </a:t>
            </a:r>
            <a:r>
              <a:rPr lang="en-US" sz="2400" dirty="0" err="1"/>
              <a:t>tres</a:t>
            </a:r>
            <a:r>
              <a:rPr lang="en-US" sz="2400" dirty="0"/>
              <a:t> </a:t>
            </a:r>
            <a:r>
              <a:rPr lang="en-US" sz="2400" dirty="0" err="1"/>
              <a:t>intentos</a:t>
            </a:r>
            <a:r>
              <a:rPr lang="en-US" sz="2400" dirty="0"/>
              <a:t> para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muestra</a:t>
            </a:r>
            <a:r>
              <a:rPr lang="en-US" sz="2400" dirty="0"/>
              <a:t> (</a:t>
            </a:r>
            <a:r>
              <a:rPr lang="en-US" sz="2400" dirty="0" err="1"/>
              <a:t>Grupos</a:t>
            </a:r>
            <a:r>
              <a:rPr lang="en-US" sz="2400" dirty="0"/>
              <a:t> 1,2,3,4) y </a:t>
            </a:r>
            <a:r>
              <a:rPr lang="en-US" sz="2400" dirty="0" err="1"/>
              <a:t>centrifugue</a:t>
            </a:r>
            <a:r>
              <a:rPr lang="en-US" sz="2400" dirty="0"/>
              <a:t> por 30 </a:t>
            </a:r>
            <a:r>
              <a:rPr lang="en-US" sz="2400" dirty="0" err="1"/>
              <a:t>segundos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14. </a:t>
            </a:r>
            <a:r>
              <a:rPr lang="en-US" sz="2400" dirty="0" err="1"/>
              <a:t>Remueva</a:t>
            </a:r>
            <a:r>
              <a:rPr lang="en-US" sz="2400" dirty="0"/>
              <a:t> 300 </a:t>
            </a:r>
            <a:r>
              <a:rPr lang="en-US" sz="2400" dirty="0" err="1"/>
              <a:t>μl</a:t>
            </a:r>
            <a:r>
              <a:rPr lang="en-US" sz="2400" dirty="0"/>
              <a:t> de 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cada</a:t>
            </a:r>
            <a:r>
              <a:rPr lang="en-US" sz="2400" dirty="0"/>
              <a:t> una de las </a:t>
            </a:r>
            <a:r>
              <a:rPr lang="en-US" sz="2400" dirty="0" err="1"/>
              <a:t>muestras</a:t>
            </a:r>
            <a:r>
              <a:rPr lang="en-US" sz="2400" dirty="0"/>
              <a:t>. </a:t>
            </a:r>
          </a:p>
          <a:p>
            <a:r>
              <a:rPr lang="en-US" sz="2400" dirty="0"/>
              <a:t>¿Tiene </a:t>
            </a:r>
            <a:r>
              <a:rPr lang="en-US" sz="2400" dirty="0" err="1"/>
              <a:t>suficiente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o </a:t>
            </a:r>
            <a:r>
              <a:rPr lang="en-US" sz="2400" dirty="0" err="1"/>
              <a:t>tiene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más</a:t>
            </a:r>
            <a:r>
              <a:rPr lang="en-US" sz="2400" dirty="0"/>
              <a:t>? _________________. ¿</a:t>
            </a:r>
          </a:p>
          <a:p>
            <a:r>
              <a:rPr lang="en-US" sz="2400" dirty="0" err="1"/>
              <a:t>Cómo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explicar</a:t>
            </a:r>
            <a:r>
              <a:rPr lang="en-US" sz="2400" dirty="0"/>
              <a:t> </a:t>
            </a:r>
            <a:r>
              <a:rPr lang="en-US" sz="2400" dirty="0" err="1"/>
              <a:t>obtener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más</a:t>
            </a:r>
            <a:r>
              <a:rPr lang="en-US" sz="2400" dirty="0"/>
              <a:t>? ¿</a:t>
            </a:r>
            <a:r>
              <a:rPr lang="en-US" sz="2400" dirty="0" err="1"/>
              <a:t>Cómo</a:t>
            </a:r>
            <a:r>
              <a:rPr lang="en-US" sz="2400" dirty="0"/>
              <a:t>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explicar</a:t>
            </a:r>
            <a:r>
              <a:rPr lang="en-US" sz="2400" dirty="0"/>
              <a:t> </a:t>
            </a:r>
            <a:r>
              <a:rPr lang="en-US" sz="2400" dirty="0" err="1"/>
              <a:t>obtener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menos</a:t>
            </a:r>
            <a:r>
              <a:rPr lang="en-US" sz="2400" dirty="0"/>
              <a:t>?</a:t>
            </a:r>
          </a:p>
          <a:p>
            <a:r>
              <a:rPr lang="en-US" sz="2400" dirty="0" err="1"/>
              <a:t>Opcional</a:t>
            </a:r>
            <a:r>
              <a:rPr lang="en-US" sz="2400" dirty="0"/>
              <a:t>: sis el </a:t>
            </a:r>
            <a:r>
              <a:rPr lang="en-US" sz="2400" dirty="0" err="1"/>
              <a:t>profesor</a:t>
            </a:r>
            <a:r>
              <a:rPr lang="en-US" sz="2400" dirty="0"/>
              <a:t> le dice</a:t>
            </a:r>
          </a:p>
          <a:p>
            <a:pPr marL="0" indent="0">
              <a:buNone/>
            </a:pPr>
            <a:r>
              <a:rPr lang="en-US" sz="2400" dirty="0"/>
              <a:t>15. </a:t>
            </a:r>
            <a:r>
              <a:rPr lang="en-US" sz="2400" dirty="0" err="1"/>
              <a:t>Obtenga</a:t>
            </a:r>
            <a:r>
              <a:rPr lang="en-US" sz="2400" dirty="0"/>
              <a:t> los </a:t>
            </a:r>
            <a:r>
              <a:rPr lang="en-US" sz="2400" dirty="0" err="1"/>
              <a:t>valores</a:t>
            </a:r>
            <a:r>
              <a:rPr lang="en-US" sz="2400" dirty="0"/>
              <a:t> de </a:t>
            </a:r>
            <a:r>
              <a:rPr lang="en-US" sz="2400" dirty="0" err="1"/>
              <a:t>absorbancia</a:t>
            </a:r>
            <a:r>
              <a:rPr lang="en-US" sz="2400" dirty="0"/>
              <a:t> para las </a:t>
            </a:r>
            <a:r>
              <a:rPr lang="en-US" sz="2400" dirty="0" err="1"/>
              <a:t>diluciones</a:t>
            </a:r>
            <a:r>
              <a:rPr lang="en-US" sz="2400" dirty="0"/>
              <a:t> </a:t>
            </a:r>
            <a:r>
              <a:rPr lang="en-US" sz="2400" dirty="0" err="1"/>
              <a:t>realizadas</a:t>
            </a:r>
            <a:r>
              <a:rPr lang="en-US" sz="2400" dirty="0"/>
              <a:t> por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profesor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16. </a:t>
            </a:r>
            <a:r>
              <a:rPr lang="en-US" sz="2400" dirty="0" err="1"/>
              <a:t>Divida</a:t>
            </a:r>
            <a:r>
              <a:rPr lang="en-US" sz="2400" dirty="0"/>
              <a:t> los </a:t>
            </a:r>
            <a:r>
              <a:rPr lang="en-US" sz="2400" dirty="0" err="1"/>
              <a:t>valores</a:t>
            </a:r>
            <a:r>
              <a:rPr lang="en-US" sz="2400" dirty="0"/>
              <a:t> </a:t>
            </a:r>
            <a:r>
              <a:rPr lang="en-US" sz="2400" dirty="0" err="1"/>
              <a:t>obtenidos</a:t>
            </a:r>
            <a:r>
              <a:rPr lang="en-US" sz="2400" dirty="0"/>
              <a:t> por </a:t>
            </a:r>
            <a:r>
              <a:rPr lang="en-US" sz="2400" dirty="0" err="1"/>
              <a:t>usted</a:t>
            </a:r>
            <a:r>
              <a:rPr lang="en-US" sz="2400" dirty="0"/>
              <a:t> con los de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profesor</a:t>
            </a:r>
            <a:r>
              <a:rPr lang="en-US" sz="2400" dirty="0"/>
              <a:t>. Si sus </a:t>
            </a:r>
            <a:r>
              <a:rPr lang="en-US" sz="2400" dirty="0" err="1"/>
              <a:t>valores</a:t>
            </a:r>
            <a:r>
              <a:rPr lang="en-US" sz="2400" dirty="0"/>
              <a:t> </a:t>
            </a:r>
            <a:r>
              <a:rPr lang="en-US" sz="2400" dirty="0" err="1"/>
              <a:t>difieren</a:t>
            </a:r>
            <a:r>
              <a:rPr lang="en-US" sz="2400" dirty="0"/>
              <a:t> de los de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profesor</a:t>
            </a:r>
            <a:r>
              <a:rPr lang="en-US" sz="2400" dirty="0"/>
              <a:t> por </a:t>
            </a:r>
            <a:r>
              <a:rPr lang="en-US" sz="2400" dirty="0" err="1"/>
              <a:t>más</a:t>
            </a:r>
            <a:r>
              <a:rPr lang="en-US" sz="2400" dirty="0"/>
              <a:t> de un 10%, </a:t>
            </a:r>
            <a:r>
              <a:rPr lang="en-US" sz="2400" dirty="0" err="1"/>
              <a:t>esta</a:t>
            </a:r>
            <a:r>
              <a:rPr lang="en-US" sz="2400" dirty="0"/>
              <a:t>́ </a:t>
            </a:r>
            <a:r>
              <a:rPr lang="en-US" sz="2400" dirty="0" err="1"/>
              <a:t>cometiendo</a:t>
            </a:r>
            <a:r>
              <a:rPr lang="en-US" sz="2400" dirty="0"/>
              <a:t> </a:t>
            </a:r>
            <a:r>
              <a:rPr lang="en-US" sz="2400" dirty="0" err="1"/>
              <a:t>algún</a:t>
            </a:r>
            <a:r>
              <a:rPr lang="en-US" sz="2400" dirty="0"/>
              <a:t> error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pipeteo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768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D1C8-C435-E14D-A54F-0BCC154E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14663" cy="971550"/>
          </a:xfrm>
        </p:spPr>
        <p:txBody>
          <a:bodyPr/>
          <a:lstStyle/>
          <a:p>
            <a:r>
              <a:rPr lang="en-US" dirty="0" err="1"/>
              <a:t>Protocolo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9EF71-4BE3-844E-9ED1-423015914413}"/>
              </a:ext>
            </a:extLst>
          </p:cNvPr>
          <p:cNvSpPr txBox="1"/>
          <p:nvPr/>
        </p:nvSpPr>
        <p:spPr>
          <a:xfrm>
            <a:off x="296513" y="1213008"/>
            <a:ext cx="34610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</a:t>
            </a:r>
            <a:r>
              <a:rPr lang="en-US" sz="2400" dirty="0" err="1"/>
              <a:t>Grupos</a:t>
            </a:r>
            <a:endParaRPr lang="en-US" sz="2400" dirty="0"/>
          </a:p>
          <a:p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</a:t>
            </a:r>
            <a:r>
              <a:rPr lang="en-US" sz="2400" dirty="0" err="1"/>
              <a:t>prepara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</a:t>
            </a:r>
            <a:r>
              <a:rPr lang="en-US" sz="2400" dirty="0" err="1"/>
              <a:t>tubos</a:t>
            </a:r>
            <a:r>
              <a:rPr lang="en-US" sz="2400" dirty="0"/>
              <a:t> para la </a:t>
            </a:r>
            <a:r>
              <a:rPr lang="en-US" sz="2400" dirty="0" err="1"/>
              <a:t>dilución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 </a:t>
            </a:r>
            <a:r>
              <a:rPr lang="en-US" sz="2400" dirty="0" err="1"/>
              <a:t>cuvetas</a:t>
            </a:r>
            <a:r>
              <a:rPr lang="en-US" sz="2400" dirty="0"/>
              <a:t> para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dilución</a:t>
            </a:r>
            <a:r>
              <a:rPr lang="en-US" sz="2400" dirty="0"/>
              <a:t> 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 el </a:t>
            </a:r>
            <a:r>
              <a:rPr lang="en-US" sz="2400" dirty="0" err="1"/>
              <a:t>blanco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Everificar</a:t>
            </a:r>
            <a:r>
              <a:rPr lang="en-US" sz="2400" dirty="0"/>
              <a:t> el </a:t>
            </a:r>
            <a:r>
              <a:rPr lang="en-US" sz="2400" dirty="0" err="1"/>
              <a:t>espectrofotometro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AFEB5-888F-E44F-9DF2-5BDA199ADCF6}"/>
              </a:ext>
            </a:extLst>
          </p:cNvPr>
          <p:cNvSpPr txBox="1"/>
          <p:nvPr/>
        </p:nvSpPr>
        <p:spPr>
          <a:xfrm>
            <a:off x="3757612" y="85728"/>
            <a:ext cx="43993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Tinte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 err="1"/>
              <a:t>Dilucion</a:t>
            </a:r>
            <a:r>
              <a:rPr lang="en-US" sz="2000" dirty="0"/>
              <a:t> 1;20</a:t>
            </a:r>
          </a:p>
          <a:p>
            <a:pPr algn="ctr"/>
            <a:r>
              <a:rPr lang="en-US" sz="2000" dirty="0"/>
              <a:t>50ul + 950ul</a:t>
            </a:r>
          </a:p>
          <a:p>
            <a:pPr algn="ctr"/>
            <a:r>
              <a:rPr lang="en-US" sz="2000" dirty="0"/>
              <a:t>|</a:t>
            </a:r>
          </a:p>
          <a:p>
            <a:pPr algn="ctr"/>
            <a:r>
              <a:rPr lang="en-US" sz="2000" dirty="0" err="1"/>
              <a:t>Preparar</a:t>
            </a:r>
            <a:r>
              <a:rPr lang="en-US" sz="2000" dirty="0"/>
              <a:t> </a:t>
            </a:r>
            <a:r>
              <a:rPr lang="en-US" sz="2000" dirty="0" err="1"/>
              <a:t>cuveta</a:t>
            </a:r>
            <a:endParaRPr lang="en-US" sz="2000" dirty="0"/>
          </a:p>
          <a:p>
            <a:pPr algn="ctr"/>
            <a:r>
              <a:rPr lang="en-US" sz="2000" dirty="0"/>
              <a:t>Blanco</a:t>
            </a:r>
          </a:p>
          <a:p>
            <a:pPr algn="ctr"/>
            <a:r>
              <a:rPr lang="en-US" sz="2000" dirty="0"/>
              <a:t>|</a:t>
            </a:r>
          </a:p>
          <a:p>
            <a:pPr algn="ctr"/>
            <a:r>
              <a:rPr lang="en-US" sz="2000" dirty="0" err="1"/>
              <a:t>Encender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 err="1"/>
              <a:t>espectrofotometro</a:t>
            </a:r>
            <a:endParaRPr lang="en-US" sz="2000" dirty="0"/>
          </a:p>
          <a:p>
            <a:pPr algn="ctr"/>
            <a:r>
              <a:rPr lang="en-US" sz="2000" dirty="0"/>
              <a:t>460 nm</a:t>
            </a:r>
          </a:p>
          <a:p>
            <a:pPr algn="ctr"/>
            <a:r>
              <a:rPr lang="en-US" sz="2000" dirty="0"/>
              <a:t>|</a:t>
            </a:r>
          </a:p>
          <a:p>
            <a:pPr algn="ctr"/>
            <a:r>
              <a:rPr lang="en-US" sz="2000" dirty="0"/>
              <a:t>Leer la </a:t>
            </a:r>
          </a:p>
          <a:p>
            <a:pPr algn="ctr"/>
            <a:r>
              <a:rPr lang="en-US" sz="2000" dirty="0" err="1"/>
              <a:t>dilucion</a:t>
            </a:r>
            <a:endParaRPr lang="en-US" sz="2000" dirty="0"/>
          </a:p>
          <a:p>
            <a:pPr algn="ctr"/>
            <a:r>
              <a:rPr lang="en-US" sz="2000" dirty="0"/>
              <a:t>|</a:t>
            </a:r>
          </a:p>
          <a:p>
            <a:pPr algn="ctr"/>
            <a:r>
              <a:rPr lang="en-US" sz="2000" dirty="0" err="1"/>
              <a:t>Repetir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Dos </a:t>
            </a:r>
            <a:r>
              <a:rPr lang="en-US" sz="2000" dirty="0" err="1"/>
              <a:t>veces</a:t>
            </a:r>
            <a:endParaRPr lang="en-US" sz="2000" dirty="0"/>
          </a:p>
          <a:p>
            <a:pPr algn="ctr"/>
            <a:r>
              <a:rPr lang="en-US" sz="2000" dirty="0" err="1"/>
              <a:t>Tubos</a:t>
            </a:r>
            <a:r>
              <a:rPr lang="en-US" sz="2000" dirty="0"/>
              <a:t> </a:t>
            </a:r>
            <a:r>
              <a:rPr lang="en-US" sz="2000" dirty="0" err="1"/>
              <a:t>nuevos</a:t>
            </a:r>
            <a:endParaRPr lang="en-US" sz="2000" dirty="0"/>
          </a:p>
          <a:p>
            <a:pPr algn="ctr"/>
            <a:r>
              <a:rPr lang="en-US" sz="2000" dirty="0"/>
              <a:t>|</a:t>
            </a:r>
          </a:p>
          <a:p>
            <a:pPr algn="ctr"/>
            <a:r>
              <a:rPr lang="en-US" sz="2000" dirty="0" err="1"/>
              <a:t>Registre</a:t>
            </a:r>
            <a:r>
              <a:rPr lang="en-US" sz="2000" dirty="0"/>
              <a:t> sus </a:t>
            </a:r>
          </a:p>
          <a:p>
            <a:pPr algn="ctr"/>
            <a:r>
              <a:rPr lang="en-US" sz="2000" dirty="0" err="1"/>
              <a:t>Resultados</a:t>
            </a:r>
            <a:r>
              <a:rPr lang="en-US" sz="2000" dirty="0"/>
              <a:t> y el de los </a:t>
            </a:r>
            <a:r>
              <a:rPr lang="en-US" sz="2000" dirty="0" err="1"/>
              <a:t>demas</a:t>
            </a:r>
            <a:r>
              <a:rPr lang="en-US" sz="2000" dirty="0"/>
              <a:t> </a:t>
            </a:r>
            <a:r>
              <a:rPr lang="en-US" sz="2000" dirty="0" err="1"/>
              <a:t>grupos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DAC1E-12C7-7B48-B0F6-2FB8F7E497D8}"/>
              </a:ext>
            </a:extLst>
          </p:cNvPr>
          <p:cNvSpPr txBox="1"/>
          <p:nvPr/>
        </p:nvSpPr>
        <p:spPr>
          <a:xfrm>
            <a:off x="8510789" y="1490007"/>
            <a:ext cx="33846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Grupo 2</a:t>
            </a:r>
          </a:p>
          <a:p>
            <a:pPr algn="ctr"/>
            <a:r>
              <a:rPr lang="en-US" sz="2400" dirty="0" err="1"/>
              <a:t>Repetir</a:t>
            </a:r>
            <a:r>
              <a:rPr lang="en-US" sz="2400" dirty="0"/>
              <a:t> con</a:t>
            </a:r>
          </a:p>
          <a:p>
            <a:pPr algn="ctr"/>
            <a:r>
              <a:rPr lang="en-US" sz="2400" dirty="0"/>
              <a:t>25ul de </a:t>
            </a:r>
            <a:r>
              <a:rPr lang="en-US" sz="2400" dirty="0" err="1"/>
              <a:t>tinte</a:t>
            </a:r>
            <a:r>
              <a:rPr lang="en-US" sz="2400" dirty="0"/>
              <a:t> – </a:t>
            </a:r>
          </a:p>
          <a:p>
            <a:pPr algn="ctr"/>
            <a:r>
              <a:rPr lang="en-US" sz="2400" dirty="0"/>
              <a:t>Grupo 3</a:t>
            </a:r>
          </a:p>
          <a:p>
            <a:pPr algn="ctr"/>
            <a:r>
              <a:rPr lang="en-US" sz="2400" dirty="0"/>
              <a:t>12.4 ul de </a:t>
            </a:r>
            <a:r>
              <a:rPr lang="en-US" sz="2400" dirty="0" err="1"/>
              <a:t>tinte</a:t>
            </a:r>
            <a:r>
              <a:rPr lang="en-US" sz="2400" dirty="0"/>
              <a:t> –Grupo 4</a:t>
            </a:r>
          </a:p>
          <a:p>
            <a:pPr algn="ctr"/>
            <a:r>
              <a:rPr lang="en-US" sz="2400" dirty="0"/>
              <a:t>6.25 ul de </a:t>
            </a:r>
            <a:r>
              <a:rPr lang="en-US" sz="2400" dirty="0" err="1"/>
              <a:t>tinte</a:t>
            </a:r>
            <a:r>
              <a:rPr lang="en-US" sz="2400" dirty="0"/>
              <a:t> – </a:t>
            </a:r>
          </a:p>
          <a:p>
            <a:pPr algn="ctr"/>
            <a:r>
              <a:rPr lang="en-US" sz="2400" dirty="0"/>
              <a:t>|</a:t>
            </a:r>
          </a:p>
          <a:p>
            <a:pPr algn="ctr"/>
            <a:r>
              <a:rPr lang="en-US" sz="2400" dirty="0" err="1"/>
              <a:t>Registre</a:t>
            </a:r>
            <a:r>
              <a:rPr lang="en-US" sz="2400" dirty="0"/>
              <a:t> sus </a:t>
            </a:r>
          </a:p>
          <a:p>
            <a:pPr algn="ctr"/>
            <a:r>
              <a:rPr lang="en-US" sz="2400" dirty="0" err="1"/>
              <a:t>Resultados</a:t>
            </a:r>
            <a:r>
              <a:rPr lang="en-US" sz="2400" dirty="0"/>
              <a:t> y el de los </a:t>
            </a:r>
            <a:r>
              <a:rPr lang="en-US" sz="2400" dirty="0" err="1"/>
              <a:t>demas</a:t>
            </a:r>
            <a:r>
              <a:rPr lang="en-US" sz="2400" dirty="0"/>
              <a:t> </a:t>
            </a:r>
            <a:r>
              <a:rPr lang="en-US" sz="2400" dirty="0" err="1"/>
              <a:t>grupos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87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4"/>
            <a:ext cx="10958456" cy="467175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Leer el </a:t>
            </a:r>
            <a:r>
              <a:rPr lang="en-US" sz="2800" dirty="0" err="1"/>
              <a:t>ejercicio</a:t>
            </a:r>
            <a:r>
              <a:rPr lang="en-US" sz="2800" dirty="0"/>
              <a:t> </a:t>
            </a:r>
            <a:r>
              <a:rPr lang="en-US" sz="2800" dirty="0" err="1"/>
              <a:t>correspondiente</a:t>
            </a:r>
            <a:r>
              <a:rPr lang="en-US" sz="2800" dirty="0"/>
              <a:t> antes del </a:t>
            </a:r>
            <a:r>
              <a:rPr lang="en-US" sz="2800" dirty="0" err="1"/>
              <a:t>periodo</a:t>
            </a:r>
            <a:r>
              <a:rPr lang="en-US" sz="2800" dirty="0"/>
              <a:t> de </a:t>
            </a:r>
            <a:r>
              <a:rPr lang="en-US" sz="2800" dirty="0" err="1"/>
              <a:t>laboratorio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Facilita</a:t>
            </a:r>
            <a:r>
              <a:rPr lang="en-US" sz="2800" dirty="0"/>
              <a:t> la </a:t>
            </a:r>
            <a:r>
              <a:rPr lang="en-US" sz="2800" dirty="0" err="1"/>
              <a:t>planificación</a:t>
            </a:r>
            <a:r>
              <a:rPr lang="en-US" sz="2800" dirty="0"/>
              <a:t> del </a:t>
            </a:r>
            <a:r>
              <a:rPr lang="en-US" sz="2800" dirty="0" err="1"/>
              <a:t>trabajo</a:t>
            </a:r>
            <a:r>
              <a:rPr lang="en-US" sz="2800" dirty="0"/>
              <a:t> y </a:t>
            </a:r>
            <a:r>
              <a:rPr lang="en-US" sz="2800" dirty="0" err="1"/>
              <a:t>distribución</a:t>
            </a:r>
            <a:r>
              <a:rPr lang="en-US" sz="2800" dirty="0"/>
              <a:t> de </a:t>
            </a:r>
            <a:r>
              <a:rPr lang="en-US" sz="2800" dirty="0" err="1"/>
              <a:t>labores</a:t>
            </a:r>
            <a:r>
              <a:rPr lang="en-US" sz="2800" dirty="0"/>
              <a:t> en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grupo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Importante</a:t>
            </a:r>
            <a:r>
              <a:rPr lang="en-US" sz="2800" dirty="0"/>
              <a:t> para </a:t>
            </a:r>
            <a:r>
              <a:rPr lang="en-US" sz="2800" dirty="0" err="1"/>
              <a:t>conocer</a:t>
            </a:r>
            <a:r>
              <a:rPr lang="en-US" sz="2800" dirty="0"/>
              <a:t> los </a:t>
            </a:r>
            <a:r>
              <a:rPr lang="en-US" sz="2800" dirty="0" err="1"/>
              <a:t>equipos</a:t>
            </a:r>
            <a:r>
              <a:rPr lang="en-US" sz="2800" dirty="0"/>
              <a:t> y </a:t>
            </a:r>
            <a:r>
              <a:rPr lang="en-US" sz="2800" dirty="0" err="1"/>
              <a:t>materiales</a:t>
            </a:r>
            <a:r>
              <a:rPr lang="en-US" sz="2800" dirty="0"/>
              <a:t> a ser </a:t>
            </a:r>
            <a:r>
              <a:rPr lang="en-US" sz="2800" dirty="0" err="1"/>
              <a:t>utilizados</a:t>
            </a:r>
            <a:r>
              <a:rPr lang="en-US" sz="2800" dirty="0"/>
              <a:t> y los </a:t>
            </a:r>
            <a:r>
              <a:rPr lang="en-US" sz="2800" dirty="0" err="1"/>
              <a:t>riesgos</a:t>
            </a:r>
            <a:r>
              <a:rPr lang="en-US" sz="2800" dirty="0"/>
              <a:t> </a:t>
            </a:r>
            <a:r>
              <a:rPr lang="en-US" sz="2800" dirty="0" err="1"/>
              <a:t>asociados</a:t>
            </a:r>
            <a:r>
              <a:rPr lang="en-US" sz="2800" dirty="0"/>
              <a:t> a los </a:t>
            </a:r>
            <a:r>
              <a:rPr lang="en-US" sz="2800" dirty="0" err="1"/>
              <a:t>mismos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Coloque</a:t>
            </a:r>
            <a:r>
              <a:rPr lang="en-US" sz="2800" dirty="0"/>
              <a:t> los </a:t>
            </a:r>
            <a:r>
              <a:rPr lang="en-US" sz="2800" dirty="0" err="1"/>
              <a:t>bultos</a:t>
            </a:r>
            <a:r>
              <a:rPr lang="en-US" sz="2800" dirty="0"/>
              <a:t>, </a:t>
            </a:r>
            <a:r>
              <a:rPr lang="en-US" sz="2800" dirty="0" err="1"/>
              <a:t>libros</a:t>
            </a:r>
            <a:r>
              <a:rPr lang="en-US" sz="2800" dirty="0"/>
              <a:t> y </a:t>
            </a:r>
            <a:r>
              <a:rPr lang="en-US" sz="2800" dirty="0" err="1"/>
              <a:t>otros</a:t>
            </a:r>
            <a:r>
              <a:rPr lang="en-US" sz="2800" dirty="0"/>
              <a:t> </a:t>
            </a:r>
            <a:r>
              <a:rPr lang="en-US" sz="2800" dirty="0" err="1"/>
              <a:t>materiales</a:t>
            </a:r>
            <a:r>
              <a:rPr lang="en-US" sz="2800" dirty="0"/>
              <a:t> no </a:t>
            </a:r>
            <a:r>
              <a:rPr lang="en-US" sz="2800" dirty="0" err="1"/>
              <a:t>relacionados</a:t>
            </a:r>
            <a:r>
              <a:rPr lang="en-US" sz="2800" dirty="0"/>
              <a:t> al </a:t>
            </a:r>
            <a:r>
              <a:rPr lang="en-US" sz="2800" dirty="0" err="1"/>
              <a:t>laboratorio</a:t>
            </a:r>
            <a:r>
              <a:rPr lang="en-US" sz="2800" dirty="0"/>
              <a:t> en un </a:t>
            </a:r>
            <a:r>
              <a:rPr lang="en-US" sz="2800" dirty="0" err="1"/>
              <a:t>área</a:t>
            </a:r>
            <a:r>
              <a:rPr lang="en-US" sz="2800" dirty="0"/>
              <a:t> </a:t>
            </a:r>
            <a:r>
              <a:rPr lang="en-US" sz="2800" dirty="0" err="1"/>
              <a:t>seleccionada</a:t>
            </a:r>
            <a:r>
              <a:rPr lang="en-US" sz="2800" dirty="0"/>
              <a:t>, </a:t>
            </a:r>
            <a:r>
              <a:rPr lang="en-US" sz="2800" dirty="0" err="1"/>
              <a:t>nunca</a:t>
            </a:r>
            <a:r>
              <a:rPr lang="en-US" sz="2800" dirty="0"/>
              <a:t> en la mesa de </a:t>
            </a:r>
            <a:r>
              <a:rPr lang="en-US" sz="2800" dirty="0" err="1"/>
              <a:t>trabajo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Nunca</a:t>
            </a:r>
            <a:r>
              <a:rPr lang="en-US" sz="2800" dirty="0"/>
              <a:t> </a:t>
            </a:r>
            <a:r>
              <a:rPr lang="en-US" sz="2800" dirty="0" err="1"/>
              <a:t>consuma</a:t>
            </a:r>
            <a:r>
              <a:rPr lang="en-US" sz="2800" dirty="0"/>
              <a:t> </a:t>
            </a:r>
            <a:r>
              <a:rPr lang="en-US" sz="2800" dirty="0" err="1"/>
              <a:t>alimentos</a:t>
            </a:r>
            <a:r>
              <a:rPr lang="en-US" sz="2800" dirty="0"/>
              <a:t> </a:t>
            </a:r>
            <a:r>
              <a:rPr lang="en-US" sz="2800" dirty="0" err="1"/>
              <a:t>ni</a:t>
            </a:r>
            <a:r>
              <a:rPr lang="en-US" sz="2800" dirty="0"/>
              <a:t> </a:t>
            </a:r>
            <a:r>
              <a:rPr lang="en-US" sz="2800" dirty="0" err="1"/>
              <a:t>bebidas</a:t>
            </a:r>
            <a:r>
              <a:rPr lang="en-US" sz="2800" dirty="0"/>
              <a:t> en el </a:t>
            </a:r>
            <a:r>
              <a:rPr lang="en-US" sz="2800" dirty="0" err="1"/>
              <a:t>laboratorio</a:t>
            </a:r>
            <a:r>
              <a:rPr lang="en-US" sz="28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63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339" y="9446"/>
            <a:ext cx="9404723" cy="1133554"/>
          </a:xfrm>
        </p:spPr>
        <p:txBody>
          <a:bodyPr/>
          <a:lstStyle/>
          <a:p>
            <a:r>
              <a:rPr lang="en-US" dirty="0" err="1"/>
              <a:t>Resultados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6768"/>
            <a:ext cx="10058400" cy="5053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9A187-4D67-2A4B-AAB8-3CBD43029F85}"/>
              </a:ext>
            </a:extLst>
          </p:cNvPr>
          <p:cNvSpPr txBox="1"/>
          <p:nvPr/>
        </p:nvSpPr>
        <p:spPr>
          <a:xfrm>
            <a:off x="1671638" y="2386013"/>
            <a:ext cx="9429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50 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C4424-5150-A543-B190-64144E744246}"/>
              </a:ext>
            </a:extLst>
          </p:cNvPr>
          <p:cNvSpPr txBox="1"/>
          <p:nvPr/>
        </p:nvSpPr>
        <p:spPr>
          <a:xfrm>
            <a:off x="1643060" y="3336371"/>
            <a:ext cx="9429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25 ul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55BCF-C117-344A-9509-49113846C353}"/>
              </a:ext>
            </a:extLst>
          </p:cNvPr>
          <p:cNvSpPr txBox="1"/>
          <p:nvPr/>
        </p:nvSpPr>
        <p:spPr>
          <a:xfrm>
            <a:off x="1671636" y="4288909"/>
            <a:ext cx="9429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12.5 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F9920-4099-9F40-AB34-0A56A0B0DB7E}"/>
              </a:ext>
            </a:extLst>
          </p:cNvPr>
          <p:cNvSpPr txBox="1"/>
          <p:nvPr/>
        </p:nvSpPr>
        <p:spPr>
          <a:xfrm>
            <a:off x="1671637" y="5276850"/>
            <a:ext cx="9429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6.25 ul</a:t>
            </a:r>
          </a:p>
        </p:txBody>
      </p:sp>
    </p:spTree>
    <p:extLst>
      <p:ext uri="{BB962C8B-B14F-4D97-AF65-F5344CB8AC3E}">
        <p14:creationId xmlns:p14="http://schemas.microsoft.com/office/powerpoint/2010/main" val="204660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Preguntas</a:t>
            </a:r>
            <a:r>
              <a:rPr lang="en-US" b="1" dirty="0"/>
              <a:t> de </a:t>
            </a:r>
            <a:r>
              <a:rPr lang="en-US" b="1" dirty="0" err="1"/>
              <a:t>repaso</a:t>
            </a:r>
            <a:r>
              <a:rPr lang="en-US" b="1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" y="1152983"/>
            <a:ext cx="11388436" cy="5705017"/>
          </a:xfrm>
        </p:spPr>
        <p:txBody>
          <a:bodyPr>
            <a:normAutofit/>
          </a:bodyPr>
          <a:lstStyle/>
          <a:p>
            <a:r>
              <a:rPr lang="en-US" sz="2400" dirty="0"/>
              <a:t>1. ¿</a:t>
            </a:r>
            <a:r>
              <a:rPr lang="en-US" sz="2400" dirty="0" err="1"/>
              <a:t>Que</a:t>
            </a:r>
            <a:r>
              <a:rPr lang="en-US" sz="2400" dirty="0"/>
              <a:t>́ </a:t>
            </a:r>
            <a:r>
              <a:rPr lang="en-US" sz="2400" dirty="0" err="1"/>
              <a:t>medidas</a:t>
            </a:r>
            <a:r>
              <a:rPr lang="en-US" sz="2400" dirty="0"/>
              <a:t> de </a:t>
            </a:r>
            <a:r>
              <a:rPr lang="en-US" sz="2400" dirty="0" err="1"/>
              <a:t>precaución</a:t>
            </a:r>
            <a:r>
              <a:rPr lang="en-US" sz="2400" dirty="0"/>
              <a:t> </a:t>
            </a:r>
            <a:r>
              <a:rPr lang="en-US" sz="2400" dirty="0" err="1"/>
              <a:t>debe</a:t>
            </a:r>
            <a:r>
              <a:rPr lang="en-US" sz="2400" dirty="0"/>
              <a:t> </a:t>
            </a:r>
            <a:r>
              <a:rPr lang="en-US" sz="2400" dirty="0" err="1"/>
              <a:t>tomar</a:t>
            </a:r>
            <a:r>
              <a:rPr lang="en-US" sz="2400" dirty="0"/>
              <a:t> 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maneje</a:t>
            </a:r>
            <a:r>
              <a:rPr lang="en-US" sz="2400" dirty="0"/>
              <a:t> </a:t>
            </a:r>
            <a:r>
              <a:rPr lang="en-US" sz="2400" dirty="0" err="1"/>
              <a:t>bromuro</a:t>
            </a:r>
            <a:r>
              <a:rPr lang="en-US" sz="2400" dirty="0"/>
              <a:t> de </a:t>
            </a:r>
            <a:r>
              <a:rPr lang="en-US" sz="2400" dirty="0" err="1"/>
              <a:t>etidio</a:t>
            </a:r>
            <a:r>
              <a:rPr lang="en-US" sz="2400" dirty="0"/>
              <a:t> y </a:t>
            </a:r>
            <a:r>
              <a:rPr lang="en-US" sz="2400" dirty="0" err="1"/>
              <a:t>trabaje</a:t>
            </a:r>
            <a:r>
              <a:rPr lang="en-US" sz="2400" dirty="0"/>
              <a:t> con luz </a:t>
            </a:r>
            <a:r>
              <a:rPr lang="en-US" sz="2400" dirty="0" err="1"/>
              <a:t>ultravioleta</a:t>
            </a:r>
            <a:r>
              <a:rPr lang="en-US" sz="2400" dirty="0"/>
              <a:t>? ______________________________________________________________________________________________________________________________________________ </a:t>
            </a:r>
          </a:p>
          <a:p>
            <a:r>
              <a:rPr lang="en-US" sz="2400" dirty="0"/>
              <a:t>2. </a:t>
            </a:r>
            <a:r>
              <a:rPr lang="en-US" sz="2400" dirty="0" err="1"/>
              <a:t>Indique</a:t>
            </a:r>
            <a:r>
              <a:rPr lang="en-US" sz="2400" dirty="0"/>
              <a:t> la o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micropipetas</a:t>
            </a:r>
            <a:r>
              <a:rPr lang="en-US" sz="2400" dirty="0"/>
              <a:t> </a:t>
            </a:r>
            <a:r>
              <a:rPr lang="en-US" sz="2400" dirty="0" err="1"/>
              <a:t>correctas</a:t>
            </a:r>
            <a:r>
              <a:rPr lang="en-US" sz="2400" dirty="0"/>
              <a:t> para </a:t>
            </a:r>
            <a:r>
              <a:rPr lang="en-US" sz="2400" dirty="0" err="1"/>
              <a:t>dispensar</a:t>
            </a:r>
            <a:r>
              <a:rPr lang="en-US" sz="2400" dirty="0"/>
              <a:t> los </a:t>
            </a:r>
            <a:r>
              <a:rPr lang="en-US" sz="2400" dirty="0" err="1"/>
              <a:t>siguientes</a:t>
            </a:r>
            <a:r>
              <a:rPr lang="en-US" sz="2400" dirty="0"/>
              <a:t> </a:t>
            </a:r>
            <a:r>
              <a:rPr lang="en-US" sz="2400" dirty="0" err="1"/>
              <a:t>volúmenes</a:t>
            </a:r>
            <a:r>
              <a:rPr lang="en-US" sz="2400" dirty="0"/>
              <a:t>: </a:t>
            </a:r>
          </a:p>
          <a:p>
            <a:r>
              <a:rPr lang="en-US" sz="2400" dirty="0"/>
              <a:t>620 </a:t>
            </a:r>
            <a:r>
              <a:rPr lang="en-US" sz="2400" dirty="0" err="1"/>
              <a:t>μl</a:t>
            </a:r>
            <a:r>
              <a:rPr lang="en-US" sz="2400" dirty="0"/>
              <a:t> _________ c. 6 </a:t>
            </a:r>
            <a:r>
              <a:rPr lang="en-US" sz="2400" dirty="0" err="1"/>
              <a:t>μl</a:t>
            </a:r>
            <a:r>
              <a:rPr lang="en-US" sz="2400" dirty="0"/>
              <a:t> ___________ e. 900 </a:t>
            </a:r>
            <a:r>
              <a:rPr lang="en-US" sz="2400" dirty="0" err="1"/>
              <a:t>μl</a:t>
            </a:r>
            <a:r>
              <a:rPr lang="en-US" sz="2400" dirty="0"/>
              <a:t> ___________ </a:t>
            </a:r>
          </a:p>
          <a:p>
            <a:r>
              <a:rPr lang="en-US" sz="2400" dirty="0"/>
              <a:t>1.7 </a:t>
            </a:r>
            <a:r>
              <a:rPr lang="en-US" sz="2400" dirty="0" err="1"/>
              <a:t>μl</a:t>
            </a:r>
            <a:r>
              <a:rPr lang="en-US" sz="2400" dirty="0"/>
              <a:t> __________ d. 175 </a:t>
            </a:r>
            <a:r>
              <a:rPr lang="en-US" sz="2400" dirty="0" err="1"/>
              <a:t>μl</a:t>
            </a:r>
            <a:r>
              <a:rPr lang="en-US" sz="2400" dirty="0"/>
              <a:t> _________ f. 12 </a:t>
            </a:r>
            <a:r>
              <a:rPr lang="en-US" sz="2400" dirty="0" err="1"/>
              <a:t>μl</a:t>
            </a:r>
            <a:r>
              <a:rPr lang="en-US" sz="2400" dirty="0"/>
              <a:t> _____________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3. En </a:t>
            </a:r>
            <a:r>
              <a:rPr lang="en-US" sz="2400" dirty="0" err="1"/>
              <a:t>caso</a:t>
            </a:r>
            <a:r>
              <a:rPr lang="en-US" sz="2400" dirty="0"/>
              <a:t> de que el </a:t>
            </a:r>
            <a:r>
              <a:rPr lang="en-US" sz="2400" dirty="0" err="1"/>
              <a:t>volumen</a:t>
            </a:r>
            <a:r>
              <a:rPr lang="en-US" sz="2400" dirty="0"/>
              <a:t> en el </a:t>
            </a:r>
            <a:r>
              <a:rPr lang="en-US" sz="2400" dirty="0" err="1"/>
              <a:t>paso</a:t>
            </a:r>
            <a:r>
              <a:rPr lang="en-US" sz="2400" dirty="0"/>
              <a:t> 14 no sea perfecto, ¿</a:t>
            </a:r>
            <a:r>
              <a:rPr lang="en-US" sz="2400" dirty="0" err="1"/>
              <a:t>cómo</a:t>
            </a:r>
            <a:r>
              <a:rPr lang="en-US" sz="2400" dirty="0"/>
              <a:t> </a:t>
            </a:r>
            <a:r>
              <a:rPr lang="en-US" sz="2400" dirty="0" err="1"/>
              <a:t>podría</a:t>
            </a:r>
            <a:r>
              <a:rPr lang="en-US" sz="2400" dirty="0"/>
              <a:t> </a:t>
            </a:r>
            <a:r>
              <a:rPr lang="en-US" sz="2400" dirty="0" err="1"/>
              <a:t>determinar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? (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más</a:t>
            </a:r>
            <a:r>
              <a:rPr lang="en-US" sz="2400" dirty="0"/>
              <a:t> o de </a:t>
            </a:r>
            <a:r>
              <a:rPr lang="en-US" sz="2400" dirty="0" err="1"/>
              <a:t>menos</a:t>
            </a:r>
            <a:r>
              <a:rPr lang="en-US" sz="2400" dirty="0"/>
              <a:t>) ______________________________________________________________________________________________________________________________________________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Preguntas</a:t>
            </a:r>
            <a:r>
              <a:rPr lang="en-US" b="1" dirty="0"/>
              <a:t> de </a:t>
            </a:r>
            <a:r>
              <a:rPr lang="en-US" b="1" dirty="0" err="1"/>
              <a:t>repaso</a:t>
            </a:r>
            <a:r>
              <a:rPr lang="en-US" b="1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" y="1180408"/>
            <a:ext cx="11388436" cy="5536276"/>
          </a:xfrm>
        </p:spPr>
        <p:txBody>
          <a:bodyPr>
            <a:normAutofit/>
          </a:bodyPr>
          <a:lstStyle/>
          <a:p>
            <a:r>
              <a:rPr lang="en-US" dirty="0"/>
              <a:t>4. </a:t>
            </a:r>
            <a:r>
              <a:rPr lang="en-US" dirty="0" err="1"/>
              <a:t>Utilice</a:t>
            </a:r>
            <a:r>
              <a:rPr lang="en-US" dirty="0"/>
              <a:t> los </a:t>
            </a:r>
            <a:r>
              <a:rPr lang="en-US" dirty="0" err="1"/>
              <a:t>diagramas</a:t>
            </a:r>
            <a:r>
              <a:rPr lang="en-US" dirty="0"/>
              <a:t> a </a:t>
            </a:r>
            <a:r>
              <a:rPr lang="en-US" dirty="0" err="1"/>
              <a:t>continuación</a:t>
            </a:r>
            <a:r>
              <a:rPr lang="en-US" dirty="0"/>
              <a:t> para </a:t>
            </a:r>
            <a:r>
              <a:rPr lang="en-US" dirty="0" err="1"/>
              <a:t>indicar</a:t>
            </a:r>
            <a:r>
              <a:rPr lang="en-US" dirty="0"/>
              <a:t> los </a:t>
            </a:r>
            <a:r>
              <a:rPr lang="en-US" dirty="0" err="1"/>
              <a:t>espacios</a:t>
            </a:r>
            <a:r>
              <a:rPr lang="en-US" dirty="0"/>
              <a:t> a </a:t>
            </a:r>
            <a:r>
              <a:rPr lang="en-US" dirty="0" err="1"/>
              <a:t>ocupar</a:t>
            </a:r>
            <a:r>
              <a:rPr lang="en-US" dirty="0"/>
              <a:t> para </a:t>
            </a:r>
            <a:r>
              <a:rPr lang="en-US" dirty="0" err="1"/>
              <a:t>mantener</a:t>
            </a:r>
            <a:r>
              <a:rPr lang="en-US" dirty="0"/>
              <a:t> el rotor en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centrífuga</a:t>
            </a:r>
            <a:r>
              <a:rPr lang="en-US" dirty="0"/>
              <a:t> </a:t>
            </a:r>
            <a:r>
              <a:rPr lang="en-US" dirty="0" err="1"/>
              <a:t>balanceado</a:t>
            </a:r>
            <a:r>
              <a:rPr lang="en-US" dirty="0"/>
              <a:t> en </a:t>
            </a:r>
            <a:r>
              <a:rPr lang="en-US" dirty="0" err="1"/>
              <a:t>acuerdo</a:t>
            </a:r>
            <a:r>
              <a:rPr lang="en-US" dirty="0"/>
              <a:t> con el </a:t>
            </a:r>
            <a:r>
              <a:rPr lang="en-US" dirty="0" err="1"/>
              <a:t>número</a:t>
            </a:r>
            <a:r>
              <a:rPr lang="en-US" dirty="0"/>
              <a:t> de </a:t>
            </a:r>
            <a:r>
              <a:rPr lang="en-US" dirty="0" err="1"/>
              <a:t>muestras</a:t>
            </a:r>
            <a:r>
              <a:rPr lang="en-US" dirty="0"/>
              <a:t> a </a:t>
            </a:r>
            <a:r>
              <a:rPr lang="en-US" dirty="0" err="1"/>
              <a:t>utilizarse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(a) Dos </a:t>
            </a:r>
            <a:r>
              <a:rPr lang="en-US" dirty="0" err="1"/>
              <a:t>muestras</a:t>
            </a:r>
            <a:r>
              <a:rPr lang="en-US" dirty="0"/>
              <a:t> de 50 ml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una</a:t>
            </a:r>
            <a:br>
              <a:rPr lang="en-US" dirty="0"/>
            </a:br>
            <a:r>
              <a:rPr lang="en-US" dirty="0"/>
              <a:t>(b) </a:t>
            </a:r>
            <a:r>
              <a:rPr lang="en-US" dirty="0" err="1"/>
              <a:t>Cuatro</a:t>
            </a:r>
            <a:r>
              <a:rPr lang="en-US" dirty="0"/>
              <a:t> </a:t>
            </a:r>
            <a:r>
              <a:rPr lang="en-US" dirty="0" err="1"/>
              <a:t>muestras</a:t>
            </a:r>
            <a:r>
              <a:rPr lang="en-US" dirty="0"/>
              <a:t>, dos de 100 ml y dos de 50 ml (c)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muestras</a:t>
            </a:r>
            <a:r>
              <a:rPr lang="en-US" dirty="0"/>
              <a:t> de 150 ml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una</a:t>
            </a:r>
            <a:br>
              <a:rPr lang="en-US" dirty="0"/>
            </a:br>
            <a:r>
              <a:rPr lang="en-US" dirty="0"/>
              <a:t>(d) </a:t>
            </a:r>
            <a:r>
              <a:rPr lang="en-US" dirty="0" err="1"/>
              <a:t>Seis</a:t>
            </a:r>
            <a:r>
              <a:rPr lang="en-US" dirty="0"/>
              <a:t> </a:t>
            </a:r>
            <a:r>
              <a:rPr lang="en-US" dirty="0" err="1"/>
              <a:t>muestras</a:t>
            </a:r>
            <a:r>
              <a:rPr lang="en-US" dirty="0"/>
              <a:t>, dos de 50 ml y </a:t>
            </a:r>
            <a:r>
              <a:rPr lang="en-US" dirty="0" err="1"/>
              <a:t>cuatro</a:t>
            </a:r>
            <a:r>
              <a:rPr lang="en-US" dirty="0"/>
              <a:t> de 200 ml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7" y="2526838"/>
            <a:ext cx="10058400" cy="25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93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E93A-DB65-6A47-AA0D-29BE4A42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0"/>
            <a:ext cx="9929812" cy="995363"/>
          </a:xfr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31FCC-2A7F-8F46-8985-77393D156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3" y="852766"/>
            <a:ext cx="11215687" cy="5648044"/>
          </a:xfrm>
        </p:spPr>
        <p:txBody>
          <a:bodyPr/>
          <a:lstStyle/>
          <a:p>
            <a:r>
              <a:rPr lang="en-US" sz="2400" dirty="0" err="1"/>
              <a:t>Biología</a:t>
            </a:r>
            <a:r>
              <a:rPr lang="en-US" sz="2400" dirty="0"/>
              <a:t> Molecular, Manual de </a:t>
            </a:r>
            <a:r>
              <a:rPr lang="en-US" sz="2400" dirty="0" err="1"/>
              <a:t>ejercicios</a:t>
            </a:r>
            <a:r>
              <a:rPr lang="en-US" sz="2400" dirty="0"/>
              <a:t> </a:t>
            </a:r>
            <a:r>
              <a:rPr lang="en-US" sz="2400" dirty="0" err="1"/>
              <a:t>prácticos</a:t>
            </a:r>
            <a:r>
              <a:rPr lang="en-US" sz="2400" dirty="0"/>
              <a:t> </a:t>
            </a:r>
            <a:r>
              <a:rPr lang="en-US" sz="2400" dirty="0" err="1"/>
              <a:t>Cuarta</a:t>
            </a:r>
            <a:r>
              <a:rPr lang="en-US" sz="2400" dirty="0"/>
              <a:t> </a:t>
            </a:r>
            <a:r>
              <a:rPr lang="en-US" sz="2400" dirty="0" err="1"/>
              <a:t>Edición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Mari L. Acevedo Santiago, Ph.D. 2019©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Leyendo</a:t>
            </a:r>
            <a:r>
              <a:rPr lang="en-US" sz="2400" dirty="0"/>
              <a:t> </a:t>
            </a:r>
            <a:r>
              <a:rPr lang="en-US" sz="2400" dirty="0" err="1"/>
              <a:t>micropipetas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https://www.youtube.com/watch?reload=9&amp;v=wlO4zJLR8R8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https://mathbench.umd.edu/modules/measurement_pipet/page04.htm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Leyendo</a:t>
            </a:r>
            <a:r>
              <a:rPr lang="en-US" sz="2400" dirty="0"/>
              <a:t> </a:t>
            </a:r>
            <a:r>
              <a:rPr lang="en-US" sz="2400" dirty="0" err="1"/>
              <a:t>Pipetas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https://www2.hawaii.edu/~johnb/micro/m140/syllabus/week/handouts/m140.2.3.htm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Balanceo</a:t>
            </a:r>
            <a:r>
              <a:rPr lang="en-US" sz="2400" dirty="0"/>
              <a:t> de </a:t>
            </a:r>
            <a:r>
              <a:rPr lang="en-US" sz="2400" dirty="0" err="1"/>
              <a:t>centrifugas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https://labcentrifuges.net/blogs/blog/balancing-samples-in-lab-centrifuge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1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4"/>
            <a:ext cx="10958456" cy="4671752"/>
          </a:xfrm>
        </p:spPr>
        <p:txBody>
          <a:bodyPr>
            <a:normAutofit lnSpcReduction="10000"/>
          </a:bodyPr>
          <a:lstStyle/>
          <a:p>
            <a:r>
              <a:rPr lang="en-US" sz="2800" dirty="0" err="1"/>
              <a:t>Solamente</a:t>
            </a:r>
            <a:r>
              <a:rPr lang="en-US" sz="2800" dirty="0"/>
              <a:t> </a:t>
            </a:r>
            <a:r>
              <a:rPr lang="en-US" sz="2800" dirty="0" err="1"/>
              <a:t>utilice</a:t>
            </a:r>
            <a:r>
              <a:rPr lang="en-US" sz="2800" dirty="0"/>
              <a:t> pro-</a:t>
            </a:r>
            <a:r>
              <a:rPr lang="en-US" sz="2800" dirty="0" err="1"/>
              <a:t>pipetas</a:t>
            </a:r>
            <a:r>
              <a:rPr lang="en-US" sz="2800" dirty="0"/>
              <a:t> para </a:t>
            </a:r>
            <a:r>
              <a:rPr lang="en-US" sz="2800" dirty="0" err="1"/>
              <a:t>pipetear</a:t>
            </a:r>
            <a:r>
              <a:rPr lang="en-US" sz="2800" dirty="0"/>
              <a:t>, </a:t>
            </a:r>
            <a:r>
              <a:rPr lang="en-US" sz="2800" dirty="0" err="1"/>
              <a:t>nunca</a:t>
            </a:r>
            <a:r>
              <a:rPr lang="en-US" sz="2800" dirty="0"/>
              <a:t> </a:t>
            </a:r>
            <a:r>
              <a:rPr lang="en-US" sz="2800" dirty="0" err="1"/>
              <a:t>utilice</a:t>
            </a:r>
            <a:r>
              <a:rPr lang="en-US" sz="2800" dirty="0"/>
              <a:t> la </a:t>
            </a:r>
            <a:r>
              <a:rPr lang="en-US" sz="2800" dirty="0" err="1"/>
              <a:t>boca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Utilice</a:t>
            </a:r>
            <a:r>
              <a:rPr lang="en-US" sz="2800" dirty="0"/>
              <a:t> </a:t>
            </a:r>
            <a:r>
              <a:rPr lang="en-US" sz="2800" dirty="0" err="1"/>
              <a:t>siempre</a:t>
            </a:r>
            <a:r>
              <a:rPr lang="en-US" sz="2800" dirty="0"/>
              <a:t> </a:t>
            </a:r>
            <a:r>
              <a:rPr lang="en-US" sz="2800" dirty="0" err="1"/>
              <a:t>equipo</a:t>
            </a:r>
            <a:r>
              <a:rPr lang="en-US" sz="2800" dirty="0"/>
              <a:t> de </a:t>
            </a:r>
            <a:r>
              <a:rPr lang="en-US" sz="2800" dirty="0" err="1"/>
              <a:t>protección</a:t>
            </a:r>
            <a:r>
              <a:rPr lang="en-US" sz="2800" dirty="0"/>
              <a:t> personal: </a:t>
            </a:r>
            <a:r>
              <a:rPr lang="en-US" sz="2800" dirty="0" err="1"/>
              <a:t>zapatos</a:t>
            </a:r>
            <a:r>
              <a:rPr lang="en-US" sz="2800" dirty="0"/>
              <a:t> </a:t>
            </a:r>
            <a:r>
              <a:rPr lang="en-US" sz="2800" dirty="0" err="1"/>
              <a:t>cerrados</a:t>
            </a:r>
            <a:r>
              <a:rPr lang="en-US" sz="2800" dirty="0"/>
              <a:t>, </a:t>
            </a:r>
            <a:r>
              <a:rPr lang="en-US" sz="2800" dirty="0" err="1"/>
              <a:t>bata</a:t>
            </a:r>
            <a:r>
              <a:rPr lang="en-US" sz="2800" dirty="0"/>
              <a:t> de </a:t>
            </a:r>
            <a:r>
              <a:rPr lang="en-US" sz="2800" dirty="0" err="1"/>
              <a:t>laboratorio</a:t>
            </a:r>
            <a:r>
              <a:rPr lang="en-US" sz="2800" dirty="0"/>
              <a:t>, </a:t>
            </a:r>
            <a:r>
              <a:rPr lang="en-US" sz="2800" dirty="0" err="1"/>
              <a:t>guantes</a:t>
            </a:r>
            <a:r>
              <a:rPr lang="en-US" sz="2800" dirty="0"/>
              <a:t> </a:t>
            </a:r>
            <a:r>
              <a:rPr lang="en-US" sz="2800" dirty="0" err="1"/>
              <a:t>desechables</a:t>
            </a:r>
            <a:r>
              <a:rPr lang="en-US" sz="2800" dirty="0"/>
              <a:t> y </a:t>
            </a:r>
            <a:r>
              <a:rPr lang="en-US" sz="2800" dirty="0" err="1"/>
              <a:t>gafas</a:t>
            </a:r>
            <a:r>
              <a:rPr lang="en-US" sz="2800" dirty="0"/>
              <a:t> de </a:t>
            </a:r>
            <a:r>
              <a:rPr lang="en-US" sz="2800" dirty="0" err="1"/>
              <a:t>seguridad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Siempre</a:t>
            </a:r>
            <a:r>
              <a:rPr lang="en-US" sz="2800" dirty="0"/>
              <a:t> </a:t>
            </a:r>
            <a:r>
              <a:rPr lang="en-US" sz="2800" dirty="0" err="1"/>
              <a:t>utilice</a:t>
            </a:r>
            <a:r>
              <a:rPr lang="en-US" sz="2800" dirty="0"/>
              <a:t> </a:t>
            </a:r>
            <a:r>
              <a:rPr lang="en-US" sz="2800" dirty="0" err="1"/>
              <a:t>gafas</a:t>
            </a:r>
            <a:r>
              <a:rPr lang="en-US" sz="2800" dirty="0"/>
              <a:t> de </a:t>
            </a:r>
            <a:r>
              <a:rPr lang="en-US" sz="2800" dirty="0" err="1"/>
              <a:t>seguridad</a:t>
            </a:r>
            <a:r>
              <a:rPr lang="en-US" sz="2800" dirty="0"/>
              <a:t> </a:t>
            </a:r>
            <a:r>
              <a:rPr lang="en-US" sz="2800" dirty="0" err="1"/>
              <a:t>cuando</a:t>
            </a:r>
            <a:r>
              <a:rPr lang="en-US" sz="2800" dirty="0"/>
              <a:t> </a:t>
            </a:r>
            <a:r>
              <a:rPr lang="en-US" sz="2800" dirty="0" err="1"/>
              <a:t>maneje</a:t>
            </a:r>
            <a:r>
              <a:rPr lang="en-US" sz="2800" dirty="0"/>
              <a:t> </a:t>
            </a:r>
            <a:r>
              <a:rPr lang="en-US" sz="2800" dirty="0" err="1"/>
              <a:t>lámparas</a:t>
            </a:r>
            <a:r>
              <a:rPr lang="en-US" sz="2800" dirty="0"/>
              <a:t> de luz </a:t>
            </a:r>
            <a:r>
              <a:rPr lang="en-US" sz="2800" dirty="0" err="1"/>
              <a:t>ultravioleta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Disponga</a:t>
            </a:r>
            <a:r>
              <a:rPr lang="en-US" sz="2800" dirty="0"/>
              <a:t> de los </a:t>
            </a:r>
            <a:r>
              <a:rPr lang="en-US" sz="2800" dirty="0" err="1"/>
              <a:t>desperdicios</a:t>
            </a:r>
            <a:r>
              <a:rPr lang="en-US" sz="2800" dirty="0"/>
              <a:t> </a:t>
            </a:r>
            <a:r>
              <a:rPr lang="en-US" sz="2800" dirty="0" err="1"/>
              <a:t>biológicos</a:t>
            </a:r>
            <a:r>
              <a:rPr lang="en-US" sz="2800" dirty="0"/>
              <a:t> en los </a:t>
            </a:r>
            <a:r>
              <a:rPr lang="en-US" sz="2800" dirty="0" err="1"/>
              <a:t>receptáculos</a:t>
            </a:r>
            <a:r>
              <a:rPr lang="en-US" sz="2800" dirty="0"/>
              <a:t> </a:t>
            </a:r>
            <a:r>
              <a:rPr lang="en-US" sz="2800" dirty="0" err="1"/>
              <a:t>apropiados</a:t>
            </a:r>
            <a:r>
              <a:rPr lang="en-US" sz="2800" dirty="0"/>
              <a:t>: </a:t>
            </a:r>
            <a:r>
              <a:rPr lang="en-US" sz="2800" dirty="0" err="1"/>
              <a:t>bolsas</a:t>
            </a:r>
            <a:r>
              <a:rPr lang="en-US" sz="2800" dirty="0"/>
              <a:t> </a:t>
            </a:r>
            <a:r>
              <a:rPr lang="en-US" sz="2800" dirty="0" err="1"/>
              <a:t>rojas</a:t>
            </a:r>
            <a:r>
              <a:rPr lang="en-US" sz="2800" dirty="0"/>
              <a:t> de </a:t>
            </a:r>
            <a:r>
              <a:rPr lang="en-US" sz="2800" dirty="0" err="1"/>
              <a:t>desperdicios</a:t>
            </a:r>
            <a:r>
              <a:rPr lang="en-US" sz="2800" dirty="0"/>
              <a:t> </a:t>
            </a:r>
            <a:r>
              <a:rPr lang="en-US" sz="2800" dirty="0" err="1"/>
              <a:t>biopeligrosos</a:t>
            </a:r>
            <a:r>
              <a:rPr lang="en-US" sz="2800" dirty="0"/>
              <a:t> (biohazard) o </a:t>
            </a:r>
            <a:r>
              <a:rPr lang="en-US" sz="2800" dirty="0" err="1"/>
              <a:t>envases</a:t>
            </a:r>
            <a:r>
              <a:rPr lang="en-US" sz="2800" dirty="0"/>
              <a:t> </a:t>
            </a:r>
            <a:r>
              <a:rPr lang="en-US" sz="2800" dirty="0" err="1"/>
              <a:t>señalados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el </a:t>
            </a:r>
            <a:r>
              <a:rPr lang="en-US" sz="2800" dirty="0" err="1"/>
              <a:t>profesor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3"/>
            <a:ext cx="10958456" cy="4721629"/>
          </a:xfrm>
        </p:spPr>
        <p:txBody>
          <a:bodyPr>
            <a:normAutofit/>
          </a:bodyPr>
          <a:lstStyle/>
          <a:p>
            <a:r>
              <a:rPr lang="en-US" sz="2800" dirty="0" err="1"/>
              <a:t>Conozca</a:t>
            </a:r>
            <a:r>
              <a:rPr lang="en-US" sz="2800" dirty="0"/>
              <a:t> los </a:t>
            </a:r>
            <a:r>
              <a:rPr lang="en-US" sz="2800" dirty="0" err="1"/>
              <a:t>posibles</a:t>
            </a:r>
            <a:r>
              <a:rPr lang="en-US" sz="2800" dirty="0"/>
              <a:t> </a:t>
            </a:r>
            <a:r>
              <a:rPr lang="en-US" sz="2800" dirty="0" err="1"/>
              <a:t>peligros</a:t>
            </a:r>
            <a:r>
              <a:rPr lang="en-US" sz="2800" dirty="0"/>
              <a:t> </a:t>
            </a:r>
            <a:r>
              <a:rPr lang="en-US" sz="2800" dirty="0" err="1"/>
              <a:t>asociados</a:t>
            </a:r>
            <a:r>
              <a:rPr lang="en-US" sz="2800" dirty="0"/>
              <a:t> a los </a:t>
            </a:r>
            <a:r>
              <a:rPr lang="en-US" sz="2800" dirty="0" err="1"/>
              <a:t>materiales</a:t>
            </a:r>
            <a:r>
              <a:rPr lang="en-US" sz="2800" dirty="0"/>
              <a:t> y </a:t>
            </a:r>
            <a:r>
              <a:rPr lang="en-US" sz="2800" dirty="0" err="1"/>
              <a:t>equipos</a:t>
            </a:r>
            <a:r>
              <a:rPr lang="en-US" sz="2800" dirty="0"/>
              <a:t> con los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trabajara</a:t>
            </a:r>
            <a:r>
              <a:rPr lang="en-US" sz="2800" dirty="0"/>
              <a:t>́ </a:t>
            </a:r>
          </a:p>
          <a:p>
            <a:endParaRPr lang="en-US" sz="2800" dirty="0"/>
          </a:p>
          <a:p>
            <a:r>
              <a:rPr lang="en-US" sz="2800" dirty="0" err="1"/>
              <a:t>Reporte</a:t>
            </a:r>
            <a:r>
              <a:rPr lang="en-US" sz="2800" dirty="0"/>
              <a:t> </a:t>
            </a:r>
            <a:r>
              <a:rPr lang="en-US" sz="2800" dirty="0" err="1"/>
              <a:t>cualquier</a:t>
            </a:r>
            <a:r>
              <a:rPr lang="en-US" sz="2800" dirty="0"/>
              <a:t> </a:t>
            </a:r>
            <a:r>
              <a:rPr lang="en-US" sz="2800" dirty="0" err="1"/>
              <a:t>accidente</a:t>
            </a:r>
            <a:r>
              <a:rPr lang="en-US" sz="2800" dirty="0"/>
              <a:t> a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profesor</a:t>
            </a:r>
            <a:r>
              <a:rPr lang="en-US" sz="2800" dirty="0"/>
              <a:t> </a:t>
            </a:r>
            <a:r>
              <a:rPr lang="en-US" sz="2800" dirty="0" err="1"/>
              <a:t>inmediatamente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Números</a:t>
            </a:r>
            <a:r>
              <a:rPr lang="en-US" sz="2800" dirty="0"/>
              <a:t> de </a:t>
            </a:r>
            <a:r>
              <a:rPr lang="en-US" sz="2800" dirty="0" err="1"/>
              <a:t>emergencia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Conozca</a:t>
            </a:r>
            <a:r>
              <a:rPr lang="en-US" sz="2800" dirty="0"/>
              <a:t> la </a:t>
            </a:r>
            <a:r>
              <a:rPr lang="en-US" sz="2800" dirty="0" err="1"/>
              <a:t>localización</a:t>
            </a:r>
            <a:r>
              <a:rPr lang="en-US" sz="2800" dirty="0"/>
              <a:t> de </a:t>
            </a:r>
            <a:r>
              <a:rPr lang="en-US" sz="2800" dirty="0" err="1"/>
              <a:t>las</a:t>
            </a:r>
            <a:r>
              <a:rPr lang="en-US" sz="2800" dirty="0"/>
              <a:t> </a:t>
            </a:r>
            <a:r>
              <a:rPr lang="en-US" sz="2800" dirty="0" err="1"/>
              <a:t>salidas</a:t>
            </a:r>
            <a:r>
              <a:rPr lang="en-US" sz="2800" dirty="0"/>
              <a:t> de </a:t>
            </a:r>
            <a:r>
              <a:rPr lang="en-US" sz="2800" dirty="0" err="1"/>
              <a:t>emergencia</a:t>
            </a:r>
            <a:r>
              <a:rPr lang="en-US" sz="2800" dirty="0"/>
              <a:t>, </a:t>
            </a:r>
            <a:r>
              <a:rPr lang="en-US" sz="2800" dirty="0" err="1"/>
              <a:t>equipo</a:t>
            </a:r>
            <a:r>
              <a:rPr lang="en-US" sz="2800" dirty="0"/>
              <a:t> de </a:t>
            </a:r>
            <a:r>
              <a:rPr lang="en-US" sz="2800" dirty="0" err="1"/>
              <a:t>primeros</a:t>
            </a:r>
            <a:r>
              <a:rPr lang="en-US" sz="2800" dirty="0"/>
              <a:t> </a:t>
            </a:r>
            <a:r>
              <a:rPr lang="en-US" sz="2800" dirty="0" err="1"/>
              <a:t>auxilios</a:t>
            </a:r>
            <a:r>
              <a:rPr lang="en-US" sz="2800" dirty="0"/>
              <a:t>, </a:t>
            </a:r>
            <a:r>
              <a:rPr lang="en-US" sz="2800" dirty="0" err="1"/>
              <a:t>extintores</a:t>
            </a:r>
            <a:r>
              <a:rPr lang="en-US" sz="2800" dirty="0"/>
              <a:t> de </a:t>
            </a:r>
            <a:r>
              <a:rPr lang="en-US" sz="2800" dirty="0" err="1"/>
              <a:t>fuego</a:t>
            </a:r>
            <a:r>
              <a:rPr lang="en-US" sz="2800" dirty="0"/>
              <a:t>, </a:t>
            </a:r>
            <a:r>
              <a:rPr lang="en-US" sz="2800" dirty="0" err="1"/>
              <a:t>duchas</a:t>
            </a:r>
            <a:r>
              <a:rPr lang="en-US" sz="2800" dirty="0"/>
              <a:t> de </a:t>
            </a:r>
            <a:r>
              <a:rPr lang="en-US" sz="2800" dirty="0" err="1"/>
              <a:t>emergencia</a:t>
            </a:r>
            <a:r>
              <a:rPr lang="en-US" sz="2800" dirty="0"/>
              <a:t> y </a:t>
            </a:r>
            <a:r>
              <a:rPr lang="en-US" sz="2800" dirty="0" err="1"/>
              <a:t>lavado</a:t>
            </a:r>
            <a:r>
              <a:rPr lang="en-US" sz="2800" dirty="0"/>
              <a:t> de </a:t>
            </a:r>
            <a:r>
              <a:rPr lang="en-US" sz="2800" dirty="0" err="1"/>
              <a:t>ojos</a:t>
            </a:r>
            <a:r>
              <a:rPr lang="en-US" sz="28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3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3"/>
            <a:ext cx="10958456" cy="4721629"/>
          </a:xfrm>
        </p:spPr>
        <p:txBody>
          <a:bodyPr>
            <a:normAutofit/>
          </a:bodyPr>
          <a:lstStyle/>
          <a:p>
            <a:r>
              <a:rPr lang="en-US" sz="2800" dirty="0"/>
              <a:t>La </a:t>
            </a:r>
            <a:r>
              <a:rPr lang="en-US" sz="2800" dirty="0" err="1"/>
              <a:t>asistencia</a:t>
            </a:r>
            <a:r>
              <a:rPr lang="en-US" sz="2800" dirty="0"/>
              <a:t> y </a:t>
            </a:r>
            <a:r>
              <a:rPr lang="en-US" sz="2800" dirty="0" err="1"/>
              <a:t>participación</a:t>
            </a:r>
            <a:r>
              <a:rPr lang="en-US" sz="2800" dirty="0"/>
              <a:t> dentro de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grupo</a:t>
            </a:r>
            <a:r>
              <a:rPr lang="en-US" sz="2800" dirty="0"/>
              <a:t> de </a:t>
            </a:r>
            <a:r>
              <a:rPr lang="en-US" sz="2800" dirty="0" err="1"/>
              <a:t>trabajo</a:t>
            </a:r>
            <a:r>
              <a:rPr lang="en-US" sz="2800" dirty="0"/>
              <a:t> es </a:t>
            </a:r>
            <a:r>
              <a:rPr lang="en-US" sz="2800" dirty="0" err="1"/>
              <a:t>compulsoria</a:t>
            </a:r>
            <a:r>
              <a:rPr lang="en-US" sz="2800" dirty="0"/>
              <a:t> para </a:t>
            </a:r>
            <a:r>
              <a:rPr lang="en-US" sz="2800" dirty="0" err="1"/>
              <a:t>completar</a:t>
            </a:r>
            <a:r>
              <a:rPr lang="en-US" sz="2800" dirty="0"/>
              <a:t> los </a:t>
            </a:r>
            <a:r>
              <a:rPr lang="en-US" sz="2800" dirty="0" err="1"/>
              <a:t>requisitos</a:t>
            </a:r>
            <a:r>
              <a:rPr lang="en-US" sz="2800" dirty="0"/>
              <a:t> del </a:t>
            </a:r>
            <a:r>
              <a:rPr lang="en-US" sz="2800" dirty="0" err="1"/>
              <a:t>curso</a:t>
            </a:r>
            <a:r>
              <a:rPr lang="en-US" sz="2800" dirty="0"/>
              <a:t>. </a:t>
            </a:r>
          </a:p>
          <a:p>
            <a:r>
              <a:rPr lang="en-US" sz="2800" dirty="0"/>
              <a:t>Por </a:t>
            </a:r>
            <a:r>
              <a:rPr lang="en-US" sz="2800" dirty="0" err="1"/>
              <a:t>razones</a:t>
            </a:r>
            <a:r>
              <a:rPr lang="en-US" sz="2800" dirty="0"/>
              <a:t> de </a:t>
            </a:r>
            <a:r>
              <a:rPr lang="en-US" sz="2800" dirty="0" err="1"/>
              <a:t>seguridad</a:t>
            </a:r>
            <a:r>
              <a:rPr lang="en-US" sz="2800" dirty="0"/>
              <a:t>, el </a:t>
            </a:r>
            <a:r>
              <a:rPr lang="en-US" sz="2800" dirty="0" err="1"/>
              <a:t>estudiante</a:t>
            </a:r>
            <a:r>
              <a:rPr lang="en-US" sz="2800" dirty="0"/>
              <a:t> que no </a:t>
            </a:r>
            <a:r>
              <a:rPr lang="en-US" sz="2800" dirty="0" err="1"/>
              <a:t>haya</a:t>
            </a:r>
            <a:r>
              <a:rPr lang="en-US" sz="2800" dirty="0"/>
              <a:t> </a:t>
            </a:r>
            <a:r>
              <a:rPr lang="en-US" sz="2800" dirty="0" err="1"/>
              <a:t>estado</a:t>
            </a:r>
            <a:r>
              <a:rPr lang="en-US" sz="2800" dirty="0"/>
              <a:t> </a:t>
            </a:r>
            <a:r>
              <a:rPr lang="en-US" sz="2800" dirty="0" err="1"/>
              <a:t>presente</a:t>
            </a:r>
            <a:r>
              <a:rPr lang="en-US" sz="2800" dirty="0"/>
              <a:t> </a:t>
            </a:r>
            <a:r>
              <a:rPr lang="en-US" sz="2800" b="1" dirty="0" err="1"/>
              <a:t>durante</a:t>
            </a:r>
            <a:r>
              <a:rPr lang="en-US" sz="2800" b="1" dirty="0"/>
              <a:t> la </a:t>
            </a:r>
            <a:r>
              <a:rPr lang="en-US" sz="2800" b="1" dirty="0" err="1"/>
              <a:t>introducción</a:t>
            </a:r>
            <a:r>
              <a:rPr lang="en-US" sz="2800" b="1" dirty="0"/>
              <a:t> </a:t>
            </a:r>
            <a:r>
              <a:rPr lang="en-US" sz="2800" dirty="0"/>
              <a:t>a un </a:t>
            </a:r>
            <a:r>
              <a:rPr lang="en-US" sz="2800" dirty="0" err="1"/>
              <a:t>ejercicio</a:t>
            </a:r>
            <a:r>
              <a:rPr lang="en-US" sz="2800" dirty="0"/>
              <a:t> de </a:t>
            </a:r>
            <a:r>
              <a:rPr lang="en-US" sz="2800" dirty="0" err="1"/>
              <a:t>laboratorio</a:t>
            </a:r>
            <a:r>
              <a:rPr lang="en-US" sz="2800" dirty="0"/>
              <a:t> no </a:t>
            </a:r>
            <a:r>
              <a:rPr lang="en-US" sz="2800" dirty="0" err="1"/>
              <a:t>podra</a:t>
            </a:r>
            <a:r>
              <a:rPr lang="en-US" sz="2800" dirty="0"/>
              <a:t>́ </a:t>
            </a:r>
            <a:r>
              <a:rPr lang="en-US" sz="2800" dirty="0" err="1"/>
              <a:t>participar</a:t>
            </a:r>
            <a:r>
              <a:rPr lang="en-US" sz="2800" dirty="0"/>
              <a:t> de los </a:t>
            </a:r>
            <a:r>
              <a:rPr lang="en-US" sz="2800" dirty="0" err="1"/>
              <a:t>procedimientos</a:t>
            </a:r>
            <a:r>
              <a:rPr lang="en-US" sz="2800" dirty="0"/>
              <a:t> </a:t>
            </a:r>
            <a:r>
              <a:rPr lang="en-US" sz="2800" dirty="0" err="1"/>
              <a:t>subsecuentes</a:t>
            </a:r>
            <a:r>
              <a:rPr lang="en-US" sz="28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6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58456" cy="1400530"/>
          </a:xfrm>
        </p:spPr>
        <p:txBody>
          <a:bodyPr>
            <a:normAutofit/>
          </a:bodyPr>
          <a:lstStyle/>
          <a:p>
            <a:r>
              <a:rPr lang="en-US" dirty="0" err="1"/>
              <a:t>Manejo</a:t>
            </a:r>
            <a:r>
              <a:rPr lang="en-US" dirty="0"/>
              <a:t> de </a:t>
            </a:r>
            <a:r>
              <a:rPr lang="en-US" dirty="0" err="1"/>
              <a:t>Sustancias</a:t>
            </a:r>
            <a:r>
              <a:rPr lang="en-US" dirty="0"/>
              <a:t>/</a:t>
            </a:r>
            <a:r>
              <a:rPr lang="en-US" dirty="0" err="1"/>
              <a:t>Agentes</a:t>
            </a:r>
            <a:r>
              <a:rPr lang="en-US" dirty="0"/>
              <a:t> </a:t>
            </a:r>
            <a:r>
              <a:rPr lang="en-US" dirty="0" err="1"/>
              <a:t>Peligrosos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3"/>
            <a:ext cx="10958456" cy="4721629"/>
          </a:xfrm>
        </p:spPr>
        <p:txBody>
          <a:bodyPr>
            <a:normAutofit/>
          </a:bodyPr>
          <a:lstStyle/>
          <a:p>
            <a:r>
              <a:rPr lang="en-US" sz="2800" dirty="0"/>
              <a:t>MSDS  o SDS </a:t>
            </a:r>
            <a:r>
              <a:rPr lang="mr-IN" sz="2800" dirty="0"/>
              <a:t>–</a:t>
            </a:r>
            <a:r>
              <a:rPr lang="en-US" sz="2800" dirty="0"/>
              <a:t> Safety Data Sheet</a:t>
            </a:r>
          </a:p>
          <a:p>
            <a:r>
              <a:rPr lang="en-US" sz="2800" dirty="0" err="1"/>
              <a:t>Nombre</a:t>
            </a:r>
            <a:r>
              <a:rPr lang="en-US" sz="2800" dirty="0"/>
              <a:t>, </a:t>
            </a:r>
            <a:r>
              <a:rPr lang="en-US" sz="2800" dirty="0" err="1"/>
              <a:t>clasificación</a:t>
            </a:r>
            <a:r>
              <a:rPr lang="en-US" sz="2800" dirty="0"/>
              <a:t>, </a:t>
            </a:r>
            <a:r>
              <a:rPr lang="en-US" sz="2800" dirty="0" err="1"/>
              <a:t>riesgos</a:t>
            </a:r>
            <a:r>
              <a:rPr lang="en-US" sz="2800" dirty="0"/>
              <a:t>, </a:t>
            </a:r>
            <a:r>
              <a:rPr lang="en-US" sz="2800" dirty="0" err="1"/>
              <a:t>primeros</a:t>
            </a:r>
            <a:r>
              <a:rPr lang="en-US" sz="2800" dirty="0"/>
              <a:t> </a:t>
            </a:r>
            <a:r>
              <a:rPr lang="en-US" sz="2800" dirty="0" err="1"/>
              <a:t>auxilios</a:t>
            </a:r>
            <a:r>
              <a:rPr lang="en-US" sz="2800" dirty="0"/>
              <a:t>, </a:t>
            </a:r>
            <a:r>
              <a:rPr lang="en-US" sz="2800" dirty="0" err="1"/>
              <a:t>disposición</a:t>
            </a:r>
            <a:endParaRPr lang="en-US" sz="2800" dirty="0"/>
          </a:p>
          <a:p>
            <a:r>
              <a:rPr lang="en-US" sz="2800" dirty="0" err="1"/>
              <a:t>Ejemplos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/>
              <a:t>	- </a:t>
            </a:r>
            <a:r>
              <a:rPr lang="en-US" sz="2400" dirty="0" err="1"/>
              <a:t>Acrilamida</a:t>
            </a:r>
            <a:r>
              <a:rPr lang="en-US" sz="2400" dirty="0"/>
              <a:t> – </a:t>
            </a:r>
            <a:r>
              <a:rPr lang="en-US" sz="2400" dirty="0">
                <a:hlinkClick r:id="rId2"/>
              </a:rPr>
              <a:t>https://pubchem.ncbi.nlm.nih.gov/compound/acrylamide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- </a:t>
            </a:r>
            <a:r>
              <a:rPr lang="en-US" sz="2400" dirty="0" err="1"/>
              <a:t>Bromuro</a:t>
            </a:r>
            <a:r>
              <a:rPr lang="en-US" sz="2400" dirty="0"/>
              <a:t> de </a:t>
            </a:r>
            <a:r>
              <a:rPr lang="en-US" sz="2400" dirty="0" err="1"/>
              <a:t>Etidio</a:t>
            </a:r>
            <a:r>
              <a:rPr lang="en-US" sz="2400" dirty="0"/>
              <a:t> – </a:t>
            </a:r>
            <a:r>
              <a:rPr lang="en-US" sz="2400" dirty="0">
                <a:hlinkClick r:id="rId3"/>
              </a:rPr>
              <a:t>https://pubchem.ncbi.nlm.nih.gov/compound/14710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- Luz </a:t>
            </a:r>
            <a:r>
              <a:rPr lang="en-US" sz="2400" dirty="0" err="1"/>
              <a:t>ultrvioleta</a:t>
            </a:r>
            <a:r>
              <a:rPr lang="en-US" sz="2400" dirty="0"/>
              <a:t> (UV) –</a:t>
            </a:r>
          </a:p>
          <a:p>
            <a:pPr marL="0" indent="0">
              <a:buNone/>
            </a:pPr>
            <a:r>
              <a:rPr lang="en-US" sz="2400" dirty="0"/>
              <a:t>		- </a:t>
            </a:r>
            <a:r>
              <a:rPr lang="en-US" sz="2400" dirty="0" err="1"/>
              <a:t>Electricidad</a:t>
            </a:r>
            <a:r>
              <a:rPr lang="en-US" sz="2400" dirty="0"/>
              <a:t> –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3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58456" cy="1400530"/>
          </a:xfrm>
        </p:spPr>
        <p:txBody>
          <a:bodyPr>
            <a:normAutofit/>
          </a:bodyPr>
          <a:lstStyle/>
          <a:p>
            <a:r>
              <a:rPr lang="en-US" dirty="0" err="1"/>
              <a:t>Manejo</a:t>
            </a:r>
            <a:r>
              <a:rPr lang="en-US" dirty="0"/>
              <a:t> de </a:t>
            </a:r>
            <a:r>
              <a:rPr lang="en-US" dirty="0" err="1"/>
              <a:t>Sustancias</a:t>
            </a:r>
            <a:r>
              <a:rPr lang="en-US" dirty="0"/>
              <a:t>/</a:t>
            </a:r>
            <a:r>
              <a:rPr lang="en-US" dirty="0" err="1"/>
              <a:t>Agentes</a:t>
            </a:r>
            <a:r>
              <a:rPr lang="en-US" dirty="0"/>
              <a:t> </a:t>
            </a:r>
            <a:r>
              <a:rPr lang="en-US" dirty="0" err="1"/>
              <a:t>Peligrosos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6043"/>
            <a:ext cx="10958456" cy="4721629"/>
          </a:xfrm>
        </p:spPr>
        <p:txBody>
          <a:bodyPr>
            <a:normAutofit/>
          </a:bodyPr>
          <a:lstStyle/>
          <a:p>
            <a:r>
              <a:rPr lang="en-US" sz="2800" dirty="0" err="1"/>
              <a:t>Ejemplos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/>
              <a:t>	- </a:t>
            </a:r>
            <a:r>
              <a:rPr lang="en-US" sz="2400" dirty="0" err="1"/>
              <a:t>Acrilamida</a:t>
            </a:r>
            <a:r>
              <a:rPr lang="en-US" sz="2400" dirty="0"/>
              <a:t> – </a:t>
            </a:r>
            <a:r>
              <a:rPr lang="en-US" sz="2400" dirty="0" err="1"/>
              <a:t>neurotoxina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	- </a:t>
            </a:r>
            <a:r>
              <a:rPr lang="en-US" sz="2400" dirty="0" err="1"/>
              <a:t>guantes</a:t>
            </a:r>
            <a:r>
              <a:rPr lang="en-US" sz="2400" dirty="0"/>
              <a:t>,  </a:t>
            </a:r>
            <a:r>
              <a:rPr lang="en-US" sz="2400" dirty="0" err="1"/>
              <a:t>batas</a:t>
            </a:r>
            <a:r>
              <a:rPr lang="en-US" sz="2400" dirty="0"/>
              <a:t>, </a:t>
            </a:r>
            <a:r>
              <a:rPr lang="en-US" sz="2400" dirty="0" err="1"/>
              <a:t>gafas</a:t>
            </a:r>
            <a:r>
              <a:rPr lang="en-US" sz="2400" dirty="0"/>
              <a:t>, </a:t>
            </a:r>
            <a:r>
              <a:rPr lang="en-US" sz="2400" dirty="0" err="1"/>
              <a:t>lavado</a:t>
            </a:r>
            <a:r>
              <a:rPr lang="en-US" sz="2400" dirty="0"/>
              <a:t> de </a:t>
            </a:r>
            <a:r>
              <a:rPr lang="en-US" sz="2400" dirty="0" err="1"/>
              <a:t>manos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- </a:t>
            </a:r>
            <a:r>
              <a:rPr lang="en-US" sz="2400" dirty="0" err="1"/>
              <a:t>Bromuro</a:t>
            </a:r>
            <a:r>
              <a:rPr lang="en-US" sz="2400" dirty="0"/>
              <a:t> de </a:t>
            </a:r>
            <a:r>
              <a:rPr lang="en-US" sz="2400" dirty="0" err="1"/>
              <a:t>Etidio</a:t>
            </a:r>
            <a:r>
              <a:rPr lang="en-US" sz="2400" dirty="0"/>
              <a:t> – </a:t>
            </a:r>
            <a:r>
              <a:rPr lang="en-US" sz="2400" dirty="0" err="1"/>
              <a:t>carcinógeno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	- </a:t>
            </a:r>
            <a:r>
              <a:rPr lang="en-US" sz="2400" dirty="0" err="1"/>
              <a:t>guantes</a:t>
            </a:r>
            <a:r>
              <a:rPr lang="en-US" sz="2400" dirty="0"/>
              <a:t>, </a:t>
            </a:r>
            <a:r>
              <a:rPr lang="en-US" sz="2400" dirty="0" err="1"/>
              <a:t>batas</a:t>
            </a:r>
            <a:r>
              <a:rPr lang="en-US" sz="2400" dirty="0"/>
              <a:t>, </a:t>
            </a:r>
            <a:r>
              <a:rPr lang="en-US" sz="2400" dirty="0" err="1"/>
              <a:t>gafas</a:t>
            </a:r>
            <a:r>
              <a:rPr lang="en-US" sz="2400" dirty="0"/>
              <a:t>, </a:t>
            </a:r>
            <a:r>
              <a:rPr lang="en-US" sz="2400" dirty="0" err="1"/>
              <a:t>lavado</a:t>
            </a:r>
            <a:r>
              <a:rPr lang="en-US" sz="2400" dirty="0"/>
              <a:t> de </a:t>
            </a:r>
            <a:r>
              <a:rPr lang="en-US" sz="2400" dirty="0" err="1"/>
              <a:t>manos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- Luz </a:t>
            </a:r>
            <a:r>
              <a:rPr lang="en-US" sz="2400" dirty="0" err="1"/>
              <a:t>ultravioleta</a:t>
            </a:r>
            <a:r>
              <a:rPr lang="en-US" sz="2400" dirty="0"/>
              <a:t> (UV) – </a:t>
            </a:r>
            <a:r>
              <a:rPr lang="en-US" sz="2400" dirty="0" err="1"/>
              <a:t>posible</a:t>
            </a:r>
            <a:r>
              <a:rPr lang="en-US" sz="2400" dirty="0"/>
              <a:t> </a:t>
            </a:r>
            <a:r>
              <a:rPr lang="en-US" sz="2400" dirty="0" err="1"/>
              <a:t>carcinógeno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	- </a:t>
            </a:r>
            <a:r>
              <a:rPr lang="en-US" sz="2400" dirty="0" err="1"/>
              <a:t>gafas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- </a:t>
            </a:r>
            <a:r>
              <a:rPr lang="en-US" sz="2400" dirty="0" err="1"/>
              <a:t>Electricidad</a:t>
            </a:r>
            <a:r>
              <a:rPr lang="en-US" sz="2400" dirty="0"/>
              <a:t> – </a:t>
            </a:r>
            <a:r>
              <a:rPr lang="en-US" sz="2400" dirty="0" err="1"/>
              <a:t>riesgo</a:t>
            </a:r>
            <a:r>
              <a:rPr lang="en-US" sz="2400" dirty="0"/>
              <a:t> de </a:t>
            </a:r>
            <a:r>
              <a:rPr lang="en-US" sz="2400" dirty="0" err="1"/>
              <a:t>electrocución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	- </a:t>
            </a:r>
            <a:r>
              <a:rPr lang="en-US" sz="2400" dirty="0" err="1"/>
              <a:t>camaras</a:t>
            </a:r>
            <a:r>
              <a:rPr lang="en-US" sz="2400" dirty="0"/>
              <a:t> </a:t>
            </a:r>
            <a:r>
              <a:rPr lang="en-US" sz="2400" dirty="0" err="1"/>
              <a:t>cubiertas</a:t>
            </a:r>
            <a:r>
              <a:rPr lang="en-US" sz="2400" dirty="0"/>
              <a:t>, </a:t>
            </a:r>
            <a:r>
              <a:rPr lang="en-US" sz="2400" dirty="0" err="1"/>
              <a:t>manejo</a:t>
            </a:r>
            <a:r>
              <a:rPr lang="en-US" sz="2400" dirty="0"/>
              <a:t> de </a:t>
            </a:r>
            <a:r>
              <a:rPr lang="en-US" sz="2400" dirty="0" err="1"/>
              <a:t>fuentes</a:t>
            </a:r>
            <a:r>
              <a:rPr lang="en-US" sz="2400" dirty="0"/>
              <a:t> de </a:t>
            </a:r>
            <a:r>
              <a:rPr lang="en-US" sz="2400" dirty="0" err="1"/>
              <a:t>poder</a:t>
            </a:r>
            <a:r>
              <a:rPr lang="en-US" sz="2400" dirty="0"/>
              <a:t>, cables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58456" cy="1400530"/>
          </a:xfrm>
        </p:spPr>
        <p:txBody>
          <a:bodyPr/>
          <a:lstStyle/>
          <a:p>
            <a:r>
              <a:rPr lang="en-US" dirty="0" err="1"/>
              <a:t>Equipos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429793"/>
            <a:ext cx="10775576" cy="5261957"/>
          </a:xfrm>
        </p:spPr>
        <p:txBody>
          <a:bodyPr>
            <a:normAutofit/>
          </a:bodyPr>
          <a:lstStyle/>
          <a:p>
            <a:r>
              <a:rPr lang="en-US" sz="2800" dirty="0" err="1"/>
              <a:t>Centrífugas</a:t>
            </a:r>
            <a:r>
              <a:rPr lang="en-US" sz="2800" dirty="0"/>
              <a:t> </a:t>
            </a:r>
            <a:r>
              <a:rPr lang="mr-IN" sz="2800" dirty="0"/>
              <a:t>–</a:t>
            </a:r>
            <a:r>
              <a:rPr lang="en-US" sz="2800" dirty="0"/>
              <a:t> para </a:t>
            </a:r>
            <a:r>
              <a:rPr lang="en-US" sz="2800" dirty="0" err="1"/>
              <a:t>separar</a:t>
            </a:r>
            <a:r>
              <a:rPr lang="en-US" sz="2800" dirty="0"/>
              <a:t> </a:t>
            </a:r>
            <a:r>
              <a:rPr lang="en-US" sz="2800" dirty="0" err="1"/>
              <a:t>particulas</a:t>
            </a:r>
            <a:r>
              <a:rPr lang="en-US" sz="2800" dirty="0"/>
              <a:t> </a:t>
            </a:r>
            <a:r>
              <a:rPr lang="en-US" sz="2800" dirty="0" err="1"/>
              <a:t>sólidas</a:t>
            </a:r>
            <a:r>
              <a:rPr lang="en-US" sz="2800" dirty="0"/>
              <a:t> </a:t>
            </a:r>
            <a:r>
              <a:rPr lang="en-US" sz="2800" dirty="0" err="1"/>
              <a:t>suspendidas</a:t>
            </a:r>
            <a:r>
              <a:rPr lang="en-US" sz="2800" dirty="0"/>
              <a:t> en un </a:t>
            </a:r>
            <a:r>
              <a:rPr lang="en-US" sz="2800" dirty="0" err="1"/>
              <a:t>líquido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/>
              <a:t>	- </a:t>
            </a:r>
            <a:r>
              <a:rPr lang="en-US" sz="2400" dirty="0" err="1"/>
              <a:t>tubos</a:t>
            </a:r>
            <a:r>
              <a:rPr lang="en-US" sz="2400" dirty="0"/>
              <a:t>, rotor, </a:t>
            </a:r>
            <a:r>
              <a:rPr lang="en-US" sz="2400" dirty="0" err="1"/>
              <a:t>rotaciones</a:t>
            </a:r>
            <a:r>
              <a:rPr lang="en-US" sz="2400" dirty="0"/>
              <a:t> o rpm</a:t>
            </a:r>
            <a:r>
              <a:rPr lang="en-US" dirty="0"/>
              <a:t>, </a:t>
            </a:r>
            <a:r>
              <a:rPr lang="en-US" sz="2400" dirty="0" err="1"/>
              <a:t>gravedad</a:t>
            </a:r>
            <a:r>
              <a:rPr lang="en-US" sz="2400" dirty="0"/>
              <a:t>, </a:t>
            </a:r>
            <a:r>
              <a:rPr lang="en-US" sz="2400" dirty="0" err="1"/>
              <a:t>distancias</a:t>
            </a:r>
            <a:endParaRPr lang="en-US" sz="2400" dirty="0"/>
          </a:p>
          <a:p>
            <a:r>
              <a:rPr lang="en-US" sz="2400" b="1" dirty="0" err="1"/>
              <a:t>Asegúrese</a:t>
            </a:r>
            <a:r>
              <a:rPr lang="en-US" sz="2400" dirty="0"/>
              <a:t> de rotor </a:t>
            </a:r>
            <a:r>
              <a:rPr lang="en-US" sz="2400" dirty="0" err="1"/>
              <a:t>correcto</a:t>
            </a:r>
            <a:r>
              <a:rPr lang="en-US" sz="2400" dirty="0"/>
              <a:t>, e </a:t>
            </a:r>
            <a:r>
              <a:rPr lang="en-US" sz="2400" dirty="0" err="1"/>
              <a:t>instalado</a:t>
            </a:r>
            <a:r>
              <a:rPr lang="en-US" sz="2400" dirty="0"/>
              <a:t> de la forma </a:t>
            </a:r>
            <a:r>
              <a:rPr lang="en-US" sz="2400" dirty="0" err="1"/>
              <a:t>correcta</a:t>
            </a:r>
            <a:endParaRPr lang="en-US" sz="2400" dirty="0"/>
          </a:p>
          <a:p>
            <a:r>
              <a:rPr lang="en-US" sz="2400" b="1" dirty="0" err="1"/>
              <a:t>Siempre</a:t>
            </a:r>
            <a:r>
              <a:rPr lang="en-US" sz="2400" b="1" dirty="0"/>
              <a:t> </a:t>
            </a:r>
            <a:r>
              <a:rPr lang="en-US" sz="2400" b="1" dirty="0" err="1"/>
              <a:t>debe</a:t>
            </a:r>
            <a:r>
              <a:rPr lang="en-US" sz="2400" b="1" dirty="0"/>
              <a:t> </a:t>
            </a:r>
            <a:r>
              <a:rPr lang="en-US" sz="2400" b="1" dirty="0" err="1"/>
              <a:t>balancear</a:t>
            </a:r>
            <a:r>
              <a:rPr lang="en-US" sz="2400" b="1" dirty="0"/>
              <a:t> el rotor </a:t>
            </a:r>
            <a:r>
              <a:rPr lang="en-US" sz="2400" dirty="0"/>
              <a:t>– </a:t>
            </a:r>
            <a:r>
              <a:rPr lang="en-US" sz="2400" dirty="0" err="1"/>
              <a:t>tubos</a:t>
            </a:r>
            <a:r>
              <a:rPr lang="en-US" sz="2400" dirty="0"/>
              <a:t> </a:t>
            </a:r>
            <a:r>
              <a:rPr lang="en-US" sz="2400" dirty="0" err="1"/>
              <a:t>opuestos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contengan</a:t>
            </a:r>
            <a:r>
              <a:rPr lang="en-US" sz="2400" dirty="0"/>
              <a:t> el 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volumen</a:t>
            </a:r>
            <a:r>
              <a:rPr lang="en-US" sz="2400" dirty="0"/>
              <a:t> de </a:t>
            </a:r>
            <a:r>
              <a:rPr lang="en-US" sz="2400" dirty="0" err="1"/>
              <a:t>fluido</a:t>
            </a:r>
            <a:r>
              <a:rPr lang="en-US" sz="2400" dirty="0"/>
              <a:t> o </a:t>
            </a:r>
            <a:r>
              <a:rPr lang="en-US" sz="2400" dirty="0" err="1"/>
              <a:t>igual</a:t>
            </a:r>
            <a:r>
              <a:rPr lang="en-US" sz="2400" dirty="0"/>
              <a:t> peso</a:t>
            </a:r>
          </a:p>
          <a:p>
            <a:pPr lvl="1"/>
            <a:r>
              <a:rPr lang="en-US" sz="2200" dirty="0"/>
              <a:t>un </a:t>
            </a:r>
            <a:r>
              <a:rPr lang="en-US" sz="2200" dirty="0" err="1"/>
              <a:t>sonido</a:t>
            </a:r>
            <a:r>
              <a:rPr lang="en-US" sz="2200" dirty="0"/>
              <a:t> </a:t>
            </a:r>
            <a:r>
              <a:rPr lang="en-US" sz="2200" dirty="0" err="1"/>
              <a:t>fuerte</a:t>
            </a:r>
            <a:r>
              <a:rPr lang="en-US" sz="2200" dirty="0"/>
              <a:t> y </a:t>
            </a:r>
            <a:r>
              <a:rPr lang="en-US" sz="2200" dirty="0" err="1"/>
              <a:t>algunas</a:t>
            </a:r>
            <a:r>
              <a:rPr lang="en-US" sz="2200" dirty="0"/>
              <a:t> </a:t>
            </a:r>
            <a:r>
              <a:rPr lang="en-US" sz="2200" dirty="0" err="1"/>
              <a:t>centrífugas</a:t>
            </a:r>
            <a:r>
              <a:rPr lang="en-US" sz="2200" dirty="0"/>
              <a:t> se </a:t>
            </a:r>
            <a:r>
              <a:rPr lang="en-US" sz="2200" dirty="0" err="1"/>
              <a:t>apagan</a:t>
            </a:r>
            <a:r>
              <a:rPr lang="en-US" sz="2200" dirty="0"/>
              <a:t> </a:t>
            </a:r>
            <a:r>
              <a:rPr lang="en-US" sz="2200" dirty="0" err="1"/>
              <a:t>automáticamente</a:t>
            </a:r>
            <a:r>
              <a:rPr lang="en-US" sz="2200" dirty="0"/>
              <a:t>, </a:t>
            </a:r>
            <a:r>
              <a:rPr lang="en-US" sz="2200" dirty="0" err="1"/>
              <a:t>indicativo</a:t>
            </a:r>
            <a:r>
              <a:rPr lang="en-US" sz="2200" dirty="0"/>
              <a:t> de </a:t>
            </a:r>
            <a:r>
              <a:rPr lang="en-US" sz="2200" dirty="0" err="1"/>
              <a:t>falta</a:t>
            </a:r>
            <a:r>
              <a:rPr lang="en-US" sz="2200" dirty="0"/>
              <a:t> de balance. </a:t>
            </a:r>
          </a:p>
          <a:p>
            <a:r>
              <a:rPr lang="en-US" sz="2400" b="1" dirty="0" err="1"/>
              <a:t>Asegúrese</a:t>
            </a:r>
            <a:r>
              <a:rPr lang="en-US" sz="2400" dirty="0"/>
              <a:t> de </a:t>
            </a:r>
            <a:r>
              <a:rPr lang="en-US" sz="2400" dirty="0" err="1"/>
              <a:t>usar</a:t>
            </a:r>
            <a:r>
              <a:rPr lang="en-US" sz="2400" dirty="0"/>
              <a:t> el </a:t>
            </a:r>
            <a:r>
              <a:rPr lang="en-US" sz="2400" dirty="0" err="1"/>
              <a:t>tubo</a:t>
            </a:r>
            <a:r>
              <a:rPr lang="en-US" sz="2400" dirty="0"/>
              <a:t> </a:t>
            </a:r>
            <a:r>
              <a:rPr lang="en-US" sz="2400" dirty="0" err="1"/>
              <a:t>correcto</a:t>
            </a:r>
            <a:r>
              <a:rPr lang="en-US" sz="2400" dirty="0"/>
              <a:t> para el rotor, la </a:t>
            </a:r>
            <a:r>
              <a:rPr lang="en-US" sz="2400" dirty="0" err="1"/>
              <a:t>velocidad</a:t>
            </a:r>
            <a:r>
              <a:rPr lang="en-US" sz="2400" dirty="0"/>
              <a:t> </a:t>
            </a:r>
            <a:r>
              <a:rPr lang="en-US" sz="2400" dirty="0" err="1"/>
              <a:t>deseada</a:t>
            </a:r>
            <a:r>
              <a:rPr lang="en-US" sz="2400" dirty="0"/>
              <a:t> y el  </a:t>
            </a:r>
            <a:r>
              <a:rPr lang="en-US" sz="2400" dirty="0" err="1"/>
              <a:t>reactivo</a:t>
            </a:r>
            <a:r>
              <a:rPr lang="en-US" sz="2400" dirty="0"/>
              <a:t> a </a:t>
            </a:r>
            <a:r>
              <a:rPr lang="en-US" sz="2400" dirty="0" err="1"/>
              <a:t>preparar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327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961</TotalTime>
  <Words>2121</Words>
  <Application>Microsoft Macintosh PowerPoint</Application>
  <PresentationFormat>Widescreen</PresentationFormat>
  <Paragraphs>267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Wingdings 3</vt:lpstr>
      <vt:lpstr>Ion</vt:lpstr>
      <vt:lpstr>Introducción: Reglas de Seguridad Uso de Equipos Básicos Micropipetas </vt:lpstr>
      <vt:lpstr>Objetivos</vt:lpstr>
      <vt:lpstr>Reglas de Seguridad</vt:lpstr>
      <vt:lpstr>Reglas de Seguridad</vt:lpstr>
      <vt:lpstr>Reglas de Seguridad</vt:lpstr>
      <vt:lpstr>Reglas de Seguridad</vt:lpstr>
      <vt:lpstr>Manejo de Sustancias/Agentes Peligrosos</vt:lpstr>
      <vt:lpstr>Manejo de Sustancias/Agentes Peligrosos</vt:lpstr>
      <vt:lpstr>Equipos</vt:lpstr>
      <vt:lpstr>Equipos – centrífugas… continuación</vt:lpstr>
      <vt:lpstr>Centrífugas</vt:lpstr>
      <vt:lpstr>Micropipetas </vt:lpstr>
      <vt:lpstr>Micropipetas - Reglas</vt:lpstr>
      <vt:lpstr>Micropipetas - Reglas</vt:lpstr>
      <vt:lpstr>Ejercicio de práctica: Micropipetas</vt:lpstr>
      <vt:lpstr>Micropipetas </vt:lpstr>
      <vt:lpstr>Ejercicio de práctica: Micropipetas</vt:lpstr>
      <vt:lpstr>Ejercicio de práctica: Micropipetas</vt:lpstr>
      <vt:lpstr>Ejercicio de práctica: Micropipetas</vt:lpstr>
      <vt:lpstr>Practica de lectura</vt:lpstr>
      <vt:lpstr>Ejercicio de práctica: Micropipetas</vt:lpstr>
      <vt:lpstr>Ejercicio de práctica: Micropipetas</vt:lpstr>
      <vt:lpstr>Ejercicio de práctica: Micropipetas</vt:lpstr>
      <vt:lpstr>Ejercicio de práctica: Micropipetas</vt:lpstr>
      <vt:lpstr>Materiales</vt:lpstr>
      <vt:lpstr>Ejercicio de práctica: Protocolo</vt:lpstr>
      <vt:lpstr>Ejercicio de práctica: Protocolo</vt:lpstr>
      <vt:lpstr>Ejercicio de práctica: Protocolo</vt:lpstr>
      <vt:lpstr>Protocolo</vt:lpstr>
      <vt:lpstr>Resultados</vt:lpstr>
      <vt:lpstr>Preguntas de repaso  </vt:lpstr>
      <vt:lpstr>Preguntas de repaso  </vt:lpstr>
      <vt:lpstr>Referencias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Introducción: Reglas de Seguridad Uso de Equipos Básicos </dc:title>
  <dc:creator>Microsoft Office User</dc:creator>
  <cp:lastModifiedBy>JOSE A. CARDE SERRANO</cp:lastModifiedBy>
  <cp:revision>33</cp:revision>
  <dcterms:created xsi:type="dcterms:W3CDTF">2019-01-17T02:31:44Z</dcterms:created>
  <dcterms:modified xsi:type="dcterms:W3CDTF">2020-01-27T03:15:33Z</dcterms:modified>
</cp:coreProperties>
</file>