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6" r:id="rId6"/>
    <p:sldId id="268" r:id="rId7"/>
    <p:sldId id="272" r:id="rId8"/>
    <p:sldId id="273" r:id="rId9"/>
    <p:sldId id="274" r:id="rId10"/>
    <p:sldId id="281" r:id="rId11"/>
    <p:sldId id="275" r:id="rId12"/>
    <p:sldId id="284" r:id="rId13"/>
    <p:sldId id="285" r:id="rId14"/>
    <p:sldId id="278" r:id="rId15"/>
    <p:sldId id="277" r:id="rId16"/>
    <p:sldId id="280" r:id="rId17"/>
    <p:sldId id="269" r:id="rId18"/>
    <p:sldId id="282" r:id="rId19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57" d="100"/>
          <a:sy n="5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5849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3568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0985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1781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3215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2367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427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0585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3415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5169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553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0451-F75B-4838-8BB6-01658A5EE8B8}" type="datetimeFigureOut">
              <a:rPr lang="es-PR" smtClean="0"/>
              <a:t>02/10/19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8E635-8F47-4CBB-A7A8-30A94AEF8E2B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3597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doi:10.3908/wormatlas.1.2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 err="1"/>
              <a:t>Laboratorio</a:t>
            </a:r>
            <a:r>
              <a:rPr lang="en-US" sz="5800" dirty="0"/>
              <a:t> 3: </a:t>
            </a:r>
            <a:r>
              <a:rPr lang="en-US" sz="5800" dirty="0" err="1" smtClean="0"/>
              <a:t>Gametog</a:t>
            </a:r>
            <a:r>
              <a:rPr lang="en-US" sz="5800" dirty="0" err="1" smtClean="0"/>
              <a:t>énesis</a:t>
            </a:r>
            <a:r>
              <a:rPr lang="en-US" sz="5800" smtClean="0"/>
              <a:t> </a:t>
            </a:r>
            <a:r>
              <a:rPr lang="en-US" sz="5800" smtClean="0"/>
              <a:t>y </a:t>
            </a:r>
            <a:r>
              <a:rPr lang="en-US" sz="5800" dirty="0" err="1"/>
              <a:t>estructuras</a:t>
            </a:r>
            <a:r>
              <a:rPr lang="en-US" sz="5800" dirty="0"/>
              <a:t> </a:t>
            </a:r>
            <a:r>
              <a:rPr lang="en-US" sz="5800" dirty="0" err="1"/>
              <a:t>reproductoras</a:t>
            </a:r>
            <a:r>
              <a:rPr lang="en-US" sz="5800" i="1" dirty="0"/>
              <a:t/>
            </a:r>
            <a:br>
              <a:rPr lang="en-US" sz="5800" i="1" dirty="0"/>
            </a:br>
            <a:r>
              <a:rPr lang="en-US" sz="5800" i="1" dirty="0"/>
              <a:t>C. </a:t>
            </a:r>
            <a:r>
              <a:rPr lang="en-US" sz="5800" i="1" dirty="0" err="1"/>
              <a:t>elegans</a:t>
            </a:r>
            <a:endParaRPr lang="es-PR" sz="5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s-PR">
                <a:solidFill>
                  <a:schemeClr val="accent1"/>
                </a:solidFill>
              </a:rPr>
              <a:t>Laboratorio de Biología del Desarrollo BIOL 3030</a:t>
            </a:r>
          </a:p>
          <a:p>
            <a:r>
              <a:rPr lang="es-PR">
                <a:solidFill>
                  <a:schemeClr val="accent1"/>
                </a:solidFill>
              </a:rPr>
              <a:t>José A. Cardé-Serrano, PhD</a:t>
            </a:r>
          </a:p>
          <a:p>
            <a:r>
              <a:rPr lang="es-PR">
                <a:solidFill>
                  <a:schemeClr val="accent1"/>
                </a:solidFill>
              </a:rPr>
              <a:t>Ángel G. Vargas-Figueroa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63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47F56-9190-4AA5-A7C0-DFE8090B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Ventajas</a:t>
            </a:r>
            <a:r>
              <a:rPr lang="en-US" dirty="0"/>
              <a:t> para </a:t>
            </a:r>
            <a:r>
              <a:rPr lang="en-US" dirty="0" err="1"/>
              <a:t>estudiar</a:t>
            </a:r>
            <a:r>
              <a:rPr lang="en-US" dirty="0"/>
              <a:t> </a:t>
            </a:r>
            <a:r>
              <a:rPr lang="en-US" dirty="0" err="1"/>
              <a:t>desarrollo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950B98-79B1-4FA8-9757-DDFEAAC5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299"/>
            <a:ext cx="10515600" cy="4147863"/>
          </a:xfrm>
        </p:spPr>
        <p:txBody>
          <a:bodyPr>
            <a:normAutofit/>
          </a:bodyPr>
          <a:lstStyle/>
          <a:p>
            <a:r>
              <a:rPr lang="es-PR" sz="2400" dirty="0"/>
              <a:t>Es transparente a lo largo de toda su vida, lo que facilita la observación de su desarrollo temprano bajo el microscopio.</a:t>
            </a:r>
          </a:p>
          <a:p>
            <a:endParaRPr lang="es-PR" sz="2400" dirty="0"/>
          </a:p>
          <a:p>
            <a:r>
              <a:rPr lang="es-PR" sz="2400" dirty="0"/>
              <a:t>Es hermafrodita, lo que favorece la obtención y mantenimiento de individuos con mutaciones recesivas</a:t>
            </a:r>
          </a:p>
          <a:p>
            <a:endParaRPr lang="es-PR" sz="2400" dirty="0"/>
          </a:p>
          <a:p>
            <a:r>
              <a:rPr lang="es-PR" sz="2400" dirty="0"/>
              <a:t>Organismos simples; cuentan con sistema nervioso y digestivo bien definidos</a:t>
            </a:r>
          </a:p>
          <a:p>
            <a:endParaRPr lang="es-PR" sz="2400" dirty="0"/>
          </a:p>
          <a:p>
            <a:r>
              <a:rPr lang="es-PR" sz="2400" dirty="0"/>
              <a:t>Número definido de células (959) lo que ha permitido caracterizar cómo se genera cada linaje celular a lo largo del desarrollo.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329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3EDD119B-6BFA-4C3F-90CE-97DAFD604E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Biología del desarrollo de </a:t>
            </a:r>
            <a:r>
              <a:rPr lang="en-US" sz="48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C. elegans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000" kern="1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xmlns="" id="{DC1572D0-F0FD-4D84-8F82-DC59140EB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55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154D68-E5A2-449C-AE9D-B175B07A4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693" y="133686"/>
            <a:ext cx="8704613" cy="67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9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7C944-708C-4FB9-9EA7-1820ED55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13987"/>
            <a:ext cx="3363974" cy="2653199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pPr algn="ctr"/>
            <a:r>
              <a:rPr lang="es-ES" sz="2700" dirty="0">
                <a:solidFill>
                  <a:schemeClr val="bg1"/>
                </a:solidFill>
              </a:rPr>
              <a:t>Tejidos componentes del sistema reproductor adulto: la gónada somática, la línea germinal y el aparato de puesta de huevos.</a:t>
            </a: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CBDCE4-F2BB-4656-8689-BC54450C7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867186"/>
            <a:ext cx="3363974" cy="3897002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a--Número de células terminales por brazo anterior o posterior (n, n) o gónada completa (n).</a:t>
            </a:r>
          </a:p>
          <a:p>
            <a:r>
              <a:rPr lang="es-ES" sz="1600" dirty="0">
                <a:solidFill>
                  <a:schemeClr val="bg1"/>
                </a:solidFill>
              </a:rPr>
              <a:t>b--Excepto en el caso de las neuronas HSNL / R, que nacen en el embrión, los tejidos reproductivos se generan </a:t>
            </a:r>
            <a:r>
              <a:rPr lang="es-ES" sz="1600" dirty="0" err="1">
                <a:solidFill>
                  <a:schemeClr val="bg1"/>
                </a:solidFill>
              </a:rPr>
              <a:t>post-embriónicamente</a:t>
            </a:r>
            <a:r>
              <a:rPr lang="es-ES" sz="1600" dirty="0">
                <a:solidFill>
                  <a:schemeClr val="bg1"/>
                </a:solidFill>
              </a:rPr>
              <a:t> a partir de las células precursoras presentes en el animal en el momento de la eclosión.</a:t>
            </a:r>
          </a:p>
          <a:p>
            <a:r>
              <a:rPr lang="es-ES" sz="1600" dirty="0">
                <a:solidFill>
                  <a:schemeClr val="bg1"/>
                </a:solidFill>
              </a:rPr>
              <a:t>c--La célula de anclaje es una célula transitoria que funciona durante el desarrollo y luego se fusiona con el útero a fines de L4.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8C060BC-F44B-466A-8A57-A6EAE51F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213987"/>
            <a:ext cx="6250769" cy="4719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B175DC-29B9-4E52-BDA4-08C4B67AA47A}"/>
              </a:ext>
            </a:extLst>
          </p:cNvPr>
          <p:cNvSpPr txBox="1"/>
          <p:nvPr/>
        </p:nvSpPr>
        <p:spPr>
          <a:xfrm>
            <a:off x="5648951" y="5286860"/>
            <a:ext cx="5548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(DTC) Célula de la punta distal; (DG) </a:t>
            </a:r>
            <a:r>
              <a:rPr lang="es-ES" dirty="0" err="1"/>
              <a:t>gonada</a:t>
            </a:r>
            <a:r>
              <a:rPr lang="es-ES" dirty="0"/>
              <a:t> distal; (PG) </a:t>
            </a:r>
            <a:r>
              <a:rPr lang="es-ES" dirty="0" err="1"/>
              <a:t>gonada</a:t>
            </a:r>
            <a:r>
              <a:rPr lang="es-ES" dirty="0"/>
              <a:t> proximal; (</a:t>
            </a:r>
            <a:r>
              <a:rPr lang="es-ES" dirty="0" err="1"/>
              <a:t>Sp</a:t>
            </a:r>
            <a:r>
              <a:rPr lang="es-ES" dirty="0"/>
              <a:t>) </a:t>
            </a:r>
            <a:r>
              <a:rPr lang="es-ES" dirty="0" err="1"/>
              <a:t>spermatheca</a:t>
            </a:r>
            <a:r>
              <a:rPr lang="es-ES" dirty="0"/>
              <a:t>; (</a:t>
            </a:r>
            <a:r>
              <a:rPr lang="es-ES" dirty="0" err="1"/>
              <a:t>Sp</a:t>
            </a:r>
            <a:r>
              <a:rPr lang="es-ES" dirty="0"/>
              <a:t>-ut) válvula uterina </a:t>
            </a:r>
            <a:r>
              <a:rPr lang="es-ES" dirty="0" err="1"/>
              <a:t>espermatecal</a:t>
            </a:r>
            <a:r>
              <a:rPr lang="es-ES" dirty="0"/>
              <a:t>; VC1-6 y HSNL / R son neuronas motoras que controlan la puesta de huevos.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11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F5915-8875-4633-930C-0F701562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 err="1"/>
              <a:t>Etapas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C8B6DC-31C7-4E2D-9D1F-7A1E95C2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endParaRPr lang="en-US" sz="1800"/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F94125-01D7-41EB-BDB9-852609603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2" b="-1"/>
          <a:stretch/>
        </p:blipFill>
        <p:spPr>
          <a:xfrm>
            <a:off x="3952069" y="629266"/>
            <a:ext cx="7460784" cy="60169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851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40B961-D019-4B54-9484-DD06062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Estructuras reproductoras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B83DFF0-06BF-4008-A4F6-AE22B02D0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271" y="1675227"/>
            <a:ext cx="767545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364D8-DF2B-4FCF-9598-99C4EAEC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Animación</a:t>
            </a:r>
            <a:r>
              <a:rPr lang="en-US" dirty="0"/>
              <a:t> de </a:t>
            </a:r>
            <a:r>
              <a:rPr lang="en-US" dirty="0" err="1"/>
              <a:t>fecundación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4677E2-75EE-45CE-8B92-F49689364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3" y="1472540"/>
            <a:ext cx="6254607" cy="469095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98792F-7FEA-45E3-B15C-035A9E791926}"/>
              </a:ext>
            </a:extLst>
          </p:cNvPr>
          <p:cNvSpPr/>
          <p:nvPr/>
        </p:nvSpPr>
        <p:spPr>
          <a:xfrm>
            <a:off x="7766462" y="2743200"/>
            <a:ext cx="3479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Una </a:t>
            </a:r>
            <a:r>
              <a:rPr lang="en-US" sz="2400" dirty="0" err="1"/>
              <a:t>vez</a:t>
            </a:r>
            <a:r>
              <a:rPr lang="en-US" sz="2400" dirty="0"/>
              <a:t> el macho </a:t>
            </a:r>
            <a:r>
              <a:rPr lang="en-US" sz="2400" dirty="0" err="1"/>
              <a:t>reconoce</a:t>
            </a:r>
            <a:r>
              <a:rPr lang="en-US" sz="2400" dirty="0"/>
              <a:t> el </a:t>
            </a:r>
            <a:r>
              <a:rPr lang="en-US" sz="2400" dirty="0" err="1"/>
              <a:t>hemafrodita</a:t>
            </a:r>
            <a:r>
              <a:rPr lang="en-US" sz="2400" dirty="0"/>
              <a:t>, </a:t>
            </a:r>
            <a:r>
              <a:rPr lang="en-US" sz="2400" dirty="0" err="1"/>
              <a:t>comienza</a:t>
            </a:r>
            <a:r>
              <a:rPr lang="en-US" sz="2400" dirty="0"/>
              <a:t> a </a:t>
            </a:r>
            <a:r>
              <a:rPr lang="en-US" sz="2400" dirty="0" err="1"/>
              <a:t>buscar</a:t>
            </a:r>
            <a:r>
              <a:rPr lang="en-US" sz="2400" dirty="0"/>
              <a:t> la cola hasta </a:t>
            </a:r>
            <a:r>
              <a:rPr lang="en-US" sz="2400" dirty="0" err="1"/>
              <a:t>encontrar</a:t>
            </a:r>
            <a:r>
              <a:rPr lang="en-US" sz="2400" dirty="0"/>
              <a:t> la vulva. El macho </a:t>
            </a:r>
            <a:r>
              <a:rPr lang="en-US" sz="2400" dirty="0" err="1"/>
              <a:t>inserta</a:t>
            </a:r>
            <a:r>
              <a:rPr lang="en-US" sz="2400" dirty="0"/>
              <a:t> sus </a:t>
            </a:r>
            <a:r>
              <a:rPr lang="en-US" sz="2400" dirty="0" err="1"/>
              <a:t>espículas</a:t>
            </a:r>
            <a:r>
              <a:rPr lang="en-US" sz="2400" dirty="0"/>
              <a:t> y </a:t>
            </a:r>
            <a:r>
              <a:rPr lang="en-US" sz="2400" dirty="0" err="1"/>
              <a:t>descarga</a:t>
            </a:r>
            <a:r>
              <a:rPr lang="en-US" sz="2400" dirty="0"/>
              <a:t> los </a:t>
            </a:r>
            <a:r>
              <a:rPr lang="en-US" sz="2400" dirty="0" err="1"/>
              <a:t>espermatozoides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44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60" r="-1" b="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EA07B-B795-43C9-9221-EAFD50B0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8C4639-11AE-4943-8B58-A531D752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Wolkow</a:t>
            </a:r>
            <a:r>
              <a:rPr lang="en-US" dirty="0"/>
              <a:t>, C.A. and Hall, D.H. 2015. Introduction to the Dauer Larva, Overview. In </a:t>
            </a:r>
            <a:r>
              <a:rPr lang="en-US" dirty="0" err="1"/>
              <a:t>WormAtlas</a:t>
            </a:r>
            <a:r>
              <a:rPr lang="en-US" dirty="0"/>
              <a:t>. doi:10.3908/</a:t>
            </a:r>
            <a:r>
              <a:rPr lang="en-US" dirty="0" err="1"/>
              <a:t>wormatlas.XXX</a:t>
            </a:r>
            <a:r>
              <a:rPr lang="en-US" dirty="0"/>
              <a:t> Edited for the web by Laura A. Herndon. Last revision: January 15, 2015.</a:t>
            </a:r>
          </a:p>
          <a:p>
            <a:r>
              <a:rPr lang="es-PR" dirty="0"/>
              <a:t>https://www.uni-giessen.de/fbz/fb11/institute/biochemie/forschungbiochemie/proteinanalytik/celeganslabor</a:t>
            </a:r>
          </a:p>
          <a:p>
            <a:r>
              <a:rPr lang="en-US" dirty="0"/>
              <a:t>Brenner S. The Genetics of Caenorhabditis elegans. Genetics 1974;77:71–94. [PubMed: 4366476]</a:t>
            </a:r>
          </a:p>
          <a:p>
            <a:r>
              <a:rPr lang="en-US" dirty="0" err="1"/>
              <a:t>Lints</a:t>
            </a:r>
            <a:r>
              <a:rPr lang="en-US" dirty="0"/>
              <a:t>, R. and Hall, D.H. 2009. Reproductive system, overview. In</a:t>
            </a:r>
            <a:r>
              <a:rPr lang="en-US" i="1" dirty="0"/>
              <a:t> </a:t>
            </a:r>
            <a:r>
              <a:rPr lang="en-US" i="1" dirty="0" err="1"/>
              <a:t>WormAtlas</a:t>
            </a:r>
            <a:r>
              <a:rPr lang="en-US" dirty="0"/>
              <a:t>. 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doi:10.3908/wormatlas.1.21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Edited for the web by Laura A. Herndon. Last revision: June 16, 2010.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0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Objetivos</a:t>
            </a:r>
            <a:endParaRPr lang="es-PR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PR" sz="2400" dirty="0"/>
              <a:t>Al finalizar, el estudiante estará capacitado para:</a:t>
            </a:r>
          </a:p>
          <a:p>
            <a:r>
              <a:rPr lang="es-PR" sz="2400" dirty="0"/>
              <a:t>Conocer brevemente el organismo modelo </a:t>
            </a:r>
            <a:r>
              <a:rPr lang="es-PR" sz="2400" i="1" dirty="0" err="1"/>
              <a:t>Caenorhabditis</a:t>
            </a:r>
            <a:r>
              <a:rPr lang="es-PR" sz="2400" i="1" dirty="0"/>
              <a:t> </a:t>
            </a:r>
            <a:r>
              <a:rPr lang="es-PR" sz="2400" i="1" dirty="0" err="1"/>
              <a:t>elegans</a:t>
            </a:r>
            <a:r>
              <a:rPr lang="es-PR" sz="2400" dirty="0"/>
              <a:t>.</a:t>
            </a:r>
          </a:p>
          <a:p>
            <a:endParaRPr lang="es-PR" sz="2400" dirty="0"/>
          </a:p>
          <a:p>
            <a:r>
              <a:rPr lang="es-PR" sz="2400" dirty="0"/>
              <a:t>Entender la importancia de </a:t>
            </a:r>
            <a:r>
              <a:rPr lang="es-PR" sz="2400" i="1" dirty="0"/>
              <a:t>C. </a:t>
            </a:r>
            <a:r>
              <a:rPr lang="es-PR" sz="2400" i="1" dirty="0" err="1"/>
              <a:t>elegans</a:t>
            </a:r>
            <a:r>
              <a:rPr lang="es-PR" sz="2400" i="1" dirty="0"/>
              <a:t> </a:t>
            </a:r>
            <a:r>
              <a:rPr lang="es-PR" sz="2400" dirty="0"/>
              <a:t>como modelo de investigación para la biología del desarrollo.</a:t>
            </a:r>
          </a:p>
          <a:p>
            <a:endParaRPr lang="es-PR" sz="2400" dirty="0"/>
          </a:p>
          <a:p>
            <a:r>
              <a:rPr lang="es-PR" sz="2400" dirty="0"/>
              <a:t>Conocer las etapas de desarrollo y estructuras anatómicas reproductoras de </a:t>
            </a:r>
            <a:r>
              <a:rPr lang="es-PR" sz="2400" i="1" dirty="0"/>
              <a:t>C. </a:t>
            </a:r>
            <a:r>
              <a:rPr lang="es-PR" sz="2400" i="1" dirty="0" err="1"/>
              <a:t>elegans</a:t>
            </a:r>
            <a:r>
              <a:rPr lang="es-PR" sz="2400" dirty="0"/>
              <a:t>.</a:t>
            </a:r>
          </a:p>
          <a:p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55561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 i="1" dirty="0">
                <a:solidFill>
                  <a:srgbClr val="FFFFFF"/>
                </a:solidFill>
              </a:rPr>
              <a:t>C. elegans</a:t>
            </a:r>
            <a:endParaRPr lang="es-PR" sz="2600" i="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504B2C-BDE0-4BFE-B0D5-2002F055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312278"/>
            <a:ext cx="7188199" cy="2349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165" y="3630478"/>
            <a:ext cx="7789089" cy="2747963"/>
          </a:xfrm>
        </p:spPr>
        <p:txBody>
          <a:bodyPr>
            <a:normAutofit/>
          </a:bodyPr>
          <a:lstStyle/>
          <a:p>
            <a:r>
              <a:rPr lang="es-PR" sz="2400" i="1" dirty="0" err="1"/>
              <a:t>Caenorhabditis</a:t>
            </a:r>
            <a:r>
              <a:rPr lang="es-PR" sz="2400" i="1" dirty="0"/>
              <a:t> </a:t>
            </a:r>
            <a:r>
              <a:rPr lang="es-PR" sz="2400" i="1" dirty="0" err="1"/>
              <a:t>elegans</a:t>
            </a:r>
            <a:r>
              <a:rPr lang="es-PR" sz="2400" i="1" dirty="0"/>
              <a:t> </a:t>
            </a:r>
            <a:r>
              <a:rPr lang="es-PR" sz="2400" dirty="0"/>
              <a:t>es una especie de nematodo de la familia </a:t>
            </a:r>
            <a:r>
              <a:rPr lang="es-PR" sz="2400" i="1" dirty="0" err="1"/>
              <a:t>Rhabditidae</a:t>
            </a:r>
            <a:r>
              <a:rPr lang="es-PR" sz="2400" dirty="0"/>
              <a:t> que mide aproximadamente 1 mm de longitud. </a:t>
            </a:r>
          </a:p>
          <a:p>
            <a:r>
              <a:rPr lang="es-PR" sz="2400" dirty="0"/>
              <a:t>Vive en ambientes templados. </a:t>
            </a:r>
          </a:p>
          <a:p>
            <a:r>
              <a:rPr lang="es-PR" sz="2400" dirty="0"/>
              <a:t>Ha sido un importante modelo de estudio para la biología, muy especialmente la genética del desarrollo, desde los años 1970.</a:t>
            </a:r>
          </a:p>
        </p:txBody>
      </p:sp>
      <p:pic>
        <p:nvPicPr>
          <p:cNvPr id="3074" name="Picture 2" descr="Symbol question.svg">
            <a:extLst>
              <a:ext uri="{FF2B5EF4-FFF2-40B4-BE49-F238E27FC236}">
                <a16:creationId xmlns:a16="http://schemas.microsoft.com/office/drawing/2014/main" xmlns="" id="{CBA4F20A-5519-4C8B-9B7A-3302BF0A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0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PR" dirty="0"/>
              <a:t>Características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92500" lnSpcReduction="20000"/>
          </a:bodyPr>
          <a:lstStyle/>
          <a:p>
            <a:r>
              <a:rPr lang="es-PR" sz="2400" dirty="0"/>
              <a:t>Posee simetría bilateral, con cuatro cordones epidérmicos.</a:t>
            </a:r>
          </a:p>
          <a:p>
            <a:endParaRPr lang="es-PR" sz="2400" dirty="0"/>
          </a:p>
          <a:p>
            <a:r>
              <a:rPr lang="es-PR" sz="2400" dirty="0"/>
              <a:t>Los miembros de esta especie poseen muchos de los órganos y sistemas de cualquier otro animal. </a:t>
            </a:r>
          </a:p>
          <a:p>
            <a:endParaRPr lang="es-PR" sz="2400" dirty="0"/>
          </a:p>
          <a:p>
            <a:r>
              <a:rPr lang="es-PR" sz="2400" dirty="0"/>
              <a:t>Serie de fluidos en su cavidad le dan aspecto transparente. </a:t>
            </a:r>
          </a:p>
          <a:p>
            <a:endParaRPr lang="es-PR" sz="2400" dirty="0"/>
          </a:p>
          <a:p>
            <a:r>
              <a:rPr lang="es-PR" sz="2400" dirty="0"/>
              <a:t>Se alimenta de microorganismos, tales como la bacteria </a:t>
            </a:r>
            <a:r>
              <a:rPr lang="es-PR" sz="2400" i="1" dirty="0" err="1"/>
              <a:t>Escherichia</a:t>
            </a:r>
            <a:r>
              <a:rPr lang="es-PR" sz="2400" i="1" dirty="0"/>
              <a:t> </a:t>
            </a:r>
            <a:r>
              <a:rPr lang="es-PR" sz="2400" i="1" dirty="0" err="1"/>
              <a:t>coli</a:t>
            </a:r>
            <a:r>
              <a:rPr lang="es-PR" sz="2400" dirty="0"/>
              <a:t>.</a:t>
            </a:r>
          </a:p>
          <a:p>
            <a:endParaRPr lang="es-PR" sz="2400" dirty="0"/>
          </a:p>
          <a:p>
            <a:r>
              <a:rPr lang="es-PR" sz="2400" dirty="0"/>
              <a:t> Es un organismo hermafrodita, aunque se producen en condiciones naturales un pequeño porcentaje de especímenes masculinos (menos del 0.05% del total).</a:t>
            </a:r>
          </a:p>
        </p:txBody>
      </p:sp>
    </p:spTree>
    <p:extLst>
      <p:ext uri="{BB962C8B-B14F-4D97-AF65-F5344CB8AC3E}">
        <p14:creationId xmlns:p14="http://schemas.microsoft.com/office/powerpoint/2010/main" val="51309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4F695-5137-4F97-AA29-A1FDE17F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Anatomía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F26073-F12A-412C-9E5B-CE18A870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s-PR" sz="2400" dirty="0"/>
              <a:t>Su anatomía está conformada por un estoma (boca), faringe, intestinos, gónadas y una cutícula de colágeno.</a:t>
            </a:r>
          </a:p>
          <a:p>
            <a:endParaRPr lang="es-PR" sz="2400" dirty="0"/>
          </a:p>
          <a:p>
            <a:r>
              <a:rPr lang="es-PR" sz="2400" dirty="0"/>
              <a:t>Los machos tienen una sola gónada, vasos eferentes y una cola especializada para la cópula</a:t>
            </a:r>
          </a:p>
          <a:p>
            <a:endParaRPr lang="es-PR" sz="2400" dirty="0"/>
          </a:p>
          <a:p>
            <a:r>
              <a:rPr lang="es-PR" sz="2400" dirty="0"/>
              <a:t>Los hermafroditas poseen dos ovarios, oviductos, una cavidad para almacenar el esperma y un útero.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77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Macho vs </a:t>
            </a:r>
            <a:r>
              <a:rPr lang="en-US" sz="5400" dirty="0" err="1">
                <a:solidFill>
                  <a:srgbClr val="FFFFFF"/>
                </a:solidFill>
              </a:rPr>
              <a:t>hemafrodita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s://upload.wikimedia.org/wikipedia/commons/thumb/f/f4/Anatom%C3%ADa_de_un_nematodo_macho-es.svg/300px-Anatom%C3%ADa_de_un_nematodo_macho-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80" y="0"/>
            <a:ext cx="3028461" cy="46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F7E2B6-1733-4527-BA04-56436521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44" y="540728"/>
            <a:ext cx="5455917" cy="3791863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9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PR" dirty="0"/>
              <a:t>Modelo Científico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lnSpcReduction="10000"/>
          </a:bodyPr>
          <a:lstStyle/>
          <a:p>
            <a:r>
              <a:rPr lang="es-PR" sz="2400" dirty="0"/>
              <a:t>La persona que apreció por primera vez el potencial de </a:t>
            </a:r>
            <a:r>
              <a:rPr lang="es-PR" sz="2400" i="1" dirty="0"/>
              <a:t>C. </a:t>
            </a:r>
            <a:r>
              <a:rPr lang="es-PR" sz="2400" i="1" dirty="0" err="1"/>
              <a:t>elegans</a:t>
            </a:r>
            <a:r>
              <a:rPr lang="es-PR" sz="2400" i="1" dirty="0"/>
              <a:t> </a:t>
            </a:r>
            <a:r>
              <a:rPr lang="es-PR" sz="2400" dirty="0"/>
              <a:t>como modelo de investigación fue </a:t>
            </a:r>
            <a:r>
              <a:rPr lang="es-PR" sz="2400" dirty="0" err="1"/>
              <a:t>Sydney</a:t>
            </a:r>
            <a:r>
              <a:rPr lang="es-PR" sz="2400" dirty="0"/>
              <a:t> Brenner, que recibió merecidamente el Premio Nobel por sus descubrimientos en este gusano en 2002.</a:t>
            </a:r>
          </a:p>
          <a:p>
            <a:endParaRPr lang="es-PR" sz="2400" dirty="0"/>
          </a:p>
          <a:p>
            <a:r>
              <a:rPr lang="es-PR" sz="2400" i="1" dirty="0"/>
              <a:t>C. </a:t>
            </a:r>
            <a:r>
              <a:rPr lang="es-PR" sz="2400" i="1" dirty="0" err="1"/>
              <a:t>elegans</a:t>
            </a:r>
            <a:r>
              <a:rPr lang="es-PR" sz="2400" i="1" dirty="0"/>
              <a:t> </a:t>
            </a:r>
            <a:r>
              <a:rPr lang="es-PR" sz="2400" dirty="0"/>
              <a:t>fue el primer organismo multicelular cuyo genoma pudo secuenciarse completo.</a:t>
            </a:r>
          </a:p>
          <a:p>
            <a:endParaRPr lang="es-PR" sz="2400" dirty="0"/>
          </a:p>
          <a:p>
            <a:r>
              <a:rPr lang="es-PR" sz="2400" dirty="0"/>
              <a:t>Se descubrió que el genoma del </a:t>
            </a:r>
            <a:r>
              <a:rPr lang="es-PR" sz="2400" i="1" dirty="0"/>
              <a:t>C. </a:t>
            </a:r>
            <a:r>
              <a:rPr lang="es-PR" sz="2400" i="1" dirty="0" err="1"/>
              <a:t>elegans</a:t>
            </a:r>
            <a:r>
              <a:rPr lang="es-PR" sz="2400" i="1" dirty="0"/>
              <a:t> </a:t>
            </a:r>
            <a:r>
              <a:rPr lang="es-PR" sz="2400" dirty="0"/>
              <a:t>posee cerca de 97 millones de pares de bases nitrogenadas, y más de 19,000 genes; de los cuales aproximadamente el 40% coinciden con los de otros organismos, incluyendo a humanos.</a:t>
            </a:r>
          </a:p>
        </p:txBody>
      </p:sp>
    </p:spTree>
    <p:extLst>
      <p:ext uri="{BB962C8B-B14F-4D97-AF65-F5344CB8AC3E}">
        <p14:creationId xmlns:p14="http://schemas.microsoft.com/office/powerpoint/2010/main" val="404760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PR" dirty="0"/>
              <a:t>Genética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266617"/>
          </a:xfrm>
        </p:spPr>
        <p:txBody>
          <a:bodyPr>
            <a:normAutofit/>
          </a:bodyPr>
          <a:lstStyle/>
          <a:p>
            <a:r>
              <a:rPr lang="es-PR" sz="2400" dirty="0"/>
              <a:t>Posee seis pares de cromosomas. </a:t>
            </a:r>
          </a:p>
          <a:p>
            <a:endParaRPr lang="es-PR" sz="2400" dirty="0"/>
          </a:p>
          <a:p>
            <a:r>
              <a:rPr lang="es-PR" sz="2400" dirty="0"/>
              <a:t>Los hermafroditas poseen un par de cromosomas sexuales (XX), mientras que los machos sólo tienen un cromosoma sexual(X0).</a:t>
            </a:r>
          </a:p>
          <a:p>
            <a:endParaRPr lang="es-PR" sz="2400" dirty="0"/>
          </a:p>
          <a:p>
            <a:r>
              <a:rPr lang="es-PR" sz="2400" dirty="0"/>
              <a:t>Es un animal </a:t>
            </a:r>
            <a:r>
              <a:rPr lang="es-PR" sz="2400" dirty="0" err="1"/>
              <a:t>eutélico</a:t>
            </a:r>
            <a:r>
              <a:rPr lang="es-PR" sz="2400" dirty="0"/>
              <a:t> en su fase adulta, es decir, el número de células en dicha fase es constante.</a:t>
            </a:r>
          </a:p>
          <a:p>
            <a:endParaRPr lang="es-PR" sz="2400" dirty="0"/>
          </a:p>
          <a:p>
            <a:r>
              <a:rPr lang="en-US" sz="2400" dirty="0"/>
              <a:t>Se </a:t>
            </a:r>
            <a:r>
              <a:rPr lang="en-US" sz="2400" dirty="0" err="1"/>
              <a:t>utiliza</a:t>
            </a:r>
            <a:r>
              <a:rPr lang="en-US" sz="2400" dirty="0"/>
              <a:t> para </a:t>
            </a:r>
            <a:r>
              <a:rPr lang="en-US" sz="2400" dirty="0" err="1"/>
              <a:t>estudios</a:t>
            </a:r>
            <a:r>
              <a:rPr lang="en-US" sz="2400" dirty="0"/>
              <a:t> de </a:t>
            </a:r>
            <a:r>
              <a:rPr lang="en-US" sz="2400" dirty="0" err="1"/>
              <a:t>enfermedades</a:t>
            </a:r>
            <a:r>
              <a:rPr lang="en-US" sz="2400" dirty="0"/>
              <a:t> tales </a:t>
            </a:r>
            <a:r>
              <a:rPr lang="en-US" sz="2400" dirty="0" err="1"/>
              <a:t>como</a:t>
            </a:r>
            <a:r>
              <a:rPr lang="en-US" sz="2400" dirty="0"/>
              <a:t>: </a:t>
            </a:r>
            <a:r>
              <a:rPr lang="en-US" sz="2400" dirty="0" err="1"/>
              <a:t>obesidad</a:t>
            </a:r>
            <a:r>
              <a:rPr lang="en-US" sz="2400" dirty="0"/>
              <a:t>, diabetes, </a:t>
            </a:r>
            <a:r>
              <a:rPr lang="en-US" sz="2400" dirty="0" err="1"/>
              <a:t>envejecimiento</a:t>
            </a:r>
            <a:r>
              <a:rPr lang="en-US" sz="2400" dirty="0"/>
              <a:t>**, Alzheimer</a:t>
            </a:r>
          </a:p>
          <a:p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5496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8ED85F-DCEE-4B50-802E-71A6E3E1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Ventajas</a:t>
            </a:r>
            <a:r>
              <a:rPr lang="en-US" dirty="0"/>
              <a:t> de </a:t>
            </a:r>
            <a:r>
              <a:rPr lang="en-US" dirty="0" err="1"/>
              <a:t>utilizar</a:t>
            </a:r>
            <a:r>
              <a:rPr lang="en-US" dirty="0"/>
              <a:t> C. elegans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1922"/>
            <a:ext cx="10515600" cy="4207240"/>
          </a:xfrm>
        </p:spPr>
        <p:txBody>
          <a:bodyPr>
            <a:normAutofit/>
          </a:bodyPr>
          <a:lstStyle/>
          <a:p>
            <a:r>
              <a:rPr lang="es-PR" sz="2200" dirty="0"/>
              <a:t>Ahorro en tiempo: la esperanza de vida de </a:t>
            </a:r>
            <a:r>
              <a:rPr lang="es-PR" sz="2200" i="1" dirty="0"/>
              <a:t>C. </a:t>
            </a:r>
            <a:r>
              <a:rPr lang="es-PR" sz="2200" i="1" dirty="0" err="1"/>
              <a:t>elegans</a:t>
            </a:r>
            <a:r>
              <a:rPr lang="es-PR" sz="2200" i="1" dirty="0"/>
              <a:t> </a:t>
            </a:r>
            <a:r>
              <a:rPr lang="es-PR" sz="2200" dirty="0"/>
              <a:t>es de 2-3 semanas frente a 2-5 años de ratones. Esto permite obtener resultados en menos tiempo.</a:t>
            </a:r>
          </a:p>
          <a:p>
            <a:endParaRPr lang="es-PR" sz="2200" dirty="0"/>
          </a:p>
          <a:p>
            <a:r>
              <a:rPr lang="es-PR" sz="2200" dirty="0"/>
              <a:t>Ahorro en costos: el mantenimiento y estudio de </a:t>
            </a:r>
            <a:r>
              <a:rPr lang="es-PR" sz="2200" i="1" dirty="0"/>
              <a:t>C. </a:t>
            </a:r>
            <a:r>
              <a:rPr lang="es-PR" sz="2200" i="1" dirty="0" err="1"/>
              <a:t>elegans</a:t>
            </a:r>
            <a:r>
              <a:rPr lang="es-PR" sz="2200" i="1" dirty="0"/>
              <a:t> </a:t>
            </a:r>
            <a:r>
              <a:rPr lang="es-PR" sz="2200" dirty="0"/>
              <a:t>en laboratorio es más barato y sencillo que otros modelos animales como ratones o mosca de la fruta.</a:t>
            </a:r>
          </a:p>
          <a:p>
            <a:endParaRPr lang="es-PR" sz="2200" dirty="0"/>
          </a:p>
          <a:p>
            <a:r>
              <a:rPr lang="es-PR" sz="2200" dirty="0"/>
              <a:t>Ahorro en espacio, frente a otros modelos animales de mayor tamaño como ratones.</a:t>
            </a:r>
          </a:p>
          <a:p>
            <a:endParaRPr lang="es-PR" sz="2200" dirty="0"/>
          </a:p>
          <a:p>
            <a:r>
              <a:rPr lang="es-PR" sz="2200" dirty="0"/>
              <a:t>Mayor valor estadístico: el grupo habitual de trabajo es de 300 individuos para </a:t>
            </a:r>
            <a:r>
              <a:rPr lang="es-PR" sz="2200" i="1" dirty="0"/>
              <a:t>C. </a:t>
            </a:r>
            <a:r>
              <a:rPr lang="es-PR" sz="2200" i="1" dirty="0" err="1"/>
              <a:t>elegans</a:t>
            </a:r>
            <a:r>
              <a:rPr lang="es-PR" sz="2200" i="1" dirty="0"/>
              <a:t> </a:t>
            </a:r>
            <a:r>
              <a:rPr lang="es-PR" sz="2200" dirty="0"/>
              <a:t>frente a 30-50 en ratones, aumentando la fiabilidad de los resultados.</a:t>
            </a:r>
          </a:p>
        </p:txBody>
      </p:sp>
    </p:spTree>
    <p:extLst>
      <p:ext uri="{BB962C8B-B14F-4D97-AF65-F5344CB8AC3E}">
        <p14:creationId xmlns:p14="http://schemas.microsoft.com/office/powerpoint/2010/main" val="193551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894</Words>
  <Application>Microsoft Macintosh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Laboratorio 3: Gametogénesis y estructuras reproductoras C. elegans</vt:lpstr>
      <vt:lpstr>Objetivos</vt:lpstr>
      <vt:lpstr>C. elegans</vt:lpstr>
      <vt:lpstr>Características</vt:lpstr>
      <vt:lpstr>Anatomía</vt:lpstr>
      <vt:lpstr>Macho vs hemafrodita</vt:lpstr>
      <vt:lpstr>Modelo Científico</vt:lpstr>
      <vt:lpstr>Genética</vt:lpstr>
      <vt:lpstr>Ventajas de utilizar C. elegans</vt:lpstr>
      <vt:lpstr>Ventajas para estudiar desarrollo</vt:lpstr>
      <vt:lpstr>Biología del desarrollo de C. elegans</vt:lpstr>
      <vt:lpstr>PowerPoint Presentation</vt:lpstr>
      <vt:lpstr>Tejidos componentes del sistema reproductor adulto: la gónada somática, la línea germinal y el aparato de puesta de huevos. </vt:lpstr>
      <vt:lpstr>Etapas de desarrollo</vt:lpstr>
      <vt:lpstr>Estructuras reproductoras</vt:lpstr>
      <vt:lpstr>Animación de fecundación</vt:lpstr>
      <vt:lpstr>PowerPoint Presentation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3: Fecundación y estructuras reproductoras C. elegans</dc:title>
  <dc:creator>Angel Vargas</dc:creator>
  <cp:lastModifiedBy>Microsoft Office User</cp:lastModifiedBy>
  <cp:revision>4</cp:revision>
  <dcterms:created xsi:type="dcterms:W3CDTF">2019-02-10T16:26:25Z</dcterms:created>
  <dcterms:modified xsi:type="dcterms:W3CDTF">2019-02-10T23:24:06Z</dcterms:modified>
</cp:coreProperties>
</file>