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2" r:id="rId1"/>
    <p:sldMasterId id="2147483653" r:id="rId2"/>
    <p:sldMasterId id="2147483654" r:id="rId3"/>
    <p:sldMasterId id="2147483655" r:id="rId4"/>
    <p:sldMasterId id="2147483656" r:id="rId5"/>
    <p:sldMasterId id="2147483657" r:id="rId6"/>
    <p:sldMasterId id="2147483658" r:id="rId7"/>
    <p:sldMasterId id="2147483659" r:id="rId8"/>
    <p:sldMasterId id="2147483660" r:id="rId9"/>
    <p:sldMasterId id="2147483661" r:id="rId10"/>
    <p:sldMasterId id="2147483806" r:id="rId11"/>
    <p:sldMasterId id="2147483880" r:id="rId12"/>
  </p:sldMasterIdLst>
  <p:notesMasterIdLst>
    <p:notesMasterId r:id="rId47"/>
  </p:notesMasterIdLst>
  <p:sldIdLst>
    <p:sldId id="292" r:id="rId13"/>
    <p:sldId id="291" r:id="rId14"/>
    <p:sldId id="330" r:id="rId15"/>
    <p:sldId id="333" r:id="rId16"/>
    <p:sldId id="332" r:id="rId17"/>
    <p:sldId id="334" r:id="rId18"/>
    <p:sldId id="335" r:id="rId19"/>
    <p:sldId id="336" r:id="rId20"/>
    <p:sldId id="338" r:id="rId21"/>
    <p:sldId id="339" r:id="rId22"/>
    <p:sldId id="343" r:id="rId23"/>
    <p:sldId id="340" r:id="rId24"/>
    <p:sldId id="341" r:id="rId25"/>
    <p:sldId id="342" r:id="rId26"/>
    <p:sldId id="345" r:id="rId27"/>
    <p:sldId id="346" r:id="rId28"/>
    <p:sldId id="344" r:id="rId29"/>
    <p:sldId id="347" r:id="rId30"/>
    <p:sldId id="348" r:id="rId31"/>
    <p:sldId id="351" r:id="rId32"/>
    <p:sldId id="350" r:id="rId33"/>
    <p:sldId id="352" r:id="rId34"/>
    <p:sldId id="353" r:id="rId35"/>
    <p:sldId id="354" r:id="rId36"/>
    <p:sldId id="355" r:id="rId37"/>
    <p:sldId id="349" r:id="rId38"/>
    <p:sldId id="356" r:id="rId39"/>
    <p:sldId id="358" r:id="rId40"/>
    <p:sldId id="363" r:id="rId41"/>
    <p:sldId id="359" r:id="rId42"/>
    <p:sldId id="357" r:id="rId43"/>
    <p:sldId id="362" r:id="rId44"/>
    <p:sldId id="360" r:id="rId45"/>
    <p:sldId id="361" r:id="rId46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300" kern="1200">
        <a:solidFill>
          <a:srgbClr val="FEFEFE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5613" indent="1588" algn="ctr" rtl="0" fontAlgn="base">
      <a:spcBef>
        <a:spcPct val="0"/>
      </a:spcBef>
      <a:spcAft>
        <a:spcPct val="0"/>
      </a:spcAft>
      <a:defRPr sz="4300" kern="1200">
        <a:solidFill>
          <a:srgbClr val="FEFEFE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2813" indent="1588" algn="ctr" rtl="0" fontAlgn="base">
      <a:spcBef>
        <a:spcPct val="0"/>
      </a:spcBef>
      <a:spcAft>
        <a:spcPct val="0"/>
      </a:spcAft>
      <a:defRPr sz="4300" kern="1200">
        <a:solidFill>
          <a:srgbClr val="FEFEFE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0013" indent="1588" algn="ctr" rtl="0" fontAlgn="base">
      <a:spcBef>
        <a:spcPct val="0"/>
      </a:spcBef>
      <a:spcAft>
        <a:spcPct val="0"/>
      </a:spcAft>
      <a:defRPr sz="4300" kern="1200">
        <a:solidFill>
          <a:srgbClr val="FEFEFE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7213" indent="1588" algn="ctr" rtl="0" fontAlgn="base">
      <a:spcBef>
        <a:spcPct val="0"/>
      </a:spcBef>
      <a:spcAft>
        <a:spcPct val="0"/>
      </a:spcAft>
      <a:defRPr sz="4300" kern="1200">
        <a:solidFill>
          <a:srgbClr val="FEFEFE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300" kern="1200">
        <a:solidFill>
          <a:srgbClr val="FEFEFE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300" kern="1200">
        <a:solidFill>
          <a:srgbClr val="FEFEFE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300" kern="1200">
        <a:solidFill>
          <a:srgbClr val="FEFEFE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300" kern="1200">
        <a:solidFill>
          <a:srgbClr val="FEFEFE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/>
    <p:restoredTop sz="79678" autoAdjust="0"/>
  </p:normalViewPr>
  <p:slideViewPr>
    <p:cSldViewPr>
      <p:cViewPr varScale="1">
        <p:scale>
          <a:sx n="46" d="100"/>
          <a:sy n="46" d="100"/>
        </p:scale>
        <p:origin x="552" y="17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34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6386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9083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1pPr>
    <a:lvl2pPr marL="455613" algn="l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912813" algn="l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370013" algn="l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827213" algn="l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2285884" algn="l" defTabSz="45717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45717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45717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45717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Desarrollo: proceso lento de cambios por el cual se origina un organismo multicelular a partir de una sola celula (huevo, ovulo fecundado) o cigoto.</a:t>
            </a:r>
          </a:p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730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/>
              <a:t>2 </a:t>
            </a:r>
            <a:r>
              <a:rPr lang="en-US" b="1" dirty="0" err="1" smtClean="0"/>
              <a:t>problemas</a:t>
            </a:r>
            <a:r>
              <a:rPr lang="en-US" b="1" dirty="0" smtClean="0"/>
              <a:t> de la </a:t>
            </a:r>
            <a:r>
              <a:rPr lang="en-US" b="1" dirty="0" err="1" smtClean="0"/>
              <a:t>fecundacion</a:t>
            </a:r>
            <a:r>
              <a:rPr lang="en-US" b="1" dirty="0" smtClean="0"/>
              <a:t> </a:t>
            </a:r>
            <a:r>
              <a:rPr lang="en-US" b="1" dirty="0" err="1" smtClean="0"/>
              <a:t>externa</a:t>
            </a:r>
            <a:endParaRPr lang="en-US" b="1" dirty="0" smtClean="0"/>
          </a:p>
          <a:p>
            <a:pPr marL="171450" indent="-171450">
              <a:buFontTx/>
              <a:buChar char="-"/>
              <a:defRPr/>
            </a:pPr>
            <a:r>
              <a:rPr lang="en-US" b="1" dirty="0" err="1" smtClean="0"/>
              <a:t>Soluciones</a:t>
            </a:r>
            <a:r>
              <a:rPr lang="en-US" b="1" dirty="0" smtClean="0"/>
              <a:t> </a:t>
            </a:r>
            <a:r>
              <a:rPr lang="en-US" b="1" dirty="0" err="1" smtClean="0"/>
              <a:t>diluidas</a:t>
            </a:r>
            <a:endParaRPr lang="en-US" b="1" dirty="0" smtClean="0"/>
          </a:p>
          <a:p>
            <a:pPr marL="171450" indent="-171450">
              <a:buFontTx/>
              <a:buChar char="-"/>
              <a:defRPr/>
            </a:pPr>
            <a:r>
              <a:rPr lang="en-US" b="1" dirty="0" smtClean="0"/>
              <a:t>Multiples </a:t>
            </a:r>
            <a:r>
              <a:rPr lang="en-US" b="1" dirty="0" err="1" smtClean="0"/>
              <a:t>especies</a:t>
            </a:r>
            <a:endParaRPr lang="en-US" b="1" dirty="0" smtClean="0"/>
          </a:p>
          <a:p>
            <a:pPr marL="171450" indent="-171450">
              <a:buFontTx/>
              <a:buChar char="-"/>
              <a:defRPr/>
            </a:pPr>
            <a:r>
              <a:rPr lang="en-US" b="1" dirty="0" err="1" smtClean="0"/>
              <a:t>Soluciones</a:t>
            </a:r>
            <a:r>
              <a:rPr lang="en-US" b="1" dirty="0" smtClean="0"/>
              <a:t> </a:t>
            </a:r>
            <a:r>
              <a:rPr lang="en-US" b="1" dirty="0" err="1" smtClean="0"/>
              <a:t>Muchisimos</a:t>
            </a:r>
            <a:r>
              <a:rPr lang="en-US" b="1" dirty="0" smtClean="0"/>
              <a:t> </a:t>
            </a:r>
            <a:r>
              <a:rPr lang="en-US" b="1" dirty="0" err="1" smtClean="0"/>
              <a:t>gametos</a:t>
            </a:r>
            <a:endParaRPr lang="en-US" b="1" dirty="0" smtClean="0"/>
          </a:p>
          <a:p>
            <a:pPr marL="171450" indent="-171450">
              <a:buFontTx/>
              <a:buChar char="-"/>
              <a:defRPr/>
            </a:pPr>
            <a:r>
              <a:rPr lang="en-US" b="1" dirty="0" err="1" smtClean="0"/>
              <a:t>Atraccion</a:t>
            </a:r>
            <a:r>
              <a:rPr lang="en-US" b="1" dirty="0" smtClean="0"/>
              <a:t> </a:t>
            </a:r>
            <a:r>
              <a:rPr lang="en-US" b="1" dirty="0" err="1" smtClean="0"/>
              <a:t>especifica</a:t>
            </a:r>
            <a:endParaRPr lang="en-US" b="1" dirty="0" smtClean="0"/>
          </a:p>
          <a:p>
            <a:pPr marL="171450" indent="-171450">
              <a:buFontTx/>
              <a:buChar char="-"/>
              <a:defRPr/>
            </a:pPr>
            <a:r>
              <a:rPr lang="en-US" b="1" dirty="0" err="1" smtClean="0"/>
              <a:t>Activacion</a:t>
            </a:r>
            <a:r>
              <a:rPr lang="en-US" b="1" dirty="0" smtClean="0"/>
              <a:t> </a:t>
            </a:r>
            <a:r>
              <a:rPr lang="en-US" b="1" dirty="0" err="1" smtClean="0"/>
              <a:t>especifica</a:t>
            </a:r>
            <a:endParaRPr lang="en-US" b="1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Quimiotaxis</a:t>
            </a:r>
            <a:r>
              <a:rPr lang="en-US" dirty="0" smtClean="0"/>
              <a:t> – </a:t>
            </a:r>
            <a:r>
              <a:rPr lang="en-US" dirty="0" err="1" smtClean="0"/>
              <a:t>siguen</a:t>
            </a:r>
            <a:r>
              <a:rPr lang="en-US" dirty="0" smtClean="0"/>
              <a:t> </a:t>
            </a:r>
            <a:r>
              <a:rPr lang="en-US" dirty="0" err="1" smtClean="0"/>
              <a:t>gradiente</a:t>
            </a:r>
            <a:r>
              <a:rPr lang="en-US" dirty="0" smtClean="0"/>
              <a:t> de </a:t>
            </a:r>
            <a:r>
              <a:rPr lang="en-US" dirty="0" err="1" smtClean="0"/>
              <a:t>producto</a:t>
            </a:r>
            <a:r>
              <a:rPr lang="en-US" dirty="0" smtClean="0"/>
              <a:t> </a:t>
            </a:r>
            <a:r>
              <a:rPr lang="en-US" dirty="0" err="1" smtClean="0"/>
              <a:t>secretado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el </a:t>
            </a:r>
            <a:r>
              <a:rPr lang="en-US" dirty="0" err="1" smtClean="0"/>
              <a:t>huevo</a:t>
            </a:r>
            <a:r>
              <a:rPr lang="en-US" dirty="0" smtClean="0"/>
              <a:t> de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especie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Resact</a:t>
            </a:r>
            <a:r>
              <a:rPr lang="en-US" dirty="0" smtClean="0"/>
              <a:t> – A </a:t>
            </a:r>
            <a:r>
              <a:rPr lang="en-US" dirty="0" err="1" smtClean="0"/>
              <a:t>puntulata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Speract</a:t>
            </a:r>
            <a:r>
              <a:rPr lang="en-US" dirty="0" smtClean="0"/>
              <a:t> – S. </a:t>
            </a:r>
            <a:r>
              <a:rPr lang="en-US" dirty="0" err="1" smtClean="0"/>
              <a:t>purpuratus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Atraen</a:t>
            </a:r>
            <a:r>
              <a:rPr lang="en-US" dirty="0" smtClean="0"/>
              <a:t> y </a:t>
            </a:r>
            <a:r>
              <a:rPr lang="en-US" dirty="0" err="1" smtClean="0"/>
              <a:t>activan</a:t>
            </a:r>
            <a:r>
              <a:rPr lang="en-US" dirty="0" smtClean="0"/>
              <a:t> </a:t>
            </a:r>
          </a:p>
          <a:p>
            <a:pPr>
              <a:defRPr/>
            </a:pPr>
            <a:r>
              <a:rPr lang="en-US" dirty="0" smtClean="0"/>
              <a:t>Mas </a:t>
            </a:r>
            <a:r>
              <a:rPr lang="en-US" dirty="0" err="1" smtClean="0"/>
              <a:t>atp</a:t>
            </a:r>
            <a:r>
              <a:rPr lang="en-US" dirty="0" smtClean="0"/>
              <a:t>, mas </a:t>
            </a:r>
            <a:r>
              <a:rPr lang="en-US" dirty="0" err="1" smtClean="0"/>
              <a:t>movilidad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A </a:t>
            </a:r>
            <a:r>
              <a:rPr lang="en-US" dirty="0" err="1" smtClean="0"/>
              <a:t>donde</a:t>
            </a:r>
            <a:r>
              <a:rPr lang="en-US" dirty="0" smtClean="0"/>
              <a:t> vas, con la </a:t>
            </a:r>
            <a:r>
              <a:rPr lang="en-US" dirty="0" err="1" smtClean="0"/>
              <a:t>fuerza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vas,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Resact</a:t>
            </a:r>
            <a:r>
              <a:rPr lang="en-US" dirty="0" smtClean="0"/>
              <a:t> se </a:t>
            </a:r>
            <a:r>
              <a:rPr lang="en-US" dirty="0" err="1" smtClean="0"/>
              <a:t>pega</a:t>
            </a:r>
            <a:r>
              <a:rPr lang="en-US" dirty="0" smtClean="0"/>
              <a:t> a receptor en </a:t>
            </a:r>
            <a:r>
              <a:rPr lang="en-US" dirty="0" err="1" smtClean="0"/>
              <a:t>membrana</a:t>
            </a:r>
            <a:r>
              <a:rPr lang="en-US" dirty="0" smtClean="0"/>
              <a:t> </a:t>
            </a:r>
            <a:r>
              <a:rPr lang="en-US" dirty="0" err="1" smtClean="0"/>
              <a:t>flagelo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Abre</a:t>
            </a:r>
            <a:r>
              <a:rPr lang="en-US" dirty="0" smtClean="0"/>
              <a:t> canal de </a:t>
            </a:r>
            <a:r>
              <a:rPr lang="en-US" dirty="0" err="1" smtClean="0"/>
              <a:t>Calcio</a:t>
            </a:r>
            <a:r>
              <a:rPr lang="en-US" dirty="0" smtClean="0"/>
              <a:t> y </a:t>
            </a:r>
            <a:r>
              <a:rPr lang="en-US" dirty="0" err="1" smtClean="0"/>
              <a:t>este</a:t>
            </a:r>
            <a:r>
              <a:rPr lang="en-US" dirty="0" smtClean="0"/>
              <a:t> </a:t>
            </a:r>
            <a:r>
              <a:rPr lang="en-US" dirty="0" err="1" smtClean="0"/>
              <a:t>dirige</a:t>
            </a:r>
            <a:r>
              <a:rPr lang="en-US" dirty="0" smtClean="0"/>
              <a:t> el </a:t>
            </a:r>
            <a:r>
              <a:rPr lang="en-US" dirty="0" err="1" smtClean="0"/>
              <a:t>nado</a:t>
            </a:r>
            <a:r>
              <a:rPr lang="en-US" dirty="0" smtClean="0"/>
              <a:t> del sperm</a:t>
            </a:r>
          </a:p>
          <a:p>
            <a:pPr>
              <a:defRPr/>
            </a:pPr>
            <a:r>
              <a:rPr lang="en-US" dirty="0" err="1" smtClean="0">
                <a:latin typeface="Calibri" charset="0"/>
              </a:rPr>
              <a:t>Resact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smtClean="0">
                <a:latin typeface="Calibri" charset="0"/>
                <a:sym typeface="Wingdings"/>
              </a:rPr>
              <a:t>GTPcGMPCa+2 </a:t>
            </a:r>
            <a:r>
              <a:rPr lang="en-US" dirty="0" err="1" smtClean="0">
                <a:latin typeface="Calibri" charset="0"/>
                <a:sym typeface="Wingdings"/>
              </a:rPr>
              <a:t>motilidad</a:t>
            </a:r>
            <a:endParaRPr lang="en-US" sz="1000" dirty="0" smtClean="0">
              <a:latin typeface="Calibri" charset="0"/>
            </a:endParaRP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737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Primera</a:t>
            </a:r>
            <a:r>
              <a:rPr lang="en-US" dirty="0" smtClean="0"/>
              <a:t> </a:t>
            </a:r>
            <a:r>
              <a:rPr lang="en-US" dirty="0" err="1" smtClean="0"/>
              <a:t>interaccion</a:t>
            </a:r>
            <a:r>
              <a:rPr lang="en-US" dirty="0" smtClean="0"/>
              <a:t> – </a:t>
            </a:r>
            <a:r>
              <a:rPr lang="en-US" dirty="0" err="1" smtClean="0"/>
              <a:t>activara</a:t>
            </a:r>
            <a:r>
              <a:rPr lang="en-US" dirty="0" smtClean="0"/>
              <a:t> y </a:t>
            </a:r>
            <a:r>
              <a:rPr lang="en-US" dirty="0" err="1" smtClean="0"/>
              <a:t>atraer</a:t>
            </a:r>
            <a:r>
              <a:rPr lang="en-US" dirty="0" smtClean="0"/>
              <a:t> al sperm</a:t>
            </a:r>
          </a:p>
          <a:p>
            <a:pPr>
              <a:defRPr/>
            </a:pPr>
            <a:r>
              <a:rPr lang="en-US" dirty="0" smtClean="0"/>
              <a:t>2da </a:t>
            </a:r>
            <a:r>
              <a:rPr lang="en-US" dirty="0" err="1" smtClean="0"/>
              <a:t>interaccion</a:t>
            </a:r>
            <a:r>
              <a:rPr lang="en-US" dirty="0" smtClean="0"/>
              <a:t> – Rx </a:t>
            </a:r>
            <a:r>
              <a:rPr lang="en-US" dirty="0" err="1" smtClean="0"/>
              <a:t>acrosomal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Comienza</a:t>
            </a:r>
            <a:r>
              <a:rPr lang="en-US" dirty="0" smtClean="0"/>
              <a:t> con </a:t>
            </a:r>
            <a:r>
              <a:rPr lang="en-US" dirty="0" err="1" smtClean="0"/>
              <a:t>contacto</a:t>
            </a:r>
            <a:r>
              <a:rPr lang="en-US" dirty="0" smtClean="0"/>
              <a:t> con la Jelly coat</a:t>
            </a:r>
          </a:p>
          <a:p>
            <a:pPr>
              <a:defRPr/>
            </a:pPr>
            <a:r>
              <a:rPr lang="en-US" dirty="0" err="1" smtClean="0"/>
              <a:t>Exocitosis</a:t>
            </a:r>
            <a:r>
              <a:rPr lang="en-US" dirty="0" smtClean="0"/>
              <a:t> de </a:t>
            </a:r>
            <a:r>
              <a:rPr lang="en-US" dirty="0" err="1" smtClean="0"/>
              <a:t>vesicula</a:t>
            </a:r>
            <a:r>
              <a:rPr lang="en-US" dirty="0" smtClean="0"/>
              <a:t> </a:t>
            </a:r>
            <a:r>
              <a:rPr lang="en-US" dirty="0" err="1" smtClean="0"/>
              <a:t>acrosomal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Digestion </a:t>
            </a:r>
            <a:r>
              <a:rPr lang="en-US" dirty="0" err="1" smtClean="0"/>
              <a:t>enzimatica</a:t>
            </a:r>
            <a:r>
              <a:rPr lang="en-US" dirty="0" smtClean="0"/>
              <a:t> de la jelly coat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230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Otros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1 </a:t>
            </a:r>
            <a:r>
              <a:rPr lang="en-US" dirty="0" err="1" smtClean="0"/>
              <a:t>polisacarido</a:t>
            </a:r>
            <a:r>
              <a:rPr lang="en-US" dirty="0" smtClean="0"/>
              <a:t> </a:t>
            </a:r>
            <a:r>
              <a:rPr lang="en-US" dirty="0" err="1" smtClean="0"/>
              <a:t>sulfatado</a:t>
            </a:r>
            <a:r>
              <a:rPr lang="en-US" dirty="0" smtClean="0"/>
              <a:t> del </a:t>
            </a:r>
            <a:r>
              <a:rPr lang="en-US" dirty="0" err="1" smtClean="0"/>
              <a:t>huevo</a:t>
            </a:r>
            <a:r>
              <a:rPr lang="en-US" dirty="0" smtClean="0"/>
              <a:t> se </a:t>
            </a:r>
            <a:r>
              <a:rPr lang="en-US" dirty="0" err="1" smtClean="0"/>
              <a:t>une</a:t>
            </a:r>
            <a:r>
              <a:rPr lang="en-US" dirty="0" smtClean="0"/>
              <a:t> a receptor en el </a:t>
            </a:r>
            <a:r>
              <a:rPr lang="en-US" dirty="0" err="1" smtClean="0"/>
              <a:t>acrosoma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2 se </a:t>
            </a:r>
            <a:r>
              <a:rPr lang="en-US" dirty="0" err="1" smtClean="0"/>
              <a:t>activa</a:t>
            </a:r>
            <a:r>
              <a:rPr lang="en-US" dirty="0" smtClean="0"/>
              <a:t> canal de Ca+2 </a:t>
            </a:r>
            <a:r>
              <a:rPr lang="en-US" dirty="0" err="1" smtClean="0"/>
              <a:t>hacia</a:t>
            </a:r>
            <a:r>
              <a:rPr lang="en-US" dirty="0" smtClean="0"/>
              <a:t> </a:t>
            </a:r>
            <a:r>
              <a:rPr lang="en-US" dirty="0" err="1" smtClean="0"/>
              <a:t>dentro</a:t>
            </a:r>
            <a:r>
              <a:rPr lang="en-US" dirty="0" smtClean="0"/>
              <a:t> del sperm</a:t>
            </a:r>
          </a:p>
          <a:p>
            <a:pPr>
              <a:defRPr/>
            </a:pPr>
            <a:r>
              <a:rPr lang="en-US" dirty="0" smtClean="0"/>
              <a:t>3 se </a:t>
            </a:r>
            <a:r>
              <a:rPr lang="en-US" dirty="0" err="1" smtClean="0"/>
              <a:t>activa</a:t>
            </a:r>
            <a:r>
              <a:rPr lang="en-US" dirty="0" smtClean="0"/>
              <a:t> canal de Na+/H+ </a:t>
            </a:r>
            <a:r>
              <a:rPr lang="en-US" dirty="0" err="1" smtClean="0"/>
              <a:t>hacia</a:t>
            </a:r>
            <a:r>
              <a:rPr lang="en-US" dirty="0" smtClean="0"/>
              <a:t> </a:t>
            </a:r>
            <a:r>
              <a:rPr lang="en-US" dirty="0" err="1" smtClean="0"/>
              <a:t>dentro</a:t>
            </a:r>
            <a:r>
              <a:rPr lang="en-US" dirty="0" smtClean="0"/>
              <a:t> del sperm y </a:t>
            </a:r>
            <a:r>
              <a:rPr lang="en-US" dirty="0" err="1" smtClean="0"/>
              <a:t>fuera</a:t>
            </a:r>
            <a:r>
              <a:rPr lang="en-US" dirty="0" smtClean="0"/>
              <a:t> </a:t>
            </a:r>
            <a:r>
              <a:rPr lang="en-US" dirty="0" err="1" smtClean="0"/>
              <a:t>respectivamente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4. Se </a:t>
            </a:r>
            <a:r>
              <a:rPr lang="en-US" dirty="0" err="1" smtClean="0"/>
              <a:t>activa</a:t>
            </a:r>
            <a:r>
              <a:rPr lang="en-US" dirty="0" smtClean="0"/>
              <a:t> </a:t>
            </a:r>
            <a:r>
              <a:rPr lang="en-US" dirty="0" err="1" smtClean="0"/>
              <a:t>fosfolipasa</a:t>
            </a:r>
            <a:r>
              <a:rPr lang="en-US" dirty="0" smtClean="0"/>
              <a:t> C </a:t>
            </a:r>
            <a:r>
              <a:rPr lang="en-US" dirty="0" err="1" smtClean="0"/>
              <a:t>sintesis</a:t>
            </a:r>
            <a:r>
              <a:rPr lang="en-US" dirty="0" smtClean="0"/>
              <a:t> de IP3, </a:t>
            </a:r>
            <a:r>
              <a:rPr lang="en-US" dirty="0" err="1" smtClean="0"/>
              <a:t>libera</a:t>
            </a:r>
            <a:r>
              <a:rPr lang="en-US" dirty="0" smtClean="0"/>
              <a:t> mas Ca+2 en el sperm</a:t>
            </a:r>
          </a:p>
          <a:p>
            <a:pPr>
              <a:defRPr/>
            </a:pPr>
            <a:r>
              <a:rPr lang="en-US" dirty="0" smtClean="0"/>
              <a:t>5. </a:t>
            </a:r>
            <a:r>
              <a:rPr lang="en-US" dirty="0" err="1" smtClean="0"/>
              <a:t>Sube</a:t>
            </a:r>
            <a:r>
              <a:rPr lang="en-US" dirty="0" smtClean="0"/>
              <a:t> Ca+2 en </a:t>
            </a:r>
            <a:r>
              <a:rPr lang="en-US" dirty="0" err="1" smtClean="0"/>
              <a:t>citoplasma</a:t>
            </a:r>
            <a:r>
              <a:rPr lang="en-US" dirty="0" smtClean="0"/>
              <a:t> </a:t>
            </a:r>
            <a:r>
              <a:rPr lang="en-US" dirty="0" err="1" smtClean="0"/>
              <a:t>Alcalino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fusion de </a:t>
            </a:r>
            <a:r>
              <a:rPr lang="en-US" dirty="0" err="1" smtClean="0">
                <a:sym typeface="Wingdings"/>
              </a:rPr>
              <a:t>membrana</a:t>
            </a:r>
            <a:r>
              <a:rPr lang="en-US" dirty="0" smtClean="0">
                <a:sym typeface="Wingdings"/>
              </a:rPr>
              <a:t> del </a:t>
            </a:r>
            <a:r>
              <a:rPr lang="en-US" dirty="0" err="1" smtClean="0">
                <a:sym typeface="Wingdings"/>
              </a:rPr>
              <a:t>acrosoma</a:t>
            </a:r>
            <a:r>
              <a:rPr lang="en-US" dirty="0" smtClean="0">
                <a:sym typeface="Wingdings"/>
              </a:rPr>
              <a:t> con </a:t>
            </a:r>
            <a:r>
              <a:rPr lang="en-US" dirty="0" err="1" smtClean="0">
                <a:sym typeface="Wingdings"/>
              </a:rPr>
              <a:t>membrana</a:t>
            </a:r>
            <a:r>
              <a:rPr lang="en-US" dirty="0" smtClean="0">
                <a:sym typeface="Wingdings"/>
              </a:rPr>
              <a:t> la </a:t>
            </a:r>
            <a:r>
              <a:rPr lang="en-US" dirty="0" err="1" smtClean="0">
                <a:sym typeface="Wingdings"/>
              </a:rPr>
              <a:t>membrana</a:t>
            </a:r>
            <a:r>
              <a:rPr lang="en-US" dirty="0" smtClean="0">
                <a:sym typeface="Wingdings"/>
              </a:rPr>
              <a:t> del sperm</a:t>
            </a:r>
          </a:p>
          <a:p>
            <a:pPr>
              <a:defRPr/>
            </a:pPr>
            <a:r>
              <a:rPr lang="en-US" dirty="0" smtClean="0">
                <a:sym typeface="Wingdings"/>
              </a:rPr>
              <a:t>Rho </a:t>
            </a:r>
            <a:r>
              <a:rPr lang="en-US" dirty="0" err="1" smtClean="0">
                <a:sym typeface="Wingdings"/>
              </a:rPr>
              <a:t>es</a:t>
            </a:r>
            <a:r>
              <a:rPr lang="en-US" dirty="0" smtClean="0">
                <a:sym typeface="Wingdings"/>
              </a:rPr>
              <a:t> un </a:t>
            </a:r>
            <a:r>
              <a:rPr lang="en-US" dirty="0" err="1" smtClean="0">
                <a:sym typeface="Wingdings"/>
              </a:rPr>
              <a:t>GTPasa</a:t>
            </a:r>
            <a:r>
              <a:rPr lang="en-US" dirty="0" smtClean="0">
                <a:sym typeface="Wingdings"/>
              </a:rPr>
              <a:t>… </a:t>
            </a:r>
            <a:r>
              <a:rPr lang="en-US" dirty="0" err="1" smtClean="0">
                <a:sym typeface="Wingdings"/>
              </a:rPr>
              <a:t>organiza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cito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espeu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38304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Saturan</a:t>
            </a:r>
            <a:r>
              <a:rPr lang="en-US" dirty="0" smtClean="0"/>
              <a:t> </a:t>
            </a:r>
            <a:r>
              <a:rPr lang="en-US" dirty="0" err="1" smtClean="0"/>
              <a:t>huevos</a:t>
            </a:r>
            <a:r>
              <a:rPr lang="en-US" dirty="0" smtClean="0"/>
              <a:t> con sperms, se </a:t>
            </a:r>
            <a:r>
              <a:rPr lang="en-US" dirty="0" err="1" smtClean="0"/>
              <a:t>demuestra</a:t>
            </a:r>
            <a:r>
              <a:rPr lang="en-US" dirty="0" smtClean="0"/>
              <a:t> q hay </a:t>
            </a:r>
            <a:r>
              <a:rPr lang="en-US" dirty="0" err="1" smtClean="0"/>
              <a:t>menos</a:t>
            </a:r>
            <a:r>
              <a:rPr lang="en-US" dirty="0" smtClean="0"/>
              <a:t> </a:t>
            </a:r>
            <a:r>
              <a:rPr lang="en-US" dirty="0" err="1" smtClean="0"/>
              <a:t>bindinas</a:t>
            </a:r>
            <a:r>
              <a:rPr lang="en-US" dirty="0" smtClean="0"/>
              <a:t> q </a:t>
            </a:r>
            <a:r>
              <a:rPr lang="en-US" dirty="0" err="1" smtClean="0"/>
              <a:t>espermatozoides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areas </a:t>
            </a:r>
            <a:r>
              <a:rPr lang="en-US" dirty="0" err="1" smtClean="0"/>
              <a:t>libres</a:t>
            </a:r>
            <a:r>
              <a:rPr lang="en-US" dirty="0" smtClean="0"/>
              <a:t> C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Se pone el receptor de </a:t>
            </a:r>
            <a:r>
              <a:rPr lang="en-US" dirty="0" err="1" smtClean="0"/>
              <a:t>bindina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</a:t>
            </a:r>
            <a:r>
              <a:rPr lang="en-US" dirty="0" err="1" smtClean="0"/>
              <a:t>plastico</a:t>
            </a:r>
            <a:r>
              <a:rPr lang="en-US" dirty="0" smtClean="0"/>
              <a:t> y los sperm se </a:t>
            </a:r>
            <a:r>
              <a:rPr lang="en-US" dirty="0" err="1" smtClean="0"/>
              <a:t>pegan</a:t>
            </a:r>
            <a:r>
              <a:rPr lang="en-US" dirty="0" smtClean="0"/>
              <a:t> al </a:t>
            </a:r>
            <a:r>
              <a:rPr lang="en-US" dirty="0" err="1" smtClean="0"/>
              <a:t>plastico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EBR1</a:t>
            </a:r>
            <a:r>
              <a:rPr lang="en-US" baseline="0" dirty="0" smtClean="0"/>
              <a:t> – expected </a:t>
            </a:r>
            <a:r>
              <a:rPr lang="en-US" baseline="0" dirty="0" err="1" smtClean="0"/>
              <a:t>bindin</a:t>
            </a:r>
            <a:r>
              <a:rPr lang="en-US" baseline="0" dirty="0" smtClean="0"/>
              <a:t> receptor…. + beads </a:t>
            </a:r>
          </a:p>
          <a:p>
            <a:pPr>
              <a:defRPr/>
            </a:pPr>
            <a:r>
              <a:rPr lang="en-US" baseline="0" dirty="0" smtClean="0"/>
              <a:t>Beads solos</a:t>
            </a:r>
          </a:p>
          <a:p>
            <a:pPr>
              <a:defRPr/>
            </a:pPr>
            <a:r>
              <a:rPr lang="en-US" baseline="0" dirty="0" smtClean="0"/>
              <a:t>Dos </a:t>
            </a:r>
            <a:r>
              <a:rPr lang="en-US" baseline="0" dirty="0" err="1" smtClean="0"/>
              <a:t>especies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02439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Metafase</a:t>
            </a:r>
            <a:r>
              <a:rPr lang="en-US" dirty="0" smtClean="0"/>
              <a:t> 1 de un </a:t>
            </a:r>
            <a:r>
              <a:rPr lang="en-US" dirty="0" err="1" smtClean="0"/>
              <a:t>huevo</a:t>
            </a:r>
            <a:r>
              <a:rPr lang="en-US" dirty="0" smtClean="0"/>
              <a:t> </a:t>
            </a:r>
            <a:r>
              <a:rPr lang="en-US" dirty="0" err="1" smtClean="0"/>
              <a:t>dispermico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Entran</a:t>
            </a:r>
            <a:r>
              <a:rPr lang="en-US" dirty="0" smtClean="0"/>
              <a:t> dos sperm, se </a:t>
            </a:r>
            <a:r>
              <a:rPr lang="en-US" dirty="0" err="1" smtClean="0"/>
              <a:t>forman</a:t>
            </a:r>
            <a:r>
              <a:rPr lang="en-US" dirty="0" smtClean="0"/>
              <a:t> 4 </a:t>
            </a:r>
            <a:r>
              <a:rPr lang="en-US" dirty="0" err="1" smtClean="0"/>
              <a:t>centriolos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Genoma</a:t>
            </a:r>
            <a:r>
              <a:rPr lang="en-US" dirty="0" smtClean="0"/>
              <a:t> </a:t>
            </a:r>
            <a:r>
              <a:rPr lang="en-US" dirty="0" err="1" smtClean="0"/>
              <a:t>triploide</a:t>
            </a:r>
            <a:r>
              <a:rPr lang="en-US" dirty="0" smtClean="0"/>
              <a:t> </a:t>
            </a:r>
            <a:r>
              <a:rPr lang="en-US" dirty="0" err="1" smtClean="0"/>
              <a:t>dividiendose</a:t>
            </a:r>
            <a:r>
              <a:rPr lang="en-US" dirty="0" smtClean="0"/>
              <a:t> en 4 </a:t>
            </a:r>
            <a:r>
              <a:rPr lang="en-US" dirty="0" err="1" smtClean="0"/>
              <a:t>polos</a:t>
            </a:r>
            <a:r>
              <a:rPr lang="en-US" dirty="0" smtClean="0"/>
              <a:t> en </a:t>
            </a:r>
            <a:r>
              <a:rPr lang="en-US" dirty="0" err="1" smtClean="0"/>
              <a:t>vez</a:t>
            </a:r>
            <a:r>
              <a:rPr lang="en-US" dirty="0" smtClean="0"/>
              <a:t> de dos</a:t>
            </a:r>
          </a:p>
        </p:txBody>
      </p:sp>
    </p:spTree>
    <p:extLst>
      <p:ext uri="{BB962C8B-B14F-4D97-AF65-F5344CB8AC3E}">
        <p14:creationId xmlns:p14="http://schemas.microsoft.com/office/powerpoint/2010/main" val="1386862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Na+ </a:t>
            </a:r>
            <a:r>
              <a:rPr lang="en-US" dirty="0" err="1" smtClean="0"/>
              <a:t>entrar</a:t>
            </a:r>
            <a:r>
              <a:rPr lang="en-US" dirty="0" smtClean="0"/>
              <a:t> </a:t>
            </a:r>
            <a:r>
              <a:rPr lang="en-US" dirty="0" err="1" smtClean="0"/>
              <a:t>hace</a:t>
            </a:r>
            <a:r>
              <a:rPr lang="en-US" baseline="0" dirty="0" smtClean="0"/>
              <a:t> el interior mas </a:t>
            </a:r>
            <a:r>
              <a:rPr lang="en-US" baseline="0" dirty="0" err="1" smtClean="0"/>
              <a:t>positivo</a:t>
            </a:r>
            <a:endParaRPr lang="en-US" baseline="0" dirty="0" smtClean="0"/>
          </a:p>
          <a:p>
            <a:pPr>
              <a:defRPr/>
            </a:pPr>
            <a:endParaRPr lang="en-US" baseline="0" dirty="0" smtClean="0"/>
          </a:p>
          <a:p>
            <a:pPr>
              <a:defRPr/>
            </a:pPr>
            <a:r>
              <a:rPr lang="en-US" baseline="0" dirty="0" err="1" smtClean="0"/>
              <a:t>Salida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Cl</a:t>
            </a:r>
            <a:r>
              <a:rPr lang="en-US" baseline="0" dirty="0" smtClean="0"/>
              <a:t>-, </a:t>
            </a:r>
            <a:r>
              <a:rPr lang="en-US" baseline="0" dirty="0" err="1" smtClean="0"/>
              <a:t>haria</a:t>
            </a:r>
            <a:r>
              <a:rPr lang="en-US" baseline="0" dirty="0" smtClean="0"/>
              <a:t> lo  </a:t>
            </a:r>
            <a:r>
              <a:rPr lang="en-US" baseline="0" dirty="0" err="1" smtClean="0"/>
              <a:t>mismo</a:t>
            </a:r>
            <a:r>
              <a:rPr lang="en-US" baseline="0" dirty="0" smtClean="0"/>
              <a:t>!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329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Microfilamentos</a:t>
            </a:r>
            <a:r>
              <a:rPr lang="en-US" dirty="0" smtClean="0"/>
              <a:t> -  </a:t>
            </a:r>
            <a:r>
              <a:rPr lang="en-US" dirty="0" err="1" smtClean="0"/>
              <a:t>para</a:t>
            </a:r>
            <a:r>
              <a:rPr lang="en-US" smtClean="0"/>
              <a:t> mitosis</a:t>
            </a: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06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Cortical</a:t>
            </a:r>
            <a:r>
              <a:rPr lang="en-US" baseline="0" dirty="0" smtClean="0"/>
              <a:t> Granules Serine Protease</a:t>
            </a:r>
          </a:p>
          <a:p>
            <a:pPr>
              <a:defRPr/>
            </a:pPr>
            <a:r>
              <a:rPr lang="en-US" baseline="0" dirty="0" smtClean="0"/>
              <a:t>UDX</a:t>
            </a:r>
          </a:p>
          <a:p>
            <a:pPr>
              <a:defRPr/>
            </a:pPr>
            <a:r>
              <a:rPr lang="en-US" baseline="0" dirty="0" err="1" smtClean="0"/>
              <a:t>Transgutaminasa</a:t>
            </a:r>
            <a:r>
              <a:rPr lang="en-US" baseline="0" dirty="0" smtClean="0"/>
              <a:t> TG</a:t>
            </a:r>
          </a:p>
          <a:p>
            <a:pPr>
              <a:defRPr/>
            </a:pPr>
            <a:r>
              <a:rPr lang="en-US" baseline="0" dirty="0" err="1" smtClean="0"/>
              <a:t>Ovoperoxidasa</a:t>
            </a:r>
            <a:r>
              <a:rPr lang="en-US" baseline="0" dirty="0" smtClean="0"/>
              <a:t> OVOP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4087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Microfilamentos</a:t>
            </a:r>
            <a:r>
              <a:rPr lang="en-US" dirty="0" smtClean="0"/>
              <a:t> -  </a:t>
            </a:r>
            <a:r>
              <a:rPr lang="en-US" dirty="0" err="1" smtClean="0"/>
              <a:t>para</a:t>
            </a:r>
            <a:r>
              <a:rPr lang="en-US" smtClean="0"/>
              <a:t> mitosis</a:t>
            </a: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4616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UcParenR"/>
              <a:defRPr/>
            </a:pPr>
            <a:r>
              <a:rPr lang="en-US" dirty="0" smtClean="0"/>
              <a:t>Factor</a:t>
            </a:r>
            <a:r>
              <a:rPr lang="en-US" baseline="0" dirty="0" smtClean="0"/>
              <a:t> soluble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difunde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espermatozoide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contacto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activa</a:t>
            </a:r>
            <a:r>
              <a:rPr lang="en-US" baseline="0" dirty="0" smtClean="0"/>
              <a:t> a la TK y PLC – </a:t>
            </a:r>
            <a:r>
              <a:rPr lang="en-US" baseline="0" dirty="0" err="1" smtClean="0"/>
              <a:t>mamiferos</a:t>
            </a:r>
            <a:endParaRPr lang="en-US" baseline="0" dirty="0" smtClean="0"/>
          </a:p>
          <a:p>
            <a:pPr marL="228600" indent="-228600">
              <a:buFontTx/>
              <a:buAutoNum type="alphaUcParenR"/>
              <a:defRPr/>
            </a:pPr>
            <a:endParaRPr lang="en-US" baseline="0" dirty="0" smtClean="0"/>
          </a:p>
          <a:p>
            <a:pPr marL="228600" indent="-228600">
              <a:buFontTx/>
              <a:buAutoNum type="alphaUcParenR"/>
              <a:defRPr/>
            </a:pPr>
            <a:r>
              <a:rPr lang="en-US" baseline="0" dirty="0" err="1" smtClean="0"/>
              <a:t>Espermatozoide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bindina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activando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proteina</a:t>
            </a:r>
            <a:r>
              <a:rPr lang="en-US" baseline="0" dirty="0" smtClean="0"/>
              <a:t> G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tiene</a:t>
            </a:r>
            <a:r>
              <a:rPr lang="en-US" baseline="0" dirty="0" smtClean="0"/>
              <a:t> a TK ….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 - </a:t>
            </a:r>
            <a:r>
              <a:rPr lang="en-US" baseline="0" dirty="0" err="1" smtClean="0"/>
              <a:t>Erizos</a:t>
            </a:r>
            <a:endParaRPr lang="en-US" baseline="0" dirty="0" smtClean="0"/>
          </a:p>
          <a:p>
            <a:pPr marL="171450" indent="-171450">
              <a:buFontTx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24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Sperm </a:t>
            </a:r>
            <a:r>
              <a:rPr lang="en-US" dirty="0" err="1" smtClean="0"/>
              <a:t>zooa</a:t>
            </a:r>
            <a:r>
              <a:rPr lang="en-US" dirty="0" smtClean="0"/>
              <a:t> – </a:t>
            </a:r>
            <a:r>
              <a:rPr lang="en-US" dirty="0" err="1" smtClean="0"/>
              <a:t>animales</a:t>
            </a:r>
            <a:r>
              <a:rPr lang="en-US" dirty="0" smtClean="0"/>
              <a:t> </a:t>
            </a:r>
            <a:r>
              <a:rPr lang="en-US" dirty="0" err="1" smtClean="0"/>
              <a:t>semillas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Leewenhoek</a:t>
            </a:r>
            <a:r>
              <a:rPr lang="en-US" dirty="0" smtClean="0"/>
              <a:t> </a:t>
            </a:r>
            <a:r>
              <a:rPr lang="en-US" dirty="0" err="1" smtClean="0"/>
              <a:t>resucitaba</a:t>
            </a:r>
            <a:r>
              <a:rPr lang="en-US" dirty="0" smtClean="0"/>
              <a:t> lo q </a:t>
            </a:r>
            <a:r>
              <a:rPr lang="en-US" dirty="0" err="1" smtClean="0"/>
              <a:t>Aristoteles</a:t>
            </a:r>
            <a:r>
              <a:rPr lang="en-US" dirty="0" smtClean="0"/>
              <a:t> </a:t>
            </a:r>
            <a:r>
              <a:rPr lang="en-US" dirty="0" err="1" smtClean="0"/>
              <a:t>decia</a:t>
            </a:r>
            <a:r>
              <a:rPr lang="en-US" dirty="0" smtClean="0"/>
              <a:t> 2000 </a:t>
            </a:r>
            <a:r>
              <a:rPr lang="en-US" dirty="0" err="1" smtClean="0"/>
              <a:t>años</a:t>
            </a:r>
            <a:r>
              <a:rPr lang="en-US" dirty="0" smtClean="0"/>
              <a:t> antes</a:t>
            </a:r>
          </a:p>
          <a:p>
            <a:pPr>
              <a:defRPr/>
            </a:pPr>
            <a:r>
              <a:rPr lang="en-US" dirty="0" err="1" smtClean="0"/>
              <a:t>Spallanzani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Prevost y Dumas</a:t>
            </a:r>
          </a:p>
          <a:p>
            <a:pPr>
              <a:defRPr/>
            </a:pPr>
            <a:r>
              <a:rPr lang="en-US" dirty="0" smtClean="0"/>
              <a:t>Von </a:t>
            </a:r>
            <a:r>
              <a:rPr lang="en-US" dirty="0" err="1" smtClean="0"/>
              <a:t>Kolliker</a:t>
            </a:r>
            <a:r>
              <a:rPr lang="en-US" dirty="0" smtClean="0"/>
              <a:t> </a:t>
            </a:r>
            <a:r>
              <a:rPr lang="en-US" dirty="0" err="1" smtClean="0"/>
              <a:t>insistio</a:t>
            </a:r>
            <a:r>
              <a:rPr lang="en-US" dirty="0" smtClean="0"/>
              <a:t> q </a:t>
            </a:r>
            <a:r>
              <a:rPr lang="en-US" dirty="0" err="1" smtClean="0"/>
              <a:t>erean</a:t>
            </a:r>
            <a:r>
              <a:rPr lang="en-US" dirty="0" smtClean="0"/>
              <a:t> </a:t>
            </a:r>
            <a:r>
              <a:rPr lang="en-US" dirty="0" err="1" smtClean="0"/>
              <a:t>parasitos</a:t>
            </a:r>
            <a:r>
              <a:rPr lang="en-US" dirty="0" smtClean="0"/>
              <a:t> </a:t>
            </a:r>
            <a:r>
              <a:rPr lang="en-US" dirty="0" err="1" smtClean="0"/>
              <a:t>aunq</a:t>
            </a:r>
            <a:r>
              <a:rPr lang="en-US" dirty="0" smtClean="0"/>
              <a:t> </a:t>
            </a:r>
            <a:r>
              <a:rPr lang="en-US" dirty="0" err="1" smtClean="0"/>
              <a:t>describio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formacion</a:t>
            </a:r>
            <a:r>
              <a:rPr lang="en-US" dirty="0" smtClean="0"/>
              <a:t> en los </a:t>
            </a:r>
            <a:r>
              <a:rPr lang="en-US" dirty="0" err="1" smtClean="0"/>
              <a:t>testiculos</a:t>
            </a: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991993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UcParenR"/>
              <a:defRPr/>
            </a:pPr>
            <a:r>
              <a:rPr lang="en-US" dirty="0" smtClean="0"/>
              <a:t>Factor</a:t>
            </a:r>
            <a:r>
              <a:rPr lang="en-US" baseline="0" dirty="0" smtClean="0"/>
              <a:t> soluble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difunde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espermatozoide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contacto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activa</a:t>
            </a:r>
            <a:r>
              <a:rPr lang="en-US" baseline="0" dirty="0" smtClean="0"/>
              <a:t> a la TK y PLC – </a:t>
            </a:r>
            <a:r>
              <a:rPr lang="en-US" baseline="0" dirty="0" err="1" smtClean="0"/>
              <a:t>mamiferos</a:t>
            </a:r>
            <a:endParaRPr lang="en-US" baseline="0" dirty="0" smtClean="0"/>
          </a:p>
          <a:p>
            <a:pPr marL="228600" indent="-228600">
              <a:buFontTx/>
              <a:buAutoNum type="alphaUcParenR"/>
              <a:defRPr/>
            </a:pPr>
            <a:endParaRPr lang="en-US" baseline="0" dirty="0" smtClean="0"/>
          </a:p>
          <a:p>
            <a:pPr marL="228600" indent="-228600">
              <a:buFontTx/>
              <a:buAutoNum type="alphaUcParenR"/>
              <a:defRPr/>
            </a:pPr>
            <a:r>
              <a:rPr lang="en-US" baseline="0" dirty="0" err="1" smtClean="0"/>
              <a:t>Espermatozoide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bindina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activando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proteina</a:t>
            </a:r>
            <a:r>
              <a:rPr lang="en-US" baseline="0" dirty="0" smtClean="0"/>
              <a:t> G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tiene</a:t>
            </a:r>
            <a:r>
              <a:rPr lang="en-US" baseline="0" dirty="0" smtClean="0"/>
              <a:t> a TK ….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 - </a:t>
            </a:r>
            <a:r>
              <a:rPr lang="en-US" baseline="0" dirty="0" err="1" smtClean="0"/>
              <a:t>Erizos</a:t>
            </a:r>
            <a:endParaRPr lang="en-US" baseline="0" dirty="0" smtClean="0"/>
          </a:p>
          <a:p>
            <a:pPr marL="171450" indent="-171450">
              <a:buFontTx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8819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UcParenR"/>
              <a:defRPr/>
            </a:pPr>
            <a:r>
              <a:rPr lang="en-US" dirty="0" smtClean="0"/>
              <a:t>Factor</a:t>
            </a:r>
            <a:r>
              <a:rPr lang="en-US" baseline="0" dirty="0" smtClean="0"/>
              <a:t> soluble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difunde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espermatozoide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contacto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activa</a:t>
            </a:r>
            <a:r>
              <a:rPr lang="en-US" baseline="0" dirty="0" smtClean="0"/>
              <a:t> a la TK y PLC – </a:t>
            </a:r>
            <a:r>
              <a:rPr lang="en-US" baseline="0" dirty="0" err="1" smtClean="0"/>
              <a:t>mamiferos</a:t>
            </a:r>
            <a:endParaRPr lang="en-US" baseline="0" dirty="0" smtClean="0"/>
          </a:p>
          <a:p>
            <a:pPr marL="228600" indent="-228600">
              <a:buFontTx/>
              <a:buAutoNum type="alphaUcParenR"/>
              <a:defRPr/>
            </a:pPr>
            <a:endParaRPr lang="en-US" baseline="0" dirty="0" smtClean="0"/>
          </a:p>
          <a:p>
            <a:pPr marL="228600" indent="-228600">
              <a:buFontTx/>
              <a:buAutoNum type="alphaUcParenR"/>
              <a:defRPr/>
            </a:pPr>
            <a:r>
              <a:rPr lang="en-US" baseline="0" dirty="0" err="1" smtClean="0"/>
              <a:t>Espermatozoide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bindina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activando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proteina</a:t>
            </a:r>
            <a:r>
              <a:rPr lang="en-US" baseline="0" dirty="0" smtClean="0"/>
              <a:t> G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tiene</a:t>
            </a:r>
            <a:r>
              <a:rPr lang="en-US" baseline="0" dirty="0" smtClean="0"/>
              <a:t> a TK ….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Erizos</a:t>
            </a:r>
            <a:endParaRPr lang="en-US" baseline="0" dirty="0" smtClean="0"/>
          </a:p>
          <a:p>
            <a:pPr marL="228600" indent="-228600">
              <a:buFontTx/>
              <a:buAutoNum type="alphaUcParenR"/>
              <a:defRPr/>
            </a:pPr>
            <a:endParaRPr lang="en-US" baseline="0" dirty="0" smtClean="0"/>
          </a:p>
          <a:p>
            <a:pPr marL="228600" indent="-228600">
              <a:buFontTx/>
              <a:buAutoNum type="alphaUcParenR"/>
              <a:defRPr/>
            </a:pPr>
            <a:r>
              <a:rPr lang="en-US" baseline="0" dirty="0" smtClean="0"/>
              <a:t>SRC </a:t>
            </a:r>
            <a:r>
              <a:rPr lang="mr-IN" baseline="0" dirty="0" smtClean="0"/>
              <a:t>–</a:t>
            </a:r>
            <a:r>
              <a:rPr lang="en-US" baseline="0" dirty="0" smtClean="0"/>
              <a:t> steroid receptor </a:t>
            </a:r>
            <a:r>
              <a:rPr lang="en-US" baseline="0" dirty="0" err="1" smtClean="0"/>
              <a:t>coactivator</a:t>
            </a:r>
            <a:r>
              <a:rPr lang="en-US" baseline="0" dirty="0" smtClean="0"/>
              <a:t>; </a:t>
            </a:r>
            <a:r>
              <a:rPr lang="en-US" baseline="0" dirty="0" err="1" smtClean="0"/>
              <a:t>Kinasa</a:t>
            </a:r>
            <a:r>
              <a:rPr lang="en-US" baseline="0" dirty="0" smtClean="0"/>
              <a:t> de T </a:t>
            </a:r>
            <a:r>
              <a:rPr lang="en-US" baseline="0" dirty="0" err="1" smtClean="0"/>
              <a:t>indep</a:t>
            </a:r>
            <a:r>
              <a:rPr lang="en-US" baseline="0" dirty="0" smtClean="0"/>
              <a:t> de receptor</a:t>
            </a:r>
          </a:p>
          <a:p>
            <a:pPr marL="171450" indent="-171450">
              <a:buFontTx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5867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5256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  <a:defRPr/>
            </a:pPr>
            <a:r>
              <a:rPr lang="en-US" dirty="0" err="1" smtClean="0"/>
              <a:t>Rol</a:t>
            </a:r>
            <a:r>
              <a:rPr lang="en-US" baseline="0" dirty="0" smtClean="0"/>
              <a:t> de IP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</a:t>
            </a:r>
          </a:p>
          <a:p>
            <a:pPr marL="171450" indent="-171450">
              <a:buFontTx/>
              <a:buChar char="•"/>
              <a:defRPr/>
            </a:pPr>
            <a:r>
              <a:rPr lang="en-US" baseline="0" dirty="0" err="1" smtClean="0"/>
              <a:t>Inducir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liberacion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calcio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todo</a:t>
            </a:r>
            <a:r>
              <a:rPr lang="en-US" baseline="0" dirty="0" smtClean="0"/>
              <a:t> lo q </a:t>
            </a:r>
            <a:r>
              <a:rPr lang="en-US" baseline="0" dirty="0" err="1" smtClean="0"/>
              <a:t>calcio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hace</a:t>
            </a:r>
            <a:endParaRPr lang="en-US" baseline="0" dirty="0" smtClean="0"/>
          </a:p>
          <a:p>
            <a:pPr marL="171450" indent="-171450">
              <a:buFontTx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6277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Incorporaction</a:t>
            </a:r>
            <a:r>
              <a:rPr lang="en-US" dirty="0" smtClean="0"/>
              <a:t> de </a:t>
            </a:r>
            <a:r>
              <a:rPr lang="en-US" dirty="0" err="1" smtClean="0"/>
              <a:t>valina</a:t>
            </a:r>
            <a:r>
              <a:rPr lang="en-US" dirty="0" smtClean="0"/>
              <a:t> C14 = </a:t>
            </a:r>
            <a:r>
              <a:rPr lang="en-US" dirty="0" err="1" smtClean="0"/>
              <a:t>sintesis</a:t>
            </a:r>
            <a:r>
              <a:rPr lang="en-US" dirty="0" smtClean="0"/>
              <a:t> de </a:t>
            </a:r>
            <a:r>
              <a:rPr lang="en-US" dirty="0" err="1" smtClean="0"/>
              <a:t>proteina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Agua normal </a:t>
            </a:r>
            <a:r>
              <a:rPr lang="en-US" dirty="0" err="1" smtClean="0"/>
              <a:t>aumenta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Agua con </a:t>
            </a:r>
            <a:r>
              <a:rPr lang="en-US" dirty="0" err="1" smtClean="0"/>
              <a:t>actinomicina</a:t>
            </a:r>
            <a:r>
              <a:rPr lang="en-US" dirty="0" smtClean="0"/>
              <a:t> D , </a:t>
            </a:r>
            <a:r>
              <a:rPr lang="en-US" dirty="0" err="1" smtClean="0"/>
              <a:t>decae</a:t>
            </a: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378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UcParenR"/>
              <a:defRPr/>
            </a:pPr>
            <a:r>
              <a:rPr lang="en-US" dirty="0" err="1" smtClean="0"/>
              <a:t>Encuentro</a:t>
            </a:r>
            <a:r>
              <a:rPr lang="en-US" dirty="0" smtClean="0"/>
              <a:t> </a:t>
            </a:r>
            <a:r>
              <a:rPr lang="en-US" dirty="0" err="1" smtClean="0"/>
              <a:t>ocurre</a:t>
            </a:r>
            <a:r>
              <a:rPr lang="en-US" dirty="0" smtClean="0"/>
              <a:t> en el 1/3  superior del </a:t>
            </a:r>
            <a:r>
              <a:rPr lang="en-US" dirty="0" err="1" smtClean="0"/>
              <a:t>oviducto</a:t>
            </a:r>
            <a:r>
              <a:rPr lang="en-US" dirty="0" smtClean="0"/>
              <a:t>..</a:t>
            </a:r>
            <a:r>
              <a:rPr lang="en-US" baseline="0" dirty="0" smtClean="0"/>
              <a:t> Ampulla</a:t>
            </a:r>
          </a:p>
          <a:p>
            <a:pPr marL="228600" indent="-228600">
              <a:buAutoNum type="alphaUcParenR"/>
              <a:defRPr/>
            </a:pPr>
            <a:r>
              <a:rPr lang="en-US" baseline="0" dirty="0" smtClean="0"/>
              <a:t>Si se </a:t>
            </a:r>
            <a:r>
              <a:rPr lang="en-US" baseline="0" dirty="0" err="1" smtClean="0"/>
              <a:t>remueve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matriz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fimbrias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interactuan</a:t>
            </a:r>
            <a:r>
              <a:rPr lang="en-US" baseline="0" dirty="0" smtClean="0"/>
              <a:t> con el </a:t>
            </a:r>
            <a:r>
              <a:rPr lang="en-US" baseline="0" dirty="0" err="1" smtClean="0"/>
              <a:t>cumulo</a:t>
            </a:r>
            <a:r>
              <a:rPr lang="en-US" baseline="0" dirty="0" smtClean="0"/>
              <a:t>, el </a:t>
            </a:r>
            <a:r>
              <a:rPr lang="en-US" baseline="0" dirty="0" err="1" smtClean="0"/>
              <a:t>ovocito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entra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oviducto</a:t>
            </a:r>
            <a:endParaRPr lang="en-US" baseline="0" dirty="0" smtClean="0"/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en-US" sz="1100" dirty="0" err="1" smtClean="0">
                <a:solidFill>
                  <a:schemeClr val="tx1"/>
                </a:solidFill>
              </a:rPr>
              <a:t>espermatozoides</a:t>
            </a:r>
            <a:r>
              <a:rPr lang="en-US" sz="1100" dirty="0" smtClean="0">
                <a:solidFill>
                  <a:schemeClr val="tx1"/>
                </a:solidFill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</a:rPr>
              <a:t>viaja</a:t>
            </a:r>
            <a:r>
              <a:rPr lang="en-US" sz="1100" dirty="0" smtClean="0">
                <a:solidFill>
                  <a:schemeClr val="tx1"/>
                </a:solidFill>
              </a:rPr>
              <a:t> de vagina a ampulla </a:t>
            </a:r>
            <a:r>
              <a:rPr lang="en-US" sz="1100" dirty="0" err="1" smtClean="0">
                <a:solidFill>
                  <a:schemeClr val="tx1"/>
                </a:solidFill>
              </a:rPr>
              <a:t>muy</a:t>
            </a:r>
            <a:r>
              <a:rPr lang="en-US" sz="1100" dirty="0" smtClean="0">
                <a:solidFill>
                  <a:schemeClr val="tx1"/>
                </a:solidFill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</a:rPr>
              <a:t>rapido</a:t>
            </a:r>
            <a:r>
              <a:rPr lang="en-US" sz="1100" dirty="0" smtClean="0">
                <a:solidFill>
                  <a:schemeClr val="tx1"/>
                </a:solidFill>
              </a:rPr>
              <a:t> para </a:t>
            </a:r>
            <a:r>
              <a:rPr lang="en-US" sz="1100" dirty="0" err="1" smtClean="0">
                <a:solidFill>
                  <a:schemeClr val="tx1"/>
                </a:solidFill>
              </a:rPr>
              <a:t>ser</a:t>
            </a:r>
            <a:r>
              <a:rPr lang="en-US" sz="1100" dirty="0" smtClean="0">
                <a:solidFill>
                  <a:schemeClr val="tx1"/>
                </a:solidFill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</a:rPr>
              <a:t>por</a:t>
            </a:r>
            <a:r>
              <a:rPr lang="en-US" sz="1100" dirty="0" smtClean="0">
                <a:solidFill>
                  <a:schemeClr val="tx1"/>
                </a:solidFill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</a:rPr>
              <a:t>flagelo</a:t>
            </a:r>
            <a:r>
              <a:rPr lang="en-US" sz="1100" dirty="0" smtClean="0">
                <a:solidFill>
                  <a:schemeClr val="tx1"/>
                </a:solidFill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</a:rPr>
              <a:t>asi</a:t>
            </a:r>
            <a:r>
              <a:rPr lang="en-US" sz="1100" dirty="0" smtClean="0">
                <a:solidFill>
                  <a:schemeClr val="tx1"/>
                </a:solidFill>
              </a:rPr>
              <a:t> el el </a:t>
            </a:r>
            <a:r>
              <a:rPr lang="en-US" sz="1100" dirty="0" err="1" smtClean="0">
                <a:solidFill>
                  <a:schemeClr val="tx1"/>
                </a:solidFill>
              </a:rPr>
              <a:t>flagelo</a:t>
            </a:r>
            <a:r>
              <a:rPr lang="en-US" sz="1100" baseline="0" dirty="0" smtClean="0">
                <a:solidFill>
                  <a:schemeClr val="tx1"/>
                </a:solidFill>
              </a:rPr>
              <a:t> no </a:t>
            </a:r>
            <a:r>
              <a:rPr lang="en-US" sz="1100" baseline="0" dirty="0" err="1" smtClean="0">
                <a:solidFill>
                  <a:schemeClr val="tx1"/>
                </a:solidFill>
              </a:rPr>
              <a:t>es</a:t>
            </a:r>
            <a:r>
              <a:rPr lang="en-US" sz="1100" baseline="0" dirty="0" smtClean="0">
                <a:solidFill>
                  <a:schemeClr val="tx1"/>
                </a:solidFill>
              </a:rPr>
              <a:t> un factor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aseline="0" dirty="0" smtClean="0">
                <a:solidFill>
                  <a:schemeClr val="tx1"/>
                </a:solidFill>
              </a:rPr>
              <a:t>En 30 min de </a:t>
            </a:r>
            <a:r>
              <a:rPr lang="en-US" sz="1100" baseline="0" dirty="0" err="1" smtClean="0">
                <a:solidFill>
                  <a:schemeClr val="tx1"/>
                </a:solidFill>
              </a:rPr>
              <a:t>caer</a:t>
            </a:r>
            <a:r>
              <a:rPr lang="en-US" sz="1100" baseline="0" dirty="0" smtClean="0">
                <a:solidFill>
                  <a:schemeClr val="tx1"/>
                </a:solidFill>
              </a:rPr>
              <a:t> en la vagina </a:t>
            </a:r>
            <a:r>
              <a:rPr lang="en-US" sz="1100" baseline="0" dirty="0" err="1" smtClean="0">
                <a:solidFill>
                  <a:schemeClr val="tx1"/>
                </a:solidFill>
              </a:rPr>
              <a:t>ya</a:t>
            </a:r>
            <a:r>
              <a:rPr lang="en-US" sz="1100" baseline="0" dirty="0" smtClean="0">
                <a:solidFill>
                  <a:schemeClr val="tx1"/>
                </a:solidFill>
              </a:rPr>
              <a:t> </a:t>
            </a:r>
            <a:r>
              <a:rPr lang="en-US" sz="1100" baseline="0" dirty="0" err="1" smtClean="0">
                <a:solidFill>
                  <a:schemeClr val="tx1"/>
                </a:solidFill>
              </a:rPr>
              <a:t>estan</a:t>
            </a:r>
            <a:r>
              <a:rPr lang="en-US" sz="1100" baseline="0" dirty="0" smtClean="0">
                <a:solidFill>
                  <a:schemeClr val="tx1"/>
                </a:solidFill>
              </a:rPr>
              <a:t> en el </a:t>
            </a:r>
            <a:r>
              <a:rPr lang="en-US" sz="1100" baseline="0" dirty="0" err="1" smtClean="0">
                <a:solidFill>
                  <a:schemeClr val="tx1"/>
                </a:solidFill>
              </a:rPr>
              <a:t>oviducto</a:t>
            </a:r>
            <a:r>
              <a:rPr lang="en-US" sz="1100" baseline="0" dirty="0" smtClean="0">
                <a:solidFill>
                  <a:schemeClr val="tx1"/>
                </a:solidFill>
              </a:rPr>
              <a:t> </a:t>
            </a:r>
            <a:r>
              <a:rPr lang="en-US" sz="1100" baseline="0" dirty="0" err="1" smtClean="0">
                <a:solidFill>
                  <a:schemeClr val="tx1"/>
                </a:solidFill>
              </a:rPr>
              <a:t>muy</a:t>
            </a:r>
            <a:r>
              <a:rPr lang="en-US" sz="1100" baseline="0" dirty="0" smtClean="0">
                <a:solidFill>
                  <a:schemeClr val="tx1"/>
                </a:solidFill>
              </a:rPr>
              <a:t> </a:t>
            </a:r>
            <a:r>
              <a:rPr lang="en-US" sz="1100" baseline="0" dirty="0" err="1" smtClean="0">
                <a:solidFill>
                  <a:schemeClr val="tx1"/>
                </a:solidFill>
              </a:rPr>
              <a:t>rapido</a:t>
            </a:r>
            <a:r>
              <a:rPr lang="en-US" sz="1100" baseline="0" dirty="0" smtClean="0">
                <a:solidFill>
                  <a:schemeClr val="tx1"/>
                </a:solidFill>
              </a:rPr>
              <a:t> </a:t>
            </a:r>
            <a:r>
              <a:rPr lang="en-US" sz="1100" baseline="0" dirty="0" err="1" smtClean="0">
                <a:solidFill>
                  <a:schemeClr val="tx1"/>
                </a:solidFill>
              </a:rPr>
              <a:t>como</a:t>
            </a:r>
            <a:r>
              <a:rPr lang="en-US" sz="1100" baseline="0" dirty="0" smtClean="0">
                <a:solidFill>
                  <a:schemeClr val="tx1"/>
                </a:solidFill>
              </a:rPr>
              <a:t> para </a:t>
            </a:r>
            <a:r>
              <a:rPr lang="en-US" sz="1100" baseline="0" dirty="0" err="1" smtClean="0">
                <a:solidFill>
                  <a:schemeClr val="tx1"/>
                </a:solidFill>
              </a:rPr>
              <a:t>ser</a:t>
            </a:r>
            <a:r>
              <a:rPr lang="en-US" sz="1100" baseline="0" dirty="0" smtClean="0">
                <a:solidFill>
                  <a:schemeClr val="tx1"/>
                </a:solidFill>
              </a:rPr>
              <a:t> solo </a:t>
            </a:r>
            <a:r>
              <a:rPr lang="en-US" sz="1100" baseline="0" dirty="0" err="1" smtClean="0">
                <a:solidFill>
                  <a:schemeClr val="tx1"/>
                </a:solidFill>
              </a:rPr>
              <a:t>flagelos</a:t>
            </a:r>
            <a:r>
              <a:rPr lang="en-US" sz="1100" baseline="0" dirty="0" smtClean="0">
                <a:solidFill>
                  <a:schemeClr val="tx1"/>
                </a:solidFill>
              </a:rPr>
              <a:t> el </a:t>
            </a:r>
            <a:r>
              <a:rPr lang="en-US" sz="1100" baseline="0" dirty="0" err="1" smtClean="0">
                <a:solidFill>
                  <a:schemeClr val="tx1"/>
                </a:solidFill>
              </a:rPr>
              <a:t>mecanismo</a:t>
            </a:r>
            <a:endParaRPr lang="en-US" sz="1100" baseline="0" dirty="0" smtClean="0">
              <a:solidFill>
                <a:schemeClr val="tx1"/>
              </a:solidFill>
            </a:endParaRP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arenR"/>
              <a:tabLst/>
              <a:defRPr/>
            </a:pPr>
            <a:endParaRPr lang="en-US" sz="1100" dirty="0" smtClean="0">
              <a:solidFill>
                <a:schemeClr val="tx1"/>
              </a:solidFill>
            </a:endParaRPr>
          </a:p>
          <a:p>
            <a:pPr marL="228600" indent="-228600">
              <a:buAutoNum type="alphaUcParenR"/>
              <a:defRPr/>
            </a:pPr>
            <a:endParaRPr lang="en-US" baseline="0" dirty="0" smtClean="0"/>
          </a:p>
          <a:p>
            <a:pPr marL="228600" indent="-228600">
              <a:buAutoNum type="alphaUcParenR"/>
              <a:defRPr/>
            </a:pPr>
            <a:endParaRPr lang="en-US" baseline="0" dirty="0" smtClean="0"/>
          </a:p>
          <a:p>
            <a:pPr marL="171450" indent="-171450">
              <a:buFontTx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2204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dirty="0" err="1" smtClean="0"/>
              <a:t>Capacitacion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hacerlo</a:t>
            </a:r>
            <a:r>
              <a:rPr lang="en-US" dirty="0" smtClean="0"/>
              <a:t> </a:t>
            </a:r>
            <a:r>
              <a:rPr lang="en-US" dirty="0" err="1" smtClean="0"/>
              <a:t>competente</a:t>
            </a:r>
            <a:r>
              <a:rPr lang="en-US" dirty="0" smtClean="0"/>
              <a:t>, </a:t>
            </a:r>
            <a:r>
              <a:rPr lang="en-US" dirty="0" err="1" smtClean="0"/>
              <a:t>cambios</a:t>
            </a:r>
            <a:endParaRPr lang="en-US" dirty="0" smtClean="0"/>
          </a:p>
          <a:p>
            <a:pPr marL="0" indent="0">
              <a:buFontTx/>
              <a:buNone/>
              <a:defRPr/>
            </a:pPr>
            <a:r>
              <a:rPr lang="en-US" dirty="0" err="1" smtClean="0"/>
              <a:t>Periodo</a:t>
            </a:r>
            <a:r>
              <a:rPr lang="en-US" dirty="0" smtClean="0"/>
              <a:t> de </a:t>
            </a:r>
            <a:r>
              <a:rPr lang="en-US" dirty="0" err="1" smtClean="0"/>
              <a:t>tiempo</a:t>
            </a:r>
            <a:r>
              <a:rPr lang="en-US" dirty="0" smtClean="0"/>
              <a:t> en el </a:t>
            </a:r>
            <a:r>
              <a:rPr lang="en-US" dirty="0" err="1" smtClean="0"/>
              <a:t>tracto</a:t>
            </a:r>
            <a:r>
              <a:rPr lang="en-US" dirty="0" smtClean="0"/>
              <a:t> </a:t>
            </a:r>
            <a:r>
              <a:rPr lang="en-US" dirty="0" err="1" smtClean="0"/>
              <a:t>femenion</a:t>
            </a:r>
            <a:endParaRPr lang="en-US" dirty="0" smtClean="0"/>
          </a:p>
          <a:p>
            <a:pPr marL="0" indent="0">
              <a:buFontTx/>
              <a:buNone/>
              <a:defRPr/>
            </a:pPr>
            <a:r>
              <a:rPr lang="en-US" dirty="0" err="1" smtClean="0"/>
              <a:t>Prepara</a:t>
            </a:r>
            <a:r>
              <a:rPr lang="en-US" dirty="0" smtClean="0"/>
              <a:t> el sperm para </a:t>
            </a:r>
            <a:r>
              <a:rPr lang="en-US" dirty="0" err="1" smtClean="0"/>
              <a:t>fecundar</a:t>
            </a:r>
            <a:endParaRPr lang="en-US" dirty="0" smtClean="0"/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0795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dirty="0" err="1" smtClean="0"/>
              <a:t>Periodo</a:t>
            </a:r>
            <a:r>
              <a:rPr lang="en-US" dirty="0" smtClean="0"/>
              <a:t> de </a:t>
            </a:r>
            <a:r>
              <a:rPr lang="en-US" dirty="0" err="1" smtClean="0"/>
              <a:t>tiempo</a:t>
            </a:r>
            <a:r>
              <a:rPr lang="en-US" dirty="0" smtClean="0"/>
              <a:t> en el </a:t>
            </a:r>
            <a:r>
              <a:rPr lang="en-US" dirty="0" err="1" smtClean="0"/>
              <a:t>tracto</a:t>
            </a:r>
            <a:r>
              <a:rPr lang="en-US" dirty="0" smtClean="0"/>
              <a:t> </a:t>
            </a:r>
            <a:r>
              <a:rPr lang="en-US" dirty="0" err="1" smtClean="0"/>
              <a:t>femenion</a:t>
            </a:r>
            <a:endParaRPr lang="en-US" dirty="0" smtClean="0"/>
          </a:p>
          <a:p>
            <a:pPr marL="0" indent="0">
              <a:buFontTx/>
              <a:buNone/>
              <a:defRPr/>
            </a:pPr>
            <a:r>
              <a:rPr lang="en-US" dirty="0" err="1" smtClean="0"/>
              <a:t>Prepara</a:t>
            </a:r>
            <a:r>
              <a:rPr lang="en-US" dirty="0" smtClean="0"/>
              <a:t> el sperm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fecundar</a:t>
            </a:r>
            <a:endParaRPr lang="en-US" smtClean="0"/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4973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baseline="0" dirty="0" err="1" smtClean="0"/>
              <a:t>Porque</a:t>
            </a:r>
            <a:r>
              <a:rPr lang="en-US" baseline="0" dirty="0" smtClean="0"/>
              <a:t> el hombre produce 300 </a:t>
            </a:r>
            <a:r>
              <a:rPr lang="en-US" baseline="0" dirty="0" err="1" smtClean="0"/>
              <a:t>millones</a:t>
            </a:r>
            <a:r>
              <a:rPr lang="mr-IN" baseline="0" dirty="0" smtClean="0"/>
              <a:t>…</a:t>
            </a:r>
            <a:r>
              <a:rPr lang="en-US" baseline="0" dirty="0" smtClean="0"/>
              <a:t> 299 </a:t>
            </a:r>
            <a:r>
              <a:rPr lang="en-US" baseline="0" dirty="0" err="1" smtClean="0"/>
              <a:t>millones</a:t>
            </a:r>
            <a:r>
              <a:rPr lang="en-US" baseline="0" dirty="0" smtClean="0"/>
              <a:t> 999, 800 se </a:t>
            </a:r>
            <a:r>
              <a:rPr lang="en-US" baseline="0" dirty="0" err="1" smtClean="0"/>
              <a:t>pierden</a:t>
            </a:r>
            <a:endParaRPr lang="en-US" baseline="0" dirty="0" smtClean="0"/>
          </a:p>
          <a:p>
            <a:pPr marL="0" indent="0">
              <a:buNone/>
              <a:defRPr/>
            </a:pPr>
            <a:r>
              <a:rPr lang="en-US" baseline="0" dirty="0" err="1" smtClean="0"/>
              <a:t>Porq</a:t>
            </a:r>
            <a:r>
              <a:rPr lang="en-US" baseline="0" dirty="0" smtClean="0"/>
              <a:t> no le </a:t>
            </a:r>
            <a:r>
              <a:rPr lang="en-US" baseline="0" dirty="0" err="1" smtClean="0"/>
              <a:t>gustan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pedir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direcciones</a:t>
            </a:r>
            <a:r>
              <a:rPr lang="en-US" baseline="0" dirty="0" smtClean="0"/>
              <a:t>..</a:t>
            </a:r>
          </a:p>
          <a:p>
            <a:pPr marL="0" indent="0">
              <a:buNone/>
              <a:defRPr/>
            </a:pPr>
            <a:endParaRPr lang="en-US" baseline="0" dirty="0" smtClean="0"/>
          </a:p>
          <a:p>
            <a:pPr marL="171450" indent="-171450">
              <a:buFontTx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3360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dirty="0" err="1" smtClean="0"/>
              <a:t>Flajelo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teñido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rojo</a:t>
            </a:r>
            <a:endParaRPr lang="en-US" baseline="0" dirty="0" smtClean="0"/>
          </a:p>
          <a:p>
            <a:pPr marL="0" indent="0">
              <a:buFontTx/>
              <a:buNone/>
              <a:defRPr/>
            </a:pPr>
            <a:r>
              <a:rPr lang="en-US" baseline="0" dirty="0" err="1" smtClean="0"/>
              <a:t>Acrosoma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intacto</a:t>
            </a:r>
            <a:r>
              <a:rPr lang="en-US" baseline="0" dirty="0" smtClean="0"/>
              <a:t> de GFP</a:t>
            </a:r>
          </a:p>
          <a:p>
            <a:pPr marL="0" indent="0">
              <a:buFontTx/>
              <a:buNone/>
              <a:defRPr/>
            </a:pPr>
            <a:r>
              <a:rPr lang="en-US" baseline="0" dirty="0" err="1" smtClean="0"/>
              <a:t>Acrosomas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abiertos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fluorescen</a:t>
            </a:r>
            <a:endParaRPr lang="en-US" baseline="0" dirty="0" smtClean="0"/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873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Modificaciones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el </a:t>
            </a:r>
            <a:r>
              <a:rPr lang="en-US" dirty="0" err="1" smtClean="0"/>
              <a:t>espermatozoide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Centriolo</a:t>
            </a:r>
            <a:r>
              <a:rPr lang="en-US" dirty="0" smtClean="0"/>
              <a:t> form </a:t>
            </a:r>
            <a:r>
              <a:rPr lang="en-US" dirty="0" err="1" smtClean="0"/>
              <a:t>flagelo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Golgi en </a:t>
            </a:r>
            <a:r>
              <a:rPr lang="en-US" dirty="0" err="1" smtClean="0"/>
              <a:t>Acrsoma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Mitocondrias</a:t>
            </a:r>
            <a:r>
              <a:rPr lang="en-US" dirty="0" smtClean="0"/>
              <a:t> </a:t>
            </a:r>
            <a:r>
              <a:rPr lang="en-US" dirty="0" err="1" smtClean="0"/>
              <a:t>recogidas</a:t>
            </a:r>
            <a:r>
              <a:rPr lang="en-US" dirty="0" smtClean="0"/>
              <a:t> en el </a:t>
            </a:r>
            <a:r>
              <a:rPr lang="en-US" dirty="0" err="1" smtClean="0"/>
              <a:t>cuello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Nucleo</a:t>
            </a:r>
            <a:r>
              <a:rPr lang="en-US" dirty="0" smtClean="0"/>
              <a:t> super </a:t>
            </a:r>
            <a:r>
              <a:rPr lang="en-US" dirty="0" err="1" smtClean="0"/>
              <a:t>condensado</a:t>
            </a: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949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dirty="0" err="1" smtClean="0"/>
              <a:t>Flajelo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teñido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rojo</a:t>
            </a:r>
            <a:endParaRPr lang="en-US" baseline="0" dirty="0" smtClean="0"/>
          </a:p>
          <a:p>
            <a:pPr marL="0" indent="0">
              <a:buFontTx/>
              <a:buNone/>
              <a:defRPr/>
            </a:pPr>
            <a:r>
              <a:rPr lang="en-US" baseline="0" dirty="0" err="1" smtClean="0"/>
              <a:t>Acrosoma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intacto</a:t>
            </a:r>
            <a:r>
              <a:rPr lang="en-US" baseline="0" dirty="0" smtClean="0"/>
              <a:t> de GFP</a:t>
            </a:r>
          </a:p>
          <a:p>
            <a:pPr marL="0" indent="0">
              <a:buFontTx/>
              <a:buNone/>
              <a:defRPr/>
            </a:pPr>
            <a:r>
              <a:rPr lang="en-US" baseline="0" dirty="0" err="1" smtClean="0"/>
              <a:t>Acrosomas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abiertos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fluorescen</a:t>
            </a:r>
            <a:endParaRPr lang="en-US" baseline="0" smtClean="0"/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1444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6634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dirty="0" err="1" smtClean="0"/>
              <a:t>Flajelo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teñido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rojo</a:t>
            </a:r>
            <a:endParaRPr lang="en-US" baseline="0" dirty="0" smtClean="0"/>
          </a:p>
          <a:p>
            <a:pPr marL="0" indent="0">
              <a:buFontTx/>
              <a:buNone/>
              <a:defRPr/>
            </a:pPr>
            <a:r>
              <a:rPr lang="en-US" baseline="0" dirty="0" err="1" smtClean="0"/>
              <a:t>Acrosoma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intacto</a:t>
            </a:r>
            <a:r>
              <a:rPr lang="en-US" baseline="0" dirty="0" smtClean="0"/>
              <a:t> de GFP</a:t>
            </a:r>
          </a:p>
          <a:p>
            <a:pPr marL="0" indent="0">
              <a:buFontTx/>
              <a:buNone/>
              <a:defRPr/>
            </a:pPr>
            <a:r>
              <a:rPr lang="en-US" baseline="0" dirty="0" err="1" smtClean="0"/>
              <a:t>Acrosomas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abiertos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fluorescen</a:t>
            </a:r>
            <a:endParaRPr lang="en-US" baseline="0" dirty="0" smtClean="0"/>
          </a:p>
          <a:p>
            <a:pPr marL="0" indent="0">
              <a:buFontTx/>
              <a:buNone/>
              <a:defRPr/>
            </a:pPr>
            <a:r>
              <a:rPr lang="en-US" baseline="0" dirty="0" smtClean="0"/>
              <a:t>Map </a:t>
            </a:r>
            <a:r>
              <a:rPr lang="mr-IN" baseline="0" dirty="0" smtClean="0"/>
              <a:t>–</a:t>
            </a:r>
            <a:r>
              <a:rPr lang="en-US" baseline="0" dirty="0" smtClean="0"/>
              <a:t> mitogen </a:t>
            </a:r>
            <a:r>
              <a:rPr lang="en-US" baseline="0" smtClean="0"/>
              <a:t>activated protein kinase</a:t>
            </a:r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409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Triada</a:t>
            </a:r>
            <a:r>
              <a:rPr lang="en-US" dirty="0" smtClean="0"/>
              <a:t> de </a:t>
            </a:r>
            <a:r>
              <a:rPr lang="en-US" dirty="0" err="1" smtClean="0"/>
              <a:t>Kartagener</a:t>
            </a:r>
            <a:endParaRPr lang="en-US" dirty="0" smtClean="0"/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No </a:t>
            </a:r>
            <a:r>
              <a:rPr lang="en-US" dirty="0" err="1" smtClean="0"/>
              <a:t>Dineina</a:t>
            </a:r>
            <a:endParaRPr lang="en-US" dirty="0" smtClean="0"/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No </a:t>
            </a:r>
            <a:r>
              <a:rPr lang="en-US" dirty="0" err="1" smtClean="0"/>
              <a:t>mobilidad</a:t>
            </a:r>
            <a:r>
              <a:rPr lang="en-US" dirty="0" smtClean="0"/>
              <a:t> en </a:t>
            </a:r>
            <a:r>
              <a:rPr lang="en-US" dirty="0" err="1" smtClean="0"/>
              <a:t>cilios</a:t>
            </a:r>
            <a:r>
              <a:rPr lang="en-US" dirty="0" smtClean="0"/>
              <a:t> y </a:t>
            </a:r>
            <a:r>
              <a:rPr lang="en-US" dirty="0" err="1" smtClean="0"/>
              <a:t>flagelos</a:t>
            </a:r>
            <a:endParaRPr lang="en-US" dirty="0" smtClean="0"/>
          </a:p>
          <a:p>
            <a:pPr marL="171450" indent="-171450">
              <a:buFontTx/>
              <a:buChar char="-"/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583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694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Huevo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Ovocito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Humano</a:t>
            </a:r>
            <a:r>
              <a:rPr lang="en-US" dirty="0" smtClean="0"/>
              <a:t> </a:t>
            </a:r>
            <a:r>
              <a:rPr lang="en-US" dirty="0" err="1" smtClean="0"/>
              <a:t>esta</a:t>
            </a:r>
            <a:r>
              <a:rPr lang="en-US" dirty="0" smtClean="0"/>
              <a:t> en </a:t>
            </a:r>
            <a:r>
              <a:rPr lang="en-US" dirty="0" err="1" smtClean="0"/>
              <a:t>Metafase</a:t>
            </a:r>
            <a:r>
              <a:rPr lang="en-US" dirty="0" smtClean="0"/>
              <a:t> II al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fertilizado</a:t>
            </a:r>
            <a:r>
              <a:rPr lang="en-US" dirty="0" smtClean="0"/>
              <a:t> (</a:t>
            </a:r>
            <a:r>
              <a:rPr lang="en-US" dirty="0" err="1" smtClean="0"/>
              <a:t>ovocito</a:t>
            </a:r>
            <a:r>
              <a:rPr lang="en-US" dirty="0" smtClean="0"/>
              <a:t>)</a:t>
            </a:r>
          </a:p>
          <a:p>
            <a:pPr>
              <a:defRPr/>
            </a:pPr>
            <a:r>
              <a:rPr lang="en-US" dirty="0" err="1" smtClean="0"/>
              <a:t>Erizo</a:t>
            </a:r>
            <a:r>
              <a:rPr lang="en-US" dirty="0" smtClean="0"/>
              <a:t> (</a:t>
            </a:r>
            <a:r>
              <a:rPr lang="en-US" dirty="0" err="1" smtClean="0"/>
              <a:t>huevo</a:t>
            </a:r>
            <a:r>
              <a:rPr lang="en-US" dirty="0" smtClean="0"/>
              <a:t>) meiosis </a:t>
            </a:r>
            <a:r>
              <a:rPr lang="en-US" dirty="0" err="1" smtClean="0"/>
              <a:t>terminada</a:t>
            </a: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156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Microfilamentos</a:t>
            </a:r>
            <a:r>
              <a:rPr lang="en-US" dirty="0" smtClean="0"/>
              <a:t> -  </a:t>
            </a:r>
            <a:r>
              <a:rPr lang="en-US" dirty="0" err="1" smtClean="0"/>
              <a:t>para</a:t>
            </a:r>
            <a:r>
              <a:rPr lang="en-US" smtClean="0"/>
              <a:t> mitosis</a:t>
            </a: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861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Microfilamentos</a:t>
            </a:r>
            <a:r>
              <a:rPr lang="en-US" dirty="0" smtClean="0"/>
              <a:t> -  </a:t>
            </a:r>
            <a:r>
              <a:rPr lang="en-US" dirty="0" err="1" smtClean="0"/>
              <a:t>para</a:t>
            </a:r>
            <a:r>
              <a:rPr lang="en-US" smtClean="0"/>
              <a:t> mitosis</a:t>
            </a: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29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Microfilamentos</a:t>
            </a:r>
            <a:r>
              <a:rPr lang="en-US" dirty="0" smtClean="0"/>
              <a:t> -  </a:t>
            </a:r>
            <a:r>
              <a:rPr lang="en-US" dirty="0" err="1" smtClean="0"/>
              <a:t>para</a:t>
            </a:r>
            <a:r>
              <a:rPr lang="en-US" smtClean="0"/>
              <a:t> mitosis</a:t>
            </a: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807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  <a:prstGeom prst="rect">
            <a:avLst/>
          </a:prstGeom>
        </p:spPr>
        <p:txBody>
          <a:bodyPr vert="horz" lIns="91435" tIns="45718" rIns="91435" bIns="45718"/>
          <a:lstStyle>
            <a:lvl1pPr marL="0" indent="0" algn="ctr">
              <a:buNone/>
              <a:defRPr/>
            </a:lvl1pPr>
            <a:lvl2pPr marL="457176" indent="0" algn="ctr">
              <a:buNone/>
              <a:defRPr/>
            </a:lvl2pPr>
            <a:lvl3pPr marL="914354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4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7794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11703050" cy="6435725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650618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76" indent="0" algn="ctr">
              <a:buNone/>
              <a:defRPr/>
            </a:lvl2pPr>
            <a:lvl3pPr marL="914354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4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83977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24615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6" indent="0">
              <a:buNone/>
              <a:defRPr sz="1800"/>
            </a:lvl2pPr>
            <a:lvl3pPr marL="914354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4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747621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2768601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1" y="2768601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06275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11514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73382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1130899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9939839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76" indent="0">
              <a:buNone/>
              <a:defRPr sz="2800"/>
            </a:lvl2pPr>
            <a:lvl3pPr marL="914354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4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1964494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0438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6"/>
            <a:ext cx="2925761" cy="67913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8624887" cy="6791324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51337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1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52314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2709334"/>
            <a:ext cx="10728960" cy="3689209"/>
          </a:xfrm>
        </p:spPr>
        <p:txBody>
          <a:bodyPr anchor="b"/>
          <a:lstStyle>
            <a:lvl1pPr>
              <a:defRPr sz="94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5360" y="6502400"/>
            <a:ext cx="9190059" cy="1517227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3C2B6-D314-D84D-974B-697913A59F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E11CA-9109-7A43-83A9-84936A5B45A2}" type="datetime1">
              <a:rPr lang="en-US"/>
              <a:pPr>
                <a:defRPr/>
              </a:pPr>
              <a:t>3/25/19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50561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33369-5720-5941-ABB1-B683A260AF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AABEE-65B8-3C49-978A-FDD7ED132948}" type="datetime1">
              <a:rPr lang="en-US"/>
              <a:pPr>
                <a:defRPr/>
              </a:pPr>
              <a:t>3/25/19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37668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7802880"/>
            <a:ext cx="10893777" cy="1661724"/>
          </a:xfrm>
        </p:spPr>
        <p:txBody>
          <a:bodyPr anchor="t"/>
          <a:lstStyle>
            <a:lvl1pPr algn="l">
              <a:defRPr sz="51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1" y="5479627"/>
            <a:ext cx="8726310" cy="232325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416B1-976F-6D4C-8D93-4DB95EC599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B6339-9021-EB48-A562-16F891BB4C76}" type="datetime1">
              <a:rPr lang="en-US"/>
              <a:pPr>
                <a:defRPr/>
              </a:pPr>
              <a:t>3/25/19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8892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184806"/>
            <a:ext cx="5201920" cy="6528410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5653" y="2184806"/>
            <a:ext cx="5201920" cy="6528410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9E1FD-8F51-BB40-AA31-991E4AC652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D073A-297A-004E-83C9-B9ACB2995E07}" type="datetime1">
              <a:rPr lang="en-US"/>
              <a:pPr>
                <a:defRPr/>
              </a:pPr>
              <a:t>3/25/19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69096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201920" cy="909884"/>
          </a:xfr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2"/>
                </a:solidFill>
              </a:defRPr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201920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85653" y="2183272"/>
            <a:ext cx="5201920" cy="909884"/>
          </a:xfr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2"/>
                </a:solidFill>
              </a:defRPr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85653" y="3093155"/>
            <a:ext cx="5201920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EF5D4-4288-1248-9AE8-EC0080184A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68148-E639-F543-961C-A8937AC14E81}" type="datetime1">
              <a:rPr lang="en-US"/>
              <a:pPr>
                <a:defRPr/>
              </a:pPr>
              <a:t>3/25/19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7390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C95AF-31A5-304C-9442-6EDF2493A8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6E724-45B3-A547-9E08-10FA9689404C}" type="datetime1">
              <a:rPr lang="en-US"/>
              <a:pPr>
                <a:defRPr/>
              </a:pPr>
              <a:t>3/25/19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06925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81009-F422-3748-A8DD-3F2DC65723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CD932-C22A-F547-BAE9-35B1C86C8D8B}" type="datetime1">
              <a:rPr lang="en-US"/>
              <a:pPr>
                <a:defRPr/>
              </a:pPr>
              <a:t>3/25/19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4989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495" y="7815885"/>
            <a:ext cx="11054080" cy="845312"/>
          </a:xfrm>
        </p:spPr>
        <p:txBody>
          <a:bodyPr anchor="b"/>
          <a:lstStyle>
            <a:lvl1pPr algn="ctr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3493" y="8669867"/>
            <a:ext cx="11054081" cy="866987"/>
          </a:xfrm>
        </p:spPr>
        <p:txBody>
          <a:bodyPr>
            <a:normAutofit/>
          </a:bodyPr>
          <a:lstStyle>
            <a:lvl1pPr marL="0" indent="0" algn="ctr">
              <a:buNone/>
              <a:defRPr sz="23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33493" y="541867"/>
            <a:ext cx="11054080" cy="702981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DDEA5-251F-DB45-8F80-26807E09AF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3E783-2F3A-7549-A0D7-F1D301F4D49A}" type="datetime1">
              <a:rPr lang="en-US"/>
              <a:pPr>
                <a:defRPr/>
              </a:pPr>
              <a:t>3/25/19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7580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158" y="7815507"/>
            <a:ext cx="11054080" cy="845690"/>
          </a:xfrm>
        </p:spPr>
        <p:txBody>
          <a:bodyPr anchor="b"/>
          <a:lstStyle>
            <a:lvl1pPr algn="ctr">
              <a:defRPr sz="31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029440" cy="7802880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9158" y="8669866"/>
            <a:ext cx="11054080" cy="871322"/>
          </a:xfrm>
        </p:spPr>
        <p:txBody>
          <a:bodyPr>
            <a:normAutofit/>
          </a:bodyPr>
          <a:lstStyle>
            <a:lvl1pPr marL="0" indent="0" algn="ctr">
              <a:buNone/>
              <a:defRPr sz="23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E7BAB-F5D2-A74F-AD2C-1DB4CA9C38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C1320-4597-6F41-9951-408B19E96AA2}" type="datetime1">
              <a:rPr lang="en-US"/>
              <a:pPr>
                <a:defRPr/>
              </a:pPr>
              <a:t>3/25/19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109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  <a:prstGeom prst="rect">
            <a:avLst/>
          </a:prstGeom>
        </p:spPr>
        <p:txBody>
          <a:bodyPr vert="horz" lIns="91435" tIns="45718" rIns="91435" bIns="45718"/>
          <a:lstStyle>
            <a:lvl1pPr marL="0" indent="0" algn="ctr">
              <a:buNone/>
              <a:defRPr/>
            </a:lvl1pPr>
            <a:lvl2pPr marL="457176" indent="0" algn="ctr">
              <a:buNone/>
              <a:defRPr/>
            </a:lvl2pPr>
            <a:lvl3pPr marL="914354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4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43196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FECAA-41F0-F941-80A3-25B1CFEEB7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20480-49CC-864C-8460-BAA54B2FFFC2}" type="datetime1">
              <a:rPr lang="en-US"/>
              <a:pPr>
                <a:defRPr/>
              </a:pPr>
              <a:t>3/25/19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3880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492587" cy="8322169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FC382-B463-0F4E-9265-18B92AB703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307CA-2BF3-6B48-9367-4114CA3E4890}" type="datetime1">
              <a:rPr lang="en-US"/>
              <a:pPr>
                <a:defRPr/>
              </a:pPr>
              <a:t>3/25/19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44389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0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432C8-69A7-458B-9684-2BFA64B31948}" type="datetime2">
              <a:rPr lang="en-US"/>
              <a:pPr>
                <a:defRPr/>
              </a:pPr>
              <a:t>Monday, March 25,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958A7-48F1-3543-8683-87278EDB8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9221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6A3A3-94A6-4E5B-AF39-173ACA3E61CC}" type="datetime2">
              <a:rPr lang="en-US"/>
              <a:pPr>
                <a:defRPr/>
              </a:pPr>
              <a:t>Monday, March 25,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37991-9802-2D41-8F58-E930D047A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0916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3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4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7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7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3D019-A32C-4EAD-B8E6-DBDA699692FD}" type="datetime2">
              <a:rPr lang="en-US"/>
              <a:pPr>
                <a:defRPr/>
              </a:pPr>
              <a:t>Monday, March 25,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B4AE2-88EC-6949-8F4C-253760FB30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7012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2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2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BA98F-560C-4997-81C4-81D4D9187EAB}" type="datetime2">
              <a:rPr lang="en-US"/>
              <a:pPr>
                <a:defRPr/>
              </a:pPr>
              <a:t>Monday, March 25,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B3DA8-9AC5-5243-9EB6-B235957CC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1825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7" indent="0">
              <a:buNone/>
              <a:defRPr sz="2800" b="1"/>
            </a:lvl2pPr>
            <a:lvl3pPr marL="1300393" indent="0">
              <a:buNone/>
              <a:defRPr sz="2600" b="1"/>
            </a:lvl3pPr>
            <a:lvl4pPr marL="1950590" indent="0">
              <a:buNone/>
              <a:defRPr sz="2300" b="1"/>
            </a:lvl4pPr>
            <a:lvl5pPr marL="2600786" indent="0">
              <a:buNone/>
              <a:defRPr sz="2300" b="1"/>
            </a:lvl5pPr>
            <a:lvl6pPr marL="3250983" indent="0">
              <a:buNone/>
              <a:defRPr sz="2300" b="1"/>
            </a:lvl6pPr>
            <a:lvl7pPr marL="3901180" indent="0">
              <a:buNone/>
              <a:defRPr sz="2300" b="1"/>
            </a:lvl7pPr>
            <a:lvl8pPr marL="4551376" indent="0">
              <a:buNone/>
              <a:defRPr sz="2300" b="1"/>
            </a:lvl8pPr>
            <a:lvl9pPr marL="520157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7" indent="0">
              <a:buNone/>
              <a:defRPr sz="2800" b="1"/>
            </a:lvl2pPr>
            <a:lvl3pPr marL="1300393" indent="0">
              <a:buNone/>
              <a:defRPr sz="2600" b="1"/>
            </a:lvl3pPr>
            <a:lvl4pPr marL="1950590" indent="0">
              <a:buNone/>
              <a:defRPr sz="2300" b="1"/>
            </a:lvl4pPr>
            <a:lvl5pPr marL="2600786" indent="0">
              <a:buNone/>
              <a:defRPr sz="2300" b="1"/>
            </a:lvl5pPr>
            <a:lvl6pPr marL="3250983" indent="0">
              <a:buNone/>
              <a:defRPr sz="2300" b="1"/>
            </a:lvl6pPr>
            <a:lvl7pPr marL="3901180" indent="0">
              <a:buNone/>
              <a:defRPr sz="2300" b="1"/>
            </a:lvl7pPr>
            <a:lvl8pPr marL="4551376" indent="0">
              <a:buNone/>
              <a:defRPr sz="2300" b="1"/>
            </a:lvl8pPr>
            <a:lvl9pPr marL="520157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972B2-CA5C-437D-87D0-8081271A9E4B}" type="datetime2">
              <a:rPr lang="en-US"/>
              <a:pPr>
                <a:defRPr/>
              </a:pPr>
              <a:t>Monday, March 25, 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9C604-C74A-804C-B327-8319AD8D40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128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D4847-11EF-4466-A8AD-85CDB7B49118}" type="datetime2">
              <a:rPr lang="en-US"/>
              <a:pPr>
                <a:defRPr/>
              </a:pPr>
              <a:t>Monday, March 25,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EEC65-16E1-C842-94A6-51A5312CF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0609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8457A-3AB9-4880-8A0C-9F8524491207}" type="datetime2">
              <a:rPr lang="en-US"/>
              <a:pPr>
                <a:defRPr/>
              </a:pPr>
              <a:t>Monday, March 25, 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ABA60-1C07-9D47-8721-916E1B2AF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5633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2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40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2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197" indent="0">
              <a:buNone/>
              <a:defRPr sz="1700"/>
            </a:lvl2pPr>
            <a:lvl3pPr marL="1300393" indent="0">
              <a:buNone/>
              <a:defRPr sz="1400"/>
            </a:lvl3pPr>
            <a:lvl4pPr marL="1950590" indent="0">
              <a:buNone/>
              <a:defRPr sz="1300"/>
            </a:lvl4pPr>
            <a:lvl5pPr marL="2600786" indent="0">
              <a:buNone/>
              <a:defRPr sz="1300"/>
            </a:lvl5pPr>
            <a:lvl6pPr marL="3250983" indent="0">
              <a:buNone/>
              <a:defRPr sz="1300"/>
            </a:lvl6pPr>
            <a:lvl7pPr marL="3901180" indent="0">
              <a:buNone/>
              <a:defRPr sz="1300"/>
            </a:lvl7pPr>
            <a:lvl8pPr marL="4551376" indent="0">
              <a:buNone/>
              <a:defRPr sz="1300"/>
            </a:lvl8pPr>
            <a:lvl9pPr marL="520157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976D3-5B7F-4300-ABED-C91F1B2AE209}" type="datetime2">
              <a:rPr lang="en-US"/>
              <a:pPr>
                <a:defRPr/>
              </a:pPr>
              <a:t>Monday, March 25,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56BE0-95C6-FA4B-A289-8C0E53CB3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36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6"/>
            <a:ext cx="11703050" cy="6435725"/>
          </a:xfrm>
          <a:prstGeom prst="rect">
            <a:avLst/>
          </a:prstGeom>
        </p:spPr>
        <p:txBody>
          <a:bodyPr vert="horz"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08200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50197" indent="0">
              <a:buNone/>
              <a:defRPr sz="4000"/>
            </a:lvl2pPr>
            <a:lvl3pPr marL="1300393" indent="0">
              <a:buNone/>
              <a:defRPr sz="3400"/>
            </a:lvl3pPr>
            <a:lvl4pPr marL="1950590" indent="0">
              <a:buNone/>
              <a:defRPr sz="2800"/>
            </a:lvl4pPr>
            <a:lvl5pPr marL="2600786" indent="0">
              <a:buNone/>
              <a:defRPr sz="2800"/>
            </a:lvl5pPr>
            <a:lvl6pPr marL="3250983" indent="0">
              <a:buNone/>
              <a:defRPr sz="2800"/>
            </a:lvl6pPr>
            <a:lvl7pPr marL="3901180" indent="0">
              <a:buNone/>
              <a:defRPr sz="2800"/>
            </a:lvl7pPr>
            <a:lvl8pPr marL="4551376" indent="0">
              <a:buNone/>
              <a:defRPr sz="2800"/>
            </a:lvl8pPr>
            <a:lvl9pPr marL="5201573" indent="0">
              <a:buNone/>
              <a:defRPr sz="2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197" indent="0">
              <a:buNone/>
              <a:defRPr sz="1700"/>
            </a:lvl2pPr>
            <a:lvl3pPr marL="1300393" indent="0">
              <a:buNone/>
              <a:defRPr sz="1400"/>
            </a:lvl3pPr>
            <a:lvl4pPr marL="1950590" indent="0">
              <a:buNone/>
              <a:defRPr sz="1300"/>
            </a:lvl4pPr>
            <a:lvl5pPr marL="2600786" indent="0">
              <a:buNone/>
              <a:defRPr sz="1300"/>
            </a:lvl5pPr>
            <a:lvl6pPr marL="3250983" indent="0">
              <a:buNone/>
              <a:defRPr sz="1300"/>
            </a:lvl6pPr>
            <a:lvl7pPr marL="3901180" indent="0">
              <a:buNone/>
              <a:defRPr sz="1300"/>
            </a:lvl7pPr>
            <a:lvl8pPr marL="4551376" indent="0">
              <a:buNone/>
              <a:defRPr sz="1300"/>
            </a:lvl8pPr>
            <a:lvl9pPr marL="520157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C1E59-17DD-41CE-97CA-624A472382D4}" type="datetime2">
              <a:rPr lang="en-US"/>
              <a:pPr>
                <a:defRPr/>
              </a:pPr>
              <a:t>Monday, March 25,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33314-D372-CC43-B997-7281D4DB5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5351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057FC-95B6-4D89-AFDA-ABA33EE921E5}" type="datetime2">
              <a:rPr lang="en-US"/>
              <a:pPr>
                <a:defRPr/>
              </a:pPr>
              <a:t>Monday, March 25,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86138-7C8F-AA4B-B65D-B2103E270C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2521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8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8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549AC-EB31-477F-92A9-B1988E232878}" type="datetime2">
              <a:rPr lang="en-US"/>
              <a:pPr>
                <a:defRPr/>
              </a:pPr>
              <a:t>Monday, March 25,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ECF28-FE2D-9F44-B826-DCB3693E9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92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35" tIns="45718" rIns="91435" bIns="45718" anchor="b"/>
          <a:lstStyle>
            <a:lvl1pPr marL="0" indent="0">
              <a:buNone/>
              <a:defRPr sz="2000"/>
            </a:lvl1pPr>
            <a:lvl2pPr marL="457176" indent="0">
              <a:buNone/>
              <a:defRPr sz="1800"/>
            </a:lvl2pPr>
            <a:lvl3pPr marL="914354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4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110043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7" y="2276476"/>
            <a:ext cx="5775324" cy="6435725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6435725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9066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35" tIns="45718" rIns="91435" bIns="45718"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35" tIns="45718" rIns="91435" bIns="45718"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6658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108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8503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  <a:prstGeom prst="rect">
            <a:avLst/>
          </a:prstGeom>
        </p:spPr>
        <p:txBody>
          <a:bodyPr vert="horz" lIns="91435" tIns="45718" rIns="91435" bIns="45718"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037050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6"/>
            <a:ext cx="11703050" cy="6435725"/>
          </a:xfrm>
          <a:prstGeom prst="rect">
            <a:avLst/>
          </a:prstGeom>
        </p:spPr>
        <p:txBody>
          <a:bodyPr vert="horz"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1611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  <a:prstGeom prst="rect">
            <a:avLst/>
          </a:prstGeom>
        </p:spPr>
        <p:txBody>
          <a:bodyPr vert="horz" lIns="91435" tIns="45718" rIns="91435" bIns="45718"/>
          <a:lstStyle>
            <a:lvl1pPr marL="0" indent="0">
              <a:buNone/>
              <a:defRPr sz="3100"/>
            </a:lvl1pPr>
            <a:lvl2pPr marL="457176" indent="0">
              <a:buNone/>
              <a:defRPr sz="2800"/>
            </a:lvl2pPr>
            <a:lvl3pPr marL="914354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4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  <a:prstGeom prst="rect">
            <a:avLst/>
          </a:prstGeom>
        </p:spPr>
        <p:txBody>
          <a:bodyPr vert="horz" lIns="91435" tIns="45718" rIns="91435" bIns="45718"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747151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11703050" cy="6435725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1419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6"/>
            <a:ext cx="2925761" cy="67913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8624887" cy="6791324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5746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76" indent="0" algn="ctr">
              <a:buNone/>
              <a:defRPr/>
            </a:lvl2pPr>
            <a:lvl3pPr marL="914354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4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7112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9638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6" indent="0">
              <a:buNone/>
              <a:defRPr sz="1800"/>
            </a:lvl2pPr>
            <a:lvl3pPr marL="914354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4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994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6064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7309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5283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80925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35" tIns="45718" rIns="91435" bIns="45718" anchor="b"/>
          <a:lstStyle>
            <a:lvl1pPr marL="0" indent="0">
              <a:buNone/>
              <a:defRPr sz="2000"/>
            </a:lvl1pPr>
            <a:lvl2pPr marL="457176" indent="0">
              <a:buNone/>
              <a:defRPr sz="1800"/>
            </a:lvl2pPr>
            <a:lvl3pPr marL="914354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4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720979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045441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76" indent="0">
              <a:buNone/>
              <a:defRPr sz="2800"/>
            </a:lvl2pPr>
            <a:lvl3pPr marL="914354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4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829164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0875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1" y="1523999"/>
            <a:ext cx="1466850" cy="66802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1" y="1523999"/>
            <a:ext cx="4248149" cy="6680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5024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76" indent="0" algn="ctr">
              <a:buNone/>
              <a:defRPr/>
            </a:lvl2pPr>
            <a:lvl3pPr marL="914354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4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163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7768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6" indent="0">
              <a:buNone/>
              <a:defRPr sz="1800"/>
            </a:lvl2pPr>
            <a:lvl3pPr marL="914354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4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341712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2797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1034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9999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7" y="2276476"/>
            <a:ext cx="5775324" cy="6435725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6435725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63717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16421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478324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76" indent="0">
              <a:buNone/>
              <a:defRPr sz="2800"/>
            </a:lvl2pPr>
            <a:lvl3pPr marL="914354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4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613418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1220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1" y="1523999"/>
            <a:ext cx="1466850" cy="66802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1" y="1523999"/>
            <a:ext cx="4248149" cy="6680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1495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  <a:prstGeom prst="rect">
            <a:avLst/>
          </a:prstGeom>
        </p:spPr>
        <p:txBody>
          <a:bodyPr vert="horz" lIns="91435" tIns="45718" rIns="91435" bIns="45718"/>
          <a:lstStyle>
            <a:lvl1pPr marL="0" indent="0" algn="ctr">
              <a:buNone/>
              <a:defRPr/>
            </a:lvl1pPr>
            <a:lvl2pPr marL="457176" indent="0" algn="ctr">
              <a:buNone/>
              <a:defRPr/>
            </a:lvl2pPr>
            <a:lvl3pPr marL="914354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4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9201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6"/>
            <a:ext cx="11703050" cy="6435725"/>
          </a:xfrm>
          <a:prstGeom prst="rect">
            <a:avLst/>
          </a:prstGeom>
        </p:spPr>
        <p:txBody>
          <a:bodyPr vert="horz"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6909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35" tIns="45718" rIns="91435" bIns="45718" anchor="b"/>
          <a:lstStyle>
            <a:lvl1pPr marL="0" indent="0">
              <a:buNone/>
              <a:defRPr sz="2000"/>
            </a:lvl1pPr>
            <a:lvl2pPr marL="457176" indent="0">
              <a:buNone/>
              <a:defRPr sz="1800"/>
            </a:lvl2pPr>
            <a:lvl3pPr marL="914354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4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00988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7" y="2276476"/>
            <a:ext cx="5775324" cy="6435725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6435725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9757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35" tIns="45718" rIns="91435" bIns="45718"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35" tIns="45718" rIns="91435" bIns="45718"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3088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35" tIns="45718" rIns="91435" bIns="45718"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35" tIns="45718" rIns="91435" bIns="45718"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55669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1882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877719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  <a:prstGeom prst="rect">
            <a:avLst/>
          </a:prstGeom>
        </p:spPr>
        <p:txBody>
          <a:bodyPr vert="horz" lIns="91435" tIns="45718" rIns="91435" bIns="45718"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054307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  <a:prstGeom prst="rect">
            <a:avLst/>
          </a:prstGeom>
        </p:spPr>
        <p:txBody>
          <a:bodyPr vert="horz" lIns="91435" tIns="45718" rIns="91435" bIns="45718"/>
          <a:lstStyle>
            <a:lvl1pPr marL="0" indent="0">
              <a:buNone/>
              <a:defRPr sz="3100"/>
            </a:lvl1pPr>
            <a:lvl2pPr marL="457176" indent="0">
              <a:buNone/>
              <a:defRPr sz="2800"/>
            </a:lvl2pPr>
            <a:lvl3pPr marL="914354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4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  <a:prstGeom prst="rect">
            <a:avLst/>
          </a:prstGeom>
        </p:spPr>
        <p:txBody>
          <a:bodyPr vert="horz" lIns="91435" tIns="45718" rIns="91435" bIns="45718"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568582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11703050" cy="6435725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6736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1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54000"/>
            <a:ext cx="8624887" cy="8458200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0582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  <a:prstGeom prst="rect">
            <a:avLst/>
          </a:prstGeom>
        </p:spPr>
        <p:txBody>
          <a:bodyPr vert="horz" lIns="91435" tIns="45718" rIns="91435" bIns="45718"/>
          <a:lstStyle>
            <a:lvl1pPr marL="0" indent="0" algn="ctr">
              <a:buNone/>
              <a:defRPr/>
            </a:lvl1pPr>
            <a:lvl2pPr marL="457176" indent="0" algn="ctr">
              <a:buNone/>
              <a:defRPr/>
            </a:lvl2pPr>
            <a:lvl3pPr marL="914354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4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7797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6"/>
            <a:ext cx="11703050" cy="6435725"/>
          </a:xfrm>
          <a:prstGeom prst="rect">
            <a:avLst/>
          </a:prstGeom>
        </p:spPr>
        <p:txBody>
          <a:bodyPr vert="horz"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3294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  <a:prstGeom prst="rect">
            <a:avLst/>
          </a:prstGeom>
        </p:spPr>
        <p:txBody>
          <a:bodyPr vert="horz" lIns="91435" tIns="45718" rIns="91435" bIns="45718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35" tIns="45718" rIns="91435" bIns="45718" anchor="b"/>
          <a:lstStyle>
            <a:lvl1pPr marL="0" indent="0">
              <a:buNone/>
              <a:defRPr sz="2000"/>
            </a:lvl1pPr>
            <a:lvl2pPr marL="457176" indent="0">
              <a:buNone/>
              <a:defRPr sz="1800"/>
            </a:lvl2pPr>
            <a:lvl3pPr marL="914354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4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409855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7" y="2276476"/>
            <a:ext cx="5775324" cy="6435725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6435725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4425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44804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35" tIns="45718" rIns="91435" bIns="45718"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35" tIns="45718" rIns="91435" bIns="45718"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289754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35068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411411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  <a:prstGeom prst="rect">
            <a:avLst/>
          </a:prstGeom>
        </p:spPr>
        <p:txBody>
          <a:bodyPr vert="horz" lIns="91435" tIns="45718" rIns="91435" bIns="4571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  <a:prstGeom prst="rect">
            <a:avLst/>
          </a:prstGeom>
        </p:spPr>
        <p:txBody>
          <a:bodyPr vert="horz" lIns="91435" tIns="45718" rIns="91435" bIns="45718"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1522966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  <a:prstGeom prst="rect">
            <a:avLst/>
          </a:prstGeom>
        </p:spPr>
        <p:txBody>
          <a:bodyPr vert="horz" lIns="91435" tIns="45718" rIns="91435" bIns="4571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  <a:prstGeom prst="rect">
            <a:avLst/>
          </a:prstGeom>
        </p:spPr>
        <p:txBody>
          <a:bodyPr vert="horz" lIns="91435" tIns="45718" rIns="91435" bIns="45718"/>
          <a:lstStyle>
            <a:lvl1pPr marL="0" indent="0">
              <a:buNone/>
              <a:defRPr sz="3100"/>
            </a:lvl1pPr>
            <a:lvl2pPr marL="457176" indent="0">
              <a:buNone/>
              <a:defRPr sz="2800"/>
            </a:lvl2pPr>
            <a:lvl3pPr marL="914354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4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  <a:prstGeom prst="rect">
            <a:avLst/>
          </a:prstGeom>
        </p:spPr>
        <p:txBody>
          <a:bodyPr vert="horz" lIns="91435" tIns="45718" rIns="91435" bIns="45718"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0462313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11703050" cy="6435725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92884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1" cy="8321675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5"/>
            <a:ext cx="8624887" cy="8321675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86091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  <a:prstGeom prst="rect">
            <a:avLst/>
          </a:prstGeom>
        </p:spPr>
        <p:txBody>
          <a:bodyPr vert="horz" lIns="91435" tIns="45718" rIns="91435" bIns="45718"/>
          <a:lstStyle>
            <a:lvl1pPr marL="0" indent="0" algn="ctr">
              <a:buNone/>
              <a:defRPr/>
            </a:lvl1pPr>
            <a:lvl2pPr marL="457176" indent="0" algn="ctr">
              <a:buNone/>
              <a:defRPr/>
            </a:lvl2pPr>
            <a:lvl3pPr marL="914354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4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30423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6"/>
            <a:ext cx="11703050" cy="6435725"/>
          </a:xfrm>
          <a:prstGeom prst="rect">
            <a:avLst/>
          </a:prstGeom>
        </p:spPr>
        <p:txBody>
          <a:bodyPr vert="horz"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988291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35" tIns="45718" rIns="91435" bIns="45718" anchor="b"/>
          <a:lstStyle>
            <a:lvl1pPr marL="0" indent="0">
              <a:buNone/>
              <a:defRPr sz="2000"/>
            </a:lvl1pPr>
            <a:lvl2pPr marL="457176" indent="0">
              <a:buNone/>
              <a:defRPr sz="1800"/>
            </a:lvl2pPr>
            <a:lvl3pPr marL="914354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4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413939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672777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7" y="2276476"/>
            <a:ext cx="5775324" cy="6435725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6435725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54842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35" tIns="45718" rIns="91435" bIns="45718"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35" tIns="45718" rIns="91435" bIns="45718"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53627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4370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568005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  <a:prstGeom prst="rect">
            <a:avLst/>
          </a:prstGeom>
        </p:spPr>
        <p:txBody>
          <a:bodyPr vert="horz" lIns="91435" tIns="45718" rIns="91435" bIns="45718"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672408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  <a:prstGeom prst="rect">
            <a:avLst/>
          </a:prstGeom>
        </p:spPr>
        <p:txBody>
          <a:bodyPr vert="horz" lIns="91435" tIns="45718" rIns="91435" bIns="45718"/>
          <a:lstStyle>
            <a:lvl1pPr marL="0" indent="0">
              <a:buNone/>
              <a:defRPr sz="3100"/>
            </a:lvl1pPr>
            <a:lvl2pPr marL="457176" indent="0">
              <a:buNone/>
              <a:defRPr sz="2800"/>
            </a:lvl2pPr>
            <a:lvl3pPr marL="914354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4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  <a:prstGeom prst="rect">
            <a:avLst/>
          </a:prstGeom>
        </p:spPr>
        <p:txBody>
          <a:bodyPr vert="horz" lIns="91435" tIns="45718" rIns="91435" bIns="45718"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0722961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11703050" cy="6435725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93845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6"/>
            <a:ext cx="2925761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8624887" cy="6435725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196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76" indent="0" algn="ctr">
              <a:buNone/>
              <a:defRPr/>
            </a:lvl2pPr>
            <a:lvl3pPr marL="914354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4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02702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1230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  <a:prstGeom prst="rect">
            <a:avLst/>
          </a:prstGeom>
        </p:spPr>
        <p:txBody>
          <a:bodyPr vert="horz" lIns="91435" tIns="45718" rIns="91435" bIns="45718"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5504990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  <a:prstGeom prst="rect">
            <a:avLst/>
          </a:prstGeom>
        </p:spPr>
        <p:txBody>
          <a:bodyPr vert="horz" lIns="91435" tIns="45718" rIns="91435" bIns="45718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6" indent="0">
              <a:buNone/>
              <a:defRPr sz="1800"/>
            </a:lvl2pPr>
            <a:lvl3pPr marL="914354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4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5866068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1270001"/>
            <a:ext cx="5156200" cy="72136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1"/>
            <a:ext cx="5156200" cy="72136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1926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35" tIns="45718" rIns="91435" bIns="45718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71422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99959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657646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  <a:prstGeom prst="rect">
            <a:avLst/>
          </a:prstGeom>
        </p:spPr>
        <p:txBody>
          <a:bodyPr vert="horz" lIns="91435" tIns="45718" rIns="91435" bIns="4571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9180367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  <a:prstGeom prst="rect">
            <a:avLst/>
          </a:prstGeom>
        </p:spPr>
        <p:txBody>
          <a:bodyPr vert="horz" lIns="91435" tIns="45718" rIns="91435" bIns="4571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76" indent="0">
              <a:buNone/>
              <a:defRPr sz="2800"/>
            </a:lvl2pPr>
            <a:lvl3pPr marL="914354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4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9940010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31876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6"/>
            <a:ext cx="2925761" cy="8093074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6"/>
            <a:ext cx="8624887" cy="809307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34389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76" indent="0" algn="ctr">
              <a:buNone/>
              <a:defRPr/>
            </a:lvl2pPr>
            <a:lvl3pPr marL="914354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4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3042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  <a:prstGeom prst="rect">
            <a:avLst/>
          </a:prstGeom>
        </p:spPr>
        <p:txBody>
          <a:bodyPr vert="horz" lIns="91435" tIns="45718" rIns="91435" bIns="45718"/>
          <a:lstStyle>
            <a:lvl1pPr marL="0" indent="0">
              <a:buNone/>
              <a:defRPr sz="3100"/>
            </a:lvl1pPr>
            <a:lvl2pPr marL="457176" indent="0">
              <a:buNone/>
              <a:defRPr sz="2800"/>
            </a:lvl2pPr>
            <a:lvl3pPr marL="914354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4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  <a:prstGeom prst="rect">
            <a:avLst/>
          </a:prstGeom>
        </p:spPr>
        <p:txBody>
          <a:bodyPr vert="horz" lIns="91435" tIns="45718" rIns="91435" bIns="45718"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0479413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03570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6" indent="0">
              <a:buNone/>
              <a:defRPr sz="1800"/>
            </a:lvl2pPr>
            <a:lvl3pPr marL="914354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4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9221064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1" y="2768601"/>
            <a:ext cx="19050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1"/>
            <a:ext cx="19050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90818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0167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60957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844584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5458864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76" indent="0">
              <a:buNone/>
              <a:defRPr sz="2800"/>
            </a:lvl2pPr>
            <a:lvl3pPr marL="914354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4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3903212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021192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1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3666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7" tIns="50797" rIns="50797" bIns="507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75" r:id="rId1"/>
    <p:sldLayoutId id="2147484476" r:id="rId2"/>
    <p:sldLayoutId id="2147484477" r:id="rId3"/>
    <p:sldLayoutId id="2147484478" r:id="rId4"/>
    <p:sldLayoutId id="2147484479" r:id="rId5"/>
    <p:sldLayoutId id="2147484480" r:id="rId6"/>
    <p:sldLayoutId id="2147484481" r:id="rId7"/>
    <p:sldLayoutId id="2147484482" r:id="rId8"/>
    <p:sldLayoutId id="2147484483" r:id="rId9"/>
    <p:sldLayoutId id="2147484484" r:id="rId10"/>
    <p:sldLayoutId id="214748448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7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1313" indent="-34131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1363" indent="-28416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1413" indent="-22701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98613" indent="-22701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5813" indent="-22701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176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7" tIns="50797" rIns="50797" bIns="507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7" tIns="50797" rIns="50797" bIns="507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74" r:id="rId1"/>
    <p:sldLayoutId id="2147484575" r:id="rId2"/>
    <p:sldLayoutId id="2147484576" r:id="rId3"/>
    <p:sldLayoutId id="2147484577" r:id="rId4"/>
    <p:sldLayoutId id="2147484578" r:id="rId5"/>
    <p:sldLayoutId id="2147484579" r:id="rId6"/>
    <p:sldLayoutId id="2147484580" r:id="rId7"/>
    <p:sldLayoutId id="2147484581" r:id="rId8"/>
    <p:sldLayoutId id="2147484582" r:id="rId9"/>
    <p:sldLayoutId id="2147484583" r:id="rId10"/>
    <p:sldLayoutId id="214748458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7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58825" indent="-492125" algn="l" rtl="0" eaLnBrk="0" fontAlgn="base" hangingPunct="0">
        <a:spcBef>
          <a:spcPts val="38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3325" indent="-492125" algn="l" rtl="0" eaLnBrk="0" fontAlgn="base" hangingPunct="0">
        <a:spcBef>
          <a:spcPts val="38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7825" indent="-492125" algn="l" rtl="0" eaLnBrk="0" fontAlgn="base" hangingPunct="0">
        <a:spcBef>
          <a:spcPts val="38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2325" indent="-492125" algn="l" rtl="0" eaLnBrk="0" fontAlgn="base" hangingPunct="0">
        <a:spcBef>
          <a:spcPts val="38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6825" indent="-492125" algn="l" rtl="0" eaLnBrk="0" fontAlgn="base" hangingPunct="0">
        <a:spcBef>
          <a:spcPts val="38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460" indent="-493688" algn="l" rtl="0" fontAlgn="base">
        <a:spcBef>
          <a:spcPts val="38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637" indent="-493688" algn="l" rtl="0" fontAlgn="base">
        <a:spcBef>
          <a:spcPts val="38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9813" indent="-493688" algn="l" rtl="0" fontAlgn="base">
        <a:spcBef>
          <a:spcPts val="38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6989" indent="-493688" algn="l" rtl="0" fontAlgn="base">
        <a:spcBef>
          <a:spcPts val="38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0836275" cy="1625600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0836275" cy="6826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12030075" y="0"/>
            <a:ext cx="974725" cy="975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030075" y="7802563"/>
            <a:ext cx="974725" cy="97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134850" y="8034338"/>
            <a:ext cx="779463" cy="563562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26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0CB2180-13FA-7C4F-A04D-D3FE1ECE17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791032" y="5758656"/>
            <a:ext cx="3365500" cy="519113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r">
              <a:defRPr sz="17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39438" y="2341562"/>
            <a:ext cx="3468688" cy="519113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7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B9C33FB2-8B0F-C04A-A613-5F99EF53FD0C}" type="datetime1">
              <a:rPr lang="en-US"/>
              <a:pPr>
                <a:defRPr/>
              </a:pPr>
              <a:t>3/25/19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587" r:id="rId3"/>
    <p:sldLayoutId id="2147484588" r:id="rId4"/>
    <p:sldLayoutId id="2147484589" r:id="rId5"/>
    <p:sldLayoutId id="2147484590" r:id="rId6"/>
    <p:sldLayoutId id="2147484591" r:id="rId7"/>
    <p:sldLayoutId id="2147484592" r:id="rId8"/>
    <p:sldLayoutId id="2147484593" r:id="rId9"/>
    <p:sldLayoutId id="2147484594" r:id="rId10"/>
    <p:sldLayoutId id="2147484595" r:id="rId11"/>
  </p:sldLayoutIdLst>
  <p:txStyles>
    <p:titleStyle>
      <a:lvl1pPr algn="l" defTabSz="1300163" rtl="0" eaLnBrk="0" fontAlgn="base" hangingPunct="0">
        <a:spcBef>
          <a:spcPct val="0"/>
        </a:spcBef>
        <a:spcAft>
          <a:spcPct val="0"/>
        </a:spcAft>
        <a:defRPr sz="6500" kern="1200" spc="-142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defTabSz="1300163" rtl="0" eaLnBrk="0" fontAlgn="base" hangingPunct="0">
        <a:spcBef>
          <a:spcPct val="0"/>
        </a:spcBef>
        <a:spcAft>
          <a:spcPct val="0"/>
        </a:spcAft>
        <a:defRPr sz="65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2pPr>
      <a:lvl3pPr algn="l" defTabSz="1300163" rtl="0" eaLnBrk="0" fontAlgn="base" hangingPunct="0">
        <a:spcBef>
          <a:spcPct val="0"/>
        </a:spcBef>
        <a:spcAft>
          <a:spcPct val="0"/>
        </a:spcAft>
        <a:defRPr sz="65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3pPr>
      <a:lvl4pPr algn="l" defTabSz="1300163" rtl="0" eaLnBrk="0" fontAlgn="base" hangingPunct="0">
        <a:spcBef>
          <a:spcPct val="0"/>
        </a:spcBef>
        <a:spcAft>
          <a:spcPct val="0"/>
        </a:spcAft>
        <a:defRPr sz="65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4pPr>
      <a:lvl5pPr algn="l" defTabSz="1300163" rtl="0" eaLnBrk="0" fontAlgn="base" hangingPunct="0">
        <a:spcBef>
          <a:spcPct val="0"/>
        </a:spcBef>
        <a:spcAft>
          <a:spcPct val="0"/>
        </a:spcAft>
        <a:defRPr sz="65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5pPr>
      <a:lvl6pPr marL="457200" algn="l" defTabSz="1300163" rtl="0" fontAlgn="base">
        <a:spcBef>
          <a:spcPct val="0"/>
        </a:spcBef>
        <a:spcAft>
          <a:spcPct val="0"/>
        </a:spcAft>
        <a:defRPr sz="65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6pPr>
      <a:lvl7pPr marL="914400" algn="l" defTabSz="1300163" rtl="0" fontAlgn="base">
        <a:spcBef>
          <a:spcPct val="0"/>
        </a:spcBef>
        <a:spcAft>
          <a:spcPct val="0"/>
        </a:spcAft>
        <a:defRPr sz="65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7pPr>
      <a:lvl8pPr marL="1371600" algn="l" defTabSz="1300163" rtl="0" fontAlgn="base">
        <a:spcBef>
          <a:spcPct val="0"/>
        </a:spcBef>
        <a:spcAft>
          <a:spcPct val="0"/>
        </a:spcAft>
        <a:defRPr sz="65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8pPr>
      <a:lvl9pPr marL="1828800" algn="l" defTabSz="1300163" rtl="0" fontAlgn="base">
        <a:spcBef>
          <a:spcPct val="0"/>
        </a:spcBef>
        <a:spcAft>
          <a:spcPct val="0"/>
        </a:spcAft>
        <a:defRPr sz="65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9pPr>
    </p:titleStyle>
    <p:bodyStyle>
      <a:lvl1pPr marL="487363" indent="-323850" algn="l" defTabSz="130016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31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909638" indent="-323850" algn="l" defTabSz="13001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430338" indent="-323850" algn="l" defTabSz="1300163" rtl="0" eaLnBrk="0" fontAlgn="base" hangingPunct="0">
        <a:spcBef>
          <a:spcPct val="20000"/>
        </a:spcBef>
        <a:spcAft>
          <a:spcPct val="0"/>
        </a:spcAft>
        <a:buClr>
          <a:srgbClr val="D2CB6C"/>
        </a:buClr>
        <a:buFont typeface="Arial" charset="0"/>
        <a:buChar char="•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819275" indent="-323850" algn="l" defTabSz="1300163" rtl="0" eaLnBrk="0" fontAlgn="base" hangingPunct="0">
        <a:spcBef>
          <a:spcPct val="20000"/>
        </a:spcBef>
        <a:spcAft>
          <a:spcPct val="0"/>
        </a:spcAft>
        <a:buClr>
          <a:srgbClr val="95A39D"/>
        </a:buClr>
        <a:buFont typeface="Arial" charset="0"/>
        <a:buChar char="•"/>
        <a:defRPr sz="23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209800" indent="-323850" algn="l" defTabSz="1300163" rtl="0" eaLnBrk="0" fontAlgn="base" hangingPunct="0">
        <a:spcBef>
          <a:spcPct val="20000"/>
        </a:spcBef>
        <a:spcAft>
          <a:spcPct val="0"/>
        </a:spcAft>
        <a:buClr>
          <a:srgbClr val="C89F5D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470873" indent="-260092" algn="l" defTabSz="130046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30965" indent="-260092" algn="l" defTabSz="130046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991057" indent="-260092" algn="l" defTabSz="130046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149" indent="-260092" algn="l" defTabSz="130046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39" tIns="65020" rIns="130039" bIns="65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39" tIns="65020" rIns="130039" bIns="65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0813"/>
            <a:ext cx="3033713" cy="519112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28D728C-7AD8-8844-ABCF-5F6C283B86C5}" type="datetimeFigureOut">
              <a:rPr lang="en-US"/>
              <a:pPr>
                <a:defRPr/>
              </a:pPr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0813"/>
            <a:ext cx="4117975" cy="519112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31A1425-F577-D148-8134-3976FB2E3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6" r:id="rId1"/>
    <p:sldLayoutId id="2147484597" r:id="rId2"/>
    <p:sldLayoutId id="2147484598" r:id="rId3"/>
    <p:sldLayoutId id="2147484599" r:id="rId4"/>
    <p:sldLayoutId id="2147484600" r:id="rId5"/>
    <p:sldLayoutId id="2147484601" r:id="rId6"/>
    <p:sldLayoutId id="2147484602" r:id="rId7"/>
    <p:sldLayoutId id="2147484603" r:id="rId8"/>
    <p:sldLayoutId id="2147484604" r:id="rId9"/>
    <p:sldLayoutId id="2147484605" r:id="rId10"/>
    <p:sldLayoutId id="2147484606" r:id="rId11"/>
  </p:sldLayoutIdLst>
  <p:txStyles>
    <p:titleStyle>
      <a:lvl1pPr algn="ctr" defTabSz="649288" rtl="0" eaLnBrk="0" fontAlgn="base" hangingPunct="0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649288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649288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649288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649288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64928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64928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64928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64928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87363" indent="-487363" algn="l" defTabSz="6492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1055688" indent="-404813" algn="l" defTabSz="6492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624013" indent="-323850" algn="l" defTabSz="6492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274888" indent="-323850" algn="l" defTabSz="6492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925763" indent="-323850" algn="l" defTabSz="6492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576081" indent="-325098" algn="l" defTabSz="65019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8" indent="-325098" algn="l" defTabSz="65019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75" indent="-325098" algn="l" defTabSz="65019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71" indent="-325098" algn="l" defTabSz="65019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7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3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90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6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83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80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76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73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7" tIns="50797" rIns="50797" bIns="507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86" r:id="rId1"/>
    <p:sldLayoutId id="2147484487" r:id="rId2"/>
    <p:sldLayoutId id="2147484488" r:id="rId3"/>
    <p:sldLayoutId id="2147484489" r:id="rId4"/>
    <p:sldLayoutId id="2147484490" r:id="rId5"/>
    <p:sldLayoutId id="2147484491" r:id="rId6"/>
    <p:sldLayoutId id="2147484492" r:id="rId7"/>
    <p:sldLayoutId id="2147484493" r:id="rId8"/>
    <p:sldLayoutId id="2147484494" r:id="rId9"/>
    <p:sldLayoutId id="2147484495" r:id="rId10"/>
    <p:sldLayoutId id="214748449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7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1313" indent="-34131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1363" indent="-28416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1413" indent="-22701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98613" indent="-22701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5813" indent="-22701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176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7" tIns="50797" rIns="50797" bIns="5079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7" tIns="50797" rIns="50797" bIns="507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97" r:id="rId1"/>
    <p:sldLayoutId id="2147484498" r:id="rId2"/>
    <p:sldLayoutId id="2147484499" r:id="rId3"/>
    <p:sldLayoutId id="2147484500" r:id="rId4"/>
    <p:sldLayoutId id="2147484501" r:id="rId5"/>
    <p:sldLayoutId id="2147484502" r:id="rId6"/>
    <p:sldLayoutId id="2147484503" r:id="rId7"/>
    <p:sldLayoutId id="2147484504" r:id="rId8"/>
    <p:sldLayoutId id="2147484505" r:id="rId9"/>
    <p:sldLayoutId id="2147484506" r:id="rId10"/>
    <p:sldLayoutId id="214748450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76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1313" indent="-341313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1363" indent="-284163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1413" indent="-227013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98613" indent="-227013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5813" indent="-227013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176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7" tIns="50797" rIns="50797" bIns="5079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7" tIns="50797" rIns="50797" bIns="507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08" r:id="rId1"/>
    <p:sldLayoutId id="2147484509" r:id="rId2"/>
    <p:sldLayoutId id="2147484510" r:id="rId3"/>
    <p:sldLayoutId id="2147484511" r:id="rId4"/>
    <p:sldLayoutId id="2147484512" r:id="rId5"/>
    <p:sldLayoutId id="2147484513" r:id="rId6"/>
    <p:sldLayoutId id="2147484514" r:id="rId7"/>
    <p:sldLayoutId id="2147484515" r:id="rId8"/>
    <p:sldLayoutId id="2147484516" r:id="rId9"/>
    <p:sldLayoutId id="2147484517" r:id="rId10"/>
    <p:sldLayoutId id="214748451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76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1313" indent="-341313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1363" indent="-284163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1413" indent="-227013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98613" indent="-227013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5813" indent="-227013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176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7" tIns="50797" rIns="50797" bIns="507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19" r:id="rId1"/>
    <p:sldLayoutId id="2147484520" r:id="rId2"/>
    <p:sldLayoutId id="2147484521" r:id="rId3"/>
    <p:sldLayoutId id="2147484522" r:id="rId4"/>
    <p:sldLayoutId id="2147484523" r:id="rId5"/>
    <p:sldLayoutId id="2147484524" r:id="rId6"/>
    <p:sldLayoutId id="2147484525" r:id="rId7"/>
    <p:sldLayoutId id="2147484526" r:id="rId8"/>
    <p:sldLayoutId id="2147484527" r:id="rId9"/>
    <p:sldLayoutId id="2147484528" r:id="rId10"/>
    <p:sldLayoutId id="214748452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7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7413" indent="-569913" algn="l" rtl="0" eaLnBrk="0" fontAlgn="base" hangingPunct="0">
        <a:spcBef>
          <a:spcPts val="24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1913" indent="-569913" algn="l" rtl="0" eaLnBrk="0" fontAlgn="base" hangingPunct="0">
        <a:spcBef>
          <a:spcPts val="24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6413" indent="-569913" algn="l" rtl="0" eaLnBrk="0" fontAlgn="base" hangingPunct="0">
        <a:spcBef>
          <a:spcPts val="24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0913" indent="-569913" algn="l" rtl="0" eaLnBrk="0" fontAlgn="base" hangingPunct="0">
        <a:spcBef>
          <a:spcPts val="24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5413" indent="-569913" algn="l" rtl="0" eaLnBrk="0" fontAlgn="base" hangingPunct="0">
        <a:spcBef>
          <a:spcPts val="24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040" indent="-571471" algn="l" rtl="0" fontAlgn="base">
        <a:spcBef>
          <a:spcPts val="2399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216" indent="-571471" algn="l" rtl="0" fontAlgn="base">
        <a:spcBef>
          <a:spcPts val="2399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394" indent="-571471" algn="l" rtl="0" fontAlgn="base">
        <a:spcBef>
          <a:spcPts val="2399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570" indent="-571471" algn="l" rtl="0" fontAlgn="base">
        <a:spcBef>
          <a:spcPts val="2399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4530" r:id="rId1"/>
    <p:sldLayoutId id="2147484531" r:id="rId2"/>
    <p:sldLayoutId id="2147484532" r:id="rId3"/>
    <p:sldLayoutId id="2147484533" r:id="rId4"/>
    <p:sldLayoutId id="2147484534" r:id="rId5"/>
    <p:sldLayoutId id="2147484535" r:id="rId6"/>
    <p:sldLayoutId id="2147484536" r:id="rId7"/>
    <p:sldLayoutId id="2147484537" r:id="rId8"/>
    <p:sldLayoutId id="2147484538" r:id="rId9"/>
    <p:sldLayoutId id="2147484539" r:id="rId10"/>
    <p:sldLayoutId id="214748454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7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7413" indent="-569913" algn="l" rtl="0" eaLnBrk="0" fontAlgn="base" hangingPunct="0">
        <a:spcBef>
          <a:spcPts val="24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1913" indent="-569913" algn="l" rtl="0" eaLnBrk="0" fontAlgn="base" hangingPunct="0">
        <a:spcBef>
          <a:spcPts val="24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6413" indent="-569913" algn="l" rtl="0" eaLnBrk="0" fontAlgn="base" hangingPunct="0">
        <a:spcBef>
          <a:spcPts val="24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0913" indent="-569913" algn="l" rtl="0" eaLnBrk="0" fontAlgn="base" hangingPunct="0">
        <a:spcBef>
          <a:spcPts val="24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5413" indent="-569913" algn="l" rtl="0" eaLnBrk="0" fontAlgn="base" hangingPunct="0">
        <a:spcBef>
          <a:spcPts val="24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040" indent="-571471" algn="l" rtl="0" fontAlgn="base">
        <a:spcBef>
          <a:spcPts val="2399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216" indent="-571471" algn="l" rtl="0" fontAlgn="base">
        <a:spcBef>
          <a:spcPts val="2399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394" indent="-571471" algn="l" rtl="0" fontAlgn="base">
        <a:spcBef>
          <a:spcPts val="2399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570" indent="-571471" algn="l" rtl="0" fontAlgn="base">
        <a:spcBef>
          <a:spcPts val="2399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7" tIns="50797" rIns="50797" bIns="507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41" r:id="rId1"/>
    <p:sldLayoutId id="2147484542" r:id="rId2"/>
    <p:sldLayoutId id="2147484543" r:id="rId3"/>
    <p:sldLayoutId id="2147484544" r:id="rId4"/>
    <p:sldLayoutId id="2147484545" r:id="rId5"/>
    <p:sldLayoutId id="2147484546" r:id="rId6"/>
    <p:sldLayoutId id="2147484547" r:id="rId7"/>
    <p:sldLayoutId id="2147484548" r:id="rId8"/>
    <p:sldLayoutId id="2147484549" r:id="rId9"/>
    <p:sldLayoutId id="2147484550" r:id="rId10"/>
    <p:sldLayoutId id="214748455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7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1313" indent="-34131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1363" indent="-28416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1413" indent="-22701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98613" indent="-22701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5813" indent="-22701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176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7" tIns="50797" rIns="50797" bIns="507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52" r:id="rId1"/>
    <p:sldLayoutId id="2147484553" r:id="rId2"/>
    <p:sldLayoutId id="2147484554" r:id="rId3"/>
    <p:sldLayoutId id="2147484555" r:id="rId4"/>
    <p:sldLayoutId id="2147484556" r:id="rId5"/>
    <p:sldLayoutId id="2147484557" r:id="rId6"/>
    <p:sldLayoutId id="2147484558" r:id="rId7"/>
    <p:sldLayoutId id="2147484559" r:id="rId8"/>
    <p:sldLayoutId id="2147484560" r:id="rId9"/>
    <p:sldLayoutId id="2147484561" r:id="rId10"/>
    <p:sldLayoutId id="214748456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7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6613" indent="-569913" algn="l" rtl="0" eaLnBrk="0" fontAlgn="base" hangingPunct="0">
        <a:spcBef>
          <a:spcPts val="48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1113" indent="-569913" algn="l" rtl="0" eaLnBrk="0" fontAlgn="base" hangingPunct="0">
        <a:spcBef>
          <a:spcPts val="48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5613" indent="-569913" algn="l" rtl="0" eaLnBrk="0" fontAlgn="base" hangingPunct="0">
        <a:spcBef>
          <a:spcPts val="48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0113" indent="-569913" algn="l" rtl="0" eaLnBrk="0" fontAlgn="base" hangingPunct="0">
        <a:spcBef>
          <a:spcPts val="48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4613" indent="-569913" algn="l" rtl="0" eaLnBrk="0" fontAlgn="base" hangingPunct="0">
        <a:spcBef>
          <a:spcPts val="48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243" indent="-571471" algn="l" rtl="0" fontAlgn="base">
        <a:spcBef>
          <a:spcPts val="48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420" indent="-571471" algn="l" rtl="0" fontAlgn="base">
        <a:spcBef>
          <a:spcPts val="48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596" indent="-571471" algn="l" rtl="0" fontAlgn="base">
        <a:spcBef>
          <a:spcPts val="48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4773" indent="-571471" algn="l" rtl="0" fontAlgn="base">
        <a:spcBef>
          <a:spcPts val="48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7" tIns="50797" rIns="50797" bIns="507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7" tIns="50797" rIns="50797" bIns="507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63" r:id="rId1"/>
    <p:sldLayoutId id="2147484564" r:id="rId2"/>
    <p:sldLayoutId id="2147484565" r:id="rId3"/>
    <p:sldLayoutId id="2147484566" r:id="rId4"/>
    <p:sldLayoutId id="2147484567" r:id="rId5"/>
    <p:sldLayoutId id="2147484568" r:id="rId6"/>
    <p:sldLayoutId id="2147484569" r:id="rId7"/>
    <p:sldLayoutId id="2147484570" r:id="rId8"/>
    <p:sldLayoutId id="2147484571" r:id="rId9"/>
    <p:sldLayoutId id="2147484572" r:id="rId10"/>
    <p:sldLayoutId id="214748457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7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58825" indent="-492125" algn="l" rtl="0" eaLnBrk="0" fontAlgn="base" hangingPunct="0">
        <a:spcBef>
          <a:spcPts val="38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3325" indent="-492125" algn="l" rtl="0" eaLnBrk="0" fontAlgn="base" hangingPunct="0">
        <a:spcBef>
          <a:spcPts val="38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7825" indent="-492125" algn="l" rtl="0" eaLnBrk="0" fontAlgn="base" hangingPunct="0">
        <a:spcBef>
          <a:spcPts val="38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2325" indent="-492125" algn="l" rtl="0" eaLnBrk="0" fontAlgn="base" hangingPunct="0">
        <a:spcBef>
          <a:spcPts val="38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6825" indent="-492125" algn="l" rtl="0" eaLnBrk="0" fontAlgn="base" hangingPunct="0">
        <a:spcBef>
          <a:spcPts val="38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460" indent="-493688" algn="l" rtl="0" fontAlgn="base">
        <a:spcBef>
          <a:spcPts val="38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637" indent="-493688" algn="l" rtl="0" fontAlgn="base">
        <a:spcBef>
          <a:spcPts val="38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9813" indent="-493688" algn="l" rtl="0" fontAlgn="base">
        <a:spcBef>
          <a:spcPts val="38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6989" indent="-493688" algn="l" rtl="0" fontAlgn="base">
        <a:spcBef>
          <a:spcPts val="3800"/>
        </a:spcBef>
        <a:spcAft>
          <a:spcPct val="0"/>
        </a:spcAft>
        <a:buClr>
          <a:srgbClr val="FEFEFE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4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Screen shot 2014-03-16 at 1.41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482600" y="-66675"/>
            <a:ext cx="12268200" cy="7000875"/>
          </a:xfrm>
        </p:spPr>
        <p:txBody>
          <a:bodyPr>
            <a:normAutofit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ea typeface="+mj-ea"/>
                <a:cs typeface="+mj-cs"/>
              </a:rPr>
              <a:t>Biología</a:t>
            </a:r>
            <a:r>
              <a:rPr lang="en-US" dirty="0" smtClean="0">
                <a:ea typeface="+mj-ea"/>
                <a:cs typeface="+mj-cs"/>
              </a:rPr>
              <a:t> del </a:t>
            </a:r>
            <a:r>
              <a:rPr lang="en-US" dirty="0" err="1" smtClean="0">
                <a:ea typeface="+mj-ea"/>
                <a:cs typeface="+mj-cs"/>
              </a:rPr>
              <a:t>Desarrollo</a:t>
            </a:r>
            <a:r>
              <a:rPr lang="en-US" dirty="0" smtClean="0">
                <a:ea typeface="+mj-ea"/>
                <a:cs typeface="+mj-cs"/>
              </a:rPr>
              <a:t/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>
                <a:ea typeface="+mj-ea"/>
                <a:cs typeface="+mj-cs"/>
              </a:rPr>
              <a:t/>
            </a:r>
            <a:br>
              <a:rPr lang="en-US" dirty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/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>
                <a:ea typeface="+mj-ea"/>
                <a:cs typeface="+mj-cs"/>
              </a:rPr>
              <a:t/>
            </a:r>
            <a:br>
              <a:rPr lang="en-US" dirty="0">
                <a:ea typeface="+mj-ea"/>
                <a:cs typeface="+mj-cs"/>
              </a:rPr>
            </a:br>
            <a:r>
              <a:rPr lang="en-US" dirty="0">
                <a:ea typeface="+mj-ea"/>
                <a:cs typeface="+mj-cs"/>
              </a:rPr>
              <a:t/>
            </a:r>
            <a:br>
              <a:rPr lang="en-US" dirty="0">
                <a:ea typeface="+mj-ea"/>
                <a:cs typeface="+mj-cs"/>
              </a:rPr>
            </a:br>
            <a:r>
              <a:rPr lang="en-US" sz="7200" b="1" dirty="0" err="1" smtClean="0">
                <a:solidFill>
                  <a:schemeClr val="accent6">
                    <a:lumMod val="50000"/>
                  </a:schemeClr>
                </a:solidFill>
                <a:ea typeface="+mj-ea"/>
                <a:cs typeface="+mj-cs"/>
              </a:rPr>
              <a:t>Fecundación</a:t>
            </a:r>
            <a:endParaRPr lang="en-US" sz="7200" b="1" dirty="0" smtClean="0">
              <a:solidFill>
                <a:schemeClr val="accent6">
                  <a:lumMod val="5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6867" name="Rectangle 2"/>
          <p:cNvSpPr>
            <a:spLocks noGrp="1" noChangeArrowheads="1"/>
          </p:cNvSpPr>
          <p:nvPr>
            <p:ph idx="1"/>
          </p:nvPr>
        </p:nvSpPr>
        <p:spPr>
          <a:xfrm>
            <a:off x="0" y="7388225"/>
            <a:ext cx="8483600" cy="2336800"/>
          </a:xfrm>
        </p:spPr>
        <p:txBody>
          <a:bodyPr/>
          <a:lstStyle/>
          <a:p>
            <a:pPr marL="0" indent="0" eaLnBrk="1" hangingPunct="1"/>
            <a:r>
              <a:rPr lang="en-US">
                <a:latin typeface="Calibri" charset="0"/>
              </a:rPr>
              <a:t>Biol 3019 - JA Cardé, PhD</a:t>
            </a:r>
          </a:p>
          <a:p>
            <a:pPr marL="0" indent="0" eaLnBrk="1" hangingPunct="1"/>
            <a:r>
              <a:rPr lang="en-US">
                <a:latin typeface="Calibri" charset="0"/>
              </a:rPr>
              <a:t>Universidad de Puerto Rico - Aguadilla</a:t>
            </a:r>
          </a:p>
          <a:p>
            <a:pPr marL="0" indent="0" eaLnBrk="1" hangingPunct="1"/>
            <a:r>
              <a:rPr lang="en-US">
                <a:latin typeface="Calibri" charset="0"/>
              </a:rPr>
              <a:t>Enero - Mayo 2014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 descr="Screen shot 2014-03-16 at 1.53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0"/>
            <a:ext cx="12344400" cy="901700"/>
          </a:xfrm>
        </p:spPr>
        <p:txBody>
          <a:bodyPr/>
          <a:lstStyle/>
          <a:p>
            <a:pPr eaLnBrk="1" hangingPunct="1"/>
            <a:r>
              <a:rPr lang="en-US" sz="4800">
                <a:latin typeface="Calibri" charset="0"/>
              </a:rPr>
              <a:t>Estructura de los Gametos  - Óvulo: Anatomía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>
            <p:ph idx="1"/>
          </p:nvPr>
        </p:nvSpPr>
        <p:spPr>
          <a:xfrm>
            <a:off x="76200" y="876300"/>
            <a:ext cx="6807200" cy="8420100"/>
          </a:xfrm>
        </p:spPr>
        <p:txBody>
          <a:bodyPr/>
          <a:lstStyle/>
          <a:p>
            <a:pPr marL="887413" eaLnBrk="1" hangingPunct="1">
              <a:defRPr/>
            </a:pPr>
            <a:r>
              <a:rPr lang="en-US" sz="3400" dirty="0" err="1">
                <a:latin typeface="Calibri" charset="0"/>
              </a:rPr>
              <a:t>Ovocito</a:t>
            </a:r>
            <a:r>
              <a:rPr lang="en-US" sz="3400" dirty="0">
                <a:latin typeface="Calibri" charset="0"/>
              </a:rPr>
              <a:t> </a:t>
            </a:r>
            <a:r>
              <a:rPr lang="en-US" sz="3400" dirty="0" smtClean="0">
                <a:latin typeface="Calibri" charset="0"/>
              </a:rPr>
              <a:t>–</a:t>
            </a:r>
            <a:r>
              <a:rPr lang="en-US" sz="3400" dirty="0" err="1" smtClean="0">
                <a:latin typeface="Calibri" charset="0"/>
              </a:rPr>
              <a:t>membranas</a:t>
            </a:r>
            <a:r>
              <a:rPr lang="en-US" sz="3400" dirty="0" smtClean="0">
                <a:latin typeface="Calibri" charset="0"/>
              </a:rPr>
              <a:t>:</a:t>
            </a:r>
          </a:p>
          <a:p>
            <a:pPr marL="857250" indent="-457200" eaLnBrk="1" hangingPunct="1">
              <a:buFontTx/>
              <a:buChar char="-"/>
              <a:defRPr/>
            </a:pPr>
            <a:r>
              <a:rPr lang="en-US" sz="3400" dirty="0" err="1" smtClean="0">
                <a:latin typeface="Calibri" charset="0"/>
              </a:rPr>
              <a:t>Corteza</a:t>
            </a:r>
            <a:r>
              <a:rPr lang="en-US" sz="3400" dirty="0" smtClean="0">
                <a:latin typeface="Calibri" charset="0"/>
              </a:rPr>
              <a:t> – </a:t>
            </a:r>
            <a:r>
              <a:rPr lang="en-US" sz="3400" dirty="0" err="1" smtClean="0">
                <a:latin typeface="Calibri" charset="0"/>
              </a:rPr>
              <a:t>gelatinosa</a:t>
            </a:r>
            <a:r>
              <a:rPr lang="en-US" sz="3400" dirty="0" smtClean="0">
                <a:latin typeface="Calibri" charset="0"/>
              </a:rPr>
              <a:t>, </a:t>
            </a:r>
            <a:r>
              <a:rPr lang="en-US" sz="3400" dirty="0" err="1" smtClean="0">
                <a:latin typeface="Calibri" charset="0"/>
              </a:rPr>
              <a:t>debajo</a:t>
            </a:r>
            <a:r>
              <a:rPr lang="en-US" sz="3400" dirty="0" smtClean="0">
                <a:latin typeface="Calibri" charset="0"/>
              </a:rPr>
              <a:t> de la </a:t>
            </a:r>
            <a:r>
              <a:rPr lang="en-US" sz="3400" dirty="0" err="1" smtClean="0">
                <a:latin typeface="Calibri" charset="0"/>
              </a:rPr>
              <a:t>celular</a:t>
            </a:r>
            <a:r>
              <a:rPr lang="en-US" sz="3400" dirty="0" smtClean="0">
                <a:latin typeface="Calibri" charset="0"/>
              </a:rPr>
              <a:t>, </a:t>
            </a:r>
            <a:r>
              <a:rPr lang="en-US" sz="3400" dirty="0" err="1" smtClean="0">
                <a:latin typeface="Calibri" charset="0"/>
              </a:rPr>
              <a:t>rica</a:t>
            </a:r>
            <a:r>
              <a:rPr lang="en-US" sz="3400" dirty="0" smtClean="0">
                <a:latin typeface="Calibri" charset="0"/>
              </a:rPr>
              <a:t> en </a:t>
            </a:r>
            <a:r>
              <a:rPr lang="en-US" sz="3400" dirty="0" err="1" smtClean="0">
                <a:latin typeface="Calibri" charset="0"/>
              </a:rPr>
              <a:t>actinaG</a:t>
            </a:r>
            <a:r>
              <a:rPr lang="en-US" sz="3400" dirty="0" smtClean="0">
                <a:latin typeface="Calibri" charset="0"/>
              </a:rPr>
              <a:t> </a:t>
            </a:r>
            <a:r>
              <a:rPr lang="en-US" sz="3400" dirty="0" err="1" smtClean="0">
                <a:latin typeface="Calibri" charset="0"/>
              </a:rPr>
              <a:t>para</a:t>
            </a:r>
            <a:r>
              <a:rPr lang="en-US" sz="3400" dirty="0" smtClean="0">
                <a:latin typeface="Calibri" charset="0"/>
              </a:rPr>
              <a:t> </a:t>
            </a:r>
            <a:r>
              <a:rPr lang="en-US" sz="3400" dirty="0" err="1" smtClean="0">
                <a:latin typeface="Calibri" charset="0"/>
              </a:rPr>
              <a:t>microfilamentos</a:t>
            </a:r>
            <a:r>
              <a:rPr lang="en-US" sz="3400" dirty="0" smtClean="0">
                <a:latin typeface="Calibri" charset="0"/>
              </a:rPr>
              <a:t>/</a:t>
            </a:r>
            <a:r>
              <a:rPr lang="en-US" sz="3400" dirty="0" err="1" smtClean="0">
                <a:latin typeface="Calibri" charset="0"/>
              </a:rPr>
              <a:t>microvillis</a:t>
            </a:r>
            <a:endParaRPr lang="en-US" sz="3400" dirty="0" smtClean="0">
              <a:latin typeface="Calibri" charset="0"/>
            </a:endParaRPr>
          </a:p>
          <a:p>
            <a:pPr marL="857250" indent="-457200" eaLnBrk="1" hangingPunct="1">
              <a:buFontTx/>
              <a:buChar char="-"/>
              <a:defRPr/>
            </a:pPr>
            <a:r>
              <a:rPr lang="en-US" sz="3400" dirty="0" err="1" smtClean="0">
                <a:latin typeface="Calibri" charset="0"/>
              </a:rPr>
              <a:t>Gránulos</a:t>
            </a:r>
            <a:r>
              <a:rPr lang="en-US" sz="3400" dirty="0" smtClean="0">
                <a:latin typeface="Calibri" charset="0"/>
              </a:rPr>
              <a:t> – </a:t>
            </a:r>
            <a:r>
              <a:rPr lang="en-US" sz="3400" dirty="0" err="1" smtClean="0">
                <a:latin typeface="Calibri" charset="0"/>
              </a:rPr>
              <a:t>derivado</a:t>
            </a:r>
            <a:r>
              <a:rPr lang="en-US" sz="3400" dirty="0" smtClean="0">
                <a:latin typeface="Calibri" charset="0"/>
              </a:rPr>
              <a:t> de Golgi, </a:t>
            </a:r>
            <a:r>
              <a:rPr lang="en-US" sz="3400" dirty="0" err="1" smtClean="0">
                <a:latin typeface="Calibri" charset="0"/>
              </a:rPr>
              <a:t>proteasas</a:t>
            </a:r>
            <a:r>
              <a:rPr lang="en-US" sz="3400" dirty="0" smtClean="0">
                <a:latin typeface="Calibri" charset="0"/>
              </a:rPr>
              <a:t>, </a:t>
            </a:r>
            <a:r>
              <a:rPr lang="en-US" sz="3400" dirty="0" err="1" smtClean="0">
                <a:latin typeface="Calibri" charset="0"/>
              </a:rPr>
              <a:t>mucopolisacárido</a:t>
            </a:r>
            <a:r>
              <a:rPr lang="en-US" sz="3400" dirty="0" smtClean="0">
                <a:latin typeface="Calibri" charset="0"/>
              </a:rPr>
              <a:t>, </a:t>
            </a:r>
            <a:r>
              <a:rPr lang="en-US" sz="3400" dirty="0" err="1" smtClean="0">
                <a:latin typeface="Calibri" charset="0"/>
              </a:rPr>
              <a:t>glucoproteínas</a:t>
            </a:r>
            <a:r>
              <a:rPr lang="en-US" sz="3400" dirty="0" smtClean="0">
                <a:latin typeface="Calibri" charset="0"/>
              </a:rPr>
              <a:t> </a:t>
            </a:r>
            <a:r>
              <a:rPr lang="en-US" sz="3400" dirty="0" err="1" smtClean="0">
                <a:latin typeface="Calibri" charset="0"/>
              </a:rPr>
              <a:t>adhesivas</a:t>
            </a:r>
            <a:endParaRPr lang="en-US" sz="3400" dirty="0" smtClean="0">
              <a:latin typeface="Calibri" charset="0"/>
            </a:endParaRPr>
          </a:p>
          <a:p>
            <a:pPr marL="857250" indent="-457200" eaLnBrk="1" hangingPunct="1">
              <a:buFontTx/>
              <a:buChar char="-"/>
              <a:defRPr/>
            </a:pPr>
            <a:r>
              <a:rPr lang="en-US" sz="3400" dirty="0" err="1" smtClean="0">
                <a:latin typeface="Calibri" charset="0"/>
              </a:rPr>
              <a:t>Zona</a:t>
            </a:r>
            <a:r>
              <a:rPr lang="en-US" sz="3400" dirty="0" smtClean="0">
                <a:latin typeface="Calibri" charset="0"/>
              </a:rPr>
              <a:t> </a:t>
            </a:r>
            <a:r>
              <a:rPr lang="en-US" sz="3400" dirty="0" err="1" smtClean="0">
                <a:latin typeface="Calibri" charset="0"/>
              </a:rPr>
              <a:t>pellucida</a:t>
            </a:r>
            <a:r>
              <a:rPr lang="en-US" sz="3400" dirty="0" smtClean="0">
                <a:latin typeface="Calibri" charset="0"/>
              </a:rPr>
              <a:t> – </a:t>
            </a:r>
            <a:r>
              <a:rPr lang="en-US" sz="3400" dirty="0" err="1" smtClean="0">
                <a:latin typeface="Calibri" charset="0"/>
              </a:rPr>
              <a:t>matriz</a:t>
            </a:r>
            <a:r>
              <a:rPr lang="en-US" sz="3400" dirty="0" smtClean="0">
                <a:latin typeface="Calibri" charset="0"/>
              </a:rPr>
              <a:t> </a:t>
            </a:r>
            <a:r>
              <a:rPr lang="en-US" sz="3400" dirty="0" err="1" smtClean="0">
                <a:latin typeface="Calibri" charset="0"/>
              </a:rPr>
              <a:t>gruesa</a:t>
            </a:r>
            <a:r>
              <a:rPr lang="en-US" sz="3400" dirty="0" smtClean="0">
                <a:latin typeface="Calibri" charset="0"/>
              </a:rPr>
              <a:t>, </a:t>
            </a:r>
            <a:r>
              <a:rPr lang="en-US" sz="3400" dirty="0" err="1" smtClean="0">
                <a:latin typeface="Calibri" charset="0"/>
              </a:rPr>
              <a:t>extracelular</a:t>
            </a:r>
            <a:endParaRPr lang="en-US" sz="3400" dirty="0" smtClean="0">
              <a:latin typeface="Calibri" charset="0"/>
            </a:endParaRPr>
          </a:p>
          <a:p>
            <a:pPr marL="857250" indent="-457200" eaLnBrk="1" hangingPunct="1">
              <a:buFontTx/>
              <a:buChar char="-"/>
              <a:defRPr/>
            </a:pPr>
            <a:r>
              <a:rPr lang="en-US" sz="3400" dirty="0" smtClean="0">
                <a:latin typeface="Calibri" charset="0"/>
              </a:rPr>
              <a:t>Cumulus – </a:t>
            </a:r>
            <a:r>
              <a:rPr lang="en-US" sz="3400" dirty="0" err="1" smtClean="0">
                <a:latin typeface="Calibri" charset="0"/>
              </a:rPr>
              <a:t>cubierta</a:t>
            </a:r>
            <a:r>
              <a:rPr lang="en-US" sz="3400" dirty="0" smtClean="0">
                <a:latin typeface="Calibri" charset="0"/>
              </a:rPr>
              <a:t> de </a:t>
            </a:r>
            <a:r>
              <a:rPr lang="en-US" sz="3400" dirty="0" err="1" smtClean="0">
                <a:latin typeface="Calibri" charset="0"/>
              </a:rPr>
              <a:t>celulas</a:t>
            </a:r>
            <a:r>
              <a:rPr lang="en-US" sz="3400" dirty="0" smtClean="0">
                <a:latin typeface="Calibri" charset="0"/>
              </a:rPr>
              <a:t> </a:t>
            </a:r>
            <a:r>
              <a:rPr lang="en-US" sz="3400" dirty="0" err="1" smtClean="0">
                <a:latin typeface="Calibri" charset="0"/>
              </a:rPr>
              <a:t>foliculares</a:t>
            </a:r>
            <a:r>
              <a:rPr lang="en-US" sz="3400" dirty="0" smtClean="0">
                <a:latin typeface="Calibri" charset="0"/>
              </a:rPr>
              <a:t> </a:t>
            </a:r>
            <a:r>
              <a:rPr lang="en-US" sz="3400" dirty="0" err="1" smtClean="0">
                <a:latin typeface="Calibri" charset="0"/>
              </a:rPr>
              <a:t>ovaricas</a:t>
            </a:r>
            <a:r>
              <a:rPr lang="en-US" sz="3400" dirty="0" smtClean="0">
                <a:latin typeface="Calibri" charset="0"/>
              </a:rPr>
              <a:t>, </a:t>
            </a:r>
            <a:r>
              <a:rPr lang="en-US" sz="3400" dirty="0" err="1" smtClean="0">
                <a:latin typeface="Calibri" charset="0"/>
              </a:rPr>
              <a:t>nodrizas</a:t>
            </a:r>
            <a:r>
              <a:rPr lang="en-US" sz="3400" dirty="0">
                <a:latin typeface="Calibri" charset="0"/>
              </a:rPr>
              <a:t>	</a:t>
            </a:r>
            <a:endParaRPr lang="en-US" sz="3400" dirty="0" smtClean="0">
              <a:latin typeface="Calibri" charset="0"/>
            </a:endParaRPr>
          </a:p>
          <a:p>
            <a:pPr marL="1425575" lvl="1" indent="-457200" eaLnBrk="1" hangingPunct="1">
              <a:buFontTx/>
              <a:buChar char="-"/>
              <a:defRPr/>
            </a:pPr>
            <a:r>
              <a:rPr lang="en-US" sz="2800" dirty="0" err="1" smtClean="0">
                <a:latin typeface="Calibri" charset="0"/>
              </a:rPr>
              <a:t>Termina</a:t>
            </a:r>
            <a:r>
              <a:rPr lang="en-US" sz="2800" dirty="0" smtClean="0">
                <a:latin typeface="Calibri" charset="0"/>
              </a:rPr>
              <a:t> en la corona </a:t>
            </a:r>
            <a:r>
              <a:rPr lang="en-US" sz="2800" dirty="0" err="1" smtClean="0">
                <a:latin typeface="Calibri" charset="0"/>
              </a:rPr>
              <a:t>radiata</a:t>
            </a:r>
            <a:r>
              <a:rPr lang="en-US" sz="2800" dirty="0" smtClean="0">
                <a:latin typeface="Calibri" charset="0"/>
              </a:rPr>
              <a:t>, cumulus </a:t>
            </a:r>
            <a:r>
              <a:rPr lang="en-US" sz="2800" dirty="0" err="1" smtClean="0">
                <a:latin typeface="Calibri" charset="0"/>
              </a:rPr>
              <a:t>justo</a:t>
            </a:r>
            <a:r>
              <a:rPr lang="en-US" sz="2800" dirty="0" smtClean="0">
                <a:latin typeface="Calibri" charset="0"/>
              </a:rPr>
              <a:t> al </a:t>
            </a:r>
            <a:r>
              <a:rPr lang="en-US" sz="2800" dirty="0" err="1" smtClean="0">
                <a:latin typeface="Calibri" charset="0"/>
              </a:rPr>
              <a:t>lado</a:t>
            </a:r>
            <a:r>
              <a:rPr lang="en-US" sz="2800" dirty="0" smtClean="0">
                <a:latin typeface="Calibri" charset="0"/>
              </a:rPr>
              <a:t> de la </a:t>
            </a:r>
            <a:r>
              <a:rPr lang="en-US" sz="2800" dirty="0" err="1" smtClean="0">
                <a:latin typeface="Calibri" charset="0"/>
              </a:rPr>
              <a:t>zona</a:t>
            </a:r>
            <a:r>
              <a:rPr lang="en-US" sz="2800" dirty="0" smtClean="0">
                <a:latin typeface="Calibri" charset="0"/>
              </a:rPr>
              <a:t> </a:t>
            </a:r>
            <a:r>
              <a:rPr lang="en-US" sz="2800" dirty="0" err="1" smtClean="0">
                <a:latin typeface="Calibri" charset="0"/>
              </a:rPr>
              <a:t>pellucida</a:t>
            </a:r>
            <a:endParaRPr lang="en-US" sz="2800" dirty="0" smtClean="0">
              <a:latin typeface="Calibri" charset="0"/>
            </a:endParaRPr>
          </a:p>
          <a:p>
            <a:pPr marL="857250" indent="-457200" eaLnBrk="1" hangingPunct="1">
              <a:buFontTx/>
              <a:buChar char="-"/>
              <a:defRPr/>
            </a:pPr>
            <a:endParaRPr lang="en-US" sz="3400" dirty="0">
              <a:latin typeface="Calibri" charset="0"/>
            </a:endParaRPr>
          </a:p>
          <a:p>
            <a:pPr marL="887413" eaLnBrk="1" hangingPunct="1">
              <a:defRPr/>
            </a:pPr>
            <a:endParaRPr lang="en-US" sz="3600" dirty="0">
              <a:latin typeface="Calibri" charset="0"/>
            </a:endParaRPr>
          </a:p>
        </p:txBody>
      </p:sp>
      <p:pic>
        <p:nvPicPr>
          <p:cNvPr id="5325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39809" b="4933"/>
          <a:stretch>
            <a:fillRect/>
          </a:stretch>
        </p:blipFill>
        <p:spPr bwMode="auto">
          <a:xfrm>
            <a:off x="8091488" y="2493963"/>
            <a:ext cx="4913312" cy="72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2667000"/>
            <a:ext cx="6350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6-03-28 at 11.28.03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427" y="3177303"/>
            <a:ext cx="6197600" cy="47990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8145" r="2812" b="4147"/>
          <a:stretch/>
        </p:blipFill>
        <p:spPr>
          <a:xfrm>
            <a:off x="6553116" y="2710736"/>
            <a:ext cx="6302688" cy="57322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326515"/>
            <a:ext cx="13004800" cy="740079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6" descr="Screen shot 2014-03-26 at 12.29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1371600"/>
            <a:ext cx="6451600" cy="769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8" name="Picture 1" descr="Screen shot 2014-03-16 at 1.53.1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0"/>
            <a:ext cx="12344400" cy="901700"/>
          </a:xfrm>
        </p:spPr>
        <p:txBody>
          <a:bodyPr/>
          <a:lstStyle/>
          <a:p>
            <a:pPr eaLnBrk="1" hangingPunct="1"/>
            <a:r>
              <a:rPr lang="en-US" sz="4800">
                <a:latin typeface="Calibri" charset="0"/>
              </a:rPr>
              <a:t>Reconocimiento Huevo/Espermatozoide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>
            <p:ph idx="1"/>
          </p:nvPr>
        </p:nvSpPr>
        <p:spPr>
          <a:xfrm>
            <a:off x="76200" y="876300"/>
            <a:ext cx="5511800" cy="8343900"/>
          </a:xfrm>
        </p:spPr>
        <p:txBody>
          <a:bodyPr/>
          <a:lstStyle/>
          <a:p>
            <a:pPr marL="887413" eaLnBrk="1" hangingPunct="1">
              <a:defRPr/>
            </a:pPr>
            <a:r>
              <a:rPr lang="en-US" sz="3400" dirty="0" smtClean="0">
                <a:latin typeface="Calibri" charset="0"/>
              </a:rPr>
              <a:t>5 </a:t>
            </a:r>
            <a:r>
              <a:rPr lang="en-US" sz="3400" dirty="0" err="1" smtClean="0">
                <a:latin typeface="Calibri" charset="0"/>
              </a:rPr>
              <a:t>etapas</a:t>
            </a:r>
            <a:r>
              <a:rPr lang="en-US" sz="3400" dirty="0" smtClean="0">
                <a:latin typeface="Calibri" charset="0"/>
              </a:rPr>
              <a:t>:</a:t>
            </a:r>
          </a:p>
          <a:p>
            <a:pPr marL="887413" eaLnBrk="1" hangingPunct="1">
              <a:defRPr/>
            </a:pPr>
            <a:r>
              <a:rPr lang="en-US" sz="3400" dirty="0" err="1" smtClean="0">
                <a:latin typeface="Calibri" charset="0"/>
              </a:rPr>
              <a:t>Quimiotaxis</a:t>
            </a:r>
            <a:r>
              <a:rPr lang="en-US" sz="3400" dirty="0" smtClean="0">
                <a:latin typeface="Calibri" charset="0"/>
              </a:rPr>
              <a:t> (</a:t>
            </a:r>
            <a:r>
              <a:rPr lang="en-US" sz="3400" dirty="0" err="1" smtClean="0">
                <a:latin typeface="Calibri" charset="0"/>
              </a:rPr>
              <a:t>factores</a:t>
            </a:r>
            <a:r>
              <a:rPr lang="en-US" sz="3400" dirty="0" smtClean="0">
                <a:latin typeface="Calibri" charset="0"/>
              </a:rPr>
              <a:t> </a:t>
            </a:r>
            <a:r>
              <a:rPr lang="en-US" sz="3400" dirty="0" err="1" smtClean="0">
                <a:latin typeface="Calibri" charset="0"/>
              </a:rPr>
              <a:t>solubles</a:t>
            </a:r>
            <a:r>
              <a:rPr lang="en-US" sz="3400" dirty="0" smtClean="0">
                <a:latin typeface="Calibri" charset="0"/>
              </a:rPr>
              <a:t>)</a:t>
            </a:r>
          </a:p>
          <a:p>
            <a:pPr marL="887413" eaLnBrk="1" hangingPunct="1">
              <a:defRPr/>
            </a:pPr>
            <a:r>
              <a:rPr lang="en-US" sz="3400" dirty="0" err="1" smtClean="0">
                <a:latin typeface="Calibri" charset="0"/>
              </a:rPr>
              <a:t>Reaccion</a:t>
            </a:r>
            <a:r>
              <a:rPr lang="en-US" sz="3400" dirty="0" smtClean="0">
                <a:latin typeface="Calibri" charset="0"/>
              </a:rPr>
              <a:t> </a:t>
            </a:r>
            <a:r>
              <a:rPr lang="en-US" sz="3400" dirty="0" err="1" smtClean="0">
                <a:latin typeface="Calibri" charset="0"/>
              </a:rPr>
              <a:t>acrosomal</a:t>
            </a:r>
            <a:endParaRPr lang="en-US" sz="3400" dirty="0" smtClean="0">
              <a:latin typeface="Calibri" charset="0"/>
            </a:endParaRPr>
          </a:p>
          <a:p>
            <a:pPr marL="887413" eaLnBrk="1" hangingPunct="1">
              <a:defRPr/>
            </a:pPr>
            <a:r>
              <a:rPr lang="en-US" sz="3400" dirty="0" smtClean="0">
                <a:latin typeface="Calibri" charset="0"/>
              </a:rPr>
              <a:t>Enlace de </a:t>
            </a:r>
            <a:r>
              <a:rPr lang="en-US" sz="3400" dirty="0" err="1" smtClean="0">
                <a:latin typeface="Calibri" charset="0"/>
              </a:rPr>
              <a:t>espermato-zoide</a:t>
            </a:r>
            <a:r>
              <a:rPr lang="en-US" sz="3400" dirty="0" smtClean="0">
                <a:latin typeface="Calibri" charset="0"/>
              </a:rPr>
              <a:t> con </a:t>
            </a:r>
            <a:r>
              <a:rPr lang="en-US" sz="3400" dirty="0" err="1" smtClean="0">
                <a:latin typeface="Calibri" charset="0"/>
              </a:rPr>
              <a:t>matriz</a:t>
            </a:r>
            <a:r>
              <a:rPr lang="en-US" sz="3400" dirty="0" smtClean="0">
                <a:latin typeface="Calibri" charset="0"/>
              </a:rPr>
              <a:t> </a:t>
            </a:r>
            <a:r>
              <a:rPr lang="en-US" sz="3400" dirty="0" err="1" smtClean="0">
                <a:latin typeface="Calibri" charset="0"/>
              </a:rPr>
              <a:t>extracelular</a:t>
            </a:r>
            <a:r>
              <a:rPr lang="en-US" sz="3400" dirty="0" smtClean="0">
                <a:latin typeface="Calibri" charset="0"/>
              </a:rPr>
              <a:t> del </a:t>
            </a:r>
            <a:r>
              <a:rPr lang="en-US" sz="3400" dirty="0" err="1" smtClean="0">
                <a:latin typeface="Calibri" charset="0"/>
              </a:rPr>
              <a:t>huevo</a:t>
            </a:r>
            <a:r>
              <a:rPr lang="en-US" sz="3400" dirty="0" smtClean="0">
                <a:latin typeface="Calibri" charset="0"/>
              </a:rPr>
              <a:t>.</a:t>
            </a:r>
          </a:p>
          <a:p>
            <a:pPr marL="887413" eaLnBrk="1" hangingPunct="1">
              <a:defRPr/>
            </a:pPr>
            <a:r>
              <a:rPr lang="en-US" sz="3400" dirty="0" err="1" smtClean="0">
                <a:latin typeface="Calibri" charset="0"/>
              </a:rPr>
              <a:t>Espermatozoide</a:t>
            </a:r>
            <a:r>
              <a:rPr lang="en-US" sz="3400" dirty="0" smtClean="0">
                <a:latin typeface="Calibri" charset="0"/>
              </a:rPr>
              <a:t> </a:t>
            </a:r>
            <a:r>
              <a:rPr lang="en-US" sz="3400" dirty="0" err="1" smtClean="0">
                <a:latin typeface="Calibri" charset="0"/>
              </a:rPr>
              <a:t>atraviesa</a:t>
            </a:r>
            <a:r>
              <a:rPr lang="en-US" sz="3400" dirty="0" smtClean="0">
                <a:latin typeface="Calibri" charset="0"/>
              </a:rPr>
              <a:t> </a:t>
            </a:r>
            <a:r>
              <a:rPr lang="en-US" sz="3400" dirty="0" err="1" smtClean="0">
                <a:latin typeface="Calibri" charset="0"/>
              </a:rPr>
              <a:t>matriz</a:t>
            </a:r>
            <a:r>
              <a:rPr lang="en-US" sz="3400" dirty="0" smtClean="0">
                <a:latin typeface="Calibri" charset="0"/>
              </a:rPr>
              <a:t> </a:t>
            </a:r>
            <a:r>
              <a:rPr lang="en-US" sz="3400" dirty="0" err="1" smtClean="0">
                <a:latin typeface="Calibri" charset="0"/>
              </a:rPr>
              <a:t>extracelular</a:t>
            </a:r>
            <a:endParaRPr lang="en-US" sz="3400" dirty="0" smtClean="0">
              <a:latin typeface="Calibri" charset="0"/>
            </a:endParaRPr>
          </a:p>
          <a:p>
            <a:pPr marL="887413" eaLnBrk="1" hangingPunct="1">
              <a:defRPr/>
            </a:pPr>
            <a:r>
              <a:rPr lang="en-US" sz="3400" dirty="0" smtClean="0">
                <a:latin typeface="Calibri" charset="0"/>
              </a:rPr>
              <a:t>Fusion de </a:t>
            </a:r>
            <a:r>
              <a:rPr lang="en-US" sz="3400" dirty="0" err="1" smtClean="0">
                <a:latin typeface="Calibri" charset="0"/>
              </a:rPr>
              <a:t>membranas</a:t>
            </a:r>
            <a:r>
              <a:rPr lang="en-US" sz="3400" dirty="0" smtClean="0">
                <a:latin typeface="Calibri" charset="0"/>
              </a:rPr>
              <a:t> </a:t>
            </a:r>
            <a:r>
              <a:rPr lang="en-US" sz="3400" dirty="0" err="1" smtClean="0">
                <a:latin typeface="Calibri" charset="0"/>
              </a:rPr>
              <a:t>celulares</a:t>
            </a:r>
            <a:endParaRPr lang="en-US" sz="3400" dirty="0" smtClean="0">
              <a:latin typeface="Calibri" charset="0"/>
            </a:endParaRPr>
          </a:p>
          <a:p>
            <a:pPr marL="887413" eaLnBrk="1" hangingPunct="1">
              <a:defRPr/>
            </a:pPr>
            <a:endParaRPr lang="en-US" sz="2800" dirty="0" smtClean="0">
              <a:latin typeface="Calibri" charset="0"/>
            </a:endParaRPr>
          </a:p>
          <a:p>
            <a:pPr marL="857250" indent="-457200" eaLnBrk="1" hangingPunct="1">
              <a:buFontTx/>
              <a:buChar char="-"/>
              <a:defRPr/>
            </a:pPr>
            <a:endParaRPr lang="en-US" sz="3400" dirty="0">
              <a:latin typeface="Calibri" charset="0"/>
            </a:endParaRPr>
          </a:p>
          <a:p>
            <a:pPr marL="887413" eaLnBrk="1" hangingPunct="1">
              <a:defRPr/>
            </a:pPr>
            <a:endParaRPr lang="en-US" sz="3600" dirty="0">
              <a:latin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2743200"/>
            <a:ext cx="7696200" cy="52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Screen shot 2014-03-16 at 1.53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0"/>
            <a:ext cx="12344400" cy="901700"/>
          </a:xfrm>
        </p:spPr>
        <p:txBody>
          <a:bodyPr/>
          <a:lstStyle/>
          <a:p>
            <a:pPr eaLnBrk="1" hangingPunct="1"/>
            <a:r>
              <a:rPr lang="en-US" sz="4800">
                <a:latin typeface="Calibri" charset="0"/>
              </a:rPr>
              <a:t>Reconocimiento Huevo/Espermatozoide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>
            <p:ph idx="1"/>
          </p:nvPr>
        </p:nvSpPr>
        <p:spPr>
          <a:xfrm>
            <a:off x="76200" y="876300"/>
            <a:ext cx="7493000" cy="5448300"/>
          </a:xfrm>
        </p:spPr>
        <p:txBody>
          <a:bodyPr/>
          <a:lstStyle/>
          <a:p>
            <a:pPr marL="887413" eaLnBrk="1" hangingPunct="1">
              <a:defRPr/>
            </a:pPr>
            <a:r>
              <a:rPr lang="en-US" sz="3400" dirty="0" err="1" smtClean="0">
                <a:latin typeface="Calibri" charset="0"/>
              </a:rPr>
              <a:t>Fecundación</a:t>
            </a:r>
            <a:r>
              <a:rPr lang="en-US" sz="3400" dirty="0" smtClean="0">
                <a:latin typeface="Calibri" charset="0"/>
              </a:rPr>
              <a:t> </a:t>
            </a:r>
            <a:r>
              <a:rPr lang="en-US" sz="3400" dirty="0" err="1" smtClean="0">
                <a:latin typeface="Calibri" charset="0"/>
              </a:rPr>
              <a:t>Externa</a:t>
            </a:r>
            <a:endParaRPr lang="en-US" sz="3400" dirty="0" smtClean="0">
              <a:latin typeface="Calibri" charset="0"/>
            </a:endParaRPr>
          </a:p>
          <a:p>
            <a:pPr marL="887413" eaLnBrk="1" hangingPunct="1">
              <a:defRPr/>
            </a:pPr>
            <a:r>
              <a:rPr lang="en-US" sz="3400" dirty="0" err="1" smtClean="0">
                <a:latin typeface="Calibri" charset="0"/>
              </a:rPr>
              <a:t>Erizos</a:t>
            </a:r>
            <a:r>
              <a:rPr lang="en-US" sz="3400" dirty="0" smtClean="0">
                <a:latin typeface="Calibri" charset="0"/>
              </a:rPr>
              <a:t> de mar: </a:t>
            </a:r>
            <a:r>
              <a:rPr lang="en-US" sz="3400" dirty="0" err="1" smtClean="0">
                <a:latin typeface="Calibri" charset="0"/>
              </a:rPr>
              <a:t>Quimiotaxis</a:t>
            </a:r>
            <a:endParaRPr lang="en-US" sz="3400" dirty="0" smtClean="0">
              <a:latin typeface="Calibri" charset="0"/>
            </a:endParaRPr>
          </a:p>
          <a:p>
            <a:pPr marL="887413" eaLnBrk="1" hangingPunct="1">
              <a:defRPr/>
            </a:pPr>
            <a:r>
              <a:rPr lang="en-US" sz="3400" dirty="0" err="1" smtClean="0">
                <a:latin typeface="Calibri" charset="0"/>
              </a:rPr>
              <a:t>Huevos</a:t>
            </a:r>
            <a:r>
              <a:rPr lang="en-US" sz="3400" dirty="0" smtClean="0">
                <a:latin typeface="Calibri" charset="0"/>
              </a:rPr>
              <a:t> </a:t>
            </a:r>
            <a:r>
              <a:rPr lang="en-US" sz="3400" dirty="0" err="1" smtClean="0">
                <a:latin typeface="Calibri" charset="0"/>
              </a:rPr>
              <a:t>liberan</a:t>
            </a:r>
            <a:r>
              <a:rPr lang="en-US" sz="3400" dirty="0" smtClean="0">
                <a:latin typeface="Calibri" charset="0"/>
              </a:rPr>
              <a:t> </a:t>
            </a:r>
            <a:r>
              <a:rPr lang="en-US" sz="3400" dirty="0" err="1" smtClean="0">
                <a:latin typeface="Calibri" charset="0"/>
              </a:rPr>
              <a:t>agente</a:t>
            </a:r>
            <a:r>
              <a:rPr lang="en-US" sz="3400" dirty="0" smtClean="0">
                <a:latin typeface="Calibri" charset="0"/>
              </a:rPr>
              <a:t>  en </a:t>
            </a:r>
            <a:r>
              <a:rPr lang="en-US" sz="3400" dirty="0" err="1" smtClean="0">
                <a:latin typeface="Calibri" charset="0"/>
              </a:rPr>
              <a:t>una</a:t>
            </a:r>
            <a:r>
              <a:rPr lang="en-US" sz="3400" dirty="0" smtClean="0">
                <a:latin typeface="Calibri" charset="0"/>
              </a:rPr>
              <a:t> </a:t>
            </a:r>
            <a:r>
              <a:rPr lang="en-US" sz="3400" dirty="0" err="1" smtClean="0">
                <a:latin typeface="Calibri" charset="0"/>
              </a:rPr>
              <a:t>etapa</a:t>
            </a:r>
            <a:r>
              <a:rPr lang="en-US" sz="3400" dirty="0" smtClean="0">
                <a:latin typeface="Calibri" charset="0"/>
              </a:rPr>
              <a:t> de </a:t>
            </a:r>
            <a:r>
              <a:rPr lang="en-US" sz="3400" dirty="0" err="1" smtClean="0">
                <a:latin typeface="Calibri" charset="0"/>
              </a:rPr>
              <a:t>maduración</a:t>
            </a:r>
            <a:r>
              <a:rPr lang="en-US" sz="3400" dirty="0" smtClean="0">
                <a:latin typeface="Calibri" charset="0"/>
              </a:rPr>
              <a:t> </a:t>
            </a:r>
            <a:r>
              <a:rPr lang="en-US" sz="3400" dirty="0" err="1" smtClean="0">
                <a:latin typeface="Calibri" charset="0"/>
              </a:rPr>
              <a:t>específica</a:t>
            </a:r>
            <a:endParaRPr lang="en-US" sz="3400" dirty="0" smtClean="0">
              <a:latin typeface="Calibri" charset="0"/>
            </a:endParaRPr>
          </a:p>
          <a:p>
            <a:pPr marL="887413" eaLnBrk="1" hangingPunct="1">
              <a:defRPr/>
            </a:pPr>
            <a:r>
              <a:rPr lang="en-US" sz="3400" dirty="0" err="1" smtClean="0">
                <a:latin typeface="Calibri" charset="0"/>
              </a:rPr>
              <a:t>Huevos</a:t>
            </a:r>
            <a:r>
              <a:rPr lang="en-US" sz="3400" dirty="0" smtClean="0">
                <a:latin typeface="Calibri" charset="0"/>
              </a:rPr>
              <a:t> en meiosis dos, no </a:t>
            </a:r>
            <a:r>
              <a:rPr lang="en-US" sz="3400" dirty="0" err="1" smtClean="0">
                <a:latin typeface="Calibri" charset="0"/>
              </a:rPr>
              <a:t>atraen</a:t>
            </a:r>
            <a:endParaRPr lang="en-US" sz="3400" dirty="0" smtClean="0">
              <a:latin typeface="Calibri" charset="0"/>
            </a:endParaRPr>
          </a:p>
          <a:p>
            <a:pPr marL="887413" eaLnBrk="1" hangingPunct="1">
              <a:defRPr/>
            </a:pPr>
            <a:r>
              <a:rPr lang="en-US" sz="3400" dirty="0" err="1" smtClean="0">
                <a:latin typeface="Calibri" charset="0"/>
              </a:rPr>
              <a:t>Esperma</a:t>
            </a:r>
            <a:r>
              <a:rPr lang="en-US" sz="3400" dirty="0" smtClean="0">
                <a:latin typeface="Calibri" charset="0"/>
              </a:rPr>
              <a:t> se </a:t>
            </a:r>
            <a:r>
              <a:rPr lang="en-US" sz="3400" dirty="0" err="1" smtClean="0">
                <a:latin typeface="Calibri" charset="0"/>
              </a:rPr>
              <a:t>mueve</a:t>
            </a:r>
            <a:r>
              <a:rPr lang="en-US" sz="3400" dirty="0" smtClean="0">
                <a:latin typeface="Calibri" charset="0"/>
              </a:rPr>
              <a:t> en </a:t>
            </a:r>
            <a:r>
              <a:rPr lang="en-US" sz="3400" dirty="0" err="1" smtClean="0">
                <a:latin typeface="Calibri" charset="0"/>
              </a:rPr>
              <a:t>agua</a:t>
            </a:r>
            <a:r>
              <a:rPr lang="en-US" sz="3400" dirty="0" smtClean="0">
                <a:latin typeface="Calibri" charset="0"/>
              </a:rPr>
              <a:t>, </a:t>
            </a:r>
            <a:r>
              <a:rPr lang="en-US" sz="3400" dirty="0" err="1" smtClean="0">
                <a:latin typeface="Calibri" charset="0"/>
              </a:rPr>
              <a:t>cambio</a:t>
            </a:r>
            <a:r>
              <a:rPr lang="en-US" sz="3400" dirty="0" smtClean="0">
                <a:latin typeface="Calibri" charset="0"/>
              </a:rPr>
              <a:t> de pH, </a:t>
            </a:r>
            <a:r>
              <a:rPr lang="en-US" sz="3400" dirty="0" err="1" smtClean="0">
                <a:latin typeface="Calibri" charset="0"/>
              </a:rPr>
              <a:t>activa</a:t>
            </a:r>
            <a:r>
              <a:rPr lang="en-US" sz="3400" dirty="0" smtClean="0">
                <a:latin typeface="Calibri" charset="0"/>
              </a:rPr>
              <a:t> </a:t>
            </a:r>
            <a:r>
              <a:rPr lang="en-US" sz="3400" dirty="0" err="1" smtClean="0">
                <a:latin typeface="Calibri" charset="0"/>
              </a:rPr>
              <a:t>ATPasa</a:t>
            </a:r>
            <a:endParaRPr lang="en-US" sz="3400" dirty="0" smtClean="0">
              <a:latin typeface="Calibri" charset="0"/>
            </a:endParaRPr>
          </a:p>
          <a:p>
            <a:pPr marL="887413" eaLnBrk="1" hangingPunct="1">
              <a:defRPr/>
            </a:pPr>
            <a:r>
              <a:rPr lang="en-US" sz="3400" dirty="0" smtClean="0">
                <a:latin typeface="Calibri" charset="0"/>
              </a:rPr>
              <a:t>SAP – sperm activating peptides</a:t>
            </a:r>
          </a:p>
          <a:p>
            <a:pPr marL="887413" eaLnBrk="1" hangingPunct="1">
              <a:defRPr/>
            </a:pPr>
            <a:r>
              <a:rPr lang="en-US" sz="3400" dirty="0" smtClean="0">
                <a:latin typeface="Calibri" charset="0"/>
              </a:rPr>
              <a:t>-</a:t>
            </a:r>
            <a:r>
              <a:rPr lang="en-US" sz="3400" dirty="0" err="1" smtClean="0">
                <a:latin typeface="Calibri" charset="0"/>
              </a:rPr>
              <a:t>resact</a:t>
            </a:r>
            <a:r>
              <a:rPr lang="en-US" sz="3400" dirty="0" smtClean="0">
                <a:latin typeface="Calibri" charset="0"/>
              </a:rPr>
              <a:t>/</a:t>
            </a:r>
            <a:r>
              <a:rPr lang="en-US" sz="3400" dirty="0" err="1" smtClean="0">
                <a:latin typeface="Calibri" charset="0"/>
              </a:rPr>
              <a:t>speract</a:t>
            </a:r>
            <a:r>
              <a:rPr lang="en-US" sz="3400" dirty="0" smtClean="0">
                <a:latin typeface="Calibri" charset="0"/>
              </a:rPr>
              <a:t> – 0 a 90 </a:t>
            </a:r>
            <a:r>
              <a:rPr lang="en-US" sz="3400" dirty="0" err="1" smtClean="0">
                <a:latin typeface="Calibri" charset="0"/>
              </a:rPr>
              <a:t>segundos</a:t>
            </a:r>
            <a:r>
              <a:rPr lang="en-US" sz="3400" dirty="0" smtClean="0">
                <a:latin typeface="Calibri" charset="0"/>
              </a:rPr>
              <a:t> </a:t>
            </a:r>
          </a:p>
          <a:p>
            <a:pPr marL="887413" eaLnBrk="1" hangingPunct="1">
              <a:defRPr/>
            </a:pPr>
            <a:endParaRPr lang="en-US" sz="3400" dirty="0" smtClean="0">
              <a:latin typeface="Calibri" charset="0"/>
            </a:endParaRPr>
          </a:p>
          <a:p>
            <a:pPr marL="887413" eaLnBrk="1" hangingPunct="1">
              <a:defRPr/>
            </a:pPr>
            <a:endParaRPr lang="en-US" sz="2800" dirty="0" smtClean="0">
              <a:latin typeface="Calibri" charset="0"/>
            </a:endParaRPr>
          </a:p>
          <a:p>
            <a:pPr marL="857250" indent="-457200" eaLnBrk="1" hangingPunct="1">
              <a:buFontTx/>
              <a:buChar char="-"/>
              <a:defRPr/>
            </a:pPr>
            <a:endParaRPr lang="en-US" sz="3400" dirty="0">
              <a:latin typeface="Calibri" charset="0"/>
            </a:endParaRPr>
          </a:p>
          <a:p>
            <a:pPr marL="887413" eaLnBrk="1" hangingPunct="1">
              <a:defRPr/>
            </a:pPr>
            <a:endParaRPr lang="en-US" sz="3600" dirty="0">
              <a:latin typeface="Calibri" charset="0"/>
            </a:endParaRPr>
          </a:p>
        </p:txBody>
      </p:sp>
      <p:pic>
        <p:nvPicPr>
          <p:cNvPr id="55300" name="Picture 7" descr="Screen shot 2014-03-26 at 12.35.4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1066800"/>
            <a:ext cx="5359400" cy="558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1447800"/>
            <a:ext cx="54991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13004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Screen shot 2014-03-16 at 1.53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0"/>
            <a:ext cx="12344400" cy="901700"/>
          </a:xfrm>
        </p:spPr>
        <p:txBody>
          <a:bodyPr/>
          <a:lstStyle/>
          <a:p>
            <a:pPr eaLnBrk="1" hangingPunct="1"/>
            <a:r>
              <a:rPr lang="en-US" sz="4800">
                <a:latin typeface="Calibri" charset="0"/>
              </a:rPr>
              <a:t>Reconocimiento Huevo/Espermatozoide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>
            <p:ph idx="1"/>
          </p:nvPr>
        </p:nvSpPr>
        <p:spPr>
          <a:xfrm>
            <a:off x="-76200" y="876300"/>
            <a:ext cx="6807200" cy="8343900"/>
          </a:xfrm>
        </p:spPr>
        <p:txBody>
          <a:bodyPr/>
          <a:lstStyle/>
          <a:p>
            <a:pPr marL="887413" eaLnBrk="1" hangingPunct="1">
              <a:defRPr/>
            </a:pPr>
            <a:r>
              <a:rPr lang="en-US" sz="3400" dirty="0" err="1" smtClean="0">
                <a:latin typeface="Calibri" charset="0"/>
              </a:rPr>
              <a:t>Reacción</a:t>
            </a:r>
            <a:r>
              <a:rPr lang="en-US" sz="3400" dirty="0" smtClean="0">
                <a:latin typeface="Calibri" charset="0"/>
              </a:rPr>
              <a:t> </a:t>
            </a:r>
            <a:r>
              <a:rPr lang="en-US" sz="3400" dirty="0" err="1" smtClean="0">
                <a:latin typeface="Calibri" charset="0"/>
              </a:rPr>
              <a:t>acrosomal</a:t>
            </a:r>
            <a:endParaRPr lang="en-US" sz="3400" dirty="0" smtClean="0">
              <a:latin typeface="Calibri" charset="0"/>
            </a:endParaRPr>
          </a:p>
          <a:p>
            <a:pPr marL="887413" eaLnBrk="1" hangingPunct="1">
              <a:defRPr/>
            </a:pPr>
            <a:r>
              <a:rPr lang="en-US" sz="3400" dirty="0" smtClean="0">
                <a:latin typeface="Calibri" charset="0"/>
              </a:rPr>
              <a:t>Fusion del </a:t>
            </a:r>
            <a:r>
              <a:rPr lang="en-US" sz="3400" dirty="0" err="1" smtClean="0">
                <a:latin typeface="Calibri" charset="0"/>
              </a:rPr>
              <a:t>acrosoma</a:t>
            </a:r>
            <a:r>
              <a:rPr lang="en-US" sz="3400" dirty="0" smtClean="0">
                <a:latin typeface="Calibri" charset="0"/>
              </a:rPr>
              <a:t> con la </a:t>
            </a:r>
            <a:r>
              <a:rPr lang="en-US" sz="3400" dirty="0" err="1" smtClean="0">
                <a:latin typeface="Calibri" charset="0"/>
              </a:rPr>
              <a:t>membrana</a:t>
            </a:r>
            <a:r>
              <a:rPr lang="en-US" sz="3400" dirty="0" smtClean="0">
                <a:latin typeface="Calibri" charset="0"/>
              </a:rPr>
              <a:t> cell del sperm</a:t>
            </a:r>
          </a:p>
          <a:p>
            <a:pPr marL="887413" eaLnBrk="1" hangingPunct="1">
              <a:defRPr/>
            </a:pPr>
            <a:r>
              <a:rPr lang="en-US" sz="3400" dirty="0" err="1" smtClean="0">
                <a:latin typeface="Calibri" charset="0"/>
              </a:rPr>
              <a:t>Liberacion</a:t>
            </a:r>
            <a:r>
              <a:rPr lang="en-US" sz="3400" dirty="0" smtClean="0">
                <a:latin typeface="Calibri" charset="0"/>
              </a:rPr>
              <a:t> de </a:t>
            </a:r>
            <a:r>
              <a:rPr lang="en-US" sz="3400" dirty="0" err="1" smtClean="0">
                <a:latin typeface="Calibri" charset="0"/>
              </a:rPr>
              <a:t>enzimas</a:t>
            </a:r>
            <a:endParaRPr lang="en-US" sz="3400" dirty="0" smtClean="0">
              <a:latin typeface="Calibri" charset="0"/>
            </a:endParaRPr>
          </a:p>
          <a:p>
            <a:pPr marL="887413" eaLnBrk="1" hangingPunct="1">
              <a:defRPr/>
            </a:pPr>
            <a:r>
              <a:rPr lang="en-US" sz="3400" dirty="0" err="1" smtClean="0">
                <a:latin typeface="Calibri" charset="0"/>
              </a:rPr>
              <a:t>abren</a:t>
            </a:r>
            <a:r>
              <a:rPr lang="en-US" sz="3400" dirty="0" smtClean="0">
                <a:latin typeface="Calibri" charset="0"/>
              </a:rPr>
              <a:t> </a:t>
            </a:r>
            <a:r>
              <a:rPr lang="en-US" sz="3400" dirty="0" err="1" smtClean="0">
                <a:latin typeface="Calibri" charset="0"/>
              </a:rPr>
              <a:t>camino</a:t>
            </a:r>
            <a:r>
              <a:rPr lang="en-US" sz="3400" dirty="0" smtClean="0">
                <a:latin typeface="Calibri" charset="0"/>
              </a:rPr>
              <a:t> al </a:t>
            </a:r>
            <a:r>
              <a:rPr lang="en-US" sz="3400" dirty="0" err="1" smtClean="0">
                <a:latin typeface="Calibri" charset="0"/>
              </a:rPr>
              <a:t>huevo</a:t>
            </a:r>
            <a:endParaRPr lang="en-US" sz="3400" dirty="0" smtClean="0">
              <a:latin typeface="Calibri" charset="0"/>
            </a:endParaRPr>
          </a:p>
          <a:p>
            <a:pPr marL="887413" eaLnBrk="1" hangingPunct="1">
              <a:defRPr/>
            </a:pPr>
            <a:r>
              <a:rPr lang="en-US" sz="3400" dirty="0" err="1" smtClean="0">
                <a:latin typeface="Calibri" charset="0"/>
              </a:rPr>
              <a:t>Proceso</a:t>
            </a:r>
            <a:r>
              <a:rPr lang="en-US" sz="3400" dirty="0" smtClean="0">
                <a:latin typeface="Calibri" charset="0"/>
              </a:rPr>
              <a:t> </a:t>
            </a:r>
            <a:r>
              <a:rPr lang="en-US" sz="3400" dirty="0" err="1" smtClean="0">
                <a:latin typeface="Calibri" charset="0"/>
              </a:rPr>
              <a:t>acrosomal</a:t>
            </a:r>
            <a:r>
              <a:rPr lang="en-US" sz="3400" dirty="0" smtClean="0">
                <a:latin typeface="Calibri" charset="0"/>
              </a:rPr>
              <a:t> </a:t>
            </a:r>
          </a:p>
          <a:p>
            <a:pPr marL="887413" eaLnBrk="1" hangingPunct="1">
              <a:defRPr/>
            </a:pPr>
            <a:r>
              <a:rPr lang="en-US" sz="3400" dirty="0" smtClean="0">
                <a:latin typeface="Calibri" charset="0"/>
              </a:rPr>
              <a:t>Se </a:t>
            </a:r>
            <a:r>
              <a:rPr lang="en-US" sz="3400" dirty="0" err="1" smtClean="0">
                <a:latin typeface="Calibri" charset="0"/>
              </a:rPr>
              <a:t>pega</a:t>
            </a:r>
            <a:r>
              <a:rPr lang="en-US" sz="3400" dirty="0" smtClean="0">
                <a:latin typeface="Calibri" charset="0"/>
              </a:rPr>
              <a:t> a la </a:t>
            </a:r>
            <a:r>
              <a:rPr lang="en-US" sz="3400" dirty="0" err="1" smtClean="0">
                <a:latin typeface="Calibri" charset="0"/>
              </a:rPr>
              <a:t>membrana</a:t>
            </a:r>
            <a:r>
              <a:rPr lang="en-US" sz="3400" dirty="0" smtClean="0">
                <a:latin typeface="Calibri" charset="0"/>
              </a:rPr>
              <a:t> </a:t>
            </a:r>
            <a:r>
              <a:rPr lang="en-US" sz="3400" dirty="0" err="1" smtClean="0">
                <a:latin typeface="Calibri" charset="0"/>
              </a:rPr>
              <a:t>vitelina</a:t>
            </a:r>
            <a:r>
              <a:rPr lang="en-US" sz="3400" dirty="0" smtClean="0">
                <a:latin typeface="Calibri" charset="0"/>
              </a:rPr>
              <a:t>, </a:t>
            </a:r>
            <a:r>
              <a:rPr lang="en-US" sz="3400" dirty="0" err="1" smtClean="0">
                <a:latin typeface="Calibri" charset="0"/>
              </a:rPr>
              <a:t>enzimas</a:t>
            </a:r>
            <a:r>
              <a:rPr lang="en-US" sz="3400" dirty="0" smtClean="0">
                <a:latin typeface="Calibri" charset="0"/>
              </a:rPr>
              <a:t> </a:t>
            </a:r>
            <a:r>
              <a:rPr lang="en-US" sz="3400" dirty="0" err="1" smtClean="0">
                <a:latin typeface="Calibri" charset="0"/>
              </a:rPr>
              <a:t>degradan</a:t>
            </a:r>
            <a:endParaRPr lang="en-US" sz="3400" dirty="0" smtClean="0">
              <a:latin typeface="Calibri" charset="0"/>
            </a:endParaRPr>
          </a:p>
          <a:p>
            <a:pPr marL="887413" eaLnBrk="1" hangingPunct="1">
              <a:defRPr/>
            </a:pPr>
            <a:r>
              <a:rPr lang="en-US" sz="3400" dirty="0" smtClean="0">
                <a:latin typeface="Calibri" charset="0"/>
              </a:rPr>
              <a:t>La </a:t>
            </a:r>
            <a:r>
              <a:rPr lang="en-US" sz="3400" dirty="0" err="1" smtClean="0">
                <a:latin typeface="Calibri" charset="0"/>
              </a:rPr>
              <a:t>capa</a:t>
            </a:r>
            <a:r>
              <a:rPr lang="en-US" sz="3400" dirty="0" smtClean="0">
                <a:latin typeface="Calibri" charset="0"/>
              </a:rPr>
              <a:t> gel, </a:t>
            </a:r>
            <a:r>
              <a:rPr lang="en-US" sz="3400" dirty="0" err="1" smtClean="0">
                <a:latin typeface="Calibri" charset="0"/>
              </a:rPr>
              <a:t>es</a:t>
            </a:r>
            <a:r>
              <a:rPr lang="en-US" sz="3400" dirty="0" smtClean="0">
                <a:latin typeface="Calibri" charset="0"/>
              </a:rPr>
              <a:t> </a:t>
            </a:r>
            <a:r>
              <a:rPr lang="en-US" sz="3400" dirty="0" err="1" smtClean="0">
                <a:latin typeface="Calibri" charset="0"/>
              </a:rPr>
              <a:t>especie</a:t>
            </a:r>
            <a:r>
              <a:rPr lang="en-US" sz="3400" dirty="0" smtClean="0">
                <a:latin typeface="Calibri" charset="0"/>
              </a:rPr>
              <a:t> </a:t>
            </a:r>
            <a:r>
              <a:rPr lang="en-US" sz="3400" dirty="0" err="1" smtClean="0">
                <a:latin typeface="Calibri" charset="0"/>
              </a:rPr>
              <a:t>especific</a:t>
            </a:r>
            <a:endParaRPr lang="en-US" sz="3400" dirty="0" smtClean="0">
              <a:latin typeface="Calibri" charset="0"/>
            </a:endParaRPr>
          </a:p>
          <a:p>
            <a:pPr marL="887413" eaLnBrk="1" hangingPunct="1">
              <a:defRPr/>
            </a:pPr>
            <a:r>
              <a:rPr lang="en-US" sz="3400" dirty="0" smtClean="0">
                <a:latin typeface="Calibri" charset="0"/>
              </a:rPr>
              <a:t>La </a:t>
            </a:r>
            <a:r>
              <a:rPr lang="en-US" sz="3400" dirty="0" err="1" smtClean="0">
                <a:latin typeface="Calibri" charset="0"/>
              </a:rPr>
              <a:t>activacion</a:t>
            </a:r>
            <a:r>
              <a:rPr lang="en-US" sz="3400" dirty="0" smtClean="0">
                <a:latin typeface="Calibri" charset="0"/>
              </a:rPr>
              <a:t> de </a:t>
            </a:r>
            <a:r>
              <a:rPr lang="en-US" sz="3400" dirty="0" err="1" smtClean="0">
                <a:latin typeface="Calibri" charset="0"/>
              </a:rPr>
              <a:t>esta</a:t>
            </a:r>
            <a:r>
              <a:rPr lang="en-US" sz="3400" dirty="0" smtClean="0">
                <a:latin typeface="Calibri" charset="0"/>
              </a:rPr>
              <a:t> </a:t>
            </a:r>
            <a:r>
              <a:rPr lang="en-US" sz="3400" dirty="0" err="1" smtClean="0">
                <a:latin typeface="Calibri" charset="0"/>
              </a:rPr>
              <a:t>es</a:t>
            </a:r>
            <a:r>
              <a:rPr lang="en-US" sz="3400" dirty="0" smtClean="0">
                <a:latin typeface="Calibri" charset="0"/>
              </a:rPr>
              <a:t> </a:t>
            </a:r>
            <a:r>
              <a:rPr lang="en-US" sz="3400" dirty="0" err="1" smtClean="0">
                <a:latin typeface="Calibri" charset="0"/>
              </a:rPr>
              <a:t>una</a:t>
            </a:r>
            <a:r>
              <a:rPr lang="en-US" sz="3400" dirty="0" smtClean="0">
                <a:latin typeface="Calibri" charset="0"/>
              </a:rPr>
              <a:t> </a:t>
            </a:r>
            <a:r>
              <a:rPr lang="en-US" sz="3400" dirty="0" err="1" smtClean="0">
                <a:latin typeface="Calibri" charset="0"/>
              </a:rPr>
              <a:t>barrera</a:t>
            </a:r>
            <a:r>
              <a:rPr lang="en-US" sz="3400" dirty="0" smtClean="0">
                <a:latin typeface="Calibri" charset="0"/>
              </a:rPr>
              <a:t> contra </a:t>
            </a:r>
            <a:r>
              <a:rPr lang="en-US" sz="3400" dirty="0" err="1" smtClean="0">
                <a:latin typeface="Calibri" charset="0"/>
              </a:rPr>
              <a:t>otras</a:t>
            </a:r>
            <a:r>
              <a:rPr lang="en-US" sz="3400" dirty="0" smtClean="0">
                <a:latin typeface="Calibri" charset="0"/>
              </a:rPr>
              <a:t> </a:t>
            </a:r>
            <a:r>
              <a:rPr lang="en-US" sz="3400" dirty="0" err="1" smtClean="0">
                <a:latin typeface="Calibri" charset="0"/>
              </a:rPr>
              <a:t>especies</a:t>
            </a:r>
            <a:endParaRPr lang="en-US" sz="3400" dirty="0" smtClean="0">
              <a:latin typeface="Calibri" charset="0"/>
            </a:endParaRPr>
          </a:p>
          <a:p>
            <a:pPr marL="1455738" lvl="1" eaLnBrk="1" hangingPunct="1">
              <a:defRPr/>
            </a:pPr>
            <a:r>
              <a:rPr lang="en-US" sz="2800" dirty="0" err="1" smtClean="0">
                <a:latin typeface="Calibri" charset="0"/>
              </a:rPr>
              <a:t>tiempo</a:t>
            </a:r>
            <a:endParaRPr lang="en-US" sz="2800" dirty="0" smtClean="0">
              <a:latin typeface="Calibri" charset="0"/>
            </a:endParaRPr>
          </a:p>
          <a:p>
            <a:pPr marL="1455738" lvl="1" eaLnBrk="1" hangingPunct="1">
              <a:defRPr/>
            </a:pPr>
            <a:r>
              <a:rPr lang="en-US" sz="2800" dirty="0" err="1" smtClean="0">
                <a:latin typeface="Calibri" charset="0"/>
              </a:rPr>
              <a:t>Espacio</a:t>
            </a:r>
            <a:endParaRPr lang="en-US" sz="2800" dirty="0" smtClean="0">
              <a:latin typeface="Calibri" charset="0"/>
            </a:endParaRPr>
          </a:p>
          <a:p>
            <a:pPr marL="857250" indent="-457200" eaLnBrk="1" hangingPunct="1">
              <a:buFontTx/>
              <a:buChar char="-"/>
              <a:defRPr/>
            </a:pPr>
            <a:endParaRPr lang="en-US" sz="3400" dirty="0" smtClean="0">
              <a:latin typeface="Calibri" charset="0"/>
            </a:endParaRPr>
          </a:p>
          <a:p>
            <a:pPr marL="887413" eaLnBrk="1" hangingPunct="1">
              <a:defRPr/>
            </a:pPr>
            <a:endParaRPr lang="en-US" sz="3600" dirty="0">
              <a:latin typeface="Calibri" charset="0"/>
            </a:endParaRPr>
          </a:p>
        </p:txBody>
      </p:sp>
      <p:pic>
        <p:nvPicPr>
          <p:cNvPr id="5734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1143000"/>
            <a:ext cx="6045200" cy="41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6-03-28 at 11.57.0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00" y="5562600"/>
            <a:ext cx="6273800" cy="379970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Screen shot 2014-03-16 at 1.53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0"/>
            <a:ext cx="12344400" cy="901700"/>
          </a:xfrm>
        </p:spPr>
        <p:txBody>
          <a:bodyPr/>
          <a:lstStyle/>
          <a:p>
            <a:pPr eaLnBrk="1" hangingPunct="1"/>
            <a:r>
              <a:rPr lang="en-US" sz="4800">
                <a:latin typeface="Calibri" charset="0"/>
              </a:rPr>
              <a:t>Reconocimiento Huevo/Espermatozoide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>
            <p:ph idx="1"/>
          </p:nvPr>
        </p:nvSpPr>
        <p:spPr>
          <a:xfrm>
            <a:off x="76200" y="876300"/>
            <a:ext cx="5511800" cy="83439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sz="2400" b="1" dirty="0" err="1" smtClean="0">
                <a:latin typeface="Calibri" charset="0"/>
              </a:rPr>
              <a:t>Reaccion</a:t>
            </a:r>
            <a:r>
              <a:rPr lang="en-US" sz="2400" b="1" dirty="0" smtClean="0">
                <a:latin typeface="Calibri" charset="0"/>
              </a:rPr>
              <a:t> </a:t>
            </a:r>
            <a:r>
              <a:rPr lang="en-US" sz="2400" b="1" dirty="0" err="1" smtClean="0">
                <a:latin typeface="Calibri" charset="0"/>
              </a:rPr>
              <a:t>Acrsomal</a:t>
            </a:r>
            <a:r>
              <a:rPr lang="en-US" sz="2400" b="1" dirty="0" smtClean="0">
                <a:latin typeface="Calibri" charset="0"/>
              </a:rPr>
              <a:t> (A)</a:t>
            </a:r>
            <a:endParaRPr lang="en-US" sz="2400" b="1" dirty="0"/>
          </a:p>
          <a:p>
            <a:pPr eaLnBrk="1" hangingPunct="1">
              <a:defRPr/>
            </a:pPr>
            <a:r>
              <a:rPr lang="en-US" sz="2400" dirty="0"/>
              <a:t>1 </a:t>
            </a:r>
            <a:r>
              <a:rPr lang="en-US" sz="2800" dirty="0" err="1"/>
              <a:t>polisacarido</a:t>
            </a:r>
            <a:r>
              <a:rPr lang="en-US" sz="2800" dirty="0"/>
              <a:t> </a:t>
            </a:r>
            <a:r>
              <a:rPr lang="en-US" sz="2800" dirty="0" err="1"/>
              <a:t>sulfatado</a:t>
            </a:r>
            <a:r>
              <a:rPr lang="en-US" sz="2800" dirty="0"/>
              <a:t> del </a:t>
            </a:r>
            <a:r>
              <a:rPr lang="en-US" sz="2800" dirty="0" err="1"/>
              <a:t>huevo</a:t>
            </a:r>
            <a:r>
              <a:rPr lang="en-US" sz="2800" dirty="0"/>
              <a:t> se </a:t>
            </a:r>
            <a:r>
              <a:rPr lang="en-US" sz="2800" dirty="0" err="1"/>
              <a:t>une</a:t>
            </a:r>
            <a:r>
              <a:rPr lang="en-US" sz="2800" dirty="0"/>
              <a:t> a receptor en el </a:t>
            </a:r>
            <a:r>
              <a:rPr lang="en-US" sz="2800" dirty="0" err="1"/>
              <a:t>acrosoma</a:t>
            </a: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2 se </a:t>
            </a:r>
            <a:r>
              <a:rPr lang="en-US" sz="2800" dirty="0" err="1"/>
              <a:t>activa</a:t>
            </a:r>
            <a:r>
              <a:rPr lang="en-US" sz="2800" dirty="0"/>
              <a:t> canal de Ca+2 </a:t>
            </a:r>
            <a:r>
              <a:rPr lang="en-US" sz="2800" dirty="0" err="1"/>
              <a:t>hacia</a:t>
            </a:r>
            <a:r>
              <a:rPr lang="en-US" sz="2800" dirty="0"/>
              <a:t> </a:t>
            </a:r>
            <a:r>
              <a:rPr lang="en-US" sz="2800" dirty="0" err="1"/>
              <a:t>dentro</a:t>
            </a:r>
            <a:r>
              <a:rPr lang="en-US" sz="2800" dirty="0"/>
              <a:t> del sperm</a:t>
            </a:r>
          </a:p>
          <a:p>
            <a:pPr eaLnBrk="1" hangingPunct="1">
              <a:defRPr/>
            </a:pPr>
            <a:r>
              <a:rPr lang="en-US" sz="2800" dirty="0"/>
              <a:t>3 Se </a:t>
            </a:r>
            <a:r>
              <a:rPr lang="en-US" sz="2800" dirty="0" err="1"/>
              <a:t>activa</a:t>
            </a:r>
            <a:r>
              <a:rPr lang="en-US" sz="2800" dirty="0"/>
              <a:t> </a:t>
            </a:r>
            <a:r>
              <a:rPr lang="en-US" sz="2800" dirty="0" err="1"/>
              <a:t>fosfolipasa</a:t>
            </a:r>
            <a:r>
              <a:rPr lang="en-US" sz="2800" dirty="0"/>
              <a:t> C </a:t>
            </a:r>
            <a:r>
              <a:rPr lang="en-US" sz="2800" dirty="0" err="1"/>
              <a:t>sintesis</a:t>
            </a:r>
            <a:r>
              <a:rPr lang="en-US" sz="2800" dirty="0"/>
              <a:t> de IP3, </a:t>
            </a:r>
            <a:r>
              <a:rPr lang="en-US" sz="2800" dirty="0" err="1"/>
              <a:t>libera</a:t>
            </a:r>
            <a:r>
              <a:rPr lang="en-US" sz="2800" dirty="0"/>
              <a:t> mas Ca+2 en el sperm</a:t>
            </a:r>
          </a:p>
          <a:p>
            <a:pPr eaLnBrk="1" hangingPunct="1">
              <a:defRPr/>
            </a:pPr>
            <a:r>
              <a:rPr lang="en-US" sz="2800" dirty="0" smtClean="0"/>
              <a:t>4. se </a:t>
            </a:r>
            <a:r>
              <a:rPr lang="en-US" sz="2800" dirty="0" err="1"/>
              <a:t>activa</a:t>
            </a:r>
            <a:r>
              <a:rPr lang="en-US" sz="2800" dirty="0"/>
              <a:t> canal de Na+/H+ </a:t>
            </a:r>
            <a:r>
              <a:rPr lang="en-US" sz="2800" dirty="0" err="1"/>
              <a:t>hacia</a:t>
            </a:r>
            <a:r>
              <a:rPr lang="en-US" sz="2800" dirty="0"/>
              <a:t> </a:t>
            </a:r>
            <a:r>
              <a:rPr lang="en-US" sz="2800" dirty="0" err="1"/>
              <a:t>dentro</a:t>
            </a:r>
            <a:r>
              <a:rPr lang="en-US" sz="2800" dirty="0"/>
              <a:t> del sperm y </a:t>
            </a:r>
            <a:r>
              <a:rPr lang="en-US" sz="2800" dirty="0" err="1"/>
              <a:t>fuera</a:t>
            </a:r>
            <a:r>
              <a:rPr lang="en-US" sz="2800" dirty="0"/>
              <a:t> </a:t>
            </a:r>
            <a:r>
              <a:rPr lang="en-US" sz="2800" dirty="0" err="1"/>
              <a:t>respectivamente</a:t>
            </a: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4. </a:t>
            </a:r>
            <a:r>
              <a:rPr lang="en-US" sz="2800" dirty="0" smtClean="0"/>
              <a:t>5</a:t>
            </a:r>
            <a:r>
              <a:rPr lang="en-US" sz="2800" dirty="0"/>
              <a:t>. </a:t>
            </a:r>
            <a:r>
              <a:rPr lang="en-US" sz="2800" dirty="0" err="1"/>
              <a:t>Sube</a:t>
            </a:r>
            <a:r>
              <a:rPr lang="en-US" sz="2800" dirty="0"/>
              <a:t> Ca+2 en </a:t>
            </a:r>
            <a:r>
              <a:rPr lang="en-US" sz="2800" dirty="0" err="1"/>
              <a:t>citoplasma</a:t>
            </a:r>
            <a:r>
              <a:rPr lang="en-US" sz="2800" dirty="0"/>
              <a:t> </a:t>
            </a:r>
            <a:r>
              <a:rPr lang="en-US" sz="2800" dirty="0" err="1"/>
              <a:t>Alcalino</a:t>
            </a:r>
            <a:r>
              <a:rPr lang="en-US" sz="2800" dirty="0"/>
              <a:t> </a:t>
            </a:r>
            <a:r>
              <a:rPr lang="en-US" sz="2800" dirty="0">
                <a:sym typeface="Wingdings"/>
              </a:rPr>
              <a:t> fusion de </a:t>
            </a:r>
            <a:r>
              <a:rPr lang="en-US" sz="2800" dirty="0" err="1">
                <a:sym typeface="Wingdings"/>
              </a:rPr>
              <a:t>membrana</a:t>
            </a:r>
            <a:r>
              <a:rPr lang="en-US" sz="2800" dirty="0">
                <a:sym typeface="Wingdings"/>
              </a:rPr>
              <a:t> del </a:t>
            </a:r>
            <a:r>
              <a:rPr lang="en-US" sz="2800" dirty="0" err="1">
                <a:sym typeface="Wingdings"/>
              </a:rPr>
              <a:t>acrosoma</a:t>
            </a:r>
            <a:r>
              <a:rPr lang="en-US" sz="2800" dirty="0">
                <a:sym typeface="Wingdings"/>
              </a:rPr>
              <a:t> con </a:t>
            </a:r>
            <a:r>
              <a:rPr lang="en-US" sz="2800" dirty="0" err="1">
                <a:sym typeface="Wingdings"/>
              </a:rPr>
              <a:t>membrana</a:t>
            </a:r>
            <a:r>
              <a:rPr lang="en-US" sz="2800" dirty="0">
                <a:sym typeface="Wingdings"/>
              </a:rPr>
              <a:t> la </a:t>
            </a:r>
            <a:r>
              <a:rPr lang="en-US" sz="2800" dirty="0" err="1">
                <a:sym typeface="Wingdings"/>
              </a:rPr>
              <a:t>membrana</a:t>
            </a:r>
            <a:r>
              <a:rPr lang="en-US" sz="2800" dirty="0">
                <a:sym typeface="Wingdings"/>
              </a:rPr>
              <a:t> del sperm</a:t>
            </a:r>
            <a:endParaRPr lang="en-US" sz="2800" dirty="0"/>
          </a:p>
          <a:p>
            <a:pPr marL="887413" eaLnBrk="1" hangingPunct="1">
              <a:defRPr/>
            </a:pPr>
            <a:r>
              <a:rPr lang="en-US" sz="2800" dirty="0" err="1" smtClean="0">
                <a:latin typeface="Calibri" charset="0"/>
              </a:rPr>
              <a:t>Exocitosis</a:t>
            </a:r>
            <a:endParaRPr lang="en-US" sz="3400" dirty="0">
              <a:latin typeface="Calibri" charset="0"/>
            </a:endParaRPr>
          </a:p>
          <a:p>
            <a:pPr marL="887413" eaLnBrk="1" hangingPunct="1">
              <a:defRPr/>
            </a:pPr>
            <a:endParaRPr lang="en-US" sz="3600" dirty="0">
              <a:latin typeface="Calibri" charset="0"/>
            </a:endParaRPr>
          </a:p>
        </p:txBody>
      </p:sp>
      <p:pic>
        <p:nvPicPr>
          <p:cNvPr id="59396" name="Picture 2" descr="Screen shot 2014-03-26 at 9.38.5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600200"/>
            <a:ext cx="74803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740400" y="5981700"/>
            <a:ext cx="7264400" cy="33147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9" tIns="65020" rIns="130039" bIns="65020"/>
          <a:lstStyle>
            <a:lvl1pPr marL="487363" indent="-487363" algn="l" defTabSz="649288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1055688" indent="-404813" algn="l" defTabSz="649288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624013" indent="-323850" algn="l" defTabSz="649288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2274888" indent="-323850" algn="l" defTabSz="649288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925763" indent="-323850" algn="l" defTabSz="649288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3576081" indent="-325098" algn="l" defTabSz="65019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278" indent="-325098" algn="l" defTabSz="65019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475" indent="-325098" algn="l" defTabSz="65019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671" indent="-325098" algn="l" defTabSz="65019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n-US" sz="2400" b="1" dirty="0" err="1" smtClean="0">
                <a:latin typeface="Calibri" charset="0"/>
              </a:rPr>
              <a:t>Reaccion</a:t>
            </a:r>
            <a:r>
              <a:rPr lang="en-US" sz="2400" b="1" dirty="0" smtClean="0">
                <a:latin typeface="Calibri" charset="0"/>
              </a:rPr>
              <a:t> </a:t>
            </a:r>
            <a:r>
              <a:rPr lang="en-US" sz="2400" b="1" dirty="0" err="1" smtClean="0">
                <a:latin typeface="Calibri" charset="0"/>
              </a:rPr>
              <a:t>Acrsomal</a:t>
            </a:r>
            <a:r>
              <a:rPr lang="en-US" sz="2400" b="1" dirty="0" smtClean="0">
                <a:latin typeface="Calibri" charset="0"/>
              </a:rPr>
              <a:t> (B)</a:t>
            </a:r>
            <a:endParaRPr lang="en-US" sz="2400" b="1" dirty="0" smtClean="0"/>
          </a:p>
          <a:p>
            <a:pPr marL="887413">
              <a:defRPr/>
            </a:pPr>
            <a:r>
              <a:rPr lang="en-US" sz="2800" dirty="0" err="1" smtClean="0">
                <a:latin typeface="Calibri" charset="0"/>
              </a:rPr>
              <a:t>Formacion</a:t>
            </a:r>
            <a:r>
              <a:rPr lang="en-US" sz="2800" dirty="0" smtClean="0">
                <a:latin typeface="Calibri" charset="0"/>
              </a:rPr>
              <a:t> del </a:t>
            </a:r>
            <a:r>
              <a:rPr lang="en-US" sz="2800" dirty="0" err="1" smtClean="0">
                <a:latin typeface="Calibri" charset="0"/>
              </a:rPr>
              <a:t>proceso</a:t>
            </a:r>
            <a:r>
              <a:rPr lang="en-US" sz="2800" dirty="0" smtClean="0">
                <a:latin typeface="Calibri" charset="0"/>
              </a:rPr>
              <a:t> </a:t>
            </a:r>
            <a:r>
              <a:rPr lang="en-US" sz="2800" dirty="0" err="1" smtClean="0">
                <a:latin typeface="Calibri" charset="0"/>
              </a:rPr>
              <a:t>acrosomal</a:t>
            </a:r>
            <a:endParaRPr lang="en-US" sz="2800" dirty="0" smtClean="0">
              <a:latin typeface="Calibri" charset="0"/>
            </a:endParaRPr>
          </a:p>
          <a:p>
            <a:pPr marL="887413">
              <a:defRPr/>
            </a:pPr>
            <a:r>
              <a:rPr lang="en-US" sz="2800" dirty="0" err="1" smtClean="0">
                <a:latin typeface="Calibri" charset="0"/>
              </a:rPr>
              <a:t>Polimerizacion</a:t>
            </a:r>
            <a:r>
              <a:rPr lang="en-US" sz="2800" dirty="0" smtClean="0">
                <a:latin typeface="Calibri" charset="0"/>
              </a:rPr>
              <a:t> de </a:t>
            </a:r>
            <a:r>
              <a:rPr lang="en-US" sz="2800" dirty="0" err="1" smtClean="0">
                <a:latin typeface="Calibri" charset="0"/>
              </a:rPr>
              <a:t>Actina</a:t>
            </a:r>
            <a:r>
              <a:rPr lang="en-US" sz="2800" dirty="0" smtClean="0">
                <a:latin typeface="Calibri" charset="0"/>
              </a:rPr>
              <a:t> G en </a:t>
            </a:r>
            <a:r>
              <a:rPr lang="en-US" sz="2800" dirty="0" err="1" smtClean="0">
                <a:latin typeface="Calibri" charset="0"/>
              </a:rPr>
              <a:t>Actina</a:t>
            </a:r>
            <a:r>
              <a:rPr lang="en-US" sz="2800" dirty="0" smtClean="0">
                <a:latin typeface="Calibri" charset="0"/>
              </a:rPr>
              <a:t> F</a:t>
            </a:r>
          </a:p>
          <a:p>
            <a:pPr marL="887413">
              <a:defRPr/>
            </a:pPr>
            <a:r>
              <a:rPr lang="en-US" sz="2800" dirty="0" err="1" smtClean="0">
                <a:latin typeface="Calibri" charset="0"/>
              </a:rPr>
              <a:t>Entrada</a:t>
            </a:r>
            <a:r>
              <a:rPr lang="en-US" sz="2800" dirty="0" smtClean="0">
                <a:latin typeface="Calibri" charset="0"/>
              </a:rPr>
              <a:t> de Ca+2 </a:t>
            </a:r>
            <a:r>
              <a:rPr lang="en-US" sz="2800" dirty="0" err="1" smtClean="0">
                <a:latin typeface="Calibri" charset="0"/>
              </a:rPr>
              <a:t>activa</a:t>
            </a:r>
            <a:r>
              <a:rPr lang="en-US" sz="2800" dirty="0" smtClean="0">
                <a:latin typeface="Calibri" charset="0"/>
              </a:rPr>
              <a:t> a </a:t>
            </a:r>
            <a:r>
              <a:rPr lang="en-US" sz="2800" dirty="0" err="1" smtClean="0">
                <a:latin typeface="Calibri" charset="0"/>
              </a:rPr>
              <a:t>RhoB</a:t>
            </a:r>
            <a:endParaRPr lang="en-US" sz="2800" dirty="0" smtClean="0">
              <a:latin typeface="Calibri" charset="0"/>
            </a:endParaRPr>
          </a:p>
          <a:p>
            <a:pPr marL="887413">
              <a:defRPr/>
            </a:pPr>
            <a:r>
              <a:rPr lang="en-US" sz="2800" dirty="0" err="1" smtClean="0">
                <a:latin typeface="Calibri" charset="0"/>
              </a:rPr>
              <a:t>Liga</a:t>
            </a:r>
            <a:r>
              <a:rPr lang="en-US" sz="2800" dirty="0" smtClean="0">
                <a:latin typeface="Calibri" charset="0"/>
              </a:rPr>
              <a:t> GTP y </a:t>
            </a:r>
            <a:r>
              <a:rPr lang="en-US" sz="2800" dirty="0" err="1" smtClean="0">
                <a:latin typeface="Calibri" charset="0"/>
              </a:rPr>
              <a:t>organiza</a:t>
            </a:r>
            <a:r>
              <a:rPr lang="en-US" sz="2800" dirty="0" smtClean="0">
                <a:latin typeface="Calibri" charset="0"/>
              </a:rPr>
              <a:t> </a:t>
            </a:r>
            <a:r>
              <a:rPr lang="en-US" sz="2800" dirty="0" err="1" smtClean="0">
                <a:latin typeface="Calibri" charset="0"/>
              </a:rPr>
              <a:t>microfilamentos</a:t>
            </a:r>
            <a:endParaRPr lang="en-US" sz="3400" dirty="0" smtClean="0">
              <a:latin typeface="Calibri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descr="Screen shot 2014-03-16 at 1.53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0"/>
            <a:ext cx="12344400" cy="901700"/>
          </a:xfrm>
        </p:spPr>
        <p:txBody>
          <a:bodyPr/>
          <a:lstStyle/>
          <a:p>
            <a:pPr eaLnBrk="1" hangingPunct="1"/>
            <a:r>
              <a:rPr lang="en-US" sz="4800">
                <a:latin typeface="Calibri" charset="0"/>
              </a:rPr>
              <a:t>Reconocimiento Huevo/Espermatozoide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>
            <p:ph idx="1"/>
          </p:nvPr>
        </p:nvSpPr>
        <p:spPr>
          <a:xfrm>
            <a:off x="76200" y="952500"/>
            <a:ext cx="6502400" cy="84963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sz="2800" dirty="0" err="1" smtClean="0">
                <a:latin typeface="Calibri" charset="0"/>
              </a:rPr>
              <a:t>Reconocimiento</a:t>
            </a:r>
            <a:r>
              <a:rPr lang="en-US" sz="2800" dirty="0" smtClean="0">
                <a:latin typeface="Calibri" charset="0"/>
              </a:rPr>
              <a:t>:</a:t>
            </a:r>
          </a:p>
          <a:p>
            <a:pPr eaLnBrk="1" hangingPunct="1">
              <a:buFontTx/>
              <a:buChar char="-"/>
              <a:defRPr/>
            </a:pPr>
            <a:r>
              <a:rPr lang="en-US" sz="2600" dirty="0" err="1" smtClean="0">
                <a:latin typeface="Calibri" charset="0"/>
              </a:rPr>
              <a:t>Cuando</a:t>
            </a:r>
            <a:r>
              <a:rPr lang="en-US" sz="2600" dirty="0" smtClean="0">
                <a:latin typeface="Calibri" charset="0"/>
              </a:rPr>
              <a:t> el </a:t>
            </a:r>
            <a:r>
              <a:rPr lang="en-US" sz="2600" dirty="0" err="1" smtClean="0">
                <a:latin typeface="Calibri" charset="0"/>
              </a:rPr>
              <a:t>proceso</a:t>
            </a:r>
            <a:r>
              <a:rPr lang="en-US" sz="2600" dirty="0" smtClean="0">
                <a:latin typeface="Calibri" charset="0"/>
              </a:rPr>
              <a:t> </a:t>
            </a:r>
            <a:r>
              <a:rPr lang="en-US" sz="2600" dirty="0" err="1" smtClean="0">
                <a:latin typeface="Calibri" charset="0"/>
              </a:rPr>
              <a:t>acrosomal</a:t>
            </a:r>
            <a:r>
              <a:rPr lang="en-US" sz="2600" dirty="0" smtClean="0">
                <a:latin typeface="Calibri" charset="0"/>
              </a:rPr>
              <a:t> </a:t>
            </a:r>
            <a:r>
              <a:rPr lang="en-US" sz="2600" dirty="0" err="1" smtClean="0">
                <a:latin typeface="Calibri" charset="0"/>
              </a:rPr>
              <a:t>toca</a:t>
            </a:r>
            <a:r>
              <a:rPr lang="en-US" sz="2600" dirty="0" smtClean="0">
                <a:latin typeface="Calibri" charset="0"/>
              </a:rPr>
              <a:t> la </a:t>
            </a:r>
            <a:r>
              <a:rPr lang="en-US" sz="2600" dirty="0" err="1" smtClean="0">
                <a:latin typeface="Calibri" charset="0"/>
              </a:rPr>
              <a:t>superficie</a:t>
            </a:r>
            <a:r>
              <a:rPr lang="en-US" sz="2600" dirty="0" smtClean="0">
                <a:latin typeface="Calibri" charset="0"/>
              </a:rPr>
              <a:t> del </a:t>
            </a:r>
            <a:r>
              <a:rPr lang="en-US" sz="2600" dirty="0" err="1" smtClean="0">
                <a:latin typeface="Calibri" charset="0"/>
              </a:rPr>
              <a:t>huevo</a:t>
            </a:r>
            <a:endParaRPr lang="en-US" sz="2600" dirty="0" smtClean="0">
              <a:latin typeface="Calibri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en-US" sz="2600" dirty="0" err="1" smtClean="0">
                <a:latin typeface="Calibri" charset="0"/>
              </a:rPr>
              <a:t>Bindina</a:t>
            </a:r>
            <a:r>
              <a:rPr lang="en-US" sz="2600" dirty="0" smtClean="0">
                <a:latin typeface="Calibri" charset="0"/>
              </a:rPr>
              <a:t>- </a:t>
            </a:r>
            <a:r>
              <a:rPr lang="en-US" sz="2600" dirty="0" err="1" smtClean="0">
                <a:latin typeface="Calibri" charset="0"/>
              </a:rPr>
              <a:t>proteina</a:t>
            </a:r>
            <a:r>
              <a:rPr lang="en-US" sz="2600" dirty="0" smtClean="0">
                <a:latin typeface="Calibri" charset="0"/>
              </a:rPr>
              <a:t> </a:t>
            </a:r>
            <a:r>
              <a:rPr lang="en-US" sz="2600" dirty="0" err="1" smtClean="0">
                <a:latin typeface="Calibri" charset="0"/>
              </a:rPr>
              <a:t>acrosomal</a:t>
            </a:r>
            <a:r>
              <a:rPr lang="en-US" sz="2600" dirty="0" smtClean="0">
                <a:latin typeface="Calibri" charset="0"/>
              </a:rPr>
              <a:t> </a:t>
            </a:r>
            <a:r>
              <a:rPr lang="en-US" sz="2600" dirty="0" err="1" smtClean="0">
                <a:latin typeface="Calibri" charset="0"/>
              </a:rPr>
              <a:t>que</a:t>
            </a:r>
            <a:r>
              <a:rPr lang="en-US" sz="2600" dirty="0" smtClean="0">
                <a:latin typeface="Calibri" charset="0"/>
              </a:rPr>
              <a:t> media </a:t>
            </a:r>
            <a:r>
              <a:rPr lang="en-US" sz="2600" dirty="0" err="1" smtClean="0">
                <a:latin typeface="Calibri" charset="0"/>
              </a:rPr>
              <a:t>este</a:t>
            </a:r>
            <a:r>
              <a:rPr lang="en-US" sz="2600" dirty="0" smtClean="0">
                <a:latin typeface="Calibri" charset="0"/>
              </a:rPr>
              <a:t> </a:t>
            </a:r>
            <a:r>
              <a:rPr lang="en-US" sz="2600" dirty="0" err="1" smtClean="0">
                <a:latin typeface="Calibri" charset="0"/>
              </a:rPr>
              <a:t>contacto</a:t>
            </a:r>
            <a:endParaRPr lang="en-US" sz="2600" dirty="0" smtClean="0">
              <a:latin typeface="Calibri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en-US" sz="2600" dirty="0" err="1" smtClean="0">
                <a:latin typeface="Calibri" charset="0"/>
              </a:rPr>
              <a:t>Especie</a:t>
            </a:r>
            <a:r>
              <a:rPr lang="en-US" sz="2600" dirty="0" smtClean="0">
                <a:latin typeface="Calibri" charset="0"/>
              </a:rPr>
              <a:t> </a:t>
            </a:r>
            <a:r>
              <a:rPr lang="en-US" sz="2600" dirty="0" err="1" smtClean="0">
                <a:latin typeface="Calibri" charset="0"/>
              </a:rPr>
              <a:t>específica</a:t>
            </a:r>
            <a:endParaRPr lang="en-US" sz="2600" dirty="0" smtClean="0">
              <a:latin typeface="Calibri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en-US" sz="2600" dirty="0" err="1" smtClean="0">
                <a:latin typeface="Calibri" charset="0"/>
              </a:rPr>
              <a:t>Huevos</a:t>
            </a:r>
            <a:r>
              <a:rPr lang="en-US" sz="2600" dirty="0" smtClean="0">
                <a:latin typeface="Calibri" charset="0"/>
              </a:rPr>
              <a:t> se </a:t>
            </a:r>
            <a:r>
              <a:rPr lang="en-US" sz="2600" dirty="0" err="1" smtClean="0">
                <a:latin typeface="Calibri" charset="0"/>
              </a:rPr>
              <a:t>agregan</a:t>
            </a:r>
            <a:r>
              <a:rPr lang="en-US" sz="2600" dirty="0" smtClean="0">
                <a:latin typeface="Calibri" charset="0"/>
              </a:rPr>
              <a:t> con la </a:t>
            </a:r>
            <a:r>
              <a:rPr lang="en-US" sz="2600" dirty="0" err="1" smtClean="0">
                <a:latin typeface="Calibri" charset="0"/>
              </a:rPr>
              <a:t>bindina</a:t>
            </a:r>
            <a:r>
              <a:rPr lang="en-US" sz="2600" dirty="0" smtClean="0">
                <a:latin typeface="Calibri" charset="0"/>
              </a:rPr>
              <a:t> de </a:t>
            </a:r>
            <a:r>
              <a:rPr lang="en-US" sz="2600" dirty="0" err="1" smtClean="0">
                <a:latin typeface="Calibri" charset="0"/>
              </a:rPr>
              <a:t>su</a:t>
            </a:r>
            <a:r>
              <a:rPr lang="en-US" sz="2600" dirty="0" smtClean="0">
                <a:latin typeface="Calibri" charset="0"/>
              </a:rPr>
              <a:t> </a:t>
            </a:r>
            <a:r>
              <a:rPr lang="en-US" sz="2600" dirty="0" err="1" smtClean="0">
                <a:latin typeface="Calibri" charset="0"/>
              </a:rPr>
              <a:t>especie</a:t>
            </a:r>
            <a:endParaRPr lang="en-US" sz="2600" dirty="0" smtClean="0">
              <a:latin typeface="Calibri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en-US" sz="2600" dirty="0" err="1" smtClean="0">
                <a:latin typeface="Calibri" charset="0"/>
              </a:rPr>
              <a:t>Tienes</a:t>
            </a:r>
            <a:r>
              <a:rPr lang="en-US" sz="2600" dirty="0" smtClean="0">
                <a:latin typeface="Calibri" charset="0"/>
              </a:rPr>
              <a:t> </a:t>
            </a:r>
            <a:r>
              <a:rPr lang="en-US" sz="2600" dirty="0" err="1" smtClean="0">
                <a:latin typeface="Calibri" charset="0"/>
              </a:rPr>
              <a:t>secuencia</a:t>
            </a:r>
            <a:r>
              <a:rPr lang="en-US" sz="2600" dirty="0" smtClean="0">
                <a:latin typeface="Calibri" charset="0"/>
              </a:rPr>
              <a:t> de AA </a:t>
            </a:r>
            <a:r>
              <a:rPr lang="en-US" sz="2600" dirty="0" err="1" smtClean="0">
                <a:latin typeface="Calibri" charset="0"/>
              </a:rPr>
              <a:t>distintas</a:t>
            </a:r>
            <a:r>
              <a:rPr lang="en-US" sz="2600" dirty="0" smtClean="0">
                <a:latin typeface="Calibri" charset="0"/>
              </a:rPr>
              <a:t> y PLT </a:t>
            </a:r>
            <a:r>
              <a:rPr lang="en-US" sz="2600" dirty="0" err="1" smtClean="0">
                <a:latin typeface="Calibri" charset="0"/>
              </a:rPr>
              <a:t>receptores</a:t>
            </a:r>
            <a:r>
              <a:rPr lang="en-US" sz="2600" dirty="0" smtClean="0">
                <a:latin typeface="Calibri" charset="0"/>
              </a:rPr>
              <a:t> </a:t>
            </a:r>
            <a:r>
              <a:rPr lang="en-US" sz="2600" dirty="0" err="1" smtClean="0">
                <a:latin typeface="Calibri" charset="0"/>
              </a:rPr>
              <a:t>distintos</a:t>
            </a:r>
            <a:endParaRPr lang="en-US" sz="2600" dirty="0" smtClean="0">
              <a:latin typeface="Calibri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en-US" sz="2600" dirty="0" err="1" smtClean="0">
                <a:latin typeface="Calibri" charset="0"/>
              </a:rPr>
              <a:t>Bindina</a:t>
            </a:r>
            <a:r>
              <a:rPr lang="en-US" sz="2600" dirty="0" smtClean="0">
                <a:latin typeface="Calibri" charset="0"/>
              </a:rPr>
              <a:t> de </a:t>
            </a:r>
            <a:r>
              <a:rPr lang="en-US" sz="2600" dirty="0" err="1" smtClean="0">
                <a:latin typeface="Calibri" charset="0"/>
              </a:rPr>
              <a:t>las</a:t>
            </a:r>
            <a:r>
              <a:rPr lang="en-US" sz="2600" dirty="0" smtClean="0">
                <a:latin typeface="Calibri" charset="0"/>
              </a:rPr>
              <a:t> </a:t>
            </a:r>
            <a:r>
              <a:rPr lang="en-US" sz="2600" dirty="0" err="1" smtClean="0">
                <a:latin typeface="Calibri" charset="0"/>
              </a:rPr>
              <a:t>proteinas</a:t>
            </a:r>
            <a:r>
              <a:rPr lang="en-US" sz="2600" dirty="0" smtClean="0">
                <a:latin typeface="Calibri" charset="0"/>
              </a:rPr>
              <a:t/>
            </a:r>
            <a:br>
              <a:rPr lang="en-US" sz="2600" dirty="0" smtClean="0">
                <a:latin typeface="Calibri" charset="0"/>
              </a:rPr>
            </a:br>
            <a:r>
              <a:rPr lang="en-US" sz="2600" dirty="0" smtClean="0">
                <a:latin typeface="Calibri" charset="0"/>
              </a:rPr>
              <a:t> </a:t>
            </a:r>
            <a:r>
              <a:rPr lang="en-US" sz="2600" dirty="0" err="1" smtClean="0">
                <a:latin typeface="Calibri" charset="0"/>
              </a:rPr>
              <a:t>que</a:t>
            </a:r>
            <a:r>
              <a:rPr lang="en-US" sz="2600" dirty="0" smtClean="0">
                <a:latin typeface="Calibri" charset="0"/>
              </a:rPr>
              <a:t> mas </a:t>
            </a:r>
            <a:r>
              <a:rPr lang="en-US" sz="2600" dirty="0" err="1" smtClean="0">
                <a:latin typeface="Calibri" charset="0"/>
              </a:rPr>
              <a:t>rápido</a:t>
            </a:r>
            <a:r>
              <a:rPr lang="en-US" sz="2600" dirty="0" smtClean="0">
                <a:latin typeface="Calibri" charset="0"/>
              </a:rPr>
              <a:t> </a:t>
            </a:r>
            <a:r>
              <a:rPr lang="en-US" sz="2600" dirty="0" err="1" smtClean="0">
                <a:latin typeface="Calibri" charset="0"/>
              </a:rPr>
              <a:t>han</a:t>
            </a:r>
            <a:r>
              <a:rPr lang="en-US" sz="2600" dirty="0" smtClean="0">
                <a:latin typeface="Calibri" charset="0"/>
              </a:rPr>
              <a:t> </a:t>
            </a:r>
            <a:r>
              <a:rPr lang="en-US" sz="2600" dirty="0" err="1" smtClean="0">
                <a:latin typeface="Calibri" charset="0"/>
              </a:rPr>
              <a:t>evolucionado</a:t>
            </a:r>
            <a:endParaRPr lang="en-US" sz="2600" dirty="0" smtClean="0">
              <a:latin typeface="Calibri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en-US" sz="2600" dirty="0" err="1" smtClean="0">
                <a:latin typeface="Calibri" charset="0"/>
              </a:rPr>
              <a:t>Huevos</a:t>
            </a:r>
            <a:r>
              <a:rPr lang="en-US" sz="2600" dirty="0" smtClean="0">
                <a:latin typeface="Calibri" charset="0"/>
              </a:rPr>
              <a:t> </a:t>
            </a:r>
            <a:r>
              <a:rPr lang="en-US" sz="2600" dirty="0" err="1" smtClean="0">
                <a:latin typeface="Calibri" charset="0"/>
              </a:rPr>
              <a:t>saturados</a:t>
            </a:r>
            <a:r>
              <a:rPr lang="en-US" sz="2600" dirty="0" smtClean="0">
                <a:latin typeface="Calibri" charset="0"/>
              </a:rPr>
              <a:t>, con sperm, hay </a:t>
            </a:r>
            <a:r>
              <a:rPr lang="en-US" sz="2600" dirty="0" err="1" smtClean="0">
                <a:latin typeface="Calibri" charset="0"/>
              </a:rPr>
              <a:t>receptores</a:t>
            </a:r>
            <a:r>
              <a:rPr lang="en-US" sz="2600" dirty="0" smtClean="0">
                <a:latin typeface="Calibri" charset="0"/>
              </a:rPr>
              <a:t> </a:t>
            </a:r>
            <a:r>
              <a:rPr lang="en-US" sz="2600" dirty="0" err="1" smtClean="0">
                <a:latin typeface="Calibri" charset="0"/>
              </a:rPr>
              <a:t>limitados</a:t>
            </a:r>
            <a:endParaRPr lang="en-US" sz="2600" dirty="0" smtClean="0">
              <a:latin typeface="Calibri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en-US" sz="2600" dirty="0" smtClean="0">
                <a:latin typeface="Calibri" charset="0"/>
              </a:rPr>
              <a:t>S </a:t>
            </a:r>
            <a:r>
              <a:rPr lang="en-US" sz="2600" dirty="0" err="1" smtClean="0">
                <a:latin typeface="Calibri" charset="0"/>
              </a:rPr>
              <a:t>purpuratus</a:t>
            </a:r>
            <a:r>
              <a:rPr lang="en-US" sz="2600" dirty="0" smtClean="0">
                <a:latin typeface="Calibri" charset="0"/>
              </a:rPr>
              <a:t> y S </a:t>
            </a:r>
            <a:r>
              <a:rPr lang="en-US" sz="2600" dirty="0" err="1" smtClean="0">
                <a:latin typeface="Calibri" charset="0"/>
              </a:rPr>
              <a:t>franciscanus</a:t>
            </a:r>
            <a:endParaRPr lang="en-US" sz="2600" dirty="0" smtClean="0">
              <a:latin typeface="Calibri" charset="0"/>
            </a:endParaRPr>
          </a:p>
          <a:p>
            <a:pPr>
              <a:defRPr/>
            </a:pPr>
            <a:r>
              <a:rPr lang="en-US" sz="2600" dirty="0"/>
              <a:t>EBR1 – expected </a:t>
            </a:r>
            <a:r>
              <a:rPr lang="en-US" sz="2600" dirty="0" err="1"/>
              <a:t>bindin</a:t>
            </a:r>
            <a:r>
              <a:rPr lang="en-US" sz="2600" dirty="0"/>
              <a:t> </a:t>
            </a:r>
            <a:r>
              <a:rPr lang="en-US" sz="2600" dirty="0" smtClean="0"/>
              <a:t>receptor </a:t>
            </a:r>
            <a:r>
              <a:rPr lang="en-US" sz="2600" dirty="0"/>
              <a:t>+ beads </a:t>
            </a:r>
          </a:p>
          <a:p>
            <a:pPr>
              <a:defRPr/>
            </a:pPr>
            <a:r>
              <a:rPr lang="en-US" sz="2600" dirty="0"/>
              <a:t>Beads solos</a:t>
            </a:r>
          </a:p>
          <a:p>
            <a:pPr>
              <a:defRPr/>
            </a:pPr>
            <a:r>
              <a:rPr lang="en-US" sz="2600" dirty="0"/>
              <a:t>Dos </a:t>
            </a:r>
            <a:r>
              <a:rPr lang="en-US" sz="2600" dirty="0" err="1" smtClean="0"/>
              <a:t>especies</a:t>
            </a:r>
            <a:endParaRPr lang="en-US" sz="2800" dirty="0" smtClean="0">
              <a:latin typeface="Calibri" charset="0"/>
            </a:endParaRPr>
          </a:p>
          <a:p>
            <a:pPr eaLnBrk="1" hangingPunct="1">
              <a:buFontTx/>
              <a:buChar char="-"/>
              <a:defRPr/>
            </a:pPr>
            <a:endParaRPr lang="en-US" sz="2800" dirty="0" smtClean="0">
              <a:latin typeface="Calibri" charset="0"/>
            </a:endParaRPr>
          </a:p>
          <a:p>
            <a:pPr eaLnBrk="1" hangingPunct="1">
              <a:buFontTx/>
              <a:buChar char="-"/>
              <a:defRPr/>
            </a:pPr>
            <a:endParaRPr lang="en-US" sz="2800" dirty="0" smtClean="0">
              <a:latin typeface="Calibri" charset="0"/>
            </a:endParaRPr>
          </a:p>
          <a:p>
            <a:pPr eaLnBrk="1" hangingPunct="1">
              <a:buFontTx/>
              <a:buChar char="-"/>
              <a:defRPr/>
            </a:pPr>
            <a:endParaRPr lang="en-US" sz="2800" dirty="0">
              <a:latin typeface="Calibri" charset="0"/>
            </a:endParaRPr>
          </a:p>
          <a:p>
            <a:pPr marL="887413" eaLnBrk="1" hangingPunct="1">
              <a:defRPr/>
            </a:pPr>
            <a:endParaRPr lang="en-US" sz="3600" dirty="0">
              <a:latin typeface="Calibri" charset="0"/>
            </a:endParaRPr>
          </a:p>
        </p:txBody>
      </p:sp>
      <p:pic>
        <p:nvPicPr>
          <p:cNvPr id="61444" name="Picture 1" descr="Screen shot 2014-03-26 at 9.43.13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" r="5505" b="6730"/>
          <a:stretch/>
        </p:blipFill>
        <p:spPr bwMode="auto">
          <a:xfrm>
            <a:off x="6139964" y="1066800"/>
            <a:ext cx="686483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6-03-28 at 12.11.0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5562601"/>
            <a:ext cx="6790984" cy="37338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 descr="Screen shot 2014-03-16 at 1.53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0"/>
            <a:ext cx="12344400" cy="901700"/>
          </a:xfrm>
        </p:spPr>
        <p:txBody>
          <a:bodyPr/>
          <a:lstStyle/>
          <a:p>
            <a:pPr eaLnBrk="1" hangingPunct="1"/>
            <a:r>
              <a:rPr lang="en-US" sz="4800">
                <a:latin typeface="Calibri" charset="0"/>
              </a:rPr>
              <a:t>Reconocimiento Huevo/Espermatozoide: Fusion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>
            <p:ph idx="1"/>
          </p:nvPr>
        </p:nvSpPr>
        <p:spPr>
          <a:xfrm>
            <a:off x="76200" y="876300"/>
            <a:ext cx="6350000" cy="83439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sz="2800" dirty="0" err="1" smtClean="0">
                <a:latin typeface="Calibri" charset="0"/>
              </a:rPr>
              <a:t>Reconocimiento</a:t>
            </a:r>
            <a:r>
              <a:rPr lang="en-US" sz="2800" dirty="0" smtClean="0">
                <a:latin typeface="Calibri" charset="0"/>
              </a:rPr>
              <a:t>:</a:t>
            </a:r>
          </a:p>
          <a:p>
            <a:pPr eaLnBrk="1" hangingPunct="1">
              <a:buFontTx/>
              <a:buChar char="-"/>
              <a:defRPr/>
            </a:pPr>
            <a:r>
              <a:rPr lang="en-US" sz="2800" dirty="0" err="1" smtClean="0">
                <a:latin typeface="Calibri" charset="0"/>
              </a:rPr>
              <a:t>Reacción</a:t>
            </a:r>
            <a:r>
              <a:rPr lang="en-US" sz="2800" dirty="0" smtClean="0">
                <a:latin typeface="Calibri" charset="0"/>
              </a:rPr>
              <a:t> </a:t>
            </a:r>
            <a:r>
              <a:rPr lang="en-US" sz="2800" dirty="0" err="1" smtClean="0">
                <a:latin typeface="Calibri" charset="0"/>
              </a:rPr>
              <a:t>acrosomal</a:t>
            </a:r>
            <a:r>
              <a:rPr lang="en-US" sz="2800" dirty="0" smtClean="0">
                <a:latin typeface="Calibri" charset="0"/>
              </a:rPr>
              <a:t>: done</a:t>
            </a:r>
          </a:p>
          <a:p>
            <a:pPr eaLnBrk="1" hangingPunct="1">
              <a:buFontTx/>
              <a:buChar char="-"/>
              <a:defRPr/>
            </a:pPr>
            <a:r>
              <a:rPr lang="en-US" sz="2800" dirty="0" err="1" smtClean="0">
                <a:latin typeface="Calibri" charset="0"/>
              </a:rPr>
              <a:t>Fusión</a:t>
            </a:r>
            <a:r>
              <a:rPr lang="en-US" sz="2800" dirty="0" smtClean="0">
                <a:latin typeface="Calibri" charset="0"/>
              </a:rPr>
              <a:t> </a:t>
            </a:r>
            <a:r>
              <a:rPr lang="en-US" sz="2800" dirty="0" err="1" smtClean="0">
                <a:latin typeface="Calibri" charset="0"/>
              </a:rPr>
              <a:t>comienza</a:t>
            </a:r>
            <a:r>
              <a:rPr lang="en-US" sz="2800" dirty="0" smtClean="0">
                <a:latin typeface="Calibri" charset="0"/>
              </a:rPr>
              <a:t> : </a:t>
            </a:r>
            <a:r>
              <a:rPr lang="en-US" sz="2800" dirty="0" err="1" smtClean="0">
                <a:latin typeface="Calibri" charset="0"/>
              </a:rPr>
              <a:t>cono</a:t>
            </a:r>
            <a:r>
              <a:rPr lang="en-US" sz="2800" dirty="0" smtClean="0">
                <a:latin typeface="Calibri" charset="0"/>
              </a:rPr>
              <a:t> de </a:t>
            </a:r>
            <a:r>
              <a:rPr lang="en-US" sz="2800" dirty="0" err="1" smtClean="0">
                <a:latin typeface="Calibri" charset="0"/>
              </a:rPr>
              <a:t>fecundación</a:t>
            </a:r>
            <a:r>
              <a:rPr lang="en-US" sz="2800" dirty="0" smtClean="0">
                <a:latin typeface="Calibri" charset="0"/>
              </a:rPr>
              <a:t>- </a:t>
            </a:r>
            <a:r>
              <a:rPr lang="en-US" sz="2800" dirty="0" err="1" smtClean="0">
                <a:latin typeface="Calibri" charset="0"/>
              </a:rPr>
              <a:t>Actina</a:t>
            </a:r>
            <a:r>
              <a:rPr lang="en-US" sz="2800" dirty="0" smtClean="0">
                <a:latin typeface="Calibri" charset="0"/>
              </a:rPr>
              <a:t> G</a:t>
            </a:r>
            <a:r>
              <a:rPr lang="en-US" sz="2800" dirty="0" smtClean="0">
                <a:latin typeface="Calibri" charset="0"/>
                <a:sym typeface="Wingdings"/>
              </a:rPr>
              <a:t>F en el </a:t>
            </a:r>
            <a:r>
              <a:rPr lang="en-US" sz="2800" dirty="0" err="1" smtClean="0">
                <a:latin typeface="Calibri" charset="0"/>
                <a:sym typeface="Wingdings"/>
              </a:rPr>
              <a:t>huevo</a:t>
            </a:r>
            <a:endParaRPr lang="en-US" sz="2800" dirty="0" smtClean="0">
              <a:latin typeface="Calibri" charset="0"/>
              <a:sym typeface="Wingdings"/>
            </a:endParaRPr>
          </a:p>
          <a:p>
            <a:pPr eaLnBrk="1" hangingPunct="1">
              <a:buFontTx/>
              <a:buChar char="-"/>
              <a:defRPr/>
            </a:pPr>
            <a:r>
              <a:rPr lang="en-US" sz="2800" dirty="0" err="1" smtClean="0">
                <a:latin typeface="Calibri" charset="0"/>
                <a:sym typeface="Wingdings"/>
              </a:rPr>
              <a:t>Actina</a:t>
            </a:r>
            <a:r>
              <a:rPr lang="en-US" sz="2800" dirty="0" smtClean="0">
                <a:latin typeface="Calibri" charset="0"/>
                <a:sym typeface="Wingdings"/>
              </a:rPr>
              <a:t> Sperm y </a:t>
            </a:r>
            <a:r>
              <a:rPr lang="en-US" sz="2800" dirty="0" err="1" smtClean="0">
                <a:latin typeface="Calibri" charset="0"/>
                <a:sym typeface="Wingdings"/>
              </a:rPr>
              <a:t>Actina</a:t>
            </a:r>
            <a:r>
              <a:rPr lang="en-US" sz="2800" dirty="0" smtClean="0">
                <a:latin typeface="Calibri" charset="0"/>
                <a:sym typeface="Wingdings"/>
              </a:rPr>
              <a:t> en Egg</a:t>
            </a:r>
          </a:p>
          <a:p>
            <a:pPr eaLnBrk="1" hangingPunct="1">
              <a:buFontTx/>
              <a:buChar char="-"/>
              <a:defRPr/>
            </a:pPr>
            <a:r>
              <a:rPr lang="en-US" sz="2800" dirty="0" err="1" smtClean="0">
                <a:latin typeface="Calibri" charset="0"/>
                <a:sym typeface="Wingdings"/>
              </a:rPr>
              <a:t>Fusión</a:t>
            </a:r>
            <a:r>
              <a:rPr lang="en-US" sz="2800" dirty="0" smtClean="0">
                <a:latin typeface="Calibri" charset="0"/>
                <a:sym typeface="Wingdings"/>
              </a:rPr>
              <a:t> </a:t>
            </a:r>
            <a:r>
              <a:rPr lang="en-US" sz="2800" dirty="0" err="1" smtClean="0">
                <a:latin typeface="Calibri" charset="0"/>
                <a:sym typeface="Wingdings"/>
              </a:rPr>
              <a:t>por</a:t>
            </a:r>
            <a:r>
              <a:rPr lang="en-US" sz="2800" dirty="0" smtClean="0">
                <a:latin typeface="Calibri" charset="0"/>
                <a:sym typeface="Wingdings"/>
              </a:rPr>
              <a:t> </a:t>
            </a:r>
            <a:r>
              <a:rPr lang="en-US" sz="2800" dirty="0" err="1" smtClean="0">
                <a:latin typeface="Calibri" charset="0"/>
                <a:sym typeface="Wingdings"/>
              </a:rPr>
              <a:t>proteínas</a:t>
            </a:r>
            <a:r>
              <a:rPr lang="en-US" sz="2800" dirty="0" smtClean="0">
                <a:latin typeface="Calibri" charset="0"/>
                <a:sym typeface="Wingdings"/>
              </a:rPr>
              <a:t> </a:t>
            </a:r>
            <a:r>
              <a:rPr lang="en-US" sz="2800" dirty="0" err="1" smtClean="0">
                <a:latin typeface="Calibri" charset="0"/>
                <a:sym typeface="Wingdings"/>
              </a:rPr>
              <a:t>además</a:t>
            </a:r>
            <a:r>
              <a:rPr lang="en-US" sz="2800" dirty="0" smtClean="0">
                <a:latin typeface="Calibri" charset="0"/>
                <a:sym typeface="Wingdings"/>
              </a:rPr>
              <a:t> </a:t>
            </a:r>
            <a:r>
              <a:rPr lang="en-US" sz="2800" dirty="0" err="1" smtClean="0">
                <a:latin typeface="Calibri" charset="0"/>
                <a:sym typeface="Wingdings"/>
              </a:rPr>
              <a:t>por</a:t>
            </a:r>
            <a:r>
              <a:rPr lang="en-US" sz="2800" dirty="0" smtClean="0">
                <a:latin typeface="Calibri" charset="0"/>
                <a:sym typeface="Wingdings"/>
              </a:rPr>
              <a:t> </a:t>
            </a:r>
            <a:r>
              <a:rPr lang="en-US" sz="2800" dirty="0" err="1" smtClean="0">
                <a:latin typeface="Calibri" charset="0"/>
                <a:sym typeface="Wingdings"/>
              </a:rPr>
              <a:t>bindina</a:t>
            </a:r>
            <a:r>
              <a:rPr lang="en-US" sz="2800" dirty="0" smtClean="0">
                <a:latin typeface="Calibri" charset="0"/>
                <a:sym typeface="Wingdings"/>
              </a:rPr>
              <a:t> (stretch </a:t>
            </a:r>
            <a:r>
              <a:rPr lang="en-US" sz="2800" dirty="0" err="1" smtClean="0">
                <a:latin typeface="Calibri" charset="0"/>
                <a:sym typeface="Wingdings"/>
              </a:rPr>
              <a:t>hidrofóbico</a:t>
            </a:r>
            <a:r>
              <a:rPr lang="en-US" sz="2800" dirty="0" smtClean="0">
                <a:latin typeface="Calibri" charset="0"/>
                <a:sym typeface="Wingdings"/>
              </a:rPr>
              <a:t>)</a:t>
            </a:r>
          </a:p>
          <a:p>
            <a:pPr eaLnBrk="1" hangingPunct="1">
              <a:buFontTx/>
              <a:buChar char="-"/>
              <a:defRPr/>
            </a:pPr>
            <a:r>
              <a:rPr lang="en-US" sz="2800" dirty="0" smtClean="0">
                <a:latin typeface="Calibri" charset="0"/>
              </a:rPr>
              <a:t>Dos </a:t>
            </a:r>
            <a:r>
              <a:rPr lang="en-US" sz="2800" dirty="0" err="1" smtClean="0">
                <a:latin typeface="Calibri" charset="0"/>
              </a:rPr>
              <a:t>pronucleos</a:t>
            </a:r>
            <a:endParaRPr lang="en-US" sz="2800" dirty="0" smtClean="0">
              <a:latin typeface="Calibri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en-US" sz="2800" dirty="0" err="1" smtClean="0">
                <a:latin typeface="Calibri" charset="0"/>
              </a:rPr>
              <a:t>Centriolo</a:t>
            </a:r>
            <a:r>
              <a:rPr lang="en-US" sz="2800" dirty="0" smtClean="0">
                <a:latin typeface="Calibri" charset="0"/>
              </a:rPr>
              <a:t> </a:t>
            </a:r>
            <a:r>
              <a:rPr lang="en-US" sz="2800" dirty="0" err="1" smtClean="0">
                <a:latin typeface="Calibri" charset="0"/>
              </a:rPr>
              <a:t>donado</a:t>
            </a:r>
            <a:r>
              <a:rPr lang="en-US" sz="2800" dirty="0" smtClean="0">
                <a:latin typeface="Calibri" charset="0"/>
              </a:rPr>
              <a:t> </a:t>
            </a:r>
            <a:r>
              <a:rPr lang="en-US" sz="2800" dirty="0" err="1" smtClean="0">
                <a:latin typeface="Calibri" charset="0"/>
              </a:rPr>
              <a:t>por</a:t>
            </a:r>
            <a:r>
              <a:rPr lang="en-US" sz="2800" dirty="0" smtClean="0">
                <a:latin typeface="Calibri" charset="0"/>
              </a:rPr>
              <a:t> el </a:t>
            </a:r>
            <a:r>
              <a:rPr lang="en-US" sz="2800" dirty="0" err="1" smtClean="0">
                <a:latin typeface="Calibri" charset="0"/>
              </a:rPr>
              <a:t>espermatozoide</a:t>
            </a:r>
            <a:r>
              <a:rPr lang="en-US" sz="2800" dirty="0" smtClean="0">
                <a:latin typeface="Calibri" charset="0"/>
              </a:rPr>
              <a:t> se divide en dos</a:t>
            </a:r>
          </a:p>
          <a:p>
            <a:pPr eaLnBrk="1" hangingPunct="1">
              <a:buFontTx/>
              <a:buChar char="-"/>
              <a:defRPr/>
            </a:pPr>
            <a:r>
              <a:rPr lang="en-US" sz="2800" dirty="0" err="1" smtClean="0">
                <a:latin typeface="Calibri" charset="0"/>
              </a:rPr>
              <a:t>Huevo</a:t>
            </a:r>
            <a:r>
              <a:rPr lang="en-US" sz="2800" dirty="0" smtClean="0">
                <a:latin typeface="Calibri" charset="0"/>
              </a:rPr>
              <a:t> + 2 sperm= 3n + 4 </a:t>
            </a:r>
            <a:r>
              <a:rPr lang="en-US" sz="2800" dirty="0" err="1" smtClean="0">
                <a:latin typeface="Calibri" charset="0"/>
              </a:rPr>
              <a:t>centriolos</a:t>
            </a:r>
            <a:r>
              <a:rPr lang="en-US" sz="2800" dirty="0" smtClean="0">
                <a:latin typeface="Calibri" charset="0"/>
              </a:rPr>
              <a:t>, </a:t>
            </a:r>
            <a:r>
              <a:rPr lang="en-US" sz="2800" dirty="0" err="1" smtClean="0">
                <a:latin typeface="Calibri" charset="0"/>
              </a:rPr>
              <a:t>resultando</a:t>
            </a:r>
            <a:r>
              <a:rPr lang="en-US" sz="2800" dirty="0" smtClean="0">
                <a:latin typeface="Calibri" charset="0"/>
              </a:rPr>
              <a:t> en 2 </a:t>
            </a:r>
            <a:r>
              <a:rPr lang="en-US" sz="2800" dirty="0" err="1" smtClean="0">
                <a:latin typeface="Calibri" charset="0"/>
              </a:rPr>
              <a:t>husos</a:t>
            </a:r>
            <a:r>
              <a:rPr lang="en-US" sz="2800" dirty="0" smtClean="0">
                <a:latin typeface="Calibri" charset="0"/>
              </a:rPr>
              <a:t> en la </a:t>
            </a:r>
            <a:r>
              <a:rPr lang="en-US" sz="2800" dirty="0" err="1" smtClean="0">
                <a:latin typeface="Calibri" charset="0"/>
              </a:rPr>
              <a:t>primera</a:t>
            </a:r>
            <a:r>
              <a:rPr lang="en-US" sz="2800" dirty="0" smtClean="0">
                <a:latin typeface="Calibri" charset="0"/>
              </a:rPr>
              <a:t> </a:t>
            </a:r>
            <a:r>
              <a:rPr lang="en-US" sz="2800" dirty="0" err="1" smtClean="0">
                <a:latin typeface="Calibri" charset="0"/>
              </a:rPr>
              <a:t>división</a:t>
            </a:r>
            <a:endParaRPr lang="en-US" sz="2800" dirty="0" smtClean="0">
              <a:latin typeface="Calibri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en-US" sz="2800" dirty="0" err="1">
                <a:latin typeface="Calibri" charset="0"/>
              </a:rPr>
              <a:t>Monoespermia</a:t>
            </a:r>
            <a:r>
              <a:rPr lang="en-US" sz="2800" dirty="0">
                <a:latin typeface="Calibri" charset="0"/>
              </a:rPr>
              <a:t> </a:t>
            </a:r>
            <a:r>
              <a:rPr lang="en-US" sz="2800" dirty="0" err="1">
                <a:latin typeface="Calibri" charset="0"/>
              </a:rPr>
              <a:t>vs</a:t>
            </a:r>
            <a:r>
              <a:rPr lang="en-US" sz="2800" dirty="0">
                <a:latin typeface="Calibri" charset="0"/>
              </a:rPr>
              <a:t> </a:t>
            </a:r>
            <a:r>
              <a:rPr lang="en-US" sz="2800" dirty="0" err="1">
                <a:latin typeface="Calibri" charset="0"/>
              </a:rPr>
              <a:t>poliespermia</a:t>
            </a:r>
            <a:endParaRPr lang="en-US" sz="2800" dirty="0">
              <a:latin typeface="Calibri" charset="0"/>
            </a:endParaRPr>
          </a:p>
          <a:p>
            <a:pPr eaLnBrk="1" hangingPunct="1">
              <a:buFontTx/>
              <a:buChar char="-"/>
              <a:defRPr/>
            </a:pPr>
            <a:endParaRPr lang="en-US" sz="2800" dirty="0" smtClean="0">
              <a:latin typeface="Calibri" charset="0"/>
            </a:endParaRPr>
          </a:p>
          <a:p>
            <a:pPr eaLnBrk="1" hangingPunct="1">
              <a:buFontTx/>
              <a:buChar char="-"/>
              <a:defRPr/>
            </a:pPr>
            <a:endParaRPr lang="en-US" sz="2800" dirty="0" smtClean="0">
              <a:latin typeface="Calibri" charset="0"/>
            </a:endParaRPr>
          </a:p>
        </p:txBody>
      </p:sp>
      <p:pic>
        <p:nvPicPr>
          <p:cNvPr id="63492" name="Picture 2" descr="Screen shot 2014-03-31 at 9.33.1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914400"/>
            <a:ext cx="3606800" cy="502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4-03-31 at 9.35.0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5022850"/>
            <a:ext cx="64897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shot 2014-03-31 at 9.41.03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2158461"/>
            <a:ext cx="6654800" cy="523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Screen shot 2014-03-16 at 1.53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0"/>
            <a:ext cx="12344400" cy="901700"/>
          </a:xfrm>
        </p:spPr>
        <p:txBody>
          <a:bodyPr/>
          <a:lstStyle/>
          <a:p>
            <a:pPr eaLnBrk="1" hangingPunct="1"/>
            <a:r>
              <a:rPr lang="en-US" sz="4800" dirty="0" err="1">
                <a:latin typeface="Calibri" charset="0"/>
              </a:rPr>
              <a:t>Polispermia</a:t>
            </a:r>
            <a:r>
              <a:rPr lang="en-US" sz="4800" dirty="0">
                <a:latin typeface="Calibri" charset="0"/>
              </a:rPr>
              <a:t>: </a:t>
            </a:r>
            <a:r>
              <a:rPr lang="en-US" sz="4800" dirty="0" err="1">
                <a:latin typeface="Calibri" charset="0"/>
              </a:rPr>
              <a:t>Bloqueos</a:t>
            </a:r>
            <a:r>
              <a:rPr lang="en-US" sz="4800" dirty="0">
                <a:latin typeface="Calibri" charset="0"/>
              </a:rPr>
              <a:t>: </a:t>
            </a:r>
            <a:r>
              <a:rPr lang="en-US" sz="4800" dirty="0" err="1" smtClean="0">
                <a:latin typeface="Calibri" charset="0"/>
              </a:rPr>
              <a:t>Rápido</a:t>
            </a:r>
            <a:r>
              <a:rPr lang="en-US" sz="4800" dirty="0" smtClean="0">
                <a:latin typeface="Calibri" charset="0"/>
              </a:rPr>
              <a:t> </a:t>
            </a:r>
            <a:r>
              <a:rPr lang="en-US" sz="4800" dirty="0" err="1">
                <a:latin typeface="Calibri" charset="0"/>
              </a:rPr>
              <a:t>vs</a:t>
            </a:r>
            <a:r>
              <a:rPr lang="en-US" sz="4800" dirty="0">
                <a:latin typeface="Calibri" charset="0"/>
              </a:rPr>
              <a:t> Lento</a:t>
            </a:r>
          </a:p>
        </p:txBody>
      </p:sp>
      <p:sp>
        <p:nvSpPr>
          <p:cNvPr id="67587" name="Rectangle 2"/>
          <p:cNvSpPr>
            <a:spLocks noGrp="1" noChangeArrowheads="1"/>
          </p:cNvSpPr>
          <p:nvPr>
            <p:ph idx="1"/>
          </p:nvPr>
        </p:nvSpPr>
        <p:spPr>
          <a:xfrm>
            <a:off x="-203200" y="876300"/>
            <a:ext cx="8178800" cy="8343900"/>
          </a:xfrm>
        </p:spPr>
        <p:txBody>
          <a:bodyPr/>
          <a:lstStyle/>
          <a:p>
            <a:pPr marL="887413" eaLnBrk="1" hangingPunct="1"/>
            <a:r>
              <a:rPr lang="en-US" sz="3600" b="1" dirty="0" err="1">
                <a:latin typeface="Calibri" charset="0"/>
              </a:rPr>
              <a:t>Bloqueo</a:t>
            </a:r>
            <a:r>
              <a:rPr lang="en-US" sz="3600" b="1" dirty="0">
                <a:latin typeface="Calibri" charset="0"/>
              </a:rPr>
              <a:t> </a:t>
            </a:r>
            <a:r>
              <a:rPr lang="en-US" sz="3600" b="1" dirty="0" err="1" smtClean="0">
                <a:latin typeface="Calibri" charset="0"/>
              </a:rPr>
              <a:t>rápido</a:t>
            </a:r>
            <a:r>
              <a:rPr lang="en-US" sz="3600" b="1" dirty="0" smtClean="0">
                <a:latin typeface="Calibri" charset="0"/>
              </a:rPr>
              <a:t>: </a:t>
            </a:r>
            <a:r>
              <a:rPr lang="en-US" sz="3600" b="1" dirty="0" err="1" smtClean="0">
                <a:latin typeface="Calibri" charset="0"/>
              </a:rPr>
              <a:t>Depolarización</a:t>
            </a:r>
            <a:endParaRPr lang="en-US" sz="3600" b="1" dirty="0">
              <a:latin typeface="Calibri" charset="0"/>
            </a:endParaRPr>
          </a:p>
          <a:p>
            <a:pPr marL="887413" eaLnBrk="1" hangingPunct="1"/>
            <a:r>
              <a:rPr lang="en-US" sz="3600" dirty="0" err="1">
                <a:latin typeface="Calibri" charset="0"/>
              </a:rPr>
              <a:t>Cambios</a:t>
            </a:r>
            <a:r>
              <a:rPr lang="en-US" sz="3600" dirty="0">
                <a:latin typeface="Calibri" charset="0"/>
              </a:rPr>
              <a:t> </a:t>
            </a:r>
            <a:r>
              <a:rPr lang="en-US" sz="3600" dirty="0" err="1" smtClean="0">
                <a:latin typeface="Calibri" charset="0"/>
              </a:rPr>
              <a:t>eléctricos</a:t>
            </a:r>
            <a:r>
              <a:rPr lang="en-US" sz="3600" dirty="0" smtClean="0">
                <a:latin typeface="Calibri" charset="0"/>
              </a:rPr>
              <a:t> </a:t>
            </a:r>
            <a:r>
              <a:rPr lang="en-US" sz="3600" dirty="0">
                <a:latin typeface="Calibri" charset="0"/>
              </a:rPr>
              <a:t>a la </a:t>
            </a:r>
            <a:r>
              <a:rPr lang="en-US" sz="3600" dirty="0" err="1">
                <a:latin typeface="Calibri" charset="0"/>
              </a:rPr>
              <a:t>membrana</a:t>
            </a:r>
            <a:r>
              <a:rPr lang="en-US" sz="3600" dirty="0">
                <a:latin typeface="Calibri" charset="0"/>
              </a:rPr>
              <a:t> </a:t>
            </a:r>
            <a:r>
              <a:rPr lang="en-US" sz="3600" dirty="0" err="1">
                <a:latin typeface="Calibri" charset="0"/>
              </a:rPr>
              <a:t>celular</a:t>
            </a:r>
            <a:r>
              <a:rPr lang="en-US" sz="3600" dirty="0">
                <a:latin typeface="Calibri" charset="0"/>
              </a:rPr>
              <a:t> del </a:t>
            </a:r>
            <a:r>
              <a:rPr lang="en-US" sz="3600" dirty="0" err="1">
                <a:latin typeface="Calibri" charset="0"/>
              </a:rPr>
              <a:t>huevo</a:t>
            </a:r>
            <a:endParaRPr lang="en-US" sz="3600" dirty="0">
              <a:latin typeface="Calibri" charset="0"/>
            </a:endParaRPr>
          </a:p>
          <a:p>
            <a:pPr marL="887413" eaLnBrk="1" hangingPunct="1"/>
            <a:r>
              <a:rPr lang="en-US" sz="3600" dirty="0" err="1">
                <a:latin typeface="Calibri" charset="0"/>
              </a:rPr>
              <a:t>Cambio</a:t>
            </a:r>
            <a:r>
              <a:rPr lang="en-US" sz="3600" dirty="0">
                <a:latin typeface="Calibri" charset="0"/>
              </a:rPr>
              <a:t> al </a:t>
            </a:r>
            <a:r>
              <a:rPr lang="en-US" sz="3600" dirty="0" err="1">
                <a:latin typeface="Calibri" charset="0"/>
              </a:rPr>
              <a:t>potencial</a:t>
            </a:r>
            <a:r>
              <a:rPr lang="en-US" sz="3600" dirty="0">
                <a:latin typeface="Calibri" charset="0"/>
              </a:rPr>
              <a:t> de </a:t>
            </a:r>
            <a:r>
              <a:rPr lang="en-US" sz="3600" dirty="0" err="1">
                <a:latin typeface="Calibri" charset="0"/>
              </a:rPr>
              <a:t>membrana</a:t>
            </a:r>
            <a:endParaRPr lang="en-US" sz="3600" dirty="0">
              <a:latin typeface="Calibri" charset="0"/>
            </a:endParaRPr>
          </a:p>
          <a:p>
            <a:pPr marL="887413" eaLnBrk="1" hangingPunct="1"/>
            <a:r>
              <a:rPr lang="en-US" sz="3600" dirty="0" err="1">
                <a:latin typeface="Calibri" charset="0"/>
              </a:rPr>
              <a:t>Bindina</a:t>
            </a:r>
            <a:r>
              <a:rPr lang="en-US" sz="3600" dirty="0">
                <a:latin typeface="Calibri" charset="0"/>
              </a:rPr>
              <a:t> y </a:t>
            </a:r>
            <a:r>
              <a:rPr lang="en-US" sz="3600" dirty="0" err="1" smtClean="0">
                <a:latin typeface="Calibri" charset="0"/>
              </a:rPr>
              <a:t>fusión</a:t>
            </a:r>
            <a:r>
              <a:rPr lang="en-US" sz="3600" dirty="0">
                <a:latin typeface="Calibri" charset="0"/>
                <a:sym typeface="Wingdings" charset="0"/>
              </a:rPr>
              <a:t> </a:t>
            </a:r>
            <a:r>
              <a:rPr lang="en-US" sz="3600" dirty="0" err="1">
                <a:latin typeface="Calibri" charset="0"/>
                <a:sym typeface="Wingdings" charset="0"/>
              </a:rPr>
              <a:t>entra</a:t>
            </a:r>
            <a:r>
              <a:rPr lang="en-US" sz="3600" dirty="0">
                <a:latin typeface="Calibri" charset="0"/>
                <a:sym typeface="Wingdings" charset="0"/>
              </a:rPr>
              <a:t> </a:t>
            </a:r>
            <a:r>
              <a:rPr lang="en-US" sz="3600" dirty="0" smtClean="0">
                <a:latin typeface="Calibri" charset="0"/>
                <a:sym typeface="Wingdings" charset="0"/>
              </a:rPr>
              <a:t>Na+</a:t>
            </a:r>
            <a:r>
              <a:rPr lang="en-US" sz="3600" dirty="0">
                <a:latin typeface="Calibri" charset="0"/>
                <a:sym typeface="Wingdings" charset="0"/>
              </a:rPr>
              <a:t> </a:t>
            </a:r>
            <a:r>
              <a:rPr lang="en-US" sz="3600" dirty="0" smtClean="0">
                <a:latin typeface="Calibri" charset="0"/>
                <a:sym typeface="Wingdings" charset="0"/>
              </a:rPr>
              <a:t>exterior</a:t>
            </a:r>
            <a:endParaRPr lang="en-US" sz="3600" dirty="0">
              <a:latin typeface="Calibri" charset="0"/>
              <a:sym typeface="Wingdings" charset="0"/>
            </a:endParaRPr>
          </a:p>
          <a:p>
            <a:pPr marL="887413" eaLnBrk="1" hangingPunct="1"/>
            <a:r>
              <a:rPr lang="en-US" sz="3600" dirty="0">
                <a:latin typeface="Calibri" charset="0"/>
                <a:sym typeface="Wingdings" charset="0"/>
              </a:rPr>
              <a:t>-70mV  +20mV </a:t>
            </a:r>
            <a:r>
              <a:rPr lang="en-US" sz="3600" dirty="0" smtClean="0">
                <a:latin typeface="Calibri" charset="0"/>
                <a:sym typeface="Wingdings" charset="0"/>
              </a:rPr>
              <a:t> no </a:t>
            </a:r>
            <a:r>
              <a:rPr lang="en-US" sz="3600" dirty="0" err="1">
                <a:latin typeface="Calibri" charset="0"/>
                <a:sym typeface="Wingdings" charset="0"/>
              </a:rPr>
              <a:t>atrae</a:t>
            </a:r>
            <a:r>
              <a:rPr lang="en-US" sz="3600" dirty="0">
                <a:latin typeface="Calibri" charset="0"/>
                <a:sym typeface="Wingdings" charset="0"/>
              </a:rPr>
              <a:t> Sperm</a:t>
            </a:r>
          </a:p>
          <a:p>
            <a:pPr marL="887413" eaLnBrk="1" hangingPunct="1"/>
            <a:r>
              <a:rPr lang="en-US" sz="3600" dirty="0" err="1">
                <a:latin typeface="Calibri" charset="0"/>
                <a:sym typeface="Wingdings" charset="0"/>
              </a:rPr>
              <a:t>Voltaje</a:t>
            </a:r>
            <a:r>
              <a:rPr lang="en-US" sz="3600" dirty="0">
                <a:latin typeface="Calibri" charset="0"/>
                <a:sym typeface="Wingdings" charset="0"/>
              </a:rPr>
              <a:t> </a:t>
            </a:r>
            <a:r>
              <a:rPr lang="en-US" sz="3600" dirty="0" smtClean="0">
                <a:latin typeface="Calibri" charset="0"/>
                <a:sym typeface="Wingdings" charset="0"/>
              </a:rPr>
              <a:t>(+) </a:t>
            </a:r>
            <a:r>
              <a:rPr lang="en-US" sz="3600" dirty="0" err="1" smtClean="0">
                <a:latin typeface="Calibri" charset="0"/>
                <a:sym typeface="Wingdings" charset="0"/>
              </a:rPr>
              <a:t>constante</a:t>
            </a:r>
            <a:r>
              <a:rPr lang="en-US" sz="3600" dirty="0" smtClean="0">
                <a:latin typeface="Calibri" charset="0"/>
                <a:sym typeface="Wingdings"/>
              </a:rPr>
              <a:t> ??</a:t>
            </a:r>
            <a:endParaRPr lang="en-US" sz="3600" dirty="0">
              <a:latin typeface="Calibri" charset="0"/>
              <a:sym typeface="Wingdings" charset="0"/>
            </a:endParaRPr>
          </a:p>
          <a:p>
            <a:pPr marL="887413" eaLnBrk="1" hangingPunct="1"/>
            <a:r>
              <a:rPr lang="en-US" sz="3600" dirty="0" err="1" smtClean="0">
                <a:latin typeface="Calibri" charset="0"/>
                <a:sym typeface="Wingdings" charset="0"/>
              </a:rPr>
              <a:t>Voltaje</a:t>
            </a:r>
            <a:r>
              <a:rPr lang="en-US" sz="3600" dirty="0" smtClean="0">
                <a:latin typeface="Calibri" charset="0"/>
                <a:sym typeface="Wingdings" charset="0"/>
              </a:rPr>
              <a:t> (-) </a:t>
            </a:r>
            <a:r>
              <a:rPr lang="en-US" sz="3600" dirty="0" err="1">
                <a:latin typeface="Calibri" charset="0"/>
                <a:sym typeface="Wingdings" charset="0"/>
              </a:rPr>
              <a:t>constante</a:t>
            </a:r>
            <a:r>
              <a:rPr lang="en-US" sz="3600" dirty="0">
                <a:latin typeface="Calibri" charset="0"/>
                <a:sym typeface="Wingdings" charset="0"/>
              </a:rPr>
              <a:t> </a:t>
            </a:r>
            <a:r>
              <a:rPr lang="en-US" sz="3600" dirty="0" smtClean="0">
                <a:latin typeface="Calibri" charset="0"/>
                <a:sym typeface="Wingdings"/>
              </a:rPr>
              <a:t> ??</a:t>
            </a:r>
            <a:endParaRPr lang="en-US" sz="3600" dirty="0">
              <a:latin typeface="Calibri" charset="0"/>
              <a:sym typeface="Wingdings" charset="0"/>
            </a:endParaRPr>
          </a:p>
          <a:p>
            <a:pPr marL="887413" eaLnBrk="1" hangingPunct="1"/>
            <a:r>
              <a:rPr lang="en-US" sz="3600" dirty="0" err="1" smtClean="0">
                <a:latin typeface="Calibri" charset="0"/>
                <a:sym typeface="Wingdings" charset="0"/>
              </a:rPr>
              <a:t>Diluir</a:t>
            </a:r>
            <a:r>
              <a:rPr lang="en-US" sz="3600" dirty="0" smtClean="0">
                <a:latin typeface="Calibri" charset="0"/>
                <a:sym typeface="Wingdings" charset="0"/>
              </a:rPr>
              <a:t> </a:t>
            </a:r>
            <a:r>
              <a:rPr lang="en-US" sz="3600" dirty="0">
                <a:latin typeface="Calibri" charset="0"/>
                <a:sym typeface="Wingdings" charset="0"/>
              </a:rPr>
              <a:t>[Na+] </a:t>
            </a:r>
            <a:r>
              <a:rPr lang="en-US" sz="3600" dirty="0" err="1">
                <a:latin typeface="Calibri" charset="0"/>
                <a:sym typeface="Wingdings" charset="0"/>
              </a:rPr>
              <a:t>extracelular</a:t>
            </a:r>
            <a:r>
              <a:rPr lang="en-US" sz="3600" dirty="0">
                <a:latin typeface="Calibri" charset="0"/>
                <a:sym typeface="Wingdings" charset="0"/>
              </a:rPr>
              <a:t> </a:t>
            </a:r>
            <a:r>
              <a:rPr lang="en-US" sz="3600" dirty="0" smtClean="0">
                <a:latin typeface="Calibri" charset="0"/>
                <a:sym typeface="Wingdings" charset="0"/>
              </a:rPr>
              <a:t>antes </a:t>
            </a:r>
            <a:r>
              <a:rPr lang="en-US" sz="3600" dirty="0">
                <a:latin typeface="Calibri" charset="0"/>
                <a:sym typeface="Wingdings" charset="0"/>
              </a:rPr>
              <a:t>de </a:t>
            </a:r>
            <a:r>
              <a:rPr lang="en-US" sz="3600" dirty="0" err="1" smtClean="0">
                <a:latin typeface="Calibri" charset="0"/>
                <a:sym typeface="Wingdings" charset="0"/>
              </a:rPr>
              <a:t>fecundación</a:t>
            </a:r>
            <a:r>
              <a:rPr lang="en-US" sz="3600" dirty="0">
                <a:latin typeface="Calibri" charset="0"/>
                <a:sym typeface="Wingdings" charset="0"/>
              </a:rPr>
              <a:t>?</a:t>
            </a:r>
          </a:p>
          <a:p>
            <a:pPr marL="887413" eaLnBrk="1" hangingPunct="1"/>
            <a:r>
              <a:rPr lang="en-US" sz="3600" dirty="0" err="1" smtClean="0">
                <a:latin typeface="Calibri" charset="0"/>
                <a:sym typeface="Wingdings" charset="0"/>
              </a:rPr>
              <a:t>Tabla</a:t>
            </a:r>
            <a:r>
              <a:rPr lang="en-US" sz="3600" dirty="0" smtClean="0">
                <a:latin typeface="Calibri" charset="0"/>
                <a:sym typeface="Wingdings" charset="0"/>
              </a:rPr>
              <a:t>; </a:t>
            </a:r>
            <a:r>
              <a:rPr lang="en-US" sz="3600" dirty="0" err="1" smtClean="0">
                <a:latin typeface="Calibri" charset="0"/>
                <a:sym typeface="Wingdings" charset="0"/>
              </a:rPr>
              <a:t>como</a:t>
            </a:r>
            <a:r>
              <a:rPr lang="en-US" sz="3600" dirty="0" smtClean="0">
                <a:latin typeface="Calibri" charset="0"/>
                <a:sym typeface="Wingdings" charset="0"/>
              </a:rPr>
              <a:t> se </a:t>
            </a:r>
            <a:r>
              <a:rPr lang="en-US" sz="3600" dirty="0" err="1" smtClean="0">
                <a:latin typeface="Calibri" charset="0"/>
                <a:sym typeface="Wingdings" charset="0"/>
              </a:rPr>
              <a:t>hizo</a:t>
            </a:r>
            <a:r>
              <a:rPr lang="en-US" sz="3600" dirty="0" smtClean="0">
                <a:latin typeface="Calibri" charset="0"/>
                <a:sym typeface="Wingdings" charset="0"/>
              </a:rPr>
              <a:t> </a:t>
            </a:r>
            <a:r>
              <a:rPr lang="en-US" sz="3600" dirty="0" err="1" smtClean="0">
                <a:latin typeface="Calibri" charset="0"/>
                <a:sym typeface="Wingdings" charset="0"/>
              </a:rPr>
              <a:t>este</a:t>
            </a:r>
            <a:r>
              <a:rPr lang="en-US" sz="3600" dirty="0" smtClean="0">
                <a:latin typeface="Calibri" charset="0"/>
                <a:sym typeface="Wingdings" charset="0"/>
              </a:rPr>
              <a:t> </a:t>
            </a:r>
            <a:r>
              <a:rPr lang="en-US" sz="3600" dirty="0" err="1" smtClean="0">
                <a:latin typeface="Calibri" charset="0"/>
                <a:sym typeface="Wingdings" charset="0"/>
              </a:rPr>
              <a:t>expto</a:t>
            </a:r>
            <a:r>
              <a:rPr lang="en-US" sz="3600" dirty="0" smtClean="0">
                <a:latin typeface="Calibri" charset="0"/>
                <a:sym typeface="Wingdings" charset="0"/>
              </a:rPr>
              <a:t>?</a:t>
            </a:r>
          </a:p>
          <a:p>
            <a:pPr marL="887413" eaLnBrk="1" hangingPunct="1"/>
            <a:r>
              <a:rPr lang="en-US" sz="3600" dirty="0" smtClean="0">
                <a:latin typeface="Calibri" charset="0"/>
                <a:sym typeface="Wingdings" charset="0"/>
              </a:rPr>
              <a:t>Si en </a:t>
            </a:r>
            <a:r>
              <a:rPr lang="en-US" sz="3600" dirty="0" err="1" smtClean="0">
                <a:latin typeface="Calibri" charset="0"/>
                <a:sym typeface="Wingdings" charset="0"/>
              </a:rPr>
              <a:t>anfibios</a:t>
            </a:r>
            <a:r>
              <a:rPr lang="en-US" sz="3600" dirty="0" smtClean="0">
                <a:latin typeface="Calibri" charset="0"/>
                <a:sym typeface="Wingdings" charset="0"/>
              </a:rPr>
              <a:t> , no </a:t>
            </a:r>
            <a:r>
              <a:rPr lang="en-US" sz="3600" dirty="0">
                <a:latin typeface="Calibri" charset="0"/>
                <a:sym typeface="Wingdings" charset="0"/>
              </a:rPr>
              <a:t>en </a:t>
            </a:r>
            <a:r>
              <a:rPr lang="en-US" sz="3600" dirty="0" err="1" smtClean="0">
                <a:latin typeface="Calibri" charset="0"/>
                <a:sym typeface="Wingdings" charset="0"/>
              </a:rPr>
              <a:t>mamíferos</a:t>
            </a:r>
            <a:endParaRPr lang="en-US" sz="3600" dirty="0" smtClean="0">
              <a:latin typeface="Calibri" charset="0"/>
              <a:sym typeface="Wingdings" charset="0"/>
            </a:endParaRPr>
          </a:p>
          <a:p>
            <a:pPr marL="1455738" lvl="1" eaLnBrk="1" hangingPunct="1"/>
            <a:r>
              <a:rPr lang="en-US" sz="3000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Anfibios</a:t>
            </a:r>
            <a:r>
              <a:rPr lang="en-US" sz="3000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, en </a:t>
            </a:r>
            <a:r>
              <a:rPr lang="en-US" sz="3000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agua</a:t>
            </a:r>
            <a:r>
              <a:rPr lang="en-US" sz="3000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dulce</a:t>
            </a:r>
            <a:r>
              <a:rPr lang="en-US" sz="3000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?</a:t>
            </a:r>
            <a:endParaRPr lang="en-US" sz="3000" dirty="0">
              <a:solidFill>
                <a:srgbClr val="FF0000"/>
              </a:solidFill>
              <a:latin typeface="Calibri" charset="0"/>
            </a:endParaRPr>
          </a:p>
          <a:p>
            <a:pPr marL="887413" eaLnBrk="1" hangingPunct="1"/>
            <a:endParaRPr lang="en-US" sz="3600" dirty="0">
              <a:latin typeface="Calibri" charset="0"/>
            </a:endParaRPr>
          </a:p>
        </p:txBody>
      </p:sp>
      <p:pic>
        <p:nvPicPr>
          <p:cNvPr id="2" name="Picture 1" descr="Screen Shot 2016-03-30 at 11.39.0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762000"/>
            <a:ext cx="5232400" cy="2781300"/>
          </a:xfrm>
          <a:prstGeom prst="rect">
            <a:avLst/>
          </a:prstGeom>
        </p:spPr>
      </p:pic>
      <p:pic>
        <p:nvPicPr>
          <p:cNvPr id="3" name="Picture 2" descr="Screen Shot 2016-03-30 at 11.39.1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3657600"/>
            <a:ext cx="5182260" cy="2908300"/>
          </a:xfrm>
          <a:prstGeom prst="rect">
            <a:avLst/>
          </a:prstGeom>
        </p:spPr>
      </p:pic>
      <p:pic>
        <p:nvPicPr>
          <p:cNvPr id="4" name="Picture 3" descr="Screen Shot 2016-03-30 at 11.39.20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536" y="6705600"/>
            <a:ext cx="5164783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36000" y="3505200"/>
            <a:ext cx="375219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Monospermia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vs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Polispermia</a:t>
            </a:r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500 </a:t>
            </a:r>
            <a:r>
              <a:rPr lang="en-US" sz="2400" dirty="0" err="1" smtClean="0">
                <a:solidFill>
                  <a:srgbClr val="FF0000"/>
                </a:solidFill>
              </a:rPr>
              <a:t>mM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vs</a:t>
            </a:r>
            <a:r>
              <a:rPr lang="en-US" sz="2400" dirty="0" smtClean="0">
                <a:solidFill>
                  <a:srgbClr val="FF0000"/>
                </a:solidFill>
              </a:rPr>
              <a:t> 120 </a:t>
            </a:r>
            <a:r>
              <a:rPr lang="en-US" sz="2400" dirty="0" err="1" smtClean="0">
                <a:solidFill>
                  <a:srgbClr val="FF0000"/>
                </a:solidFill>
              </a:rPr>
              <a:t>mM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Screen shot 2014-03-16 at 1.53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0"/>
            <a:ext cx="12344400" cy="901700"/>
          </a:xfrm>
        </p:spPr>
        <p:txBody>
          <a:bodyPr/>
          <a:lstStyle/>
          <a:p>
            <a:pPr eaLnBrk="1" hangingPunct="1"/>
            <a:r>
              <a:rPr lang="en-US" sz="4800" dirty="0" err="1">
                <a:latin typeface="Calibri" charset="0"/>
              </a:rPr>
              <a:t>Polispermia</a:t>
            </a:r>
            <a:r>
              <a:rPr lang="en-US" sz="4800" dirty="0">
                <a:latin typeface="Calibri" charset="0"/>
              </a:rPr>
              <a:t>: </a:t>
            </a:r>
            <a:r>
              <a:rPr lang="en-US" sz="4800" dirty="0" err="1">
                <a:latin typeface="Calibri" charset="0"/>
              </a:rPr>
              <a:t>Bloqueos</a:t>
            </a:r>
            <a:r>
              <a:rPr lang="en-US" sz="4800" dirty="0">
                <a:latin typeface="Calibri" charset="0"/>
              </a:rPr>
              <a:t>: </a:t>
            </a:r>
            <a:r>
              <a:rPr lang="en-US" sz="4800" dirty="0" err="1" smtClean="0">
                <a:latin typeface="Calibri" charset="0"/>
              </a:rPr>
              <a:t>Rápidos</a:t>
            </a:r>
            <a:r>
              <a:rPr lang="en-US" sz="4800" dirty="0" smtClean="0">
                <a:latin typeface="Calibri" charset="0"/>
              </a:rPr>
              <a:t> </a:t>
            </a:r>
            <a:r>
              <a:rPr lang="en-US" sz="4800" dirty="0" err="1">
                <a:latin typeface="Calibri" charset="0"/>
              </a:rPr>
              <a:t>vs</a:t>
            </a:r>
            <a:r>
              <a:rPr lang="en-US" sz="4800" dirty="0">
                <a:latin typeface="Calibri" charset="0"/>
              </a:rPr>
              <a:t> Lento</a:t>
            </a:r>
          </a:p>
        </p:txBody>
      </p:sp>
      <p:sp>
        <p:nvSpPr>
          <p:cNvPr id="69635" name="Rectangle 2"/>
          <p:cNvSpPr txBox="1">
            <a:spLocks noChangeArrowheads="1"/>
          </p:cNvSpPr>
          <p:nvPr/>
        </p:nvSpPr>
        <p:spPr bwMode="auto">
          <a:xfrm>
            <a:off x="101600" y="952500"/>
            <a:ext cx="7315200" cy="83439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9" tIns="65020" rIns="130039" bIns="65020"/>
          <a:lstStyle>
            <a:lvl1pPr marL="887413" indent="-487363" defTabSz="649288" eaLnBrk="0" hangingPunct="0">
              <a:defRPr sz="4300">
                <a:solidFill>
                  <a:srgbClr val="FEFEF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649288" eaLnBrk="0" hangingPunct="0">
              <a:defRPr sz="4300">
                <a:solidFill>
                  <a:srgbClr val="FEFEF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649288" eaLnBrk="0" hangingPunct="0">
              <a:defRPr sz="4300">
                <a:solidFill>
                  <a:srgbClr val="FEFEF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649288" eaLnBrk="0" hangingPunct="0">
              <a:defRPr sz="4300">
                <a:solidFill>
                  <a:srgbClr val="FEFEF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649288" eaLnBrk="0" hangingPunct="0">
              <a:defRPr sz="4300">
                <a:solidFill>
                  <a:srgbClr val="FEFEF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EFEF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EFEF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EFEF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EFEF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3200" b="1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Bloqueo</a:t>
            </a:r>
            <a:r>
              <a:rPr lang="en-US" sz="3200" b="1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Lento</a:t>
            </a:r>
            <a:r>
              <a:rPr lang="en-US" sz="3200" b="1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3200" b="1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Rxn</a:t>
            </a:r>
            <a:r>
              <a:rPr lang="en-US" sz="3200" b="1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Cortical</a:t>
            </a:r>
            <a:endParaRPr lang="en-US" sz="3200" b="1" dirty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32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Reacción</a:t>
            </a: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cortical, 15,000 </a:t>
            </a:r>
            <a:r>
              <a:rPr lang="en-US" sz="32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gránulos</a:t>
            </a:r>
            <a:endParaRPr lang="en-US" sz="3200" dirty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32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Ccontenido</a:t>
            </a: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?</a:t>
            </a:r>
            <a:endParaRPr lang="en-US" sz="3200" dirty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3200" b="1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Proteasa</a:t>
            </a:r>
            <a:r>
              <a:rPr lang="en-US" sz="3200" b="1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de </a:t>
            </a:r>
            <a:r>
              <a:rPr lang="en-US" sz="3200" b="1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serinas</a:t>
            </a:r>
            <a:r>
              <a:rPr lang="en-US" sz="3200" b="1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para la </a:t>
            </a:r>
            <a:r>
              <a:rPr lang="en-US" sz="3200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proteinas</a:t>
            </a:r>
            <a:r>
              <a:rPr lang="en-US" sz="32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que</a:t>
            </a:r>
            <a:r>
              <a:rPr lang="en-US" sz="32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conectan</a:t>
            </a:r>
            <a:r>
              <a:rPr lang="en-US" sz="32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membrana</a:t>
            </a: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vitelina</a:t>
            </a:r>
            <a:r>
              <a:rPr lang="en-US" sz="32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y </a:t>
            </a:r>
            <a:r>
              <a:rPr lang="en-US" sz="3200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membrana</a:t>
            </a:r>
            <a:r>
              <a:rPr lang="en-US" sz="32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celular</a:t>
            </a: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, se </a:t>
            </a:r>
            <a:r>
              <a:rPr lang="en-US" sz="32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suelte</a:t>
            </a:r>
            <a:endParaRPr lang="en-US" sz="3200" dirty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3200" b="1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Mucopolisacáridos</a:t>
            </a: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,  </a:t>
            </a:r>
            <a:r>
              <a:rPr lang="en-US" sz="32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separan</a:t>
            </a: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o </a:t>
            </a:r>
            <a:r>
              <a:rPr lang="en-US" sz="32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elevan</a:t>
            </a: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la </a:t>
            </a:r>
            <a:r>
              <a:rPr lang="en-US" sz="32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membrana</a:t>
            </a: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vitelina</a:t>
            </a: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que</a:t>
            </a: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ahora</a:t>
            </a: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es</a:t>
            </a: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de </a:t>
            </a:r>
            <a:r>
              <a:rPr lang="en-US" sz="32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fecundación</a:t>
            </a: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por</a:t>
            </a: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osmosis</a:t>
            </a:r>
          </a:p>
          <a:p>
            <a:pPr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32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Udx</a:t>
            </a: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1 – produce H2O2</a:t>
            </a:r>
          </a:p>
          <a:p>
            <a:pPr lvl="2"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OVOP – </a:t>
            </a:r>
            <a:r>
              <a:rPr lang="en-US" sz="32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metaboliza</a:t>
            </a: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H2O2</a:t>
            </a:r>
          </a:p>
          <a:p>
            <a:pPr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32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Transglutaminasa</a:t>
            </a: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32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Endurecen</a:t>
            </a: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la </a:t>
            </a:r>
            <a:r>
              <a:rPr lang="en-US" sz="32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membrana</a:t>
            </a:r>
            <a:endParaRPr lang="en-US" sz="3200" dirty="0" smtClean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spcBef>
                <a:spcPct val="20000"/>
              </a:spcBef>
              <a:buFont typeface="Arial" charset="0"/>
              <a:buChar char="•"/>
            </a:pPr>
            <a:endParaRPr lang="en-US" sz="2800" dirty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Screen Shot 2016-03-30 at 11.52.0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1524000"/>
            <a:ext cx="5342207" cy="541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8351" y="7505700"/>
            <a:ext cx="630409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Progreso</a:t>
            </a:r>
            <a:r>
              <a:rPr lang="en-US" sz="2800" dirty="0" smtClean="0">
                <a:solidFill>
                  <a:schemeClr val="tx1"/>
                </a:solidFill>
              </a:rPr>
              <a:t> de la </a:t>
            </a:r>
            <a:r>
              <a:rPr lang="en-US" sz="2800" dirty="0" err="1" smtClean="0">
                <a:solidFill>
                  <a:schemeClr val="tx1"/>
                </a:solidFill>
              </a:rPr>
              <a:t>fecundación</a:t>
            </a:r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err="1" smtClean="0">
                <a:solidFill>
                  <a:schemeClr val="tx1"/>
                </a:solidFill>
              </a:rPr>
              <a:t>Esperm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pegados</a:t>
            </a:r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Rx cortical </a:t>
            </a:r>
            <a:r>
              <a:rPr lang="en-US" sz="2800" dirty="0" err="1" smtClean="0">
                <a:solidFill>
                  <a:schemeClr val="tx1"/>
                </a:solidFill>
              </a:rPr>
              <a:t>desde</a:t>
            </a:r>
            <a:r>
              <a:rPr lang="en-US" sz="2800" dirty="0" smtClean="0">
                <a:solidFill>
                  <a:schemeClr val="tx1"/>
                </a:solidFill>
              </a:rPr>
              <a:t> el </a:t>
            </a:r>
            <a:r>
              <a:rPr lang="en-US" sz="2800" dirty="0" err="1" smtClean="0">
                <a:solidFill>
                  <a:schemeClr val="tx1"/>
                </a:solidFill>
              </a:rPr>
              <a:t>punto</a:t>
            </a:r>
            <a:r>
              <a:rPr lang="en-US" sz="2800" dirty="0" smtClean="0">
                <a:solidFill>
                  <a:schemeClr val="tx1"/>
                </a:solidFill>
              </a:rPr>
              <a:t> de </a:t>
            </a:r>
            <a:r>
              <a:rPr lang="en-US" sz="2800" dirty="0" err="1" smtClean="0">
                <a:solidFill>
                  <a:schemeClr val="tx1"/>
                </a:solidFill>
              </a:rPr>
              <a:t>fecundación</a:t>
            </a:r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err="1" smtClean="0">
                <a:solidFill>
                  <a:schemeClr val="tx1"/>
                </a:solidFill>
              </a:rPr>
              <a:t>Membrana</a:t>
            </a:r>
            <a:r>
              <a:rPr lang="en-US" sz="2800" dirty="0" smtClean="0">
                <a:solidFill>
                  <a:schemeClr val="tx1"/>
                </a:solidFill>
              </a:rPr>
              <a:t> se </a:t>
            </a:r>
            <a:r>
              <a:rPr lang="en-US" sz="2800" dirty="0" err="1" smtClean="0">
                <a:solidFill>
                  <a:schemeClr val="tx1"/>
                </a:solidFill>
              </a:rPr>
              <a:t>separa</a:t>
            </a:r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Sperm se </a:t>
            </a:r>
            <a:r>
              <a:rPr lang="en-US" sz="2800" dirty="0" err="1" smtClean="0">
                <a:solidFill>
                  <a:schemeClr val="tx1"/>
                </a:solidFill>
              </a:rPr>
              <a:t>caen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Screen shot 2014-03-16 at 1.53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0"/>
            <a:ext cx="12344400" cy="901700"/>
          </a:xfrm>
        </p:spPr>
        <p:txBody>
          <a:bodyPr/>
          <a:lstStyle/>
          <a:p>
            <a:pPr eaLnBrk="1" hangingPunct="1"/>
            <a:r>
              <a:rPr lang="en-US" sz="4800">
                <a:latin typeface="Calibri" charset="0"/>
              </a:rPr>
              <a:t>Activacion del Metabolismo</a:t>
            </a:r>
          </a:p>
        </p:txBody>
      </p:sp>
      <p:pic>
        <p:nvPicPr>
          <p:cNvPr id="3" name="Picture 2" descr="Screen Shot 2016-03-31 at 10.03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066800"/>
            <a:ext cx="11887200" cy="6705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3600" y="7848600"/>
            <a:ext cx="1173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A) </a:t>
            </a:r>
            <a:r>
              <a:rPr lang="en-US" sz="2400" dirty="0" err="1" smtClean="0">
                <a:solidFill>
                  <a:schemeClr val="tx1"/>
                </a:solidFill>
              </a:rPr>
              <a:t>Activación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por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espermatozoide-liberación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proteasa</a:t>
            </a:r>
            <a:r>
              <a:rPr lang="en-US" sz="2400" b="1" dirty="0" smtClean="0">
                <a:solidFill>
                  <a:schemeClr val="tx1"/>
                </a:solidFill>
              </a:rPr>
              <a:t> de </a:t>
            </a:r>
            <a:r>
              <a:rPr lang="en-US" sz="2400" b="1" dirty="0" err="1" smtClean="0">
                <a:solidFill>
                  <a:schemeClr val="tx1"/>
                </a:solidFill>
              </a:rPr>
              <a:t>serina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degradan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las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proteinas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que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anclan</a:t>
            </a:r>
            <a:r>
              <a:rPr lang="en-US" sz="2400" dirty="0" smtClean="0">
                <a:solidFill>
                  <a:schemeClr val="tx1"/>
                </a:solidFill>
              </a:rPr>
              <a:t> la </a:t>
            </a:r>
            <a:r>
              <a:rPr lang="en-US" sz="2400" dirty="0" err="1" smtClean="0">
                <a:solidFill>
                  <a:schemeClr val="tx1"/>
                </a:solidFill>
              </a:rPr>
              <a:t>membrana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vitelina</a:t>
            </a:r>
            <a:r>
              <a:rPr lang="en-US" sz="2400" dirty="0" smtClean="0">
                <a:solidFill>
                  <a:schemeClr val="tx1"/>
                </a:solidFill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</a:rPr>
              <a:t>Mucopolisacaridos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liberados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causan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entrada</a:t>
            </a:r>
            <a:r>
              <a:rPr lang="en-US" sz="2400" dirty="0" smtClean="0">
                <a:solidFill>
                  <a:schemeClr val="tx1"/>
                </a:solidFill>
              </a:rPr>
              <a:t> de </a:t>
            </a:r>
            <a:r>
              <a:rPr lang="en-US" sz="2400" dirty="0" err="1" smtClean="0">
                <a:solidFill>
                  <a:schemeClr val="tx1"/>
                </a:solidFill>
              </a:rPr>
              <a:t>agua</a:t>
            </a:r>
            <a:r>
              <a:rPr lang="en-US" sz="2400" dirty="0" smtClean="0">
                <a:solidFill>
                  <a:schemeClr val="tx1"/>
                </a:solidFill>
              </a:rPr>
              <a:t>, se </a:t>
            </a:r>
            <a:r>
              <a:rPr lang="en-US" sz="2400" dirty="0" err="1" smtClean="0">
                <a:solidFill>
                  <a:schemeClr val="tx1"/>
                </a:solidFill>
              </a:rPr>
              <a:t>eleva</a:t>
            </a:r>
            <a:r>
              <a:rPr lang="en-US" sz="2400" dirty="0" smtClean="0">
                <a:solidFill>
                  <a:schemeClr val="tx1"/>
                </a:solidFill>
              </a:rPr>
              <a:t> la </a:t>
            </a:r>
            <a:r>
              <a:rPr lang="en-US" sz="2400" dirty="0" err="1" smtClean="0">
                <a:solidFill>
                  <a:schemeClr val="tx1"/>
                </a:solidFill>
              </a:rPr>
              <a:t>membrana</a:t>
            </a:r>
            <a:r>
              <a:rPr lang="en-US" sz="2400" dirty="0" smtClean="0">
                <a:solidFill>
                  <a:schemeClr val="tx1"/>
                </a:solidFill>
              </a:rPr>
              <a:t>,  </a:t>
            </a:r>
            <a:r>
              <a:rPr lang="en-US" sz="2400" b="1" dirty="0" err="1" smtClean="0">
                <a:solidFill>
                  <a:schemeClr val="tx1"/>
                </a:solidFill>
              </a:rPr>
              <a:t>Udx</a:t>
            </a:r>
            <a:r>
              <a:rPr lang="en-US" sz="2400" b="1" dirty="0" smtClean="0">
                <a:solidFill>
                  <a:schemeClr val="tx1"/>
                </a:solidFill>
              </a:rPr>
              <a:t> 1 </a:t>
            </a:r>
            <a:r>
              <a:rPr lang="en-US" sz="2400" dirty="0" smtClean="0">
                <a:solidFill>
                  <a:schemeClr val="tx1"/>
                </a:solidFill>
              </a:rPr>
              <a:t>produce </a:t>
            </a:r>
            <a:r>
              <a:rPr lang="en-US" sz="2400" dirty="0" err="1" smtClean="0">
                <a:solidFill>
                  <a:schemeClr val="tx1"/>
                </a:solidFill>
              </a:rPr>
              <a:t>peroxido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b="1" dirty="0" smtClean="0">
                <a:solidFill>
                  <a:schemeClr val="tx1"/>
                </a:solidFill>
              </a:rPr>
              <a:t>OVOP</a:t>
            </a:r>
            <a:r>
              <a:rPr lang="en-US" sz="2400" dirty="0" smtClean="0">
                <a:solidFill>
                  <a:schemeClr val="tx1"/>
                </a:solidFill>
              </a:rPr>
              <a:t> y </a:t>
            </a:r>
            <a:r>
              <a:rPr lang="en-US" sz="2400" b="1" dirty="0" smtClean="0">
                <a:solidFill>
                  <a:schemeClr val="tx1"/>
                </a:solidFill>
              </a:rPr>
              <a:t>TG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endurecen</a:t>
            </a:r>
            <a:r>
              <a:rPr lang="en-US" sz="2400" dirty="0" smtClean="0">
                <a:solidFill>
                  <a:schemeClr val="tx1"/>
                </a:solidFill>
              </a:rPr>
              <a:t> la </a:t>
            </a:r>
            <a:r>
              <a:rPr lang="en-US" sz="2400" dirty="0" err="1" smtClean="0">
                <a:solidFill>
                  <a:schemeClr val="tx1"/>
                </a:solidFill>
              </a:rPr>
              <a:t>membrana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vitelina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que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ahora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es</a:t>
            </a:r>
            <a:r>
              <a:rPr lang="en-US" sz="2400" dirty="0" smtClean="0">
                <a:solidFill>
                  <a:schemeClr val="tx1"/>
                </a:solidFill>
              </a:rPr>
              <a:t> de </a:t>
            </a:r>
            <a:r>
              <a:rPr lang="en-US" sz="2400" dirty="0" err="1" smtClean="0">
                <a:solidFill>
                  <a:schemeClr val="tx1"/>
                </a:solidFill>
              </a:rPr>
              <a:t>fecundación</a:t>
            </a:r>
            <a:r>
              <a:rPr lang="en-US" sz="2400" dirty="0" smtClean="0">
                <a:solidFill>
                  <a:schemeClr val="tx1"/>
                </a:solidFill>
              </a:rPr>
              <a:t>. B) </a:t>
            </a:r>
            <a:r>
              <a:rPr lang="en-US" sz="2400" dirty="0" err="1" smtClean="0">
                <a:solidFill>
                  <a:schemeClr val="tx1"/>
                </a:solidFill>
              </a:rPr>
              <a:t>Microscopia</a:t>
            </a:r>
            <a:r>
              <a:rPr lang="en-US" sz="2400" dirty="0" smtClean="0">
                <a:solidFill>
                  <a:schemeClr val="tx1"/>
                </a:solidFill>
              </a:rPr>
              <a:t> electronica de </a:t>
            </a:r>
            <a:r>
              <a:rPr lang="en-US" sz="2400" dirty="0" err="1" smtClean="0">
                <a:solidFill>
                  <a:schemeClr val="tx1"/>
                </a:solidFill>
              </a:rPr>
              <a:t>membrana</a:t>
            </a:r>
            <a:r>
              <a:rPr lang="en-US" sz="2400" dirty="0" smtClean="0">
                <a:solidFill>
                  <a:schemeClr val="tx1"/>
                </a:solidFill>
              </a:rPr>
              <a:t> antes y </a:t>
            </a:r>
            <a:r>
              <a:rPr lang="en-US" sz="2400" dirty="0" err="1" smtClean="0">
                <a:solidFill>
                  <a:schemeClr val="tx1"/>
                </a:solidFill>
              </a:rPr>
              <a:t>despues</a:t>
            </a:r>
            <a:r>
              <a:rPr lang="en-US" sz="2400" dirty="0" smtClean="0">
                <a:solidFill>
                  <a:schemeClr val="tx1"/>
                </a:solidFill>
              </a:rPr>
              <a:t> de la </a:t>
            </a:r>
            <a:r>
              <a:rPr lang="en-US" sz="2400" dirty="0" err="1" smtClean="0">
                <a:solidFill>
                  <a:schemeClr val="tx1"/>
                </a:solidFill>
              </a:rPr>
              <a:t>Rxn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Screen shot 2014-03-16 at 1.53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1"/>
          <p:cNvSpPr>
            <a:spLocks noGrp="1" noChangeArrowheads="1"/>
          </p:cNvSpPr>
          <p:nvPr>
            <p:ph type="title"/>
          </p:nvPr>
        </p:nvSpPr>
        <p:spPr>
          <a:xfrm>
            <a:off x="215900" y="228600"/>
            <a:ext cx="12344400" cy="901700"/>
          </a:xfrm>
        </p:spPr>
        <p:txBody>
          <a:bodyPr/>
          <a:lstStyle/>
          <a:p>
            <a:pPr eaLnBrk="1" hangingPunct="1"/>
            <a:r>
              <a:rPr lang="en-US" sz="4800">
                <a:latin typeface="Calibri" charset="0"/>
              </a:rPr>
              <a:t>Objetivos</a:t>
            </a:r>
          </a:p>
        </p:txBody>
      </p:sp>
      <p:sp>
        <p:nvSpPr>
          <p:cNvPr id="38915" name="Rectangle 2"/>
          <p:cNvSpPr>
            <a:spLocks noGrp="1" noChangeArrowheads="1"/>
          </p:cNvSpPr>
          <p:nvPr>
            <p:ph idx="1"/>
          </p:nvPr>
        </p:nvSpPr>
        <p:spPr>
          <a:xfrm>
            <a:off x="76200" y="1104900"/>
            <a:ext cx="12344400" cy="7378700"/>
          </a:xfrm>
        </p:spPr>
        <p:txBody>
          <a:bodyPr/>
          <a:lstStyle/>
          <a:p>
            <a:pPr marL="887413" eaLnBrk="1" hangingPunct="1"/>
            <a:r>
              <a:rPr lang="en-US" dirty="0">
                <a:latin typeface="Calibri" charset="0"/>
              </a:rPr>
              <a:t>Al </a:t>
            </a:r>
            <a:r>
              <a:rPr lang="en-US" dirty="0" err="1">
                <a:latin typeface="Calibri" charset="0"/>
              </a:rPr>
              <a:t>terminar</a:t>
            </a:r>
            <a:r>
              <a:rPr lang="en-US" dirty="0">
                <a:latin typeface="Calibri" charset="0"/>
              </a:rPr>
              <a:t> la </a:t>
            </a:r>
            <a:r>
              <a:rPr lang="en-US" dirty="0" err="1">
                <a:latin typeface="Calibri" charset="0"/>
              </a:rPr>
              <a:t>conferencia</a:t>
            </a:r>
            <a:r>
              <a:rPr lang="en-US" dirty="0">
                <a:latin typeface="Calibri" charset="0"/>
              </a:rPr>
              <a:t> los </a:t>
            </a:r>
            <a:r>
              <a:rPr lang="en-US" dirty="0" err="1">
                <a:latin typeface="Calibri" charset="0"/>
              </a:rPr>
              <a:t>estudiantes</a:t>
            </a:r>
            <a:r>
              <a:rPr lang="en-US" dirty="0">
                <a:latin typeface="Calibri" charset="0"/>
              </a:rPr>
              <a:t> </a:t>
            </a:r>
            <a:r>
              <a:rPr lang="en-US" dirty="0" err="1">
                <a:latin typeface="Calibri" charset="0"/>
              </a:rPr>
              <a:t>estarán</a:t>
            </a:r>
            <a:r>
              <a:rPr lang="en-US" dirty="0">
                <a:latin typeface="Calibri" charset="0"/>
              </a:rPr>
              <a:t> </a:t>
            </a:r>
            <a:r>
              <a:rPr lang="en-US" dirty="0" err="1">
                <a:latin typeface="Calibri" charset="0"/>
              </a:rPr>
              <a:t>capacitados</a:t>
            </a:r>
            <a:r>
              <a:rPr lang="en-US" dirty="0">
                <a:latin typeface="Calibri" charset="0"/>
              </a:rPr>
              <a:t> para:</a:t>
            </a:r>
          </a:p>
          <a:p>
            <a:pPr marL="887413" eaLnBrk="1" hangingPunct="1"/>
            <a:r>
              <a:rPr lang="en-US" sz="4000" dirty="0" err="1">
                <a:latin typeface="Calibri" charset="0"/>
              </a:rPr>
              <a:t>Describir</a:t>
            </a:r>
            <a:r>
              <a:rPr lang="en-US" sz="4000" dirty="0">
                <a:latin typeface="Calibri" charset="0"/>
              </a:rPr>
              <a:t> la </a:t>
            </a:r>
            <a:r>
              <a:rPr lang="en-US" sz="4000" dirty="0" err="1">
                <a:latin typeface="Calibri" charset="0"/>
              </a:rPr>
              <a:t>estructura</a:t>
            </a:r>
            <a:r>
              <a:rPr lang="en-US" sz="4000" dirty="0">
                <a:latin typeface="Calibri" charset="0"/>
              </a:rPr>
              <a:t> de los </a:t>
            </a:r>
            <a:r>
              <a:rPr lang="en-US" sz="4000" dirty="0" err="1">
                <a:latin typeface="Calibri" charset="0"/>
              </a:rPr>
              <a:t>gametos</a:t>
            </a:r>
            <a:endParaRPr lang="en-US" sz="4000" dirty="0">
              <a:latin typeface="Calibri" charset="0"/>
            </a:endParaRPr>
          </a:p>
          <a:p>
            <a:pPr marL="887413" eaLnBrk="1" hangingPunct="1"/>
            <a:r>
              <a:rPr lang="en-US" sz="4000" dirty="0" err="1">
                <a:latin typeface="Calibri" charset="0"/>
              </a:rPr>
              <a:t>Describir</a:t>
            </a:r>
            <a:r>
              <a:rPr lang="en-US" sz="4000" dirty="0">
                <a:latin typeface="Calibri" charset="0"/>
              </a:rPr>
              <a:t> los </a:t>
            </a:r>
            <a:r>
              <a:rPr lang="en-US" sz="4000" dirty="0" err="1">
                <a:latin typeface="Calibri" charset="0"/>
              </a:rPr>
              <a:t>eventos</a:t>
            </a:r>
            <a:r>
              <a:rPr lang="en-US" sz="4000" dirty="0">
                <a:latin typeface="Calibri" charset="0"/>
              </a:rPr>
              <a:t> antes, </a:t>
            </a:r>
            <a:r>
              <a:rPr lang="en-US" sz="4000" dirty="0" err="1">
                <a:latin typeface="Calibri" charset="0"/>
              </a:rPr>
              <a:t>durante</a:t>
            </a:r>
            <a:r>
              <a:rPr lang="en-US" sz="4000" dirty="0">
                <a:latin typeface="Calibri" charset="0"/>
              </a:rPr>
              <a:t> y </a:t>
            </a:r>
            <a:r>
              <a:rPr lang="en-US" sz="4000" dirty="0" err="1">
                <a:latin typeface="Calibri" charset="0"/>
              </a:rPr>
              <a:t>depues</a:t>
            </a:r>
            <a:r>
              <a:rPr lang="en-US" sz="4000" dirty="0">
                <a:latin typeface="Calibri" charset="0"/>
              </a:rPr>
              <a:t> del </a:t>
            </a:r>
            <a:r>
              <a:rPr lang="en-US" sz="4000" dirty="0" err="1">
                <a:latin typeface="Calibri" charset="0"/>
              </a:rPr>
              <a:t>reconocimiento</a:t>
            </a:r>
            <a:r>
              <a:rPr lang="en-US" sz="4000" dirty="0">
                <a:latin typeface="Calibri" charset="0"/>
              </a:rPr>
              <a:t> entre </a:t>
            </a:r>
            <a:r>
              <a:rPr lang="en-US" sz="4000" dirty="0" err="1">
                <a:latin typeface="Calibri" charset="0"/>
              </a:rPr>
              <a:t>gametos</a:t>
            </a:r>
            <a:endParaRPr lang="en-US" sz="4000" dirty="0">
              <a:latin typeface="Calibri" charset="0"/>
            </a:endParaRPr>
          </a:p>
          <a:p>
            <a:pPr marL="1457325" lvl="1" eaLnBrk="1" hangingPunct="1"/>
            <a:r>
              <a:rPr lang="en-US" sz="3400" dirty="0" err="1">
                <a:latin typeface="Calibri" charset="0"/>
              </a:rPr>
              <a:t>Reacción</a:t>
            </a:r>
            <a:r>
              <a:rPr lang="en-US" sz="3400" dirty="0">
                <a:latin typeface="Calibri" charset="0"/>
              </a:rPr>
              <a:t> </a:t>
            </a:r>
            <a:r>
              <a:rPr lang="en-US" sz="3400" dirty="0" err="1">
                <a:latin typeface="Calibri" charset="0"/>
              </a:rPr>
              <a:t>acrosomal</a:t>
            </a:r>
            <a:endParaRPr lang="en-US" sz="3400" dirty="0">
              <a:latin typeface="Calibri" charset="0"/>
            </a:endParaRPr>
          </a:p>
          <a:p>
            <a:pPr marL="1457325" lvl="1" eaLnBrk="1" hangingPunct="1"/>
            <a:r>
              <a:rPr lang="en-US" sz="3400" dirty="0" err="1">
                <a:latin typeface="Calibri" charset="0"/>
              </a:rPr>
              <a:t>Bloqueo</a:t>
            </a:r>
            <a:r>
              <a:rPr lang="en-US" sz="3400" dirty="0">
                <a:latin typeface="Calibri" charset="0"/>
              </a:rPr>
              <a:t> de </a:t>
            </a:r>
            <a:r>
              <a:rPr lang="en-US" sz="3400" dirty="0" err="1">
                <a:latin typeface="Calibri" charset="0"/>
              </a:rPr>
              <a:t>polispermia</a:t>
            </a:r>
            <a:endParaRPr lang="en-US" sz="3400" dirty="0">
              <a:latin typeface="Calibri" charset="0"/>
            </a:endParaRPr>
          </a:p>
          <a:p>
            <a:pPr marL="1457325" lvl="1" eaLnBrk="1" hangingPunct="1"/>
            <a:r>
              <a:rPr lang="en-US" sz="3400" dirty="0" err="1" smtClean="0">
                <a:latin typeface="Calibri" charset="0"/>
              </a:rPr>
              <a:t>Activaci</a:t>
            </a:r>
            <a:r>
              <a:rPr lang="en-US" sz="3400" dirty="0" err="1" smtClean="0">
                <a:latin typeface="Calibri" charset="0"/>
              </a:rPr>
              <a:t>ó</a:t>
            </a:r>
            <a:r>
              <a:rPr lang="en-US" sz="3400" dirty="0" err="1" smtClean="0">
                <a:latin typeface="Calibri" charset="0"/>
              </a:rPr>
              <a:t>n</a:t>
            </a:r>
            <a:r>
              <a:rPr lang="en-US" sz="3400" dirty="0" smtClean="0">
                <a:latin typeface="Calibri" charset="0"/>
              </a:rPr>
              <a:t> </a:t>
            </a:r>
            <a:r>
              <a:rPr lang="en-US" sz="3400" dirty="0">
                <a:latin typeface="Calibri" charset="0"/>
              </a:rPr>
              <a:t>del </a:t>
            </a:r>
            <a:r>
              <a:rPr lang="en-US" sz="3400" dirty="0" err="1">
                <a:latin typeface="Calibri" charset="0"/>
              </a:rPr>
              <a:t>huevo</a:t>
            </a:r>
            <a:endParaRPr lang="en-US" sz="3400" dirty="0">
              <a:latin typeface="Calibri" charset="0"/>
            </a:endParaRPr>
          </a:p>
          <a:p>
            <a:pPr marL="1457325" lvl="1" eaLnBrk="1" hangingPunct="1"/>
            <a:r>
              <a:rPr lang="en-US" sz="3400" dirty="0" err="1">
                <a:latin typeface="Calibri" charset="0"/>
              </a:rPr>
              <a:t>Fusión</a:t>
            </a:r>
            <a:r>
              <a:rPr lang="en-US" sz="3400" dirty="0">
                <a:latin typeface="Calibri" charset="0"/>
              </a:rPr>
              <a:t> de los </a:t>
            </a:r>
            <a:r>
              <a:rPr lang="en-US" sz="3400" dirty="0" err="1">
                <a:latin typeface="Calibri" charset="0"/>
              </a:rPr>
              <a:t>pronúcleos</a:t>
            </a:r>
            <a:endParaRPr lang="en-US" sz="3400" dirty="0">
              <a:latin typeface="Calibri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Screen shot 2014-03-16 at 1.53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0"/>
            <a:ext cx="12344400" cy="901700"/>
          </a:xfrm>
        </p:spPr>
        <p:txBody>
          <a:bodyPr/>
          <a:lstStyle/>
          <a:p>
            <a:pPr eaLnBrk="1" hangingPunct="1"/>
            <a:r>
              <a:rPr lang="en-US" sz="4800" dirty="0" err="1">
                <a:latin typeface="Calibri" charset="0"/>
              </a:rPr>
              <a:t>Polispermia</a:t>
            </a:r>
            <a:r>
              <a:rPr lang="en-US" sz="4800" dirty="0">
                <a:latin typeface="Calibri" charset="0"/>
              </a:rPr>
              <a:t>: </a:t>
            </a:r>
            <a:r>
              <a:rPr lang="en-US" sz="4800" dirty="0" err="1">
                <a:latin typeface="Calibri" charset="0"/>
              </a:rPr>
              <a:t>Bloqueos</a:t>
            </a:r>
            <a:r>
              <a:rPr lang="en-US" sz="4800" dirty="0">
                <a:latin typeface="Calibri" charset="0"/>
              </a:rPr>
              <a:t>: </a:t>
            </a:r>
            <a:r>
              <a:rPr lang="en-US" sz="4800" dirty="0" err="1" smtClean="0">
                <a:latin typeface="Calibri" charset="0"/>
              </a:rPr>
              <a:t>Rápidos</a:t>
            </a:r>
            <a:r>
              <a:rPr lang="en-US" sz="4800" dirty="0" smtClean="0">
                <a:latin typeface="Calibri" charset="0"/>
              </a:rPr>
              <a:t> </a:t>
            </a:r>
            <a:r>
              <a:rPr lang="en-US" sz="4800" dirty="0" err="1">
                <a:latin typeface="Calibri" charset="0"/>
              </a:rPr>
              <a:t>vs</a:t>
            </a:r>
            <a:r>
              <a:rPr lang="en-US" sz="4800" dirty="0">
                <a:latin typeface="Calibri" charset="0"/>
              </a:rPr>
              <a:t> Lento</a:t>
            </a:r>
          </a:p>
        </p:txBody>
      </p:sp>
      <p:sp>
        <p:nvSpPr>
          <p:cNvPr id="69635" name="Rectangle 2"/>
          <p:cNvSpPr txBox="1">
            <a:spLocks noChangeArrowheads="1"/>
          </p:cNvSpPr>
          <p:nvPr/>
        </p:nvSpPr>
        <p:spPr bwMode="auto">
          <a:xfrm>
            <a:off x="-127000" y="838200"/>
            <a:ext cx="6934200" cy="83439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9" tIns="65020" rIns="130039" bIns="65020"/>
          <a:lstStyle>
            <a:lvl1pPr marL="887413" indent="-487363" defTabSz="649288" eaLnBrk="0" hangingPunct="0">
              <a:defRPr sz="4300">
                <a:solidFill>
                  <a:srgbClr val="FEFEF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649288" eaLnBrk="0" hangingPunct="0">
              <a:defRPr sz="4300">
                <a:solidFill>
                  <a:srgbClr val="FEFEF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649288" eaLnBrk="0" hangingPunct="0">
              <a:defRPr sz="4300">
                <a:solidFill>
                  <a:srgbClr val="FEFEF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649288" eaLnBrk="0" hangingPunct="0">
              <a:defRPr sz="4300">
                <a:solidFill>
                  <a:srgbClr val="FEFEF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649288" eaLnBrk="0" hangingPunct="0">
              <a:defRPr sz="4300">
                <a:solidFill>
                  <a:srgbClr val="FEFEF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EFEF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EFEF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EFEF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EFEF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800" b="1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Bloqueo</a:t>
            </a:r>
            <a:r>
              <a:rPr lang="en-US" sz="2800" b="1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Lento</a:t>
            </a:r>
            <a:r>
              <a:rPr lang="en-US" sz="2800" b="1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2800" b="1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Rxn</a:t>
            </a:r>
            <a:r>
              <a:rPr lang="en-US" sz="2800" b="1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Cortical</a:t>
            </a:r>
            <a:endParaRPr lang="en-US" sz="2800" b="1" dirty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800" b="1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Calcio</a:t>
            </a:r>
            <a:r>
              <a:rPr lang="en-US" sz="28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28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gatilla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de la </a:t>
            </a:r>
            <a:r>
              <a:rPr lang="en-US" sz="28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reacción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igual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que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en la </a:t>
            </a:r>
            <a:r>
              <a:rPr lang="en-US" sz="28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Rxn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acrosomal</a:t>
            </a:r>
            <a:endParaRPr lang="en-US" sz="2800" dirty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8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Oleada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desde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punto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de </a:t>
            </a:r>
            <a:r>
              <a:rPr lang="en-US" sz="28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fecundación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se </a:t>
            </a:r>
            <a:r>
              <a:rPr lang="en-US" sz="2800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extiende</a:t>
            </a:r>
            <a:r>
              <a:rPr lang="en-US" sz="28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activa</a:t>
            </a:r>
            <a:r>
              <a:rPr lang="en-US" sz="28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los </a:t>
            </a:r>
            <a:r>
              <a:rPr lang="en-US" sz="28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gránulos</a:t>
            </a:r>
            <a:endParaRPr lang="en-US" sz="2800" dirty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8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Huevo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con GFP </a:t>
            </a:r>
            <a:r>
              <a:rPr lang="en-US" sz="28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unida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a </a:t>
            </a:r>
            <a:r>
              <a:rPr lang="en-US" sz="28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promotor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de gen </a:t>
            </a:r>
            <a:r>
              <a:rPr lang="en-US" sz="28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activado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por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Ca2+</a:t>
            </a:r>
            <a:endParaRPr lang="en-US" sz="2800" dirty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8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Huevos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sin </a:t>
            </a:r>
            <a:r>
              <a:rPr lang="en-US" sz="2800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fecundar</a:t>
            </a:r>
            <a:r>
              <a:rPr lang="en-US" sz="28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y sin </a:t>
            </a:r>
            <a:r>
              <a:rPr lang="en-US" sz="2800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calcio</a:t>
            </a:r>
            <a:r>
              <a:rPr lang="en-US" sz="28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en el </a:t>
            </a:r>
            <a:r>
              <a:rPr lang="en-US" sz="28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medio</a:t>
            </a:r>
            <a:r>
              <a:rPr lang="en-US" sz="28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externo</a:t>
            </a:r>
            <a:endParaRPr lang="en-US" sz="2800" dirty="0" smtClean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2"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8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Incubado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con A23187 –</a:t>
            </a:r>
            <a:r>
              <a:rPr lang="en-US" sz="28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ionoforo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Ca2+</a:t>
            </a:r>
          </a:p>
          <a:p>
            <a:pPr lvl="2"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Sin </a:t>
            </a:r>
            <a:r>
              <a:rPr lang="en-US" sz="28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espermatozoide</a:t>
            </a:r>
            <a:endParaRPr lang="en-US" sz="2800" dirty="0" smtClean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2"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8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Ocurre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la </a:t>
            </a:r>
            <a:r>
              <a:rPr lang="en-US" sz="28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reacción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cortical!</a:t>
            </a:r>
          </a:p>
          <a:p>
            <a:pPr lvl="1"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El Ca+2 </a:t>
            </a:r>
            <a:r>
              <a:rPr lang="en-US" sz="28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viene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del interior del </a:t>
            </a:r>
            <a:r>
              <a:rPr lang="en-US" sz="28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huevo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???</a:t>
            </a:r>
          </a:p>
          <a:p>
            <a:pPr lvl="1"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AB contra </a:t>
            </a:r>
            <a:r>
              <a:rPr lang="en-US" sz="28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canales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de Ca2+, </a:t>
            </a:r>
            <a:r>
              <a:rPr lang="en-US" sz="28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dependiente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de Ca2+</a:t>
            </a:r>
          </a:p>
          <a:p>
            <a:pPr lvl="1"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En RE </a:t>
            </a:r>
            <a:r>
              <a:rPr lang="en-US" sz="28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asociado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a </a:t>
            </a:r>
            <a:r>
              <a:rPr lang="en-US" sz="28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gránulos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corticales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endParaRPr lang="en-US" sz="2800" dirty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spcBef>
                <a:spcPct val="20000"/>
              </a:spcBef>
              <a:buFont typeface="Arial" charset="0"/>
              <a:buChar char="•"/>
            </a:pPr>
            <a:endParaRPr lang="en-US" sz="3400" dirty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9637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291" r="3833" b="6544"/>
          <a:stretch/>
        </p:blipFill>
        <p:spPr bwMode="auto">
          <a:xfrm>
            <a:off x="6904102" y="1296878"/>
            <a:ext cx="5999098" cy="318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6-03-30 at 11.53.4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614" y="5105400"/>
            <a:ext cx="632648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108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Screen shot 2014-03-16 at 1.53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0"/>
            <a:ext cx="12344400" cy="901700"/>
          </a:xfrm>
        </p:spPr>
        <p:txBody>
          <a:bodyPr/>
          <a:lstStyle/>
          <a:p>
            <a:pPr eaLnBrk="1" hangingPunct="1"/>
            <a:r>
              <a:rPr lang="en-US" sz="4800" dirty="0" err="1" smtClean="0">
                <a:latin typeface="Calibri" charset="0"/>
              </a:rPr>
              <a:t>Activación</a:t>
            </a:r>
            <a:r>
              <a:rPr lang="en-US" sz="4800" dirty="0" smtClean="0">
                <a:latin typeface="Calibri" charset="0"/>
              </a:rPr>
              <a:t> </a:t>
            </a:r>
            <a:r>
              <a:rPr lang="en-US" sz="4800" dirty="0">
                <a:latin typeface="Calibri" charset="0"/>
              </a:rPr>
              <a:t>del </a:t>
            </a:r>
            <a:r>
              <a:rPr lang="en-US" sz="4800" dirty="0" err="1">
                <a:latin typeface="Calibri" charset="0"/>
              </a:rPr>
              <a:t>Metabolismo</a:t>
            </a:r>
            <a:endParaRPr lang="en-US" sz="4800" dirty="0">
              <a:latin typeface="Calibri" charset="0"/>
            </a:endParaRPr>
          </a:p>
        </p:txBody>
      </p:sp>
      <p:sp>
        <p:nvSpPr>
          <p:cNvPr id="71683" name="Rectangle 2"/>
          <p:cNvSpPr>
            <a:spLocks noGrp="1" noChangeArrowheads="1"/>
          </p:cNvSpPr>
          <p:nvPr>
            <p:ph idx="1"/>
          </p:nvPr>
        </p:nvSpPr>
        <p:spPr>
          <a:xfrm>
            <a:off x="76200" y="838200"/>
            <a:ext cx="10312400" cy="8343900"/>
          </a:xfrm>
        </p:spPr>
        <p:txBody>
          <a:bodyPr/>
          <a:lstStyle/>
          <a:p>
            <a:pPr marL="887413" eaLnBrk="1" hangingPunct="1"/>
            <a:r>
              <a:rPr lang="en-US" sz="2800" dirty="0" err="1">
                <a:latin typeface="Calibri" charset="0"/>
              </a:rPr>
              <a:t>Responsable</a:t>
            </a:r>
            <a:r>
              <a:rPr lang="en-US" sz="2800" dirty="0">
                <a:latin typeface="Calibri" charset="0"/>
              </a:rPr>
              <a:t> de </a:t>
            </a:r>
            <a:r>
              <a:rPr lang="en-US" sz="2800" dirty="0" err="1">
                <a:latin typeface="Calibri" charset="0"/>
              </a:rPr>
              <a:t>comienzo</a:t>
            </a:r>
            <a:r>
              <a:rPr lang="en-US" sz="2800" dirty="0">
                <a:latin typeface="Calibri" charset="0"/>
              </a:rPr>
              <a:t> del </a:t>
            </a:r>
            <a:r>
              <a:rPr lang="en-US" sz="2800" dirty="0" err="1" smtClean="0">
                <a:latin typeface="Calibri" charset="0"/>
              </a:rPr>
              <a:t>desarrollo</a:t>
            </a:r>
            <a:r>
              <a:rPr lang="en-US" sz="2800" dirty="0" smtClean="0">
                <a:latin typeface="Calibri" charset="0"/>
              </a:rPr>
              <a:t> : </a:t>
            </a:r>
            <a:r>
              <a:rPr lang="en-US" sz="2800" b="1" dirty="0" smtClean="0">
                <a:latin typeface="Calibri" charset="0"/>
              </a:rPr>
              <a:t>Ca2+ de </a:t>
            </a:r>
            <a:r>
              <a:rPr lang="en-US" sz="2800" b="1" dirty="0" err="1" smtClean="0">
                <a:latin typeface="Calibri" charset="0"/>
              </a:rPr>
              <a:t>nuevo</a:t>
            </a:r>
            <a:endParaRPr lang="en-US" sz="2800" b="1" dirty="0">
              <a:latin typeface="Calibri" charset="0"/>
            </a:endParaRPr>
          </a:p>
          <a:p>
            <a:pPr marL="887413" eaLnBrk="1" hangingPunct="1"/>
            <a:r>
              <a:rPr lang="en-US" sz="2800" dirty="0" err="1">
                <a:latin typeface="Calibri" charset="0"/>
              </a:rPr>
              <a:t>Comienza</a:t>
            </a:r>
            <a:r>
              <a:rPr lang="en-US" sz="2800" dirty="0">
                <a:latin typeface="Calibri" charset="0"/>
              </a:rPr>
              <a:t> en el </a:t>
            </a:r>
            <a:r>
              <a:rPr lang="en-US" sz="2800" dirty="0" err="1">
                <a:latin typeface="Calibri" charset="0"/>
              </a:rPr>
              <a:t>citoplasma</a:t>
            </a:r>
            <a:endParaRPr lang="en-US" sz="2800" dirty="0">
              <a:latin typeface="Calibri" charset="0"/>
            </a:endParaRPr>
          </a:p>
          <a:p>
            <a:pPr marL="887413" eaLnBrk="1" hangingPunct="1"/>
            <a:r>
              <a:rPr lang="en-US" sz="2800" dirty="0">
                <a:latin typeface="Calibri" charset="0"/>
              </a:rPr>
              <a:t>En </a:t>
            </a:r>
            <a:r>
              <a:rPr lang="en-US" sz="2800" dirty="0" err="1">
                <a:latin typeface="Calibri" charset="0"/>
              </a:rPr>
              <a:t>ausencia</a:t>
            </a:r>
            <a:r>
              <a:rPr lang="en-US" sz="2800" dirty="0">
                <a:latin typeface="Calibri" charset="0"/>
              </a:rPr>
              <a:t> del </a:t>
            </a:r>
            <a:r>
              <a:rPr lang="en-US" sz="2800" dirty="0" err="1">
                <a:latin typeface="Calibri" charset="0"/>
              </a:rPr>
              <a:t>núcleo</a:t>
            </a:r>
            <a:r>
              <a:rPr lang="en-US" sz="2800" dirty="0">
                <a:latin typeface="Calibri" charset="0"/>
              </a:rPr>
              <a:t> </a:t>
            </a:r>
            <a:r>
              <a:rPr lang="en-US" sz="2800" dirty="0" err="1">
                <a:latin typeface="Calibri" charset="0"/>
              </a:rPr>
              <a:t>paterno</a:t>
            </a:r>
            <a:endParaRPr lang="en-US" sz="2800" dirty="0">
              <a:latin typeface="Calibri" charset="0"/>
            </a:endParaRPr>
          </a:p>
          <a:p>
            <a:pPr marL="887413" eaLnBrk="1" hangingPunct="1"/>
            <a:r>
              <a:rPr lang="en-US" sz="2800" dirty="0">
                <a:latin typeface="Calibri" charset="0"/>
              </a:rPr>
              <a:t>mRNAs </a:t>
            </a:r>
            <a:r>
              <a:rPr lang="en-US" sz="2800" dirty="0" err="1">
                <a:latin typeface="Calibri" charset="0"/>
              </a:rPr>
              <a:t>liberados</a:t>
            </a:r>
            <a:r>
              <a:rPr lang="en-US" sz="2800" dirty="0">
                <a:latin typeface="Calibri" charset="0"/>
              </a:rPr>
              <a:t> de </a:t>
            </a:r>
            <a:r>
              <a:rPr lang="en-US" sz="2800" dirty="0" err="1">
                <a:latin typeface="Calibri" charset="0"/>
              </a:rPr>
              <a:t>inhibidores</a:t>
            </a:r>
            <a:endParaRPr lang="en-US" sz="2800" dirty="0">
              <a:latin typeface="Calibri" charset="0"/>
            </a:endParaRPr>
          </a:p>
          <a:p>
            <a:pPr marL="887413" eaLnBrk="1" hangingPunct="1"/>
            <a:r>
              <a:rPr lang="en-US" sz="2800" dirty="0" err="1">
                <a:latin typeface="Calibri" charset="0"/>
              </a:rPr>
              <a:t>Nucleo</a:t>
            </a:r>
            <a:r>
              <a:rPr lang="en-US" sz="2800" dirty="0">
                <a:latin typeface="Calibri" charset="0"/>
              </a:rPr>
              <a:t> </a:t>
            </a:r>
            <a:r>
              <a:rPr lang="en-US" sz="2800" dirty="0" err="1">
                <a:latin typeface="Calibri" charset="0"/>
              </a:rPr>
              <a:t>libre</a:t>
            </a:r>
            <a:r>
              <a:rPr lang="en-US" sz="2800" dirty="0">
                <a:latin typeface="Calibri" charset="0"/>
              </a:rPr>
              <a:t> </a:t>
            </a:r>
            <a:r>
              <a:rPr lang="en-US" sz="2800" dirty="0" err="1">
                <a:latin typeface="Calibri" charset="0"/>
              </a:rPr>
              <a:t>para</a:t>
            </a:r>
            <a:r>
              <a:rPr lang="en-US" sz="2800" dirty="0">
                <a:latin typeface="Calibri" charset="0"/>
              </a:rPr>
              <a:t> </a:t>
            </a:r>
            <a:r>
              <a:rPr lang="en-US" sz="2800" dirty="0" err="1">
                <a:latin typeface="Calibri" charset="0"/>
              </a:rPr>
              <a:t>división</a:t>
            </a:r>
            <a:endParaRPr lang="en-US" sz="2800" dirty="0">
              <a:latin typeface="Calibri" charset="0"/>
            </a:endParaRPr>
          </a:p>
          <a:p>
            <a:pPr marL="887413" eaLnBrk="1" hangingPunct="1"/>
            <a:r>
              <a:rPr lang="en-US" sz="2800" dirty="0" smtClean="0">
                <a:latin typeface="Calibri" charset="0"/>
              </a:rPr>
              <a:t>Como se </a:t>
            </a:r>
            <a:r>
              <a:rPr lang="en-US" sz="2800" dirty="0" err="1" smtClean="0">
                <a:latin typeface="Calibri" charset="0"/>
              </a:rPr>
              <a:t>activa</a:t>
            </a:r>
            <a:r>
              <a:rPr lang="en-US" sz="2800" dirty="0" smtClean="0">
                <a:latin typeface="Calibri" charset="0"/>
              </a:rPr>
              <a:t> el </a:t>
            </a:r>
            <a:r>
              <a:rPr lang="en-US" sz="2800" dirty="0" err="1" smtClean="0">
                <a:latin typeface="Calibri" charset="0"/>
              </a:rPr>
              <a:t>huevo</a:t>
            </a:r>
            <a:r>
              <a:rPr lang="en-US" sz="2800" dirty="0" smtClean="0">
                <a:latin typeface="Calibri" charset="0"/>
              </a:rPr>
              <a:t>.. 2 </a:t>
            </a:r>
            <a:r>
              <a:rPr lang="en-US" sz="2800" dirty="0" err="1" smtClean="0">
                <a:latin typeface="Calibri" charset="0"/>
              </a:rPr>
              <a:t>mecanismos</a:t>
            </a:r>
            <a:endParaRPr lang="en-US" sz="2800" dirty="0">
              <a:latin typeface="Calibri" charset="0"/>
            </a:endParaRPr>
          </a:p>
          <a:p>
            <a:pPr marL="887413" eaLnBrk="1" hangingPunct="1"/>
            <a:r>
              <a:rPr lang="en-US" sz="3600" dirty="0">
                <a:latin typeface="Calibri" charset="0"/>
              </a:rPr>
              <a:t> </a:t>
            </a:r>
            <a:r>
              <a:rPr lang="en-US" sz="3200" dirty="0" smtClean="0">
                <a:latin typeface="Calibri" charset="0"/>
              </a:rPr>
              <a:t>ambos </a:t>
            </a:r>
            <a:r>
              <a:rPr lang="en-US" sz="3200" dirty="0" err="1" smtClean="0">
                <a:latin typeface="Calibri" charset="0"/>
              </a:rPr>
              <a:t>mecanismos</a:t>
            </a:r>
            <a:r>
              <a:rPr lang="en-US" sz="3200" b="1" dirty="0" smtClean="0">
                <a:latin typeface="Calibri" charset="0"/>
              </a:rPr>
              <a:t> PLC</a:t>
            </a:r>
            <a:r>
              <a:rPr lang="en-US" sz="3200" dirty="0" smtClean="0">
                <a:latin typeface="Calibri" charset="0"/>
              </a:rPr>
              <a:t>….. </a:t>
            </a:r>
            <a:r>
              <a:rPr lang="en-US" sz="3200" dirty="0" smtClean="0">
                <a:latin typeface="Calibri" charset="0"/>
                <a:sym typeface="Wingdings"/>
              </a:rPr>
              <a:t></a:t>
            </a:r>
            <a:endParaRPr lang="en-US" sz="3200" dirty="0">
              <a:latin typeface="Calibri" charset="0"/>
            </a:endParaRPr>
          </a:p>
        </p:txBody>
      </p:sp>
      <p:pic>
        <p:nvPicPr>
          <p:cNvPr id="2" name="Picture 1" descr="Screen Shot 2016-03-30 at 12.03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4495800"/>
            <a:ext cx="11658600" cy="52615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78650" y="571500"/>
            <a:ext cx="330250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?</a:t>
            </a:r>
          </a:p>
          <a:p>
            <a:r>
              <a:rPr lang="en-US" sz="2800" dirty="0">
                <a:solidFill>
                  <a:schemeClr val="tx1"/>
                </a:solidFill>
              </a:rPr>
              <a:t>|</a:t>
            </a:r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TK</a:t>
            </a:r>
          </a:p>
          <a:p>
            <a:r>
              <a:rPr lang="en-US" sz="2800" dirty="0">
                <a:solidFill>
                  <a:schemeClr val="tx1"/>
                </a:solidFill>
              </a:rPr>
              <a:t>|</a:t>
            </a:r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PLC</a:t>
            </a:r>
          </a:p>
          <a:p>
            <a:r>
              <a:rPr lang="en-US" sz="2800" dirty="0">
                <a:solidFill>
                  <a:schemeClr val="tx1"/>
                </a:solidFill>
              </a:rPr>
              <a:t>|</a:t>
            </a:r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PIP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 IP3 + </a:t>
            </a: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DAg</a:t>
            </a:r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|</a:t>
            </a:r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Ca2</a:t>
            </a:r>
            <a:r>
              <a:rPr lang="en-US" sz="3200" dirty="0" smtClean="0">
                <a:solidFill>
                  <a:schemeClr val="tx1"/>
                </a:solidFill>
              </a:rPr>
              <a:t>+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883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Screen shot 2014-03-16 at 1.53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0"/>
            <a:ext cx="12344400" cy="901700"/>
          </a:xfrm>
        </p:spPr>
        <p:txBody>
          <a:bodyPr/>
          <a:lstStyle/>
          <a:p>
            <a:pPr eaLnBrk="1" hangingPunct="1"/>
            <a:r>
              <a:rPr lang="en-US" sz="4800" dirty="0" err="1" smtClean="0">
                <a:latin typeface="Calibri" charset="0"/>
              </a:rPr>
              <a:t>Rol</a:t>
            </a:r>
            <a:r>
              <a:rPr lang="en-US" sz="4800" dirty="0">
                <a:latin typeface="Calibri" charset="0"/>
              </a:rPr>
              <a:t> </a:t>
            </a:r>
            <a:r>
              <a:rPr lang="en-US" sz="4800" dirty="0" smtClean="0">
                <a:latin typeface="Calibri" charset="0"/>
              </a:rPr>
              <a:t>de IP2-3 en </a:t>
            </a:r>
            <a:r>
              <a:rPr lang="en-US" sz="4800" dirty="0" err="1" smtClean="0">
                <a:latin typeface="Calibri" charset="0"/>
              </a:rPr>
              <a:t>Activación</a:t>
            </a:r>
            <a:r>
              <a:rPr lang="en-US" sz="4800" dirty="0" smtClean="0">
                <a:latin typeface="Calibri" charset="0"/>
              </a:rPr>
              <a:t> </a:t>
            </a:r>
            <a:r>
              <a:rPr lang="en-US" sz="4800" dirty="0">
                <a:latin typeface="Calibri" charset="0"/>
              </a:rPr>
              <a:t>del </a:t>
            </a:r>
            <a:r>
              <a:rPr lang="en-US" sz="4800" dirty="0" err="1">
                <a:latin typeface="Calibri" charset="0"/>
              </a:rPr>
              <a:t>Metabolismo</a:t>
            </a:r>
            <a:endParaRPr lang="en-US" sz="4800" dirty="0">
              <a:latin typeface="Calibri" charset="0"/>
            </a:endParaRPr>
          </a:p>
        </p:txBody>
      </p:sp>
      <p:pic>
        <p:nvPicPr>
          <p:cNvPr id="5" name="Picture 4" descr="Screen Shot 2016-04-01 at 12.05.5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90600"/>
            <a:ext cx="10160000" cy="6756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1200" y="7848600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PLC </a:t>
            </a:r>
            <a:r>
              <a:rPr lang="en-US" sz="2400" dirty="0" err="1" smtClean="0">
                <a:solidFill>
                  <a:schemeClr val="tx1"/>
                </a:solidFill>
              </a:rPr>
              <a:t>convierte</a:t>
            </a:r>
            <a:r>
              <a:rPr lang="en-US" sz="2400" dirty="0" smtClean="0">
                <a:solidFill>
                  <a:schemeClr val="tx1"/>
                </a:solidFill>
              </a:rPr>
              <a:t> IP2 en IP3 + DAG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IP3 </a:t>
            </a:r>
            <a:r>
              <a:rPr lang="en-US" sz="2400" dirty="0" err="1" smtClean="0">
                <a:solidFill>
                  <a:schemeClr val="tx1"/>
                </a:solidFill>
              </a:rPr>
              <a:t>activa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canales</a:t>
            </a:r>
            <a:r>
              <a:rPr lang="en-US" sz="2400" dirty="0" smtClean="0">
                <a:solidFill>
                  <a:schemeClr val="tx1"/>
                </a:solidFill>
              </a:rPr>
              <a:t> de Ca2+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Ca2+ sale del RE 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Ca2+ </a:t>
            </a:r>
            <a:r>
              <a:rPr lang="en-US" sz="2400" dirty="0" err="1" smtClean="0">
                <a:solidFill>
                  <a:schemeClr val="tx1"/>
                </a:solidFill>
              </a:rPr>
              <a:t>activa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Rxn</a:t>
            </a:r>
            <a:r>
              <a:rPr lang="en-US" sz="2400" dirty="0" smtClean="0">
                <a:solidFill>
                  <a:schemeClr val="tx1"/>
                </a:solidFill>
              </a:rPr>
              <a:t> Cortical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83200" y="7848600"/>
            <a:ext cx="769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DAG y Ca2+ </a:t>
            </a:r>
            <a:r>
              <a:rPr lang="en-US" sz="2400" dirty="0" err="1">
                <a:solidFill>
                  <a:schemeClr val="tx1"/>
                </a:solidFill>
              </a:rPr>
              <a:t>activan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bomba</a:t>
            </a:r>
            <a:r>
              <a:rPr lang="en-US" sz="2400" dirty="0">
                <a:solidFill>
                  <a:schemeClr val="tx1"/>
                </a:solidFill>
              </a:rPr>
              <a:t> de H+ y Na</a:t>
            </a:r>
            <a:r>
              <a:rPr lang="en-US" sz="2400" dirty="0" smtClean="0">
                <a:solidFill>
                  <a:schemeClr val="tx1"/>
                </a:solidFill>
              </a:rPr>
              <a:t>+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H+ sale, Na+ </a:t>
            </a:r>
            <a:r>
              <a:rPr lang="en-US" sz="2400" dirty="0" err="1" smtClean="0">
                <a:solidFill>
                  <a:schemeClr val="tx1"/>
                </a:solidFill>
              </a:rPr>
              <a:t>entra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pH </a:t>
            </a:r>
            <a:r>
              <a:rPr lang="en-US" sz="2400" dirty="0" err="1" smtClean="0">
                <a:solidFill>
                  <a:schemeClr val="tx1"/>
                </a:solidFill>
              </a:rPr>
              <a:t>sube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Se </a:t>
            </a:r>
            <a:r>
              <a:rPr lang="en-US" sz="2400" b="1" dirty="0" err="1" smtClean="0">
                <a:solidFill>
                  <a:schemeClr val="tx1"/>
                </a:solidFill>
              </a:rPr>
              <a:t>activa</a:t>
            </a:r>
            <a:r>
              <a:rPr lang="en-US" sz="2400" b="1" dirty="0" smtClean="0">
                <a:solidFill>
                  <a:schemeClr val="tx1"/>
                </a:solidFill>
              </a:rPr>
              <a:t> mitosis, DNA y RNA </a:t>
            </a:r>
            <a:r>
              <a:rPr lang="en-US" sz="2400" b="1" dirty="0" err="1" smtClean="0">
                <a:solidFill>
                  <a:schemeClr val="tx1"/>
                </a:solidFill>
              </a:rPr>
              <a:t>sintesis</a:t>
            </a:r>
            <a:r>
              <a:rPr lang="en-US" sz="2400" b="1" dirty="0" smtClean="0">
                <a:solidFill>
                  <a:schemeClr val="tx1"/>
                </a:solidFill>
              </a:rPr>
              <a:t>: el </a:t>
            </a:r>
            <a:r>
              <a:rPr lang="en-US" sz="2400" b="1" dirty="0" err="1" smtClean="0">
                <a:solidFill>
                  <a:schemeClr val="tx1"/>
                </a:solidFill>
              </a:rPr>
              <a:t>huevo</a:t>
            </a:r>
            <a:endParaRPr lang="en-US" sz="24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4578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Screen shot 2014-03-16 at 1.53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0"/>
            <a:ext cx="12344400" cy="901700"/>
          </a:xfrm>
        </p:spPr>
        <p:txBody>
          <a:bodyPr/>
          <a:lstStyle/>
          <a:p>
            <a:pPr eaLnBrk="1" hangingPunct="1"/>
            <a:r>
              <a:rPr lang="en-US" sz="4800" dirty="0" err="1" smtClean="0">
                <a:latin typeface="Calibri" charset="0"/>
              </a:rPr>
              <a:t>Liberación</a:t>
            </a:r>
            <a:r>
              <a:rPr lang="en-US" sz="4800" dirty="0" smtClean="0">
                <a:latin typeface="Calibri" charset="0"/>
              </a:rPr>
              <a:t> de Ca2+ </a:t>
            </a:r>
            <a:r>
              <a:rPr lang="en-US" sz="4800" dirty="0" err="1" smtClean="0">
                <a:latin typeface="Calibri" charset="0"/>
              </a:rPr>
              <a:t>Intracelular</a:t>
            </a:r>
            <a:endParaRPr lang="en-US" sz="4800" dirty="0">
              <a:latin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600" y="990601"/>
            <a:ext cx="5486400" cy="914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Tx/>
              <a:buChar char="-"/>
            </a:pPr>
            <a:r>
              <a:rPr lang="en-US" sz="3000" dirty="0" smtClean="0">
                <a:solidFill>
                  <a:schemeClr val="tx1"/>
                </a:solidFill>
              </a:rPr>
              <a:t>PLC – </a:t>
            </a:r>
            <a:r>
              <a:rPr lang="en-US" sz="3000" dirty="0" err="1" smtClean="0">
                <a:solidFill>
                  <a:schemeClr val="tx1"/>
                </a:solidFill>
              </a:rPr>
              <a:t>requerida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liberación</a:t>
            </a:r>
            <a:r>
              <a:rPr lang="en-US" sz="3000" dirty="0" smtClean="0">
                <a:solidFill>
                  <a:schemeClr val="tx1"/>
                </a:solidFill>
              </a:rPr>
              <a:t> del Ca2+ </a:t>
            </a:r>
          </a:p>
          <a:p>
            <a:pPr marL="342900" indent="-342900" algn="l">
              <a:buFontTx/>
              <a:buChar char="-"/>
            </a:pPr>
            <a:r>
              <a:rPr lang="en-US" sz="3000" dirty="0" err="1" smtClean="0">
                <a:solidFill>
                  <a:schemeClr val="tx1"/>
                </a:solidFill>
              </a:rPr>
              <a:t>Convierte</a:t>
            </a:r>
            <a:r>
              <a:rPr lang="en-US" sz="3000" dirty="0" smtClean="0">
                <a:solidFill>
                  <a:schemeClr val="tx1"/>
                </a:solidFill>
              </a:rPr>
              <a:t> IP2 en IP3 y DAG</a:t>
            </a:r>
          </a:p>
          <a:p>
            <a:pPr marL="342900" indent="-342900" algn="l">
              <a:buFontTx/>
              <a:buChar char="-"/>
            </a:pPr>
            <a:r>
              <a:rPr lang="en-US" sz="3000" dirty="0">
                <a:solidFill>
                  <a:schemeClr val="tx1"/>
                </a:solidFill>
              </a:rPr>
              <a:t>S</a:t>
            </a:r>
            <a:r>
              <a:rPr lang="en-US" sz="3000" dirty="0" smtClean="0">
                <a:solidFill>
                  <a:schemeClr val="tx1"/>
                </a:solidFill>
              </a:rPr>
              <a:t>in </a:t>
            </a:r>
            <a:r>
              <a:rPr lang="en-US" sz="3000" dirty="0" err="1" smtClean="0">
                <a:solidFill>
                  <a:schemeClr val="tx1"/>
                </a:solidFill>
              </a:rPr>
              <a:t>ella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ni</a:t>
            </a:r>
            <a:r>
              <a:rPr lang="en-US" sz="3000" dirty="0" smtClean="0">
                <a:solidFill>
                  <a:schemeClr val="tx1"/>
                </a:solidFill>
              </a:rPr>
              <a:t> hay IP3 </a:t>
            </a:r>
            <a:r>
              <a:rPr lang="en-US" sz="3000" dirty="0" err="1" smtClean="0">
                <a:solidFill>
                  <a:schemeClr val="tx1"/>
                </a:solidFill>
              </a:rPr>
              <a:t>ni</a:t>
            </a:r>
            <a:r>
              <a:rPr lang="en-US" sz="3000" dirty="0" smtClean="0">
                <a:solidFill>
                  <a:schemeClr val="tx1"/>
                </a:solidFill>
              </a:rPr>
              <a:t> hay Ca2+ </a:t>
            </a:r>
            <a:r>
              <a:rPr lang="en-US" sz="3000" dirty="0" err="1" smtClean="0">
                <a:solidFill>
                  <a:schemeClr val="tx1"/>
                </a:solidFill>
              </a:rPr>
              <a:t>liberado</a:t>
            </a:r>
            <a:endParaRPr lang="en-US" sz="30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3000" dirty="0" err="1" smtClean="0">
                <a:solidFill>
                  <a:schemeClr val="tx1"/>
                </a:solidFill>
              </a:rPr>
              <a:t>Kinasas</a:t>
            </a:r>
            <a:r>
              <a:rPr lang="en-US" sz="3000" dirty="0" smtClean="0">
                <a:solidFill>
                  <a:schemeClr val="tx1"/>
                </a:solidFill>
              </a:rPr>
              <a:t> SRC – </a:t>
            </a:r>
            <a:r>
              <a:rPr lang="en-US" sz="3000" dirty="0" err="1" smtClean="0">
                <a:solidFill>
                  <a:schemeClr val="tx1"/>
                </a:solidFill>
              </a:rPr>
              <a:t>es</a:t>
            </a:r>
            <a:r>
              <a:rPr lang="en-US" sz="3000" dirty="0" smtClean="0">
                <a:solidFill>
                  <a:schemeClr val="tx1"/>
                </a:solidFill>
              </a:rPr>
              <a:t> la </a:t>
            </a:r>
            <a:r>
              <a:rPr lang="en-US" sz="3000" dirty="0" err="1" smtClean="0">
                <a:solidFill>
                  <a:schemeClr val="tx1"/>
                </a:solidFill>
              </a:rPr>
              <a:t>conección</a:t>
            </a:r>
            <a:r>
              <a:rPr lang="en-US" sz="3000" dirty="0" smtClean="0">
                <a:solidFill>
                  <a:schemeClr val="tx1"/>
                </a:solidFill>
              </a:rPr>
              <a:t> entre el </a:t>
            </a:r>
            <a:r>
              <a:rPr lang="en-US" sz="3000" dirty="0" err="1" smtClean="0">
                <a:solidFill>
                  <a:schemeClr val="tx1"/>
                </a:solidFill>
              </a:rPr>
              <a:t>espermatozoide</a:t>
            </a:r>
            <a:r>
              <a:rPr lang="en-US" sz="3000" dirty="0" smtClean="0">
                <a:solidFill>
                  <a:schemeClr val="tx1"/>
                </a:solidFill>
              </a:rPr>
              <a:t> y la PLC,</a:t>
            </a:r>
          </a:p>
          <a:p>
            <a:pPr marL="342900" indent="-342900" algn="l">
              <a:buFontTx/>
              <a:buChar char="-"/>
            </a:pPr>
            <a:r>
              <a:rPr lang="en-US" sz="3000" dirty="0" err="1" smtClean="0">
                <a:solidFill>
                  <a:schemeClr val="tx1"/>
                </a:solidFill>
              </a:rPr>
              <a:t>Activa</a:t>
            </a:r>
            <a:r>
              <a:rPr lang="en-US" sz="3000" dirty="0" smtClean="0">
                <a:solidFill>
                  <a:schemeClr val="tx1"/>
                </a:solidFill>
              </a:rPr>
              <a:t> a PLC</a:t>
            </a:r>
          </a:p>
          <a:p>
            <a:pPr marL="342900" indent="-342900" algn="l">
              <a:buFontTx/>
              <a:buChar char="-"/>
            </a:pPr>
            <a:r>
              <a:rPr lang="en-US" sz="3000" dirty="0" err="1" smtClean="0">
                <a:solidFill>
                  <a:schemeClr val="tx1"/>
                </a:solidFill>
              </a:rPr>
              <a:t>Quien</a:t>
            </a:r>
            <a:r>
              <a:rPr lang="en-US" sz="3000" dirty="0" smtClean="0">
                <a:solidFill>
                  <a:schemeClr val="tx1"/>
                </a:solidFill>
              </a:rPr>
              <a:t> la </a:t>
            </a:r>
            <a:r>
              <a:rPr lang="en-US" sz="3000" dirty="0" err="1" smtClean="0">
                <a:solidFill>
                  <a:schemeClr val="tx1"/>
                </a:solidFill>
              </a:rPr>
              <a:t>activa</a:t>
            </a:r>
            <a:r>
              <a:rPr lang="en-US" sz="3000" dirty="0" smtClean="0">
                <a:solidFill>
                  <a:schemeClr val="tx1"/>
                </a:solidFill>
              </a:rPr>
              <a:t> a </a:t>
            </a:r>
            <a:r>
              <a:rPr lang="en-US" sz="3000" dirty="0" err="1" smtClean="0">
                <a:solidFill>
                  <a:schemeClr val="tx1"/>
                </a:solidFill>
              </a:rPr>
              <a:t>ella</a:t>
            </a:r>
            <a:r>
              <a:rPr lang="en-US" sz="3000" dirty="0" smtClean="0">
                <a:solidFill>
                  <a:schemeClr val="tx1"/>
                </a:solidFill>
              </a:rPr>
              <a:t>?  </a:t>
            </a:r>
            <a:r>
              <a:rPr lang="en-US" sz="3000" dirty="0" err="1" smtClean="0">
                <a:solidFill>
                  <a:schemeClr val="tx1"/>
                </a:solidFill>
              </a:rPr>
              <a:t>Proteina</a:t>
            </a:r>
            <a:r>
              <a:rPr lang="en-US" sz="3000" dirty="0" smtClean="0">
                <a:solidFill>
                  <a:schemeClr val="tx1"/>
                </a:solidFill>
              </a:rPr>
              <a:t> G de la </a:t>
            </a:r>
            <a:r>
              <a:rPr lang="en-US" sz="3000" dirty="0" err="1" smtClean="0">
                <a:solidFill>
                  <a:schemeClr val="tx1"/>
                </a:solidFill>
              </a:rPr>
              <a:t>membrana</a:t>
            </a:r>
            <a:endParaRPr lang="en-US" sz="30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3000" dirty="0" smtClean="0">
                <a:solidFill>
                  <a:schemeClr val="tx1"/>
                </a:solidFill>
              </a:rPr>
              <a:t>A) </a:t>
            </a:r>
            <a:r>
              <a:rPr lang="en-US" sz="3000" dirty="0" err="1" smtClean="0">
                <a:solidFill>
                  <a:schemeClr val="tx1"/>
                </a:solidFill>
              </a:rPr>
              <a:t>Detección</a:t>
            </a:r>
            <a:r>
              <a:rPr lang="en-US" sz="3000" dirty="0" smtClean="0">
                <a:solidFill>
                  <a:schemeClr val="tx1"/>
                </a:solidFill>
              </a:rPr>
              <a:t> de </a:t>
            </a:r>
            <a:r>
              <a:rPr lang="en-US" sz="3000" dirty="0" err="1" smtClean="0">
                <a:solidFill>
                  <a:schemeClr val="tx1"/>
                </a:solidFill>
              </a:rPr>
              <a:t>proteina</a:t>
            </a:r>
            <a:r>
              <a:rPr lang="en-US" sz="3000" dirty="0" smtClean="0">
                <a:solidFill>
                  <a:schemeClr val="tx1"/>
                </a:solidFill>
              </a:rPr>
              <a:t> G en </a:t>
            </a:r>
            <a:r>
              <a:rPr lang="en-US" sz="3000" dirty="0" err="1" smtClean="0">
                <a:solidFill>
                  <a:schemeClr val="tx1"/>
                </a:solidFill>
              </a:rPr>
              <a:t>corteza</a:t>
            </a:r>
            <a:r>
              <a:rPr lang="en-US" sz="3000" dirty="0" smtClean="0">
                <a:solidFill>
                  <a:schemeClr val="tx1"/>
                </a:solidFill>
              </a:rPr>
              <a:t> de </a:t>
            </a:r>
            <a:r>
              <a:rPr lang="en-US" sz="3000" dirty="0" err="1" smtClean="0">
                <a:solidFill>
                  <a:schemeClr val="tx1"/>
                </a:solidFill>
              </a:rPr>
              <a:t>huevos</a:t>
            </a:r>
            <a:endParaRPr lang="en-US" sz="30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3000" dirty="0" smtClean="0">
                <a:solidFill>
                  <a:schemeClr val="tx1"/>
                </a:solidFill>
              </a:rPr>
              <a:t>B)</a:t>
            </a:r>
            <a:r>
              <a:rPr lang="en-US" sz="3000" dirty="0" err="1" smtClean="0">
                <a:solidFill>
                  <a:schemeClr val="tx1"/>
                </a:solidFill>
              </a:rPr>
              <a:t>Huevos</a:t>
            </a:r>
            <a:r>
              <a:rPr lang="en-US" sz="3000" dirty="0" smtClean="0">
                <a:solidFill>
                  <a:schemeClr val="tx1"/>
                </a:solidFill>
              </a:rPr>
              <a:t> sin y con </a:t>
            </a:r>
            <a:r>
              <a:rPr lang="en-US" sz="3000" dirty="0" err="1" smtClean="0">
                <a:solidFill>
                  <a:schemeClr val="tx1"/>
                </a:solidFill>
              </a:rPr>
              <a:t>inhibidor</a:t>
            </a:r>
            <a:r>
              <a:rPr lang="en-US" sz="3000" dirty="0" smtClean="0">
                <a:solidFill>
                  <a:schemeClr val="tx1"/>
                </a:solidFill>
              </a:rPr>
              <a:t> de </a:t>
            </a:r>
            <a:r>
              <a:rPr lang="en-US" sz="3000" dirty="0" err="1" smtClean="0">
                <a:solidFill>
                  <a:schemeClr val="tx1"/>
                </a:solidFill>
              </a:rPr>
              <a:t>proteina</a:t>
            </a:r>
            <a:r>
              <a:rPr lang="en-US" sz="3000" dirty="0" smtClean="0">
                <a:solidFill>
                  <a:schemeClr val="tx1"/>
                </a:solidFill>
              </a:rPr>
              <a:t> G, </a:t>
            </a:r>
          </a:p>
          <a:p>
            <a:pPr marL="342900" indent="-342900" algn="l">
              <a:buFontTx/>
              <a:buChar char="-"/>
            </a:pPr>
            <a:r>
              <a:rPr lang="en-US" sz="3000" dirty="0" smtClean="0">
                <a:solidFill>
                  <a:schemeClr val="tx1"/>
                </a:solidFill>
              </a:rPr>
              <a:t>Amarillo </a:t>
            </a:r>
            <a:r>
              <a:rPr lang="en-US" sz="3000" dirty="0" err="1" smtClean="0">
                <a:solidFill>
                  <a:schemeClr val="tx1"/>
                </a:solidFill>
              </a:rPr>
              <a:t>liberación</a:t>
            </a:r>
            <a:r>
              <a:rPr lang="en-US" sz="3000" dirty="0" smtClean="0">
                <a:solidFill>
                  <a:schemeClr val="tx1"/>
                </a:solidFill>
              </a:rPr>
              <a:t> de Ca en</a:t>
            </a:r>
          </a:p>
          <a:p>
            <a:pPr marL="342900" indent="-342900" algn="l">
              <a:buFontTx/>
              <a:buChar char="-"/>
            </a:pPr>
            <a:r>
              <a:rPr lang="en-US" sz="3000" dirty="0" smtClean="0">
                <a:solidFill>
                  <a:schemeClr val="tx1"/>
                </a:solidFill>
              </a:rPr>
              <a:t>Verde </a:t>
            </a:r>
            <a:r>
              <a:rPr lang="en-US" sz="3000" dirty="0" err="1" smtClean="0">
                <a:solidFill>
                  <a:schemeClr val="tx1"/>
                </a:solidFill>
              </a:rPr>
              <a:t>inhibicion</a:t>
            </a:r>
            <a:r>
              <a:rPr lang="en-US" sz="3000" dirty="0" smtClean="0">
                <a:solidFill>
                  <a:schemeClr val="tx1"/>
                </a:solidFill>
              </a:rPr>
              <a:t> de </a:t>
            </a:r>
            <a:r>
              <a:rPr lang="en-US" sz="3000" dirty="0" err="1" smtClean="0">
                <a:solidFill>
                  <a:schemeClr val="tx1"/>
                </a:solidFill>
              </a:rPr>
              <a:t>proteina</a:t>
            </a:r>
            <a:r>
              <a:rPr lang="en-US" sz="3000" dirty="0" smtClean="0">
                <a:solidFill>
                  <a:schemeClr val="tx1"/>
                </a:solidFill>
              </a:rPr>
              <a:t> G</a:t>
            </a:r>
          </a:p>
          <a:p>
            <a:pPr marL="342900" indent="-342900" algn="l">
              <a:buFontTx/>
              <a:buChar char="-"/>
            </a:pPr>
            <a:r>
              <a:rPr lang="en-US" sz="3000" dirty="0" smtClean="0">
                <a:solidFill>
                  <a:schemeClr val="tx1"/>
                </a:solidFill>
              </a:rPr>
              <a:t>C)</a:t>
            </a:r>
            <a:r>
              <a:rPr lang="en-US" sz="3000" dirty="0" err="1" smtClean="0">
                <a:solidFill>
                  <a:schemeClr val="tx1"/>
                </a:solidFill>
              </a:rPr>
              <a:t>Modelo</a:t>
            </a:r>
            <a:r>
              <a:rPr lang="en-US" sz="3000" dirty="0" smtClean="0">
                <a:solidFill>
                  <a:schemeClr val="tx1"/>
                </a:solidFill>
              </a:rPr>
              <a:t> del </a:t>
            </a:r>
            <a:r>
              <a:rPr lang="en-US" sz="3000" dirty="0" err="1" smtClean="0">
                <a:solidFill>
                  <a:schemeClr val="tx1"/>
                </a:solidFill>
              </a:rPr>
              <a:t>Rol</a:t>
            </a:r>
            <a:r>
              <a:rPr lang="en-US" sz="3000" dirty="0" smtClean="0">
                <a:solidFill>
                  <a:schemeClr val="tx1"/>
                </a:solidFill>
              </a:rPr>
              <a:t> de </a:t>
            </a:r>
            <a:r>
              <a:rPr lang="en-US" sz="3000" dirty="0" err="1" smtClean="0">
                <a:solidFill>
                  <a:schemeClr val="tx1"/>
                </a:solidFill>
              </a:rPr>
              <a:t>Calcio</a:t>
            </a:r>
            <a:endParaRPr lang="en-US" sz="30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endParaRPr lang="en-US" sz="240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 descr="Screen Shot 2016-04-01 at 12.27.2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300" y="1219200"/>
            <a:ext cx="70485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577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Screen shot 2014-03-16 at 1.53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Rectangle 1"/>
          <p:cNvSpPr>
            <a:spLocks noGrp="1" noChangeArrowheads="1"/>
          </p:cNvSpPr>
          <p:nvPr>
            <p:ph type="title"/>
          </p:nvPr>
        </p:nvSpPr>
        <p:spPr>
          <a:xfrm>
            <a:off x="711200" y="241300"/>
            <a:ext cx="6477000" cy="901700"/>
          </a:xfrm>
        </p:spPr>
        <p:txBody>
          <a:bodyPr/>
          <a:lstStyle/>
          <a:p>
            <a:pPr eaLnBrk="1" hangingPunct="1"/>
            <a:r>
              <a:rPr lang="en-US" sz="4800" dirty="0" err="1" smtClean="0">
                <a:latin typeface="Calibri" charset="0"/>
              </a:rPr>
              <a:t>Cuales</a:t>
            </a:r>
            <a:r>
              <a:rPr lang="en-US" sz="4800" dirty="0" smtClean="0">
                <a:latin typeface="Calibri" charset="0"/>
              </a:rPr>
              <a:t> son los </a:t>
            </a:r>
            <a:r>
              <a:rPr lang="en-US" sz="4800" dirty="0" err="1" smtClean="0">
                <a:latin typeface="Calibri" charset="0"/>
              </a:rPr>
              <a:t>efectos</a:t>
            </a:r>
            <a:r>
              <a:rPr lang="en-US" sz="4800" dirty="0" smtClean="0">
                <a:latin typeface="Calibri" charset="0"/>
              </a:rPr>
              <a:t> de la </a:t>
            </a:r>
            <a:r>
              <a:rPr lang="en-US" sz="4800" dirty="0" err="1" smtClean="0">
                <a:latin typeface="Calibri" charset="0"/>
              </a:rPr>
              <a:t>liberación</a:t>
            </a:r>
            <a:r>
              <a:rPr lang="en-US" sz="4800" dirty="0" smtClean="0">
                <a:latin typeface="Calibri" charset="0"/>
              </a:rPr>
              <a:t> del Ca2+</a:t>
            </a:r>
            <a:endParaRPr lang="en-US" sz="4800" dirty="0">
              <a:latin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200" y="1371600"/>
            <a:ext cx="7315200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 smtClean="0">
                <a:solidFill>
                  <a:schemeClr val="tx1"/>
                </a:solidFill>
              </a:rPr>
              <a:t>Activación</a:t>
            </a:r>
            <a:r>
              <a:rPr lang="en-US" sz="2800" u="sng" dirty="0" smtClean="0">
                <a:solidFill>
                  <a:schemeClr val="tx1"/>
                </a:solidFill>
              </a:rPr>
              <a:t> de </a:t>
            </a:r>
            <a:r>
              <a:rPr lang="en-US" sz="2800" u="sng" dirty="0" err="1" smtClean="0">
                <a:solidFill>
                  <a:schemeClr val="tx1"/>
                </a:solidFill>
              </a:rPr>
              <a:t>metabolismo</a:t>
            </a:r>
            <a:r>
              <a:rPr lang="en-US" sz="2800" u="sng" dirty="0" smtClean="0">
                <a:solidFill>
                  <a:schemeClr val="tx1"/>
                </a:solidFill>
              </a:rPr>
              <a:t> </a:t>
            </a:r>
            <a:r>
              <a:rPr lang="en-US" sz="2800" u="sng" dirty="0" err="1" smtClean="0">
                <a:solidFill>
                  <a:schemeClr val="tx1"/>
                </a:solidFill>
              </a:rPr>
              <a:t>vía</a:t>
            </a:r>
            <a:r>
              <a:rPr lang="en-US" sz="2800" u="sng" dirty="0" smtClean="0">
                <a:solidFill>
                  <a:schemeClr val="tx1"/>
                </a:solidFill>
              </a:rPr>
              <a:t> </a:t>
            </a:r>
            <a:r>
              <a:rPr lang="en-US" sz="2800" u="sng" dirty="0" err="1" smtClean="0">
                <a:solidFill>
                  <a:schemeClr val="tx1"/>
                </a:solidFill>
              </a:rPr>
              <a:t>eventos</a:t>
            </a:r>
            <a:r>
              <a:rPr lang="en-US" sz="2800" u="sng" dirty="0" smtClean="0">
                <a:solidFill>
                  <a:schemeClr val="tx1"/>
                </a:solidFill>
              </a:rPr>
              <a:t> pre-</a:t>
            </a:r>
            <a:r>
              <a:rPr lang="en-US" sz="2800" u="sng" dirty="0" err="1" smtClean="0">
                <a:solidFill>
                  <a:schemeClr val="tx1"/>
                </a:solidFill>
              </a:rPr>
              <a:t>programados</a:t>
            </a:r>
            <a:endParaRPr lang="en-US" sz="2800" u="sng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2800" b="1" dirty="0" smtClean="0">
                <a:solidFill>
                  <a:schemeClr val="tx1"/>
                </a:solidFill>
              </a:rPr>
              <a:t>Unión</a:t>
            </a:r>
          </a:p>
          <a:p>
            <a:pPr marL="342900" indent="-342900" algn="l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</a:rPr>
              <a:t>Bloqueo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rápido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2800" b="1" dirty="0" err="1" smtClean="0">
                <a:solidFill>
                  <a:schemeClr val="tx1"/>
                </a:solidFill>
              </a:rPr>
              <a:t>Liberación</a:t>
            </a:r>
            <a:r>
              <a:rPr lang="en-US" sz="2800" b="1" dirty="0" smtClean="0">
                <a:solidFill>
                  <a:schemeClr val="tx1"/>
                </a:solidFill>
              </a:rPr>
              <a:t> de Ca2+</a:t>
            </a:r>
          </a:p>
          <a:p>
            <a:pPr marL="342900" indent="-342900" algn="l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</a:rPr>
              <a:t>Bloqueo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lento</a:t>
            </a:r>
          </a:p>
          <a:p>
            <a:pPr marL="342900" indent="-342900" algn="l">
              <a:buFontTx/>
              <a:buChar char="-"/>
            </a:pPr>
            <a:r>
              <a:rPr lang="en-US" sz="2800" b="1" dirty="0" smtClean="0">
                <a:solidFill>
                  <a:schemeClr val="tx1"/>
                </a:solidFill>
              </a:rPr>
              <a:t>NAD </a:t>
            </a:r>
            <a:r>
              <a:rPr lang="en-US" sz="2800" b="1" dirty="0" smtClean="0">
                <a:solidFill>
                  <a:schemeClr val="tx1"/>
                </a:solidFill>
                <a:sym typeface="Wingdings"/>
              </a:rPr>
              <a:t> NADP—NADPH</a:t>
            </a:r>
          </a:p>
          <a:p>
            <a:pPr marL="798513" lvl="1" indent="-342900" algn="l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Importante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 en </a:t>
            </a: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biosíntesis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 de </a:t>
            </a: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lípidos</a:t>
            </a:r>
            <a:endParaRPr lang="en-US" sz="2800" dirty="0" smtClean="0">
              <a:solidFill>
                <a:schemeClr val="tx1"/>
              </a:solidFill>
              <a:sym typeface="Wingdings"/>
            </a:endParaRPr>
          </a:p>
          <a:p>
            <a:pPr marL="798513" lvl="1" indent="-342900" algn="l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Importante</a:t>
            </a:r>
            <a:r>
              <a:rPr lang="en-US" sz="2800" dirty="0">
                <a:solidFill>
                  <a:schemeClr val="tx1"/>
                </a:solidFill>
                <a:sym typeface="Wingdings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induciendo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liberación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 de mas Ca2+</a:t>
            </a:r>
          </a:p>
          <a:p>
            <a:pPr marL="342900" indent="-342900" algn="l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</a:rPr>
              <a:t>Consumo</a:t>
            </a:r>
            <a:r>
              <a:rPr lang="en-US" sz="2800" dirty="0" smtClean="0">
                <a:solidFill>
                  <a:schemeClr val="tx1"/>
                </a:solidFill>
              </a:rPr>
              <a:t> de </a:t>
            </a:r>
            <a:r>
              <a:rPr lang="en-US" sz="2800" dirty="0" err="1" smtClean="0">
                <a:solidFill>
                  <a:schemeClr val="tx1"/>
                </a:solidFill>
              </a:rPr>
              <a:t>Oxígeno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aumentado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2800" b="1" dirty="0" err="1" smtClean="0">
                <a:solidFill>
                  <a:schemeClr val="tx1"/>
                </a:solidFill>
              </a:rPr>
              <a:t>Aumento</a:t>
            </a:r>
            <a:r>
              <a:rPr lang="en-US" sz="2800" b="1" dirty="0" smtClean="0">
                <a:solidFill>
                  <a:schemeClr val="tx1"/>
                </a:solidFill>
              </a:rPr>
              <a:t> de pH </a:t>
            </a:r>
            <a:r>
              <a:rPr lang="en-US" sz="2800" b="1" dirty="0" err="1" smtClean="0">
                <a:solidFill>
                  <a:schemeClr val="tx1"/>
                </a:solidFill>
              </a:rPr>
              <a:t>bomba</a:t>
            </a:r>
            <a:r>
              <a:rPr lang="en-US" sz="2800" b="1" dirty="0" smtClean="0">
                <a:solidFill>
                  <a:schemeClr val="tx1"/>
                </a:solidFill>
              </a:rPr>
              <a:t> Na/H+</a:t>
            </a:r>
          </a:p>
          <a:p>
            <a:pPr marL="342900" indent="-342900" algn="l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</a:rPr>
              <a:t>Decondensación</a:t>
            </a:r>
            <a:r>
              <a:rPr lang="en-US" sz="2800" dirty="0" smtClean="0">
                <a:solidFill>
                  <a:schemeClr val="tx1"/>
                </a:solidFill>
              </a:rPr>
              <a:t> de </a:t>
            </a:r>
            <a:r>
              <a:rPr lang="en-US" sz="2800" dirty="0" err="1" smtClean="0">
                <a:solidFill>
                  <a:schemeClr val="tx1"/>
                </a:solidFill>
              </a:rPr>
              <a:t>cromatina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2800" b="1" dirty="0" err="1" smtClean="0">
                <a:solidFill>
                  <a:schemeClr val="tx1"/>
                </a:solidFill>
              </a:rPr>
              <a:t>Síntesis</a:t>
            </a:r>
            <a:r>
              <a:rPr lang="en-US" sz="2800" b="1" dirty="0" smtClean="0">
                <a:solidFill>
                  <a:schemeClr val="tx1"/>
                </a:solidFill>
              </a:rPr>
              <a:t> de DNA</a:t>
            </a:r>
          </a:p>
          <a:p>
            <a:pPr marL="342900" indent="-342900" algn="l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</a:rPr>
              <a:t>Síntesis</a:t>
            </a:r>
            <a:r>
              <a:rPr lang="en-US" sz="2800" dirty="0" smtClean="0">
                <a:solidFill>
                  <a:schemeClr val="tx1"/>
                </a:solidFill>
              </a:rPr>
              <a:t> de </a:t>
            </a:r>
            <a:r>
              <a:rPr lang="en-US" sz="2800" dirty="0" err="1" smtClean="0">
                <a:solidFill>
                  <a:schemeClr val="tx1"/>
                </a:solidFill>
              </a:rPr>
              <a:t>proteinas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2800" b="1" dirty="0" err="1" smtClean="0">
                <a:solidFill>
                  <a:schemeClr val="tx1"/>
                </a:solidFill>
              </a:rPr>
              <a:t>Migración</a:t>
            </a:r>
            <a:r>
              <a:rPr lang="en-US" sz="2800" b="1" dirty="0" smtClean="0">
                <a:solidFill>
                  <a:schemeClr val="tx1"/>
                </a:solidFill>
              </a:rPr>
              <a:t> de </a:t>
            </a:r>
            <a:r>
              <a:rPr lang="en-US" sz="2800" b="1" dirty="0" err="1" smtClean="0">
                <a:solidFill>
                  <a:schemeClr val="tx1"/>
                </a:solidFill>
              </a:rPr>
              <a:t>pronucleos</a:t>
            </a:r>
            <a:endParaRPr lang="en-US" sz="2800" b="1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</a:rPr>
              <a:t>Mitosis …</a:t>
            </a:r>
            <a:r>
              <a:rPr lang="en-US" sz="2400" dirty="0" smtClean="0">
                <a:solidFill>
                  <a:schemeClr val="tx1"/>
                </a:solidFill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</a:rPr>
              <a:t>segmentacion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 descr="Screen Shot 2016-04-01 at 12.31.2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600" y="-599"/>
            <a:ext cx="5588000" cy="970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577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Screen shot 2014-03-16 at 1.53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0"/>
            <a:ext cx="12344400" cy="901700"/>
          </a:xfrm>
        </p:spPr>
        <p:txBody>
          <a:bodyPr/>
          <a:lstStyle/>
          <a:p>
            <a:pPr eaLnBrk="1" hangingPunct="1"/>
            <a:r>
              <a:rPr lang="en-US" sz="4800" dirty="0" err="1" smtClean="0">
                <a:latin typeface="Calibri" charset="0"/>
              </a:rPr>
              <a:t>Rol</a:t>
            </a:r>
            <a:r>
              <a:rPr lang="en-US" sz="4800" dirty="0">
                <a:latin typeface="Calibri" charset="0"/>
              </a:rPr>
              <a:t> </a:t>
            </a:r>
            <a:r>
              <a:rPr lang="en-US" sz="4800" dirty="0" smtClean="0">
                <a:latin typeface="Calibri" charset="0"/>
              </a:rPr>
              <a:t>de IP2-3 en </a:t>
            </a:r>
            <a:r>
              <a:rPr lang="en-US" sz="4800" dirty="0" err="1" smtClean="0">
                <a:latin typeface="Calibri" charset="0"/>
              </a:rPr>
              <a:t>Activación</a:t>
            </a:r>
            <a:r>
              <a:rPr lang="en-US" sz="4800" dirty="0" smtClean="0">
                <a:latin typeface="Calibri" charset="0"/>
              </a:rPr>
              <a:t> </a:t>
            </a:r>
            <a:r>
              <a:rPr lang="en-US" sz="4800" dirty="0">
                <a:latin typeface="Calibri" charset="0"/>
              </a:rPr>
              <a:t>del </a:t>
            </a:r>
            <a:r>
              <a:rPr lang="en-US" sz="4800" dirty="0" err="1">
                <a:latin typeface="Calibri" charset="0"/>
              </a:rPr>
              <a:t>Metabolismo</a:t>
            </a:r>
            <a:endParaRPr lang="en-US" sz="4800" dirty="0">
              <a:latin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3600" y="6324600"/>
            <a:ext cx="11887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</a:rPr>
              <a:t>RESUMEN en forma de </a:t>
            </a:r>
            <a:r>
              <a:rPr lang="en-US" sz="2800" dirty="0" err="1" smtClean="0">
                <a:solidFill>
                  <a:schemeClr val="tx1"/>
                </a:solidFill>
              </a:rPr>
              <a:t>Mapa</a:t>
            </a:r>
            <a:r>
              <a:rPr lang="en-US" sz="2800" dirty="0" smtClean="0">
                <a:solidFill>
                  <a:schemeClr val="tx1"/>
                </a:solidFill>
              </a:rPr>
              <a:t> conceptual:</a:t>
            </a:r>
          </a:p>
          <a:p>
            <a:pPr marL="342900" indent="-342900"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</a:rPr>
              <a:t>Binding </a:t>
            </a:r>
            <a:r>
              <a:rPr lang="en-US" sz="2800" dirty="0">
                <a:solidFill>
                  <a:schemeClr val="tx1"/>
                </a:solidFill>
              </a:rPr>
              <a:t>y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fusión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</a:rPr>
              <a:t>Entrada de Na 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 </a:t>
            </a: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cambio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 en </a:t>
            </a: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potencial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 de </a:t>
            </a: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membrana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 </a:t>
            </a: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Bloqueo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Rápido</a:t>
            </a:r>
            <a:endParaRPr lang="en-US" sz="2800" dirty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</a:rPr>
              <a:t>Activación</a:t>
            </a:r>
            <a:r>
              <a:rPr lang="en-US" sz="2800" dirty="0" smtClean="0">
                <a:solidFill>
                  <a:schemeClr val="tx1"/>
                </a:solidFill>
              </a:rPr>
              <a:t> de </a:t>
            </a:r>
            <a:r>
              <a:rPr lang="en-US" sz="2800" dirty="0" err="1" smtClean="0">
                <a:solidFill>
                  <a:schemeClr val="tx1"/>
                </a:solidFill>
              </a:rPr>
              <a:t>kinasas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 </a:t>
            </a:r>
            <a:r>
              <a:rPr lang="en-US" sz="2800" dirty="0" err="1" smtClean="0">
                <a:solidFill>
                  <a:schemeClr val="tx1"/>
                </a:solidFill>
              </a:rPr>
              <a:t>Fosforilacion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 </a:t>
            </a:r>
            <a:r>
              <a:rPr lang="en-US" sz="2800" dirty="0" smtClean="0">
                <a:solidFill>
                  <a:schemeClr val="tx1"/>
                </a:solidFill>
              </a:rPr>
              <a:t>PLC 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 IP3/ </a:t>
            </a: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Liberacion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 de Ca2+</a:t>
            </a:r>
            <a:r>
              <a:rPr lang="mr-IN" sz="2800" dirty="0" smtClean="0">
                <a:solidFill>
                  <a:schemeClr val="tx1"/>
                </a:solidFill>
                <a:sym typeface="Wingdings"/>
              </a:rPr>
              <a:t>…</a:t>
            </a:r>
          </a:p>
          <a:p>
            <a:pPr marL="4000500" lvl="8" indent="-342900"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                       DAG  </a:t>
            </a: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KinasaspH</a:t>
            </a:r>
            <a:endParaRPr lang="en-US" sz="2800" dirty="0">
              <a:solidFill>
                <a:schemeClr val="tx1"/>
              </a:solidFill>
              <a:sym typeface="Wingdings"/>
            </a:endParaRPr>
          </a:p>
          <a:p>
            <a:pPr lvl="8"/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Mitosis / </a:t>
            </a: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Membranas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 / </a:t>
            </a: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Polispermia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 / </a:t>
            </a: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Metabolismo</a:t>
            </a:r>
            <a:endParaRPr lang="en-US" sz="2800" dirty="0" smtClean="0">
              <a:solidFill>
                <a:schemeClr val="tx1"/>
              </a:solidFill>
              <a:sym typeface="Wingdings"/>
            </a:endParaRPr>
          </a:p>
        </p:txBody>
      </p:sp>
      <p:pic>
        <p:nvPicPr>
          <p:cNvPr id="2" name="Picture 1" descr="Screen Shot 2016-04-01 at 12.44.2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914399"/>
            <a:ext cx="12141200" cy="534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577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 descr="Screen shot 2014-03-16 at 1.53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0"/>
            <a:ext cx="12344400" cy="901700"/>
          </a:xfrm>
        </p:spPr>
        <p:txBody>
          <a:bodyPr/>
          <a:lstStyle/>
          <a:p>
            <a:pPr eaLnBrk="1" hangingPunct="1"/>
            <a:r>
              <a:rPr lang="en-US" sz="4800" dirty="0" err="1" smtClean="0">
                <a:latin typeface="Calibri" charset="0"/>
              </a:rPr>
              <a:t>Activación</a:t>
            </a:r>
            <a:r>
              <a:rPr lang="en-US" sz="4800" dirty="0" smtClean="0">
                <a:latin typeface="Calibri" charset="0"/>
              </a:rPr>
              <a:t> </a:t>
            </a:r>
            <a:r>
              <a:rPr lang="en-US" sz="4800" dirty="0">
                <a:latin typeface="Calibri" charset="0"/>
              </a:rPr>
              <a:t>del </a:t>
            </a:r>
            <a:r>
              <a:rPr lang="en-US" sz="4800" dirty="0" err="1">
                <a:latin typeface="Calibri" charset="0"/>
              </a:rPr>
              <a:t>Metabolismo</a:t>
            </a:r>
            <a:endParaRPr lang="en-US" sz="4800" dirty="0">
              <a:latin typeface="Calibri" charset="0"/>
            </a:endParaRPr>
          </a:p>
        </p:txBody>
      </p:sp>
      <p:sp>
        <p:nvSpPr>
          <p:cNvPr id="73731" name="Rectangle 2"/>
          <p:cNvSpPr>
            <a:spLocks noGrp="1" noChangeArrowheads="1"/>
          </p:cNvSpPr>
          <p:nvPr>
            <p:ph idx="1"/>
          </p:nvPr>
        </p:nvSpPr>
        <p:spPr>
          <a:xfrm>
            <a:off x="76200" y="876300"/>
            <a:ext cx="7112000" cy="8343900"/>
          </a:xfrm>
        </p:spPr>
        <p:txBody>
          <a:bodyPr/>
          <a:lstStyle/>
          <a:p>
            <a:pPr marL="887413" eaLnBrk="1" hangingPunct="1"/>
            <a:r>
              <a:rPr lang="en-US" sz="3600" b="1" dirty="0" err="1">
                <a:latin typeface="Calibri" charset="0"/>
              </a:rPr>
              <a:t>Efectos</a:t>
            </a:r>
            <a:r>
              <a:rPr lang="en-US" sz="3600" b="1" dirty="0">
                <a:latin typeface="Calibri" charset="0"/>
              </a:rPr>
              <a:t> del </a:t>
            </a:r>
            <a:r>
              <a:rPr lang="en-US" sz="3600" b="1" dirty="0" err="1">
                <a:latin typeface="Calibri" charset="0"/>
              </a:rPr>
              <a:t>Calcio</a:t>
            </a:r>
            <a:r>
              <a:rPr lang="en-US" sz="3600" b="1" dirty="0">
                <a:latin typeface="Calibri" charset="0"/>
              </a:rPr>
              <a:t>:</a:t>
            </a:r>
          </a:p>
          <a:p>
            <a:pPr marL="887413" eaLnBrk="1" hangingPunct="1"/>
            <a:r>
              <a:rPr lang="en-US" sz="3600" dirty="0">
                <a:latin typeface="Calibri" charset="0"/>
              </a:rPr>
              <a:t> </a:t>
            </a:r>
            <a:r>
              <a:rPr lang="en-US" sz="3600" dirty="0" err="1">
                <a:latin typeface="Calibri" charset="0"/>
              </a:rPr>
              <a:t>Rxn</a:t>
            </a:r>
            <a:r>
              <a:rPr lang="en-US" sz="3600" dirty="0">
                <a:latin typeface="Calibri" charset="0"/>
              </a:rPr>
              <a:t> </a:t>
            </a:r>
            <a:r>
              <a:rPr lang="en-US" sz="3600" dirty="0" smtClean="0">
                <a:latin typeface="Calibri" charset="0"/>
              </a:rPr>
              <a:t>Cortical/no </a:t>
            </a:r>
            <a:r>
              <a:rPr lang="en-US" sz="3600" dirty="0" err="1" smtClean="0">
                <a:latin typeface="Calibri" charset="0"/>
              </a:rPr>
              <a:t>polisperma</a:t>
            </a:r>
            <a:endParaRPr lang="en-US" sz="3600" dirty="0">
              <a:latin typeface="Calibri" charset="0"/>
            </a:endParaRPr>
          </a:p>
          <a:p>
            <a:pPr marL="887413" eaLnBrk="1" hangingPunct="1"/>
            <a:r>
              <a:rPr lang="en-US" sz="3600" dirty="0" err="1" smtClean="0">
                <a:latin typeface="Calibri" charset="0"/>
              </a:rPr>
              <a:t>Reactivación</a:t>
            </a:r>
            <a:r>
              <a:rPr lang="en-US" sz="3600" dirty="0" smtClean="0">
                <a:latin typeface="Calibri" charset="0"/>
              </a:rPr>
              <a:t> </a:t>
            </a:r>
            <a:r>
              <a:rPr lang="en-US" sz="3600" dirty="0" err="1">
                <a:latin typeface="Calibri" charset="0"/>
              </a:rPr>
              <a:t>Ciclo</a:t>
            </a:r>
            <a:r>
              <a:rPr lang="en-US" sz="3600" dirty="0">
                <a:latin typeface="Calibri" charset="0"/>
              </a:rPr>
              <a:t> </a:t>
            </a:r>
            <a:r>
              <a:rPr lang="en-US" sz="3600" dirty="0" err="1">
                <a:latin typeface="Calibri" charset="0"/>
              </a:rPr>
              <a:t>celular</a:t>
            </a:r>
            <a:endParaRPr lang="en-US" sz="3600" dirty="0">
              <a:latin typeface="Calibri" charset="0"/>
            </a:endParaRPr>
          </a:p>
          <a:p>
            <a:pPr marL="887413" eaLnBrk="1" hangingPunct="1"/>
            <a:r>
              <a:rPr lang="en-US" sz="3600" dirty="0" err="1" smtClean="0">
                <a:latin typeface="Calibri" charset="0"/>
              </a:rPr>
              <a:t>Activación</a:t>
            </a:r>
            <a:r>
              <a:rPr lang="en-US" sz="3600" dirty="0" smtClean="0">
                <a:latin typeface="Calibri" charset="0"/>
              </a:rPr>
              <a:t> </a:t>
            </a:r>
            <a:r>
              <a:rPr lang="en-US" sz="3600" dirty="0">
                <a:latin typeface="Calibri" charset="0"/>
              </a:rPr>
              <a:t>de </a:t>
            </a:r>
            <a:r>
              <a:rPr lang="en-US" sz="3600" dirty="0" err="1">
                <a:latin typeface="Calibri" charset="0"/>
              </a:rPr>
              <a:t>kinasa</a:t>
            </a:r>
            <a:r>
              <a:rPr lang="en-US" sz="3600" dirty="0">
                <a:latin typeface="Calibri" charset="0"/>
              </a:rPr>
              <a:t> de NAD</a:t>
            </a:r>
          </a:p>
          <a:p>
            <a:pPr marL="1455738" lvl="1" eaLnBrk="1" hangingPunct="1"/>
            <a:r>
              <a:rPr lang="en-US" sz="2800" dirty="0">
                <a:latin typeface="Calibri" charset="0"/>
              </a:rPr>
              <a:t>NADP – </a:t>
            </a:r>
            <a:r>
              <a:rPr lang="en-US" sz="2800" dirty="0" err="1" smtClean="0">
                <a:latin typeface="Calibri" charset="0"/>
              </a:rPr>
              <a:t>biosíntesis</a:t>
            </a:r>
            <a:r>
              <a:rPr lang="en-US" sz="2800" dirty="0" smtClean="0">
                <a:latin typeface="Calibri" charset="0"/>
              </a:rPr>
              <a:t> </a:t>
            </a:r>
            <a:r>
              <a:rPr lang="en-US" sz="2800" dirty="0">
                <a:latin typeface="Calibri" charset="0"/>
              </a:rPr>
              <a:t>de </a:t>
            </a:r>
            <a:r>
              <a:rPr lang="en-US" sz="2800" dirty="0" err="1" smtClean="0">
                <a:latin typeface="Calibri" charset="0"/>
              </a:rPr>
              <a:t>lípidos</a:t>
            </a:r>
            <a:endParaRPr lang="en-US" sz="2800" dirty="0" smtClean="0">
              <a:latin typeface="Calibri" charset="0"/>
            </a:endParaRPr>
          </a:p>
          <a:p>
            <a:pPr marL="2024063" lvl="2" eaLnBrk="1" hangingPunct="1"/>
            <a:r>
              <a:rPr lang="en-US" sz="2800" dirty="0" err="1" smtClean="0">
                <a:latin typeface="Calibri" charset="0"/>
              </a:rPr>
              <a:t>membranas</a:t>
            </a:r>
            <a:endParaRPr lang="en-US" sz="2800" dirty="0">
              <a:latin typeface="Calibri" charset="0"/>
            </a:endParaRPr>
          </a:p>
          <a:p>
            <a:pPr marL="887413" eaLnBrk="1" hangingPunct="1"/>
            <a:r>
              <a:rPr lang="en-US" sz="3600" dirty="0" err="1">
                <a:latin typeface="Calibri" charset="0"/>
              </a:rPr>
              <a:t>Rxn</a:t>
            </a:r>
            <a:r>
              <a:rPr lang="en-US" sz="3600" dirty="0">
                <a:latin typeface="Calibri" charset="0"/>
              </a:rPr>
              <a:t> de </a:t>
            </a:r>
            <a:r>
              <a:rPr lang="en-US" sz="3600" dirty="0" err="1" smtClean="0">
                <a:latin typeface="Calibri" charset="0"/>
              </a:rPr>
              <a:t>oxidación</a:t>
            </a:r>
            <a:r>
              <a:rPr lang="en-US" sz="3600" dirty="0" smtClean="0">
                <a:latin typeface="Calibri" charset="0"/>
              </a:rPr>
              <a:t> </a:t>
            </a:r>
            <a:r>
              <a:rPr lang="en-US" sz="3600" dirty="0">
                <a:latin typeface="Calibri" charset="0"/>
              </a:rPr>
              <a:t>y de </a:t>
            </a:r>
            <a:r>
              <a:rPr lang="en-US" sz="3600" dirty="0" err="1" smtClean="0">
                <a:latin typeface="Calibri" charset="0"/>
              </a:rPr>
              <a:t>remoción</a:t>
            </a:r>
            <a:r>
              <a:rPr lang="en-US" sz="3600" dirty="0" smtClean="0">
                <a:latin typeface="Calibri" charset="0"/>
              </a:rPr>
              <a:t> </a:t>
            </a:r>
            <a:r>
              <a:rPr lang="en-US" sz="3600" dirty="0">
                <a:latin typeface="Calibri" charset="0"/>
              </a:rPr>
              <a:t>de </a:t>
            </a:r>
            <a:r>
              <a:rPr lang="en-US" sz="3600" dirty="0" err="1">
                <a:latin typeface="Calibri" charset="0"/>
              </a:rPr>
              <a:t>radicales</a:t>
            </a:r>
            <a:r>
              <a:rPr lang="en-US" sz="3600" dirty="0">
                <a:latin typeface="Calibri" charset="0"/>
              </a:rPr>
              <a:t> </a:t>
            </a:r>
            <a:r>
              <a:rPr lang="en-US" sz="3600" dirty="0" err="1">
                <a:latin typeface="Calibri" charset="0"/>
              </a:rPr>
              <a:t>libres</a:t>
            </a:r>
            <a:endParaRPr lang="en-US" sz="3600" dirty="0">
              <a:latin typeface="Calibri" charset="0"/>
            </a:endParaRPr>
          </a:p>
          <a:p>
            <a:pPr marL="887413" eaLnBrk="1" hangingPunct="1"/>
            <a:r>
              <a:rPr lang="en-US" sz="3600" dirty="0" err="1" smtClean="0">
                <a:latin typeface="Calibri" charset="0"/>
              </a:rPr>
              <a:t>Reactivación</a:t>
            </a:r>
            <a:r>
              <a:rPr lang="en-US" sz="3600" dirty="0" smtClean="0">
                <a:latin typeface="Calibri" charset="0"/>
              </a:rPr>
              <a:t> de </a:t>
            </a:r>
            <a:r>
              <a:rPr lang="en-US" sz="3600" dirty="0" err="1" smtClean="0">
                <a:latin typeface="Calibri" charset="0"/>
              </a:rPr>
              <a:t>metabolismo</a:t>
            </a:r>
            <a:r>
              <a:rPr lang="en-US" sz="3600" dirty="0" smtClean="0">
                <a:latin typeface="Calibri" charset="0"/>
                <a:sym typeface="Wingdings"/>
              </a:rPr>
              <a:t></a:t>
            </a:r>
            <a:r>
              <a:rPr lang="en-US" sz="3600" dirty="0" smtClean="0">
                <a:latin typeface="Calibri" charset="0"/>
              </a:rPr>
              <a:t> </a:t>
            </a:r>
            <a:r>
              <a:rPr lang="en-US" sz="3600" dirty="0" err="1" smtClean="0">
                <a:latin typeface="Calibri" charset="0"/>
              </a:rPr>
              <a:t>Traducción</a:t>
            </a:r>
            <a:r>
              <a:rPr lang="en-US" sz="3600" dirty="0" smtClean="0">
                <a:latin typeface="Calibri" charset="0"/>
              </a:rPr>
              <a:t>  (</a:t>
            </a:r>
            <a:r>
              <a:rPr lang="en-US" sz="3600" dirty="0" err="1">
                <a:latin typeface="Calibri" charset="0"/>
              </a:rPr>
              <a:t>actinomicina</a:t>
            </a:r>
            <a:r>
              <a:rPr lang="en-US" sz="3600" dirty="0">
                <a:latin typeface="Calibri" charset="0"/>
              </a:rPr>
              <a:t> D)</a:t>
            </a:r>
          </a:p>
          <a:p>
            <a:pPr marL="887413" eaLnBrk="1" hangingPunct="1"/>
            <a:r>
              <a:rPr lang="en-US" sz="3600" dirty="0" err="1">
                <a:latin typeface="Calibri" charset="0"/>
              </a:rPr>
              <a:t>Fusión</a:t>
            </a:r>
            <a:r>
              <a:rPr lang="en-US" sz="3600" dirty="0">
                <a:latin typeface="Calibri" charset="0"/>
              </a:rPr>
              <a:t> de los </a:t>
            </a:r>
            <a:r>
              <a:rPr lang="en-US" sz="3600" dirty="0" err="1">
                <a:latin typeface="Calibri" charset="0"/>
              </a:rPr>
              <a:t>pronucleos</a:t>
            </a:r>
            <a:endParaRPr lang="en-US" sz="3600" dirty="0">
              <a:latin typeface="Calibri" charset="0"/>
            </a:endParaRPr>
          </a:p>
          <a:p>
            <a:pPr marL="887413" eaLnBrk="1" hangingPunct="1"/>
            <a:r>
              <a:rPr lang="en-US" sz="3600" dirty="0" err="1">
                <a:latin typeface="Calibri" charset="0"/>
              </a:rPr>
              <a:t>fosforilación</a:t>
            </a:r>
            <a:r>
              <a:rPr lang="en-US" sz="3600" dirty="0">
                <a:latin typeface="Calibri" charset="0"/>
              </a:rPr>
              <a:t> de </a:t>
            </a:r>
            <a:r>
              <a:rPr lang="en-US" sz="3600" dirty="0" err="1">
                <a:latin typeface="Calibri" charset="0"/>
              </a:rPr>
              <a:t>su</a:t>
            </a:r>
            <a:r>
              <a:rPr lang="en-US" sz="3600" dirty="0">
                <a:latin typeface="Calibri" charset="0"/>
              </a:rPr>
              <a:t> </a:t>
            </a:r>
            <a:r>
              <a:rPr lang="en-US" sz="3600" dirty="0" err="1">
                <a:latin typeface="Calibri" charset="0"/>
              </a:rPr>
              <a:t>membrana</a:t>
            </a:r>
            <a:r>
              <a:rPr lang="en-US" sz="3600" dirty="0">
                <a:latin typeface="Calibri" charset="0"/>
              </a:rPr>
              <a:t> e </a:t>
            </a:r>
            <a:r>
              <a:rPr lang="en-US" sz="3600" dirty="0" err="1">
                <a:latin typeface="Calibri" charset="0"/>
              </a:rPr>
              <a:t>histonas</a:t>
            </a:r>
            <a:r>
              <a:rPr lang="en-US" sz="3600" dirty="0">
                <a:latin typeface="Calibri" charset="0"/>
              </a:rPr>
              <a:t>, </a:t>
            </a:r>
            <a:r>
              <a:rPr lang="en-US" sz="3600" dirty="0" err="1" smtClean="0">
                <a:latin typeface="Calibri" charset="0"/>
              </a:rPr>
              <a:t>cAMP</a:t>
            </a:r>
            <a:r>
              <a:rPr lang="en-US" sz="3600" dirty="0" smtClean="0">
                <a:latin typeface="Calibri" charset="0"/>
                <a:sym typeface="Wingdings"/>
              </a:rPr>
              <a:t> </a:t>
            </a:r>
            <a:r>
              <a:rPr lang="en-US" sz="3600" dirty="0" err="1" smtClean="0">
                <a:latin typeface="Calibri" charset="0"/>
              </a:rPr>
              <a:t>Decondensación</a:t>
            </a:r>
            <a:r>
              <a:rPr lang="en-US" sz="3600" dirty="0" smtClean="0">
                <a:latin typeface="Calibri" charset="0"/>
              </a:rPr>
              <a:t> </a:t>
            </a:r>
            <a:r>
              <a:rPr lang="en-US" sz="3600" dirty="0">
                <a:latin typeface="Calibri" charset="0"/>
              </a:rPr>
              <a:t>de </a:t>
            </a:r>
            <a:r>
              <a:rPr lang="en-US" sz="3600" dirty="0" err="1" smtClean="0">
                <a:latin typeface="Calibri" charset="0"/>
              </a:rPr>
              <a:t>esperm</a:t>
            </a:r>
            <a:endParaRPr lang="en-US" sz="3600" dirty="0">
              <a:latin typeface="Calibri" charset="0"/>
            </a:endParaRPr>
          </a:p>
          <a:p>
            <a:pPr marL="400050" indent="0" eaLnBrk="1" hangingPunct="1">
              <a:buNone/>
            </a:pPr>
            <a:endParaRPr lang="en-US" sz="3600" dirty="0">
              <a:latin typeface="Calibri" charset="0"/>
            </a:endParaRPr>
          </a:p>
        </p:txBody>
      </p:sp>
      <p:pic>
        <p:nvPicPr>
          <p:cNvPr id="7373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990600"/>
            <a:ext cx="581818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Box 5"/>
          <p:cNvSpPr txBox="1">
            <a:spLocks noChangeArrowheads="1"/>
          </p:cNvSpPr>
          <p:nvPr/>
        </p:nvSpPr>
        <p:spPr bwMode="auto">
          <a:xfrm>
            <a:off x="6959600" y="6096000"/>
            <a:ext cx="60452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 sz="4300">
                <a:solidFill>
                  <a:srgbClr val="FEFEF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FEFEF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FEFEF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FEFEF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FEFEF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EFEF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EFEF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EFEF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EFEF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3600" dirty="0" err="1" smtClean="0">
                <a:solidFill>
                  <a:srgbClr val="000000"/>
                </a:solidFill>
              </a:rPr>
              <a:t>Sustitución</a:t>
            </a:r>
            <a:r>
              <a:rPr lang="en-US" sz="3600" dirty="0" smtClean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00"/>
                </a:solidFill>
              </a:rPr>
              <a:t>de </a:t>
            </a:r>
            <a:r>
              <a:rPr lang="en-US" sz="3600" dirty="0" err="1">
                <a:solidFill>
                  <a:srgbClr val="000000"/>
                </a:solidFill>
              </a:rPr>
              <a:t>histonas</a:t>
            </a:r>
            <a:endParaRPr lang="en-US" sz="3600" dirty="0">
              <a:solidFill>
                <a:srgbClr val="000000"/>
              </a:solidFill>
            </a:endParaRPr>
          </a:p>
          <a:p>
            <a:pPr algn="l" eaLnBrk="1" hangingPunct="1">
              <a:buFontTx/>
              <a:buChar char="-"/>
            </a:pPr>
            <a:r>
              <a:rPr lang="en-US" sz="3600" dirty="0" err="1">
                <a:solidFill>
                  <a:srgbClr val="000000"/>
                </a:solidFill>
              </a:rPr>
              <a:t>Esperm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</a:rPr>
              <a:t>suelta</a:t>
            </a:r>
            <a:endParaRPr lang="en-US" sz="3600" dirty="0">
              <a:solidFill>
                <a:srgbClr val="000000"/>
              </a:solidFill>
            </a:endParaRPr>
          </a:p>
          <a:p>
            <a:pPr algn="l" eaLnBrk="1" hangingPunct="1">
              <a:buFontTx/>
              <a:buChar char="-"/>
            </a:pPr>
            <a:r>
              <a:rPr lang="en-US" sz="3600" dirty="0" err="1" smtClean="0">
                <a:solidFill>
                  <a:srgbClr val="000000"/>
                </a:solidFill>
              </a:rPr>
              <a:t>acomoda</a:t>
            </a:r>
            <a:r>
              <a:rPr lang="en-US" sz="3600" dirty="0" smtClean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00"/>
                </a:solidFill>
              </a:rPr>
              <a:t>el </a:t>
            </a:r>
            <a:r>
              <a:rPr lang="en-US" sz="3600" dirty="0" err="1">
                <a:solidFill>
                  <a:srgbClr val="000000"/>
                </a:solidFill>
              </a:rPr>
              <a:t>centriolo</a:t>
            </a:r>
            <a:endParaRPr lang="en-US" sz="3600" dirty="0">
              <a:solidFill>
                <a:srgbClr val="000000"/>
              </a:solidFill>
            </a:endParaRPr>
          </a:p>
          <a:p>
            <a:pPr algn="l" eaLnBrk="1" hangingPunct="1">
              <a:buFontTx/>
              <a:buChar char="-"/>
            </a:pPr>
            <a:r>
              <a:rPr lang="en-US" sz="3600" dirty="0">
                <a:solidFill>
                  <a:srgbClr val="000000"/>
                </a:solidFill>
              </a:rPr>
              <a:t>Se </a:t>
            </a:r>
            <a:r>
              <a:rPr lang="en-US" sz="3600" dirty="0" err="1">
                <a:solidFill>
                  <a:srgbClr val="000000"/>
                </a:solidFill>
              </a:rPr>
              <a:t>forman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microtubulos</a:t>
            </a:r>
            <a:endParaRPr lang="en-US" sz="3600" dirty="0">
              <a:solidFill>
                <a:srgbClr val="000000"/>
              </a:solidFill>
            </a:endParaRPr>
          </a:p>
          <a:p>
            <a:pPr algn="l" eaLnBrk="1" hangingPunct="1">
              <a:buFontTx/>
              <a:buChar char="-"/>
            </a:pPr>
            <a:r>
              <a:rPr lang="en-US" sz="3600" dirty="0" err="1" smtClean="0">
                <a:solidFill>
                  <a:srgbClr val="000000"/>
                </a:solidFill>
              </a:rPr>
              <a:t>Organizacion</a:t>
            </a:r>
            <a:r>
              <a:rPr lang="en-US" sz="3600" dirty="0" smtClean="0">
                <a:solidFill>
                  <a:srgbClr val="000000"/>
                </a:solidFill>
              </a:rPr>
              <a:t> de </a:t>
            </a:r>
            <a:r>
              <a:rPr lang="en-US" sz="3600" dirty="0" err="1" smtClean="0">
                <a:solidFill>
                  <a:srgbClr val="000000"/>
                </a:solidFill>
              </a:rPr>
              <a:t>pronucleos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Screen shot 2014-03-16 at 1.53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0"/>
            <a:ext cx="12344400" cy="901700"/>
          </a:xfrm>
        </p:spPr>
        <p:txBody>
          <a:bodyPr/>
          <a:lstStyle/>
          <a:p>
            <a:pPr eaLnBrk="1" hangingPunct="1"/>
            <a:r>
              <a:rPr lang="en-US" sz="4800" dirty="0" err="1" smtClean="0">
                <a:latin typeface="Calibri" charset="0"/>
              </a:rPr>
              <a:t>Mamíferos</a:t>
            </a:r>
            <a:r>
              <a:rPr lang="en-US" sz="4800" dirty="0" smtClean="0">
                <a:latin typeface="Calibri" charset="0"/>
              </a:rPr>
              <a:t>: </a:t>
            </a:r>
            <a:r>
              <a:rPr lang="en-US" sz="4800" dirty="0" err="1" smtClean="0">
                <a:latin typeface="Calibri" charset="0"/>
              </a:rPr>
              <a:t>Fecundación</a:t>
            </a:r>
            <a:r>
              <a:rPr lang="en-US" sz="4800" dirty="0" smtClean="0">
                <a:latin typeface="Calibri" charset="0"/>
              </a:rPr>
              <a:t> </a:t>
            </a:r>
            <a:r>
              <a:rPr lang="en-US" sz="4800" dirty="0" err="1" smtClean="0">
                <a:latin typeface="Calibri" charset="0"/>
              </a:rPr>
              <a:t>Interna</a:t>
            </a:r>
            <a:endParaRPr lang="en-US" sz="4800" dirty="0">
              <a:latin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200" y="609600"/>
            <a:ext cx="7467600" cy="914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3 </a:t>
            </a:r>
            <a:r>
              <a:rPr lang="en-US" sz="2800" b="1" dirty="0" err="1" smtClean="0">
                <a:solidFill>
                  <a:schemeClr val="tx1"/>
                </a:solidFill>
              </a:rPr>
              <a:t>Problemas</a:t>
            </a:r>
            <a:r>
              <a:rPr lang="en-US" sz="2800" b="1" dirty="0" smtClean="0">
                <a:solidFill>
                  <a:schemeClr val="tx1"/>
                </a:solidFill>
              </a:rPr>
              <a:t> al </a:t>
            </a:r>
            <a:r>
              <a:rPr lang="en-US" sz="2800" b="1" dirty="0" err="1" smtClean="0">
                <a:solidFill>
                  <a:schemeClr val="tx1"/>
                </a:solidFill>
              </a:rPr>
              <a:t>estudiar</a:t>
            </a:r>
            <a:r>
              <a:rPr lang="en-US" sz="28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1)</a:t>
            </a:r>
            <a:r>
              <a:rPr lang="en-US" sz="2800" dirty="0" err="1" smtClean="0">
                <a:solidFill>
                  <a:schemeClr val="tx1"/>
                </a:solidFill>
              </a:rPr>
              <a:t>Interna</a:t>
            </a:r>
            <a:r>
              <a:rPr lang="en-US" sz="2800" dirty="0" smtClean="0">
                <a:solidFill>
                  <a:schemeClr val="tx1"/>
                </a:solidFill>
              </a:rPr>
              <a:t>:  </a:t>
            </a:r>
            <a:r>
              <a:rPr lang="en-US" sz="2800" dirty="0" err="1" smtClean="0">
                <a:solidFill>
                  <a:schemeClr val="tx1"/>
                </a:solidFill>
              </a:rPr>
              <a:t>difícil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estudiar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moléculas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de </a:t>
            </a:r>
            <a:r>
              <a:rPr lang="en-US" sz="2800" dirty="0" smtClean="0">
                <a:solidFill>
                  <a:schemeClr val="tx1"/>
                </a:solidFill>
              </a:rPr>
              <a:t>la </a:t>
            </a:r>
            <a:r>
              <a:rPr lang="en-US" sz="2800" dirty="0" err="1" smtClean="0">
                <a:solidFill>
                  <a:schemeClr val="tx1"/>
                </a:solidFill>
              </a:rPr>
              <a:t>interacción</a:t>
            </a:r>
            <a:r>
              <a:rPr lang="en-US" sz="2800" dirty="0" smtClean="0">
                <a:solidFill>
                  <a:schemeClr val="tx1"/>
                </a:solidFill>
              </a:rPr>
              <a:t>, (</a:t>
            </a:r>
            <a:r>
              <a:rPr lang="en-US" sz="2800" dirty="0" err="1" smtClean="0">
                <a:solidFill>
                  <a:schemeClr val="tx1"/>
                </a:solidFill>
              </a:rPr>
              <a:t>como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imitar</a:t>
            </a:r>
            <a:r>
              <a:rPr lang="en-US" sz="2800" dirty="0" smtClean="0">
                <a:solidFill>
                  <a:schemeClr val="tx1"/>
                </a:solidFill>
              </a:rPr>
              <a:t> el </a:t>
            </a:r>
            <a:r>
              <a:rPr lang="en-US" sz="2800" dirty="0" err="1" smtClean="0">
                <a:solidFill>
                  <a:schemeClr val="tx1"/>
                </a:solidFill>
              </a:rPr>
              <a:t>ambiente</a:t>
            </a:r>
            <a:r>
              <a:rPr lang="en-US" sz="2800" dirty="0" smtClean="0">
                <a:solidFill>
                  <a:schemeClr val="tx1"/>
                </a:solidFill>
              </a:rPr>
              <a:t>?)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2)</a:t>
            </a:r>
            <a:r>
              <a:rPr lang="en-US" sz="2800" dirty="0" err="1" smtClean="0">
                <a:solidFill>
                  <a:schemeClr val="tx1"/>
                </a:solidFill>
              </a:rPr>
              <a:t>Población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heterogénea</a:t>
            </a:r>
            <a:r>
              <a:rPr lang="en-US" sz="2800" dirty="0" smtClean="0">
                <a:solidFill>
                  <a:schemeClr val="tx1"/>
                </a:solidFill>
              </a:rPr>
              <a:t> de sperms, </a:t>
            </a:r>
          </a:p>
          <a:p>
            <a:pPr marL="457200" indent="-457200" algn="l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</a:rPr>
              <a:t>distintas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etapas</a:t>
            </a:r>
            <a:r>
              <a:rPr lang="en-US" sz="2800" dirty="0" smtClean="0">
                <a:solidFill>
                  <a:schemeClr val="tx1"/>
                </a:solidFill>
              </a:rPr>
              <a:t> de </a:t>
            </a:r>
            <a:r>
              <a:rPr lang="en-US" sz="2800" dirty="0" err="1" smtClean="0">
                <a:solidFill>
                  <a:schemeClr val="tx1"/>
                </a:solidFill>
              </a:rPr>
              <a:t>maduración</a:t>
            </a:r>
            <a:r>
              <a:rPr lang="en-US" sz="2800" dirty="0" smtClean="0">
                <a:solidFill>
                  <a:schemeClr val="tx1"/>
                </a:solidFill>
              </a:rPr>
              <a:t> (300x10^6 vs 200 </a:t>
            </a:r>
            <a:r>
              <a:rPr lang="en-US" sz="2800" dirty="0" err="1" smtClean="0">
                <a:solidFill>
                  <a:schemeClr val="tx1"/>
                </a:solidFill>
              </a:rPr>
              <a:t>llegan</a:t>
            </a:r>
            <a:r>
              <a:rPr lang="en-US" sz="2800" dirty="0" smtClean="0">
                <a:solidFill>
                  <a:schemeClr val="tx1"/>
                </a:solidFill>
              </a:rPr>
              <a:t>)</a:t>
            </a:r>
            <a:endParaRPr lang="en-US" sz="2800" dirty="0">
              <a:solidFill>
                <a:schemeClr val="tx1"/>
              </a:solidFill>
            </a:endParaRP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3)</a:t>
            </a:r>
            <a:r>
              <a:rPr lang="en-US" sz="2800" dirty="0" err="1" smtClean="0">
                <a:solidFill>
                  <a:schemeClr val="tx1"/>
                </a:solidFill>
              </a:rPr>
              <a:t>Varios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mecanismos</a:t>
            </a:r>
            <a:r>
              <a:rPr lang="en-US" sz="2800" dirty="0" smtClean="0">
                <a:solidFill>
                  <a:schemeClr val="tx1"/>
                </a:solidFill>
              </a:rPr>
              <a:t> de </a:t>
            </a:r>
            <a:r>
              <a:rPr lang="en-US" sz="2800" dirty="0" err="1" smtClean="0">
                <a:solidFill>
                  <a:schemeClr val="tx1"/>
                </a:solidFill>
              </a:rPr>
              <a:t>Rxn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acrosomal</a:t>
            </a:r>
            <a:r>
              <a:rPr lang="en-US" sz="2800" dirty="0" smtClean="0">
                <a:solidFill>
                  <a:schemeClr val="tx1"/>
                </a:solidFill>
              </a:rPr>
              <a:t> y </a:t>
            </a:r>
            <a:r>
              <a:rPr lang="en-US" sz="2800" dirty="0" err="1" smtClean="0">
                <a:solidFill>
                  <a:schemeClr val="tx1"/>
                </a:solidFill>
              </a:rPr>
              <a:t>unión</a:t>
            </a:r>
            <a:r>
              <a:rPr lang="en-US" sz="2800" dirty="0" smtClean="0">
                <a:solidFill>
                  <a:schemeClr val="tx1"/>
                </a:solidFill>
              </a:rPr>
              <a:t> a la  ZP</a:t>
            </a:r>
          </a:p>
          <a:p>
            <a:pPr algn="l"/>
            <a:r>
              <a:rPr lang="en-US" sz="2800" dirty="0" err="1">
                <a:solidFill>
                  <a:schemeClr val="tx1"/>
                </a:solidFill>
              </a:rPr>
              <a:t>E</a:t>
            </a:r>
            <a:r>
              <a:rPr lang="en-US" sz="2800" dirty="0" err="1" smtClean="0">
                <a:solidFill>
                  <a:schemeClr val="tx1"/>
                </a:solidFill>
              </a:rPr>
              <a:t>ncuentro</a:t>
            </a:r>
            <a:r>
              <a:rPr lang="en-US" sz="2800" dirty="0" smtClean="0">
                <a:solidFill>
                  <a:schemeClr val="tx1"/>
                </a:solidFill>
              </a:rPr>
              <a:t> de </a:t>
            </a:r>
            <a:r>
              <a:rPr lang="en-US" sz="2800" dirty="0" err="1" smtClean="0">
                <a:solidFill>
                  <a:schemeClr val="tx1"/>
                </a:solidFill>
              </a:rPr>
              <a:t>gametos</a:t>
            </a:r>
            <a:r>
              <a:rPr lang="en-US" sz="2800" dirty="0" smtClean="0">
                <a:solidFill>
                  <a:schemeClr val="tx1"/>
                </a:solidFill>
              </a:rPr>
              <a:t> en la </a:t>
            </a:r>
            <a:r>
              <a:rPr lang="en-US" sz="2800" b="1" dirty="0" smtClean="0">
                <a:solidFill>
                  <a:schemeClr val="tx1"/>
                </a:solidFill>
              </a:rPr>
              <a:t>ampulla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depende</a:t>
            </a:r>
            <a:r>
              <a:rPr lang="en-US" sz="2800" dirty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 -  </a:t>
            </a:r>
            <a:r>
              <a:rPr lang="en-US" sz="2800" dirty="0" err="1" smtClean="0">
                <a:solidFill>
                  <a:schemeClr val="tx1"/>
                </a:solidFill>
              </a:rPr>
              <a:t>bioquímica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	</a:t>
            </a:r>
            <a:r>
              <a:rPr lang="en-US" sz="2800" dirty="0" smtClean="0">
                <a:solidFill>
                  <a:schemeClr val="tx1"/>
                </a:solidFill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</a:rPr>
              <a:t>propulsión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física</a:t>
            </a:r>
            <a:endParaRPr lang="en-US" sz="2800" dirty="0" smtClean="0">
              <a:solidFill>
                <a:schemeClr val="tx1"/>
              </a:solidFill>
            </a:endParaRPr>
          </a:p>
          <a:p>
            <a:pPr algn="l"/>
            <a:r>
              <a:rPr lang="en-US" sz="2800" dirty="0" err="1" smtClean="0">
                <a:solidFill>
                  <a:schemeClr val="tx1"/>
                </a:solidFill>
              </a:rPr>
              <a:t>Traslocación</a:t>
            </a:r>
            <a:r>
              <a:rPr lang="en-US" sz="2800" dirty="0" smtClean="0">
                <a:solidFill>
                  <a:schemeClr val="tx1"/>
                </a:solidFill>
              </a:rPr>
              <a:t> –</a:t>
            </a:r>
          </a:p>
          <a:p>
            <a:pPr marL="457200" indent="-457200" algn="l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</a:rPr>
              <a:t>ovocitos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viajan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por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las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fimbrias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que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interactuan</a:t>
            </a:r>
            <a:r>
              <a:rPr lang="en-US" sz="2800" dirty="0" smtClean="0">
                <a:solidFill>
                  <a:schemeClr val="tx1"/>
                </a:solidFill>
              </a:rPr>
              <a:t> con el </a:t>
            </a:r>
            <a:r>
              <a:rPr lang="en-US" sz="2800" dirty="0" err="1" smtClean="0">
                <a:solidFill>
                  <a:schemeClr val="tx1"/>
                </a:solidFill>
              </a:rPr>
              <a:t>matriz</a:t>
            </a:r>
            <a:r>
              <a:rPr lang="en-US" sz="2800" dirty="0" smtClean="0">
                <a:solidFill>
                  <a:schemeClr val="tx1"/>
                </a:solidFill>
              </a:rPr>
              <a:t> extra-cell del </a:t>
            </a:r>
            <a:r>
              <a:rPr lang="en-US" sz="2800" dirty="0" err="1" smtClean="0">
                <a:solidFill>
                  <a:schemeClr val="tx1"/>
                </a:solidFill>
              </a:rPr>
              <a:t>cúmulo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457200" indent="-457200" algn="l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</a:rPr>
              <a:t>cilios</a:t>
            </a:r>
            <a:r>
              <a:rPr lang="en-US" sz="2800" dirty="0" smtClean="0">
                <a:solidFill>
                  <a:schemeClr val="tx1"/>
                </a:solidFill>
              </a:rPr>
              <a:t> y </a:t>
            </a:r>
            <a:r>
              <a:rPr lang="en-US" sz="2800" dirty="0" err="1" smtClean="0">
                <a:solidFill>
                  <a:schemeClr val="tx1"/>
                </a:solidFill>
              </a:rPr>
              <a:t>contracción</a:t>
            </a:r>
            <a:r>
              <a:rPr lang="en-US" sz="2800" dirty="0" smtClean="0">
                <a:solidFill>
                  <a:schemeClr val="tx1"/>
                </a:solidFill>
              </a:rPr>
              <a:t> muscular </a:t>
            </a:r>
            <a:r>
              <a:rPr lang="en-US" sz="2800" dirty="0" err="1" smtClean="0">
                <a:solidFill>
                  <a:schemeClr val="tx1"/>
                </a:solidFill>
              </a:rPr>
              <a:t>liso</a:t>
            </a:r>
            <a:r>
              <a:rPr lang="en-US" sz="2800" dirty="0" smtClean="0">
                <a:solidFill>
                  <a:schemeClr val="tx1"/>
                </a:solidFill>
              </a:rPr>
              <a:t> a favor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 algn="l"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</a:rPr>
              <a:t>Sperms: </a:t>
            </a:r>
            <a:r>
              <a:rPr lang="en-US" sz="2800" dirty="0" err="1" smtClean="0">
                <a:solidFill>
                  <a:schemeClr val="tx1"/>
                </a:solidFill>
              </a:rPr>
              <a:t>flagelos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es</a:t>
            </a:r>
            <a:r>
              <a:rPr lang="en-US" sz="2800" dirty="0" smtClean="0">
                <a:solidFill>
                  <a:schemeClr val="tx1"/>
                </a:solidFill>
              </a:rPr>
              <a:t> factor </a:t>
            </a:r>
            <a:r>
              <a:rPr lang="en-US" sz="2800" dirty="0" err="1" smtClean="0">
                <a:solidFill>
                  <a:schemeClr val="tx1"/>
                </a:solidFill>
              </a:rPr>
              <a:t>menor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</a:p>
          <a:p>
            <a:pPr lvl="1" indent="0" algn="l"/>
            <a:r>
              <a:rPr lang="en-US" sz="2800" dirty="0">
                <a:solidFill>
                  <a:schemeClr val="tx1"/>
                </a:solidFill>
              </a:rPr>
              <a:t>	</a:t>
            </a:r>
            <a:r>
              <a:rPr lang="en-US" sz="2800" dirty="0" smtClean="0">
                <a:solidFill>
                  <a:schemeClr val="tx1"/>
                </a:solidFill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</a:rPr>
              <a:t>contracciones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uterinas</a:t>
            </a:r>
            <a:endParaRPr lang="en-US" sz="2800" dirty="0" smtClean="0">
              <a:solidFill>
                <a:schemeClr val="tx1"/>
              </a:solidFill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</a:rPr>
              <a:t>	</a:t>
            </a:r>
            <a:r>
              <a:rPr lang="en-US" sz="2800" dirty="0" smtClean="0">
                <a:solidFill>
                  <a:schemeClr val="tx1"/>
                </a:solidFill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</a:rPr>
              <a:t>gradientes</a:t>
            </a:r>
            <a:r>
              <a:rPr lang="en-US" sz="2800" dirty="0" smtClean="0">
                <a:solidFill>
                  <a:schemeClr val="tx1"/>
                </a:solidFill>
              </a:rPr>
              <a:t> de temp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</a:rPr>
              <a:t>	</a:t>
            </a:r>
            <a:r>
              <a:rPr lang="en-US" sz="2800" dirty="0" smtClean="0">
                <a:solidFill>
                  <a:schemeClr val="tx1"/>
                </a:solidFill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</a:rPr>
              <a:t>gradientes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secretados</a:t>
            </a:r>
            <a:r>
              <a:rPr lang="en-US" sz="2800" dirty="0" smtClean="0">
                <a:solidFill>
                  <a:schemeClr val="tx1"/>
                </a:solidFill>
              </a:rPr>
              <a:t> del </a:t>
            </a:r>
            <a:r>
              <a:rPr lang="en-US" sz="2800" dirty="0" err="1" smtClean="0">
                <a:solidFill>
                  <a:schemeClr val="tx1"/>
                </a:solidFill>
              </a:rPr>
              <a:t>cúmulo</a:t>
            </a:r>
            <a:endParaRPr lang="en-US" sz="2800" dirty="0">
              <a:solidFill>
                <a:schemeClr val="tx1"/>
              </a:solidFill>
            </a:endParaRP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	- </a:t>
            </a:r>
            <a:r>
              <a:rPr lang="en-US" sz="2800" dirty="0">
                <a:solidFill>
                  <a:schemeClr val="tx1"/>
                </a:solidFill>
              </a:rPr>
              <a:t>el </a:t>
            </a:r>
            <a:r>
              <a:rPr lang="en-US" sz="2800" dirty="0" err="1">
                <a:solidFill>
                  <a:schemeClr val="tx1"/>
                </a:solidFill>
              </a:rPr>
              <a:t>viaje</a:t>
            </a:r>
            <a:r>
              <a:rPr lang="en-US" sz="2800" dirty="0">
                <a:solidFill>
                  <a:schemeClr val="tx1"/>
                </a:solidFill>
              </a:rPr>
              <a:t> le da </a:t>
            </a:r>
            <a:r>
              <a:rPr lang="en-US" sz="2800" dirty="0" err="1">
                <a:solidFill>
                  <a:schemeClr val="tx1"/>
                </a:solidFill>
              </a:rPr>
              <a:t>tiempo</a:t>
            </a:r>
            <a:r>
              <a:rPr lang="en-US" sz="2800" dirty="0">
                <a:solidFill>
                  <a:schemeClr val="tx1"/>
                </a:solidFill>
              </a:rPr>
              <a:t> para </a:t>
            </a:r>
            <a:r>
              <a:rPr lang="en-US" sz="2800" dirty="0" err="1" smtClean="0">
                <a:solidFill>
                  <a:schemeClr val="tx1"/>
                </a:solidFill>
              </a:rPr>
              <a:t>capacitarse</a:t>
            </a:r>
            <a:endParaRPr lang="en-US" sz="2800" dirty="0">
              <a:solidFill>
                <a:schemeClr val="tx1"/>
              </a:solidFill>
            </a:endParaRP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	- 30 min en el </a:t>
            </a:r>
            <a:r>
              <a:rPr lang="en-US" sz="2800" dirty="0" err="1" smtClean="0">
                <a:solidFill>
                  <a:schemeClr val="tx1"/>
                </a:solidFill>
              </a:rPr>
              <a:t>oviducto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</a:rPr>
              <a:t>muy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rapido</a:t>
            </a:r>
            <a:r>
              <a:rPr lang="en-US" sz="2800" dirty="0" smtClean="0">
                <a:solidFill>
                  <a:schemeClr val="tx1"/>
                </a:solidFill>
              </a:rPr>
              <a:t> para </a:t>
            </a:r>
            <a:r>
              <a:rPr lang="en-US" sz="2800" dirty="0" err="1" smtClean="0">
                <a:solidFill>
                  <a:schemeClr val="tx1"/>
                </a:solidFill>
              </a:rPr>
              <a:t>ser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por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flagelos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solamente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" name="Picture 1" descr="Screen Shot 2016-04-01 at 1.11.4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838200"/>
            <a:ext cx="5334000" cy="649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577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Screen shot 2014-03-16 at 1.53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0"/>
            <a:ext cx="12344400" cy="901700"/>
          </a:xfrm>
        </p:spPr>
        <p:txBody>
          <a:bodyPr/>
          <a:lstStyle/>
          <a:p>
            <a:pPr eaLnBrk="1" hangingPunct="1"/>
            <a:r>
              <a:rPr lang="en-US" sz="4800" dirty="0" err="1" smtClean="0">
                <a:latin typeface="Calibri" charset="0"/>
              </a:rPr>
              <a:t>Mamiferos</a:t>
            </a:r>
            <a:r>
              <a:rPr lang="en-US" sz="4800" dirty="0" smtClean="0">
                <a:latin typeface="Calibri" charset="0"/>
              </a:rPr>
              <a:t>: </a:t>
            </a:r>
            <a:r>
              <a:rPr lang="en-US" sz="4800" dirty="0" err="1" smtClean="0">
                <a:latin typeface="Calibri" charset="0"/>
              </a:rPr>
              <a:t>Fecundación</a:t>
            </a:r>
            <a:r>
              <a:rPr lang="en-US" sz="4800" dirty="0" smtClean="0">
                <a:latin typeface="Calibri" charset="0"/>
              </a:rPr>
              <a:t> </a:t>
            </a:r>
            <a:r>
              <a:rPr lang="en-US" sz="4800" dirty="0" err="1" smtClean="0">
                <a:latin typeface="Calibri" charset="0"/>
              </a:rPr>
              <a:t>Interna</a:t>
            </a:r>
            <a:endParaRPr lang="en-US" sz="4800" dirty="0">
              <a:latin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000" y="914400"/>
            <a:ext cx="632460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 smtClean="0">
                <a:solidFill>
                  <a:schemeClr val="tx1"/>
                </a:solidFill>
              </a:rPr>
              <a:t>C</a:t>
            </a:r>
            <a:r>
              <a:rPr lang="en-US" sz="2800" b="1" dirty="0" err="1" smtClean="0">
                <a:solidFill>
                  <a:schemeClr val="tx1"/>
                </a:solidFill>
              </a:rPr>
              <a:t>apacitación</a:t>
            </a:r>
            <a:r>
              <a:rPr lang="en-US" sz="2800" dirty="0" smtClean="0">
                <a:solidFill>
                  <a:schemeClr val="tx1"/>
                </a:solidFill>
              </a:rPr>
              <a:t> – en el </a:t>
            </a:r>
            <a:r>
              <a:rPr lang="en-US" sz="2800" dirty="0" err="1" smtClean="0">
                <a:solidFill>
                  <a:schemeClr val="tx1"/>
                </a:solidFill>
              </a:rPr>
              <a:t>tracto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femenino</a:t>
            </a:r>
            <a:endParaRPr lang="en-US" sz="2800" dirty="0" smtClean="0">
              <a:solidFill>
                <a:schemeClr val="tx1"/>
              </a:solidFill>
            </a:endParaRP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</a:rPr>
              <a:t>preparan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para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fecundar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óvulo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</a:rPr>
              <a:t>Algunos</a:t>
            </a:r>
            <a:r>
              <a:rPr lang="en-US" sz="2800" dirty="0" smtClean="0">
                <a:solidFill>
                  <a:schemeClr val="tx1"/>
                </a:solidFill>
              </a:rPr>
              <a:t> en la </a:t>
            </a:r>
            <a:r>
              <a:rPr lang="en-US" sz="2800" dirty="0" err="1" smtClean="0">
                <a:solidFill>
                  <a:schemeClr val="tx1"/>
                </a:solidFill>
              </a:rPr>
              <a:t>cabeza</a:t>
            </a:r>
            <a:r>
              <a:rPr lang="en-US" sz="2800" dirty="0" smtClean="0">
                <a:solidFill>
                  <a:schemeClr val="tx1"/>
                </a:solidFill>
              </a:rPr>
              <a:t> (</a:t>
            </a:r>
            <a:r>
              <a:rPr lang="en-US" sz="2800" dirty="0" err="1" smtClean="0">
                <a:solidFill>
                  <a:schemeClr val="tx1"/>
                </a:solidFill>
              </a:rPr>
              <a:t>rxn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acrosomal</a:t>
            </a:r>
            <a:r>
              <a:rPr lang="en-US" sz="2800" dirty="0" smtClean="0">
                <a:solidFill>
                  <a:schemeClr val="tx1"/>
                </a:solidFill>
              </a:rPr>
              <a:t>)</a:t>
            </a:r>
          </a:p>
          <a:p>
            <a:pPr marL="342900" indent="-342900" algn="l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</a:rPr>
              <a:t>Algunos</a:t>
            </a:r>
            <a:r>
              <a:rPr lang="en-US" sz="2800" dirty="0" smtClean="0">
                <a:solidFill>
                  <a:schemeClr val="tx1"/>
                </a:solidFill>
              </a:rPr>
              <a:t> en la cola (</a:t>
            </a:r>
            <a:r>
              <a:rPr lang="en-US" sz="2800" dirty="0" err="1" smtClean="0">
                <a:solidFill>
                  <a:schemeClr val="tx1"/>
                </a:solidFill>
              </a:rPr>
              <a:t>flagelo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</a:rPr>
              <a:t>motilidad</a:t>
            </a:r>
            <a:r>
              <a:rPr lang="en-US" sz="2800" dirty="0" smtClean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Si no </a:t>
            </a:r>
            <a:r>
              <a:rPr lang="en-US" sz="2800" b="1" dirty="0" err="1" smtClean="0">
                <a:solidFill>
                  <a:schemeClr val="tx1"/>
                </a:solidFill>
              </a:rPr>
              <a:t>sufren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esos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cambios</a:t>
            </a:r>
            <a:r>
              <a:rPr lang="en-US" sz="2800" b="1" dirty="0" smtClean="0">
                <a:solidFill>
                  <a:schemeClr val="tx1"/>
                </a:solidFill>
              </a:rPr>
              <a:t> no </a:t>
            </a:r>
            <a:r>
              <a:rPr lang="en-US" sz="2800" b="1" dirty="0" err="1" smtClean="0">
                <a:solidFill>
                  <a:schemeClr val="tx1"/>
                </a:solidFill>
              </a:rPr>
              <a:t>llegan</a:t>
            </a:r>
            <a:r>
              <a:rPr lang="en-US" sz="2800" b="1" dirty="0" smtClean="0">
                <a:solidFill>
                  <a:schemeClr val="tx1"/>
                </a:solidFill>
              </a:rPr>
              <a:t> al </a:t>
            </a:r>
            <a:r>
              <a:rPr lang="en-US" sz="2800" b="1" dirty="0" err="1" smtClean="0">
                <a:solidFill>
                  <a:schemeClr val="tx1"/>
                </a:solidFill>
              </a:rPr>
              <a:t>ovulo</a:t>
            </a:r>
            <a:r>
              <a:rPr lang="en-US" sz="2800" b="1" dirty="0" smtClean="0">
                <a:solidFill>
                  <a:schemeClr val="tx1"/>
                </a:solidFill>
              </a:rPr>
              <a:t>, el </a:t>
            </a:r>
            <a:r>
              <a:rPr lang="en-US" sz="2800" b="1" dirty="0" err="1" smtClean="0">
                <a:solidFill>
                  <a:schemeClr val="tx1"/>
                </a:solidFill>
              </a:rPr>
              <a:t>cúumulo</a:t>
            </a:r>
            <a:r>
              <a:rPr lang="en-US" sz="2800" b="1" dirty="0" smtClean="0">
                <a:solidFill>
                  <a:schemeClr val="tx1"/>
                </a:solidFill>
              </a:rPr>
              <a:t> y la </a:t>
            </a:r>
            <a:r>
              <a:rPr lang="en-US" sz="2800" b="1" dirty="0" err="1" smtClean="0">
                <a:solidFill>
                  <a:schemeClr val="tx1"/>
                </a:solidFill>
              </a:rPr>
              <a:t>matriz</a:t>
            </a:r>
            <a:r>
              <a:rPr lang="en-US" sz="2800" b="1" dirty="0" smtClean="0">
                <a:solidFill>
                  <a:schemeClr val="tx1"/>
                </a:solidFill>
              </a:rPr>
              <a:t> lo </a:t>
            </a:r>
            <a:r>
              <a:rPr lang="en-US" sz="2800" b="1" dirty="0" err="1" smtClean="0">
                <a:solidFill>
                  <a:schemeClr val="tx1"/>
                </a:solidFill>
              </a:rPr>
              <a:t>retienen</a:t>
            </a:r>
            <a:endParaRPr lang="en-US" sz="2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-en </a:t>
            </a:r>
            <a:r>
              <a:rPr lang="en-US" sz="2800" dirty="0" err="1" smtClean="0">
                <a:solidFill>
                  <a:schemeClr val="tx1"/>
                </a:solidFill>
              </a:rPr>
              <a:t>cultivo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incubados</a:t>
            </a:r>
            <a:r>
              <a:rPr lang="en-US" sz="2800" dirty="0" smtClean="0">
                <a:solidFill>
                  <a:schemeClr val="tx1"/>
                </a:solidFill>
              </a:rPr>
              <a:t> con </a:t>
            </a:r>
            <a:r>
              <a:rPr lang="en-US" sz="2800" dirty="0" err="1" smtClean="0">
                <a:solidFill>
                  <a:schemeClr val="tx1"/>
                </a:solidFill>
              </a:rPr>
              <a:t>alb</a:t>
            </a:r>
            <a:r>
              <a:rPr lang="en-US" sz="2800" dirty="0" smtClean="0">
                <a:solidFill>
                  <a:schemeClr val="tx1"/>
                </a:solidFill>
              </a:rPr>
              <a:t>, HCO3, Ca2+ 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 </a:t>
            </a: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capacitados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!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</a:rPr>
              <a:t>Embarazos</a:t>
            </a:r>
            <a:r>
              <a:rPr lang="en-US" sz="2800" dirty="0" smtClean="0">
                <a:solidFill>
                  <a:schemeClr val="tx1"/>
                </a:solidFill>
              </a:rPr>
              <a:t>; </a:t>
            </a:r>
            <a:r>
              <a:rPr lang="en-US" sz="2800" dirty="0" err="1" smtClean="0">
                <a:solidFill>
                  <a:schemeClr val="tx1"/>
                </a:solidFill>
              </a:rPr>
              <a:t>ocurren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durante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periodo</a:t>
            </a:r>
            <a:r>
              <a:rPr lang="en-US" sz="2800" dirty="0" smtClean="0">
                <a:solidFill>
                  <a:schemeClr val="tx1"/>
                </a:solidFill>
              </a:rPr>
              <a:t> de 6 </a:t>
            </a:r>
            <a:r>
              <a:rPr lang="en-US" sz="2800" dirty="0" err="1" smtClean="0">
                <a:solidFill>
                  <a:schemeClr val="tx1"/>
                </a:solidFill>
              </a:rPr>
              <a:t>dias</a:t>
            </a:r>
            <a:r>
              <a:rPr lang="en-US" sz="2800" dirty="0" smtClean="0">
                <a:solidFill>
                  <a:schemeClr val="tx1"/>
                </a:solidFill>
              </a:rPr>
              <a:t> de </a:t>
            </a:r>
            <a:r>
              <a:rPr lang="en-US" sz="2800" dirty="0" err="1" smtClean="0">
                <a:solidFill>
                  <a:schemeClr val="tx1"/>
                </a:solidFill>
              </a:rPr>
              <a:t>relaciones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consecutivas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que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terminan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dia</a:t>
            </a:r>
            <a:r>
              <a:rPr lang="en-US" sz="2800" dirty="0" smtClean="0">
                <a:solidFill>
                  <a:schemeClr val="tx1"/>
                </a:solidFill>
              </a:rPr>
              <a:t> 14 del </a:t>
            </a:r>
            <a:r>
              <a:rPr lang="en-US" sz="2800" dirty="0" err="1" smtClean="0">
                <a:solidFill>
                  <a:schemeClr val="tx1"/>
                </a:solidFill>
              </a:rPr>
              <a:t>ciclo</a:t>
            </a:r>
            <a:r>
              <a:rPr lang="en-US" sz="2800" dirty="0" smtClean="0">
                <a:solidFill>
                  <a:schemeClr val="tx1"/>
                </a:solidFill>
              </a:rPr>
              <a:t> menstrual</a:t>
            </a:r>
          </a:p>
          <a:p>
            <a:pPr marL="798513" lvl="1" indent="-342900" algn="l"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</a:rPr>
              <a:t>El </a:t>
            </a:r>
            <a:r>
              <a:rPr lang="en-US" sz="2800" dirty="0" err="1" smtClean="0">
                <a:solidFill>
                  <a:schemeClr val="tx1"/>
                </a:solidFill>
              </a:rPr>
              <a:t>espermatozoide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ganador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puede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tardar</a:t>
            </a:r>
            <a:r>
              <a:rPr lang="en-US" sz="2800" dirty="0" smtClean="0">
                <a:solidFill>
                  <a:schemeClr val="tx1"/>
                </a:solidFill>
              </a:rPr>
              <a:t> hasta 6 </a:t>
            </a:r>
            <a:r>
              <a:rPr lang="en-US" sz="2800" dirty="0" err="1" smtClean="0">
                <a:solidFill>
                  <a:schemeClr val="tx1"/>
                </a:solidFill>
              </a:rPr>
              <a:t>dias</a:t>
            </a:r>
            <a:r>
              <a:rPr lang="en-US" sz="2800" dirty="0" smtClean="0">
                <a:solidFill>
                  <a:schemeClr val="tx1"/>
                </a:solidFill>
              </a:rPr>
              <a:t> en </a:t>
            </a:r>
            <a:r>
              <a:rPr lang="en-US" sz="2800" dirty="0" err="1" smtClean="0">
                <a:solidFill>
                  <a:schemeClr val="tx1"/>
                </a:solidFill>
              </a:rPr>
              <a:t>llegar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</a:rPr>
              <a:t>Los </a:t>
            </a:r>
            <a:r>
              <a:rPr lang="en-US" sz="2800" dirty="0" err="1" smtClean="0">
                <a:solidFill>
                  <a:schemeClr val="tx1"/>
                </a:solidFill>
              </a:rPr>
              <a:t>que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llegan</a:t>
            </a:r>
            <a:r>
              <a:rPr lang="en-US" sz="2800" dirty="0" smtClean="0">
                <a:solidFill>
                  <a:schemeClr val="tx1"/>
                </a:solidFill>
              </a:rPr>
              <a:t> en 30 min no </a:t>
            </a:r>
            <a:r>
              <a:rPr lang="en-US" sz="2800" dirty="0" err="1" smtClean="0">
                <a:solidFill>
                  <a:schemeClr val="tx1"/>
                </a:solidFill>
              </a:rPr>
              <a:t>estan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capacitados</a:t>
            </a:r>
            <a:r>
              <a:rPr lang="en-US" sz="2800" dirty="0" smtClean="0">
                <a:solidFill>
                  <a:schemeClr val="tx1"/>
                </a:solidFill>
              </a:rPr>
              <a:t> PLT</a:t>
            </a:r>
            <a:r>
              <a:rPr lang="mr-IN" sz="2800" dirty="0" smtClean="0">
                <a:solidFill>
                  <a:schemeClr val="tx1"/>
                </a:solidFill>
              </a:rPr>
              <a:t>…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</a:rPr>
              <a:t>Una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vez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capacitado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</a:rPr>
              <a:t>ventana</a:t>
            </a:r>
            <a:r>
              <a:rPr lang="en-US" sz="2800" dirty="0" smtClean="0">
                <a:solidFill>
                  <a:schemeClr val="tx1"/>
                </a:solidFill>
              </a:rPr>
              <a:t> de </a:t>
            </a:r>
            <a:r>
              <a:rPr lang="en-US" sz="2800" dirty="0" err="1" smtClean="0">
                <a:solidFill>
                  <a:schemeClr val="tx1"/>
                </a:solidFill>
              </a:rPr>
              <a:t>tiempo</a:t>
            </a:r>
            <a:r>
              <a:rPr lang="en-US" sz="2800" dirty="0" smtClean="0">
                <a:solidFill>
                  <a:schemeClr val="tx1"/>
                </a:solidFill>
              </a:rPr>
              <a:t> para </a:t>
            </a:r>
            <a:r>
              <a:rPr lang="en-US" sz="2800" dirty="0" err="1" smtClean="0">
                <a:solidFill>
                  <a:schemeClr val="tx1"/>
                </a:solidFill>
              </a:rPr>
              <a:t>fecundar</a:t>
            </a:r>
            <a:r>
              <a:rPr lang="en-US" sz="2800" dirty="0" smtClean="0">
                <a:solidFill>
                  <a:schemeClr val="tx1"/>
                </a:solidFill>
              </a:rPr>
              <a:t>…. </a:t>
            </a:r>
            <a:r>
              <a:rPr lang="en-US" sz="2800" dirty="0" err="1" smtClean="0">
                <a:solidFill>
                  <a:schemeClr val="tx1"/>
                </a:solidFill>
              </a:rPr>
              <a:t>Pierden</a:t>
            </a:r>
            <a:r>
              <a:rPr lang="en-US" sz="2800" dirty="0" smtClean="0">
                <a:solidFill>
                  <a:schemeClr val="tx1"/>
                </a:solidFill>
              </a:rPr>
              <a:t> la </a:t>
            </a:r>
            <a:r>
              <a:rPr lang="en-US" sz="2800" dirty="0" err="1" smtClean="0">
                <a:solidFill>
                  <a:schemeClr val="tx1"/>
                </a:solidFill>
              </a:rPr>
              <a:t>capacitacion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 descr="Screen Shot 2016-04-01 at 1.19.41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83"/>
          <a:stretch/>
        </p:blipFill>
        <p:spPr>
          <a:xfrm>
            <a:off x="6983997" y="1066800"/>
            <a:ext cx="6020803" cy="548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26222" y="6718300"/>
            <a:ext cx="4936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tx1"/>
                </a:solidFill>
              </a:rPr>
              <a:t>Que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ocurre</a:t>
            </a:r>
            <a:r>
              <a:rPr lang="en-US" sz="3200" dirty="0" smtClean="0">
                <a:solidFill>
                  <a:schemeClr val="tx1"/>
                </a:solidFill>
              </a:rPr>
              <a:t> en </a:t>
            </a:r>
            <a:r>
              <a:rPr lang="en-US" sz="3200" dirty="0" err="1" smtClean="0">
                <a:solidFill>
                  <a:schemeClr val="tx1"/>
                </a:solidFill>
              </a:rPr>
              <a:t>capacitación</a:t>
            </a:r>
            <a:r>
              <a:rPr lang="en-US" sz="3200" dirty="0" smtClean="0">
                <a:solidFill>
                  <a:schemeClr val="tx1"/>
                </a:solidFill>
              </a:rPr>
              <a:t>?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2552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Screen shot 2014-03-16 at 1.53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0"/>
            <a:ext cx="12344400" cy="901700"/>
          </a:xfrm>
        </p:spPr>
        <p:txBody>
          <a:bodyPr/>
          <a:lstStyle/>
          <a:p>
            <a:pPr eaLnBrk="1" hangingPunct="1"/>
            <a:r>
              <a:rPr lang="en-US" sz="4800" dirty="0" err="1" smtClean="0">
                <a:latin typeface="Calibri" charset="0"/>
              </a:rPr>
              <a:t>Mamiferos</a:t>
            </a:r>
            <a:r>
              <a:rPr lang="en-US" sz="4800" dirty="0" smtClean="0">
                <a:latin typeface="Calibri" charset="0"/>
              </a:rPr>
              <a:t>: </a:t>
            </a:r>
            <a:r>
              <a:rPr lang="en-US" sz="4800" dirty="0" err="1" smtClean="0">
                <a:latin typeface="Calibri" charset="0"/>
              </a:rPr>
              <a:t>Fecundación</a:t>
            </a:r>
            <a:r>
              <a:rPr lang="en-US" sz="4800" dirty="0" smtClean="0">
                <a:latin typeface="Calibri" charset="0"/>
              </a:rPr>
              <a:t> </a:t>
            </a:r>
            <a:r>
              <a:rPr lang="en-US" sz="4800" dirty="0" err="1" smtClean="0">
                <a:latin typeface="Calibri" charset="0"/>
              </a:rPr>
              <a:t>Interna</a:t>
            </a:r>
            <a:endParaRPr lang="en-US" sz="4800" dirty="0">
              <a:latin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000" y="920889"/>
            <a:ext cx="67056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 smtClean="0">
                <a:solidFill>
                  <a:schemeClr val="tx1"/>
                </a:solidFill>
              </a:rPr>
              <a:t>C</a:t>
            </a:r>
            <a:r>
              <a:rPr lang="en-US" sz="2800" b="1" dirty="0" err="1" smtClean="0">
                <a:solidFill>
                  <a:schemeClr val="tx1"/>
                </a:solidFill>
              </a:rPr>
              <a:t>apacitación</a:t>
            </a:r>
            <a:r>
              <a:rPr lang="en-US" sz="2800" dirty="0" smtClean="0">
                <a:solidFill>
                  <a:schemeClr val="tx1"/>
                </a:solidFill>
              </a:rPr>
              <a:t> – en el </a:t>
            </a:r>
            <a:r>
              <a:rPr lang="en-US" sz="2800" dirty="0" err="1" smtClean="0">
                <a:solidFill>
                  <a:schemeClr val="tx1"/>
                </a:solidFill>
              </a:rPr>
              <a:t>tracto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femenino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2800" b="1" dirty="0" err="1" smtClean="0">
                <a:solidFill>
                  <a:schemeClr val="tx1"/>
                </a:solidFill>
              </a:rPr>
              <a:t>Remoción</a:t>
            </a:r>
            <a:r>
              <a:rPr lang="en-US" sz="2800" dirty="0" smtClean="0">
                <a:solidFill>
                  <a:schemeClr val="tx1"/>
                </a:solidFill>
              </a:rPr>
              <a:t> de </a:t>
            </a:r>
            <a:r>
              <a:rPr lang="en-US" sz="2800" dirty="0" err="1" smtClean="0">
                <a:solidFill>
                  <a:schemeClr val="tx1"/>
                </a:solidFill>
              </a:rPr>
              <a:t>colesterol</a:t>
            </a:r>
            <a:r>
              <a:rPr lang="en-US" sz="2800" dirty="0" smtClean="0">
                <a:solidFill>
                  <a:schemeClr val="tx1"/>
                </a:solidFill>
              </a:rPr>
              <a:t> de la </a:t>
            </a:r>
            <a:r>
              <a:rPr lang="en-US" sz="2800" dirty="0" err="1" smtClean="0">
                <a:solidFill>
                  <a:schemeClr val="tx1"/>
                </a:solidFill>
              </a:rPr>
              <a:t>membrana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por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albuminas</a:t>
            </a:r>
            <a:r>
              <a:rPr lang="en-US" sz="2800" dirty="0" smtClean="0">
                <a:solidFill>
                  <a:schemeClr val="tx1"/>
                </a:solidFill>
              </a:rPr>
              <a:t> del </a:t>
            </a:r>
            <a:r>
              <a:rPr lang="en-US" sz="2800" dirty="0" err="1" smtClean="0">
                <a:solidFill>
                  <a:schemeClr val="tx1"/>
                </a:solidFill>
              </a:rPr>
              <a:t>oviductos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 lipids rafts </a:t>
            </a: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relocalizan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  </a:t>
            </a: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Receptores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 en la </a:t>
            </a: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cabeza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 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2800" b="1" dirty="0" err="1" smtClean="0">
                <a:solidFill>
                  <a:schemeClr val="tx1"/>
                </a:solidFill>
              </a:rPr>
              <a:t>Perdida</a:t>
            </a:r>
            <a:r>
              <a:rPr lang="en-US" sz="2800" dirty="0" smtClean="0">
                <a:solidFill>
                  <a:schemeClr val="tx1"/>
                </a:solidFill>
              </a:rPr>
              <a:t> de </a:t>
            </a:r>
            <a:r>
              <a:rPr lang="en-US" sz="2800" dirty="0" err="1" smtClean="0">
                <a:solidFill>
                  <a:schemeClr val="tx1"/>
                </a:solidFill>
              </a:rPr>
              <a:t>proteinas</a:t>
            </a:r>
            <a:r>
              <a:rPr lang="en-US" sz="2800" dirty="0" smtClean="0">
                <a:solidFill>
                  <a:schemeClr val="tx1"/>
                </a:solidFill>
              </a:rPr>
              <a:t> y </a:t>
            </a:r>
            <a:r>
              <a:rPr lang="en-US" sz="2800" dirty="0" err="1" smtClean="0">
                <a:solidFill>
                  <a:schemeClr val="tx1"/>
                </a:solidFill>
              </a:rPr>
              <a:t>azucares</a:t>
            </a:r>
            <a:r>
              <a:rPr lang="en-US" sz="2800" dirty="0" smtClean="0">
                <a:solidFill>
                  <a:schemeClr val="tx1"/>
                </a:solidFill>
              </a:rPr>
              <a:t> de la </a:t>
            </a:r>
            <a:r>
              <a:rPr lang="en-US" sz="2800" dirty="0" err="1" smtClean="0">
                <a:solidFill>
                  <a:schemeClr val="tx1"/>
                </a:solidFill>
              </a:rPr>
              <a:t>membrana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</a:rPr>
              <a:t>bloquedores</a:t>
            </a:r>
            <a:r>
              <a:rPr lang="en-US" sz="2800" dirty="0" smtClean="0">
                <a:solidFill>
                  <a:schemeClr val="tx1"/>
                </a:solidFill>
              </a:rPr>
              <a:t> de </a:t>
            </a:r>
            <a:r>
              <a:rPr lang="en-US" sz="2800" dirty="0" err="1" smtClean="0">
                <a:solidFill>
                  <a:schemeClr val="tx1"/>
                </a:solidFill>
              </a:rPr>
              <a:t>receptores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2800" b="1" dirty="0" err="1" smtClean="0">
                <a:solidFill>
                  <a:schemeClr val="tx1"/>
                </a:solidFill>
              </a:rPr>
              <a:t>Cambio</a:t>
            </a:r>
            <a:r>
              <a:rPr lang="en-US" sz="2800" dirty="0" smtClean="0">
                <a:solidFill>
                  <a:schemeClr val="tx1"/>
                </a:solidFill>
              </a:rPr>
              <a:t> de </a:t>
            </a:r>
            <a:r>
              <a:rPr lang="en-US" sz="2800" dirty="0" err="1" smtClean="0">
                <a:solidFill>
                  <a:schemeClr val="tx1"/>
                </a:solidFill>
              </a:rPr>
              <a:t>potencial</a:t>
            </a:r>
            <a:r>
              <a:rPr lang="en-US" sz="2800" dirty="0" smtClean="0">
                <a:solidFill>
                  <a:schemeClr val="tx1"/>
                </a:solidFill>
              </a:rPr>
              <a:t> de </a:t>
            </a:r>
            <a:r>
              <a:rPr lang="en-US" sz="2800" dirty="0" err="1" smtClean="0">
                <a:solidFill>
                  <a:schemeClr val="tx1"/>
                </a:solidFill>
              </a:rPr>
              <a:t>membrana</a:t>
            </a:r>
            <a:r>
              <a:rPr lang="en-US" sz="2800" dirty="0" smtClean="0">
                <a:solidFill>
                  <a:schemeClr val="tx1"/>
                </a:solidFill>
              </a:rPr>
              <a:t> –</a:t>
            </a:r>
            <a:r>
              <a:rPr lang="en-US" sz="2800" dirty="0" err="1" smtClean="0">
                <a:solidFill>
                  <a:schemeClr val="tx1"/>
                </a:solidFill>
              </a:rPr>
              <a:t>hiperpolarización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por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salida</a:t>
            </a:r>
            <a:r>
              <a:rPr lang="en-US" sz="2800" dirty="0" smtClean="0">
                <a:solidFill>
                  <a:schemeClr val="tx1"/>
                </a:solidFill>
              </a:rPr>
              <a:t> de K+,  </a:t>
            </a:r>
            <a:r>
              <a:rPr lang="en-US" sz="2800" dirty="0" err="1" smtClean="0">
                <a:solidFill>
                  <a:schemeClr val="tx1"/>
                </a:solidFill>
              </a:rPr>
              <a:t>entrada</a:t>
            </a:r>
            <a:r>
              <a:rPr lang="en-US" sz="2800" dirty="0" smtClean="0">
                <a:solidFill>
                  <a:schemeClr val="tx1"/>
                </a:solidFill>
              </a:rPr>
              <a:t> de  HCO3-, </a:t>
            </a:r>
            <a:r>
              <a:rPr lang="en-US" sz="2800" dirty="0" err="1" smtClean="0">
                <a:solidFill>
                  <a:schemeClr val="tx1"/>
                </a:solidFill>
              </a:rPr>
              <a:t>sube</a:t>
            </a:r>
            <a:r>
              <a:rPr lang="en-US" sz="2800" dirty="0" smtClean="0">
                <a:solidFill>
                  <a:schemeClr val="tx1"/>
                </a:solidFill>
              </a:rPr>
              <a:t> pH, </a:t>
            </a:r>
            <a:r>
              <a:rPr lang="en-US" sz="2800" dirty="0" err="1" smtClean="0">
                <a:solidFill>
                  <a:schemeClr val="tx1"/>
                </a:solidFill>
              </a:rPr>
              <a:t>entra</a:t>
            </a:r>
            <a:r>
              <a:rPr lang="en-US" sz="2800" dirty="0" smtClean="0">
                <a:solidFill>
                  <a:schemeClr val="tx1"/>
                </a:solidFill>
              </a:rPr>
              <a:t> Ca2+</a:t>
            </a:r>
          </a:p>
          <a:p>
            <a:pPr marL="342900" indent="-342900" algn="l">
              <a:buFontTx/>
              <a:buChar char="-"/>
            </a:pPr>
            <a:r>
              <a:rPr lang="en-US" sz="2800" b="1" dirty="0" err="1" smtClean="0">
                <a:solidFill>
                  <a:schemeClr val="tx1"/>
                </a:solidFill>
              </a:rPr>
              <a:t>Activación</a:t>
            </a:r>
            <a:r>
              <a:rPr lang="en-US" sz="2800" dirty="0" smtClean="0">
                <a:solidFill>
                  <a:schemeClr val="tx1"/>
                </a:solidFill>
              </a:rPr>
              <a:t> de </a:t>
            </a:r>
            <a:r>
              <a:rPr lang="en-US" sz="2800" dirty="0" err="1" smtClean="0">
                <a:solidFill>
                  <a:schemeClr val="tx1"/>
                </a:solidFill>
              </a:rPr>
              <a:t>kinasas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 </a:t>
            </a: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fosforilación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 de </a:t>
            </a: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proteinas</a:t>
            </a:r>
            <a:endParaRPr lang="en-US" sz="2800" dirty="0">
              <a:solidFill>
                <a:schemeClr val="tx1"/>
              </a:solidFill>
              <a:sym typeface="Wingdings"/>
            </a:endParaRPr>
          </a:p>
          <a:p>
            <a:pPr marL="342900" indent="-342900" algn="l">
              <a:buFontTx/>
              <a:buChar char="-"/>
            </a:pPr>
            <a:r>
              <a:rPr lang="en-US" sz="2800" b="1" dirty="0" err="1" smtClean="0">
                <a:solidFill>
                  <a:schemeClr val="tx1"/>
                </a:solidFill>
                <a:sym typeface="Wingdings"/>
              </a:rPr>
              <a:t>Izumo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 para </a:t>
            </a: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fusión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 de </a:t>
            </a: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membranas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 de </a:t>
            </a: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gametos</a:t>
            </a:r>
            <a:endParaRPr lang="en-US" sz="2800" dirty="0" smtClean="0">
              <a:solidFill>
                <a:schemeClr val="tx1"/>
              </a:solidFill>
              <a:sym typeface="Wingdings"/>
            </a:endParaRPr>
          </a:p>
        </p:txBody>
      </p:sp>
      <p:pic>
        <p:nvPicPr>
          <p:cNvPr id="3" name="Picture 2" descr="Screen Shot 2016-04-01 at 1.19.41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83"/>
          <a:stretch/>
        </p:blipFill>
        <p:spPr>
          <a:xfrm>
            <a:off x="6983997" y="1066800"/>
            <a:ext cx="6020803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3102" y="6553200"/>
            <a:ext cx="10883898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err="1" smtClean="0">
                <a:solidFill>
                  <a:srgbClr val="000000"/>
                </a:solidFill>
              </a:rPr>
              <a:t>Re</a:t>
            </a:r>
            <a:r>
              <a:rPr lang="en-US" sz="2800" dirty="0" err="1" smtClean="0">
                <a:solidFill>
                  <a:srgbClr val="000000"/>
                </a:solidFill>
              </a:rPr>
              <a:t>lación</a:t>
            </a:r>
            <a:r>
              <a:rPr lang="en-US" sz="2800" dirty="0" smtClean="0">
                <a:solidFill>
                  <a:srgbClr val="000000"/>
                </a:solidFill>
              </a:rPr>
              <a:t> entre </a:t>
            </a:r>
            <a:r>
              <a:rPr lang="en-US" sz="2800" dirty="0" err="1" smtClean="0">
                <a:solidFill>
                  <a:srgbClr val="000000"/>
                </a:solidFill>
              </a:rPr>
              <a:t>traslocación</a:t>
            </a:r>
            <a:r>
              <a:rPr lang="en-US" sz="2800" dirty="0" smtClean="0">
                <a:solidFill>
                  <a:srgbClr val="000000"/>
                </a:solidFill>
              </a:rPr>
              <a:t> y </a:t>
            </a:r>
            <a:r>
              <a:rPr lang="en-US" sz="2800" dirty="0" err="1" smtClean="0">
                <a:solidFill>
                  <a:srgbClr val="000000"/>
                </a:solidFill>
              </a:rPr>
              <a:t>capacitación</a:t>
            </a:r>
            <a:endParaRPr lang="en-US" sz="2800" dirty="0" smtClean="0">
              <a:solidFill>
                <a:srgbClr val="000000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</a:rPr>
              <a:t>Interacción</a:t>
            </a:r>
            <a:r>
              <a:rPr lang="en-US" sz="2800" dirty="0" smtClean="0">
                <a:solidFill>
                  <a:srgbClr val="000000"/>
                </a:solidFill>
              </a:rPr>
              <a:t> con </a:t>
            </a:r>
            <a:r>
              <a:rPr lang="en-US" sz="2800" dirty="0" err="1" smtClean="0">
                <a:solidFill>
                  <a:srgbClr val="000000"/>
                </a:solidFill>
              </a:rPr>
              <a:t>células</a:t>
            </a:r>
            <a:r>
              <a:rPr lang="en-US" sz="2800" dirty="0" smtClean="0">
                <a:solidFill>
                  <a:srgbClr val="000000"/>
                </a:solidFill>
              </a:rPr>
              <a:t> del </a:t>
            </a:r>
            <a:r>
              <a:rPr lang="en-US" sz="2800" dirty="0" err="1" smtClean="0">
                <a:solidFill>
                  <a:srgbClr val="000000"/>
                </a:solidFill>
              </a:rPr>
              <a:t>oviducto</a:t>
            </a:r>
            <a:r>
              <a:rPr lang="en-US" sz="2800" dirty="0" smtClean="0">
                <a:solidFill>
                  <a:srgbClr val="000000"/>
                </a:solidFill>
              </a:rPr>
              <a:t> y </a:t>
            </a:r>
            <a:r>
              <a:rPr lang="en-US" sz="2800" dirty="0" err="1" smtClean="0">
                <a:solidFill>
                  <a:srgbClr val="000000"/>
                </a:solidFill>
              </a:rPr>
              <a:t>regiones</a:t>
            </a:r>
            <a:r>
              <a:rPr lang="en-US" sz="2800" dirty="0" smtClean="0">
                <a:solidFill>
                  <a:srgbClr val="000000"/>
                </a:solidFill>
              </a:rPr>
              <a:t> de </a:t>
            </a:r>
            <a:r>
              <a:rPr lang="en-US" sz="2800" dirty="0" err="1" smtClean="0">
                <a:solidFill>
                  <a:srgbClr val="000000"/>
                </a:solidFill>
              </a:rPr>
              <a:t>este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regulan</a:t>
            </a:r>
            <a:r>
              <a:rPr lang="en-US" sz="2800" dirty="0" smtClean="0">
                <a:solidFill>
                  <a:srgbClr val="000000"/>
                </a:solidFill>
              </a:rPr>
              <a:t> la </a:t>
            </a:r>
            <a:r>
              <a:rPr lang="en-US" sz="2800" dirty="0" err="1" smtClean="0">
                <a:solidFill>
                  <a:srgbClr val="000000"/>
                </a:solidFill>
              </a:rPr>
              <a:t>capacitación</a:t>
            </a:r>
            <a:r>
              <a:rPr lang="en-US" sz="2800" dirty="0" smtClean="0">
                <a:solidFill>
                  <a:srgbClr val="000000"/>
                </a:solidFill>
              </a:rPr>
              <a:t> de los sperm</a:t>
            </a:r>
          </a:p>
          <a:p>
            <a:pPr marL="342900" indent="-342900" algn="l"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</a:rPr>
              <a:t>Retienen</a:t>
            </a:r>
            <a:r>
              <a:rPr lang="en-US" sz="2800" dirty="0" smtClean="0">
                <a:solidFill>
                  <a:srgbClr val="000000"/>
                </a:solidFill>
              </a:rPr>
              <a:t> el </a:t>
            </a:r>
            <a:r>
              <a:rPr lang="en-US" sz="2800" dirty="0" err="1" smtClean="0">
                <a:solidFill>
                  <a:srgbClr val="000000"/>
                </a:solidFill>
              </a:rPr>
              <a:t>viaje</a:t>
            </a:r>
            <a:r>
              <a:rPr lang="en-US" sz="2800" dirty="0" smtClean="0">
                <a:solidFill>
                  <a:srgbClr val="000000"/>
                </a:solidFill>
              </a:rPr>
              <a:t> de </a:t>
            </a:r>
            <a:r>
              <a:rPr lang="en-US" sz="2800" dirty="0" err="1" smtClean="0">
                <a:solidFill>
                  <a:srgbClr val="000000"/>
                </a:solidFill>
              </a:rPr>
              <a:t>estos</a:t>
            </a:r>
            <a:r>
              <a:rPr lang="en-US" sz="2800" dirty="0" smtClean="0">
                <a:solidFill>
                  <a:srgbClr val="000000"/>
                </a:solidFill>
              </a:rPr>
              <a:t> hasta el ampulla</a:t>
            </a:r>
          </a:p>
          <a:p>
            <a:pPr marL="342900" indent="-342900" algn="l">
              <a:buFontTx/>
              <a:buChar char="-"/>
            </a:pPr>
            <a:r>
              <a:rPr lang="en-US" sz="2800" dirty="0" smtClean="0">
                <a:solidFill>
                  <a:srgbClr val="000000"/>
                </a:solidFill>
              </a:rPr>
              <a:t>El </a:t>
            </a:r>
            <a:r>
              <a:rPr lang="en-US" sz="2800" b="1" dirty="0" err="1" smtClean="0">
                <a:solidFill>
                  <a:srgbClr val="000000"/>
                </a:solidFill>
              </a:rPr>
              <a:t>itsmo</a:t>
            </a:r>
            <a:r>
              <a:rPr lang="en-US" sz="2800" dirty="0" smtClean="0">
                <a:solidFill>
                  <a:srgbClr val="000000"/>
                </a:solidFill>
              </a:rPr>
              <a:t> los </a:t>
            </a:r>
            <a:r>
              <a:rPr lang="en-US" sz="2800" dirty="0" err="1" smtClean="0">
                <a:solidFill>
                  <a:srgbClr val="000000"/>
                </a:solidFill>
              </a:rPr>
              <a:t>atrapa</a:t>
            </a:r>
            <a:r>
              <a:rPr lang="en-US" sz="2800" dirty="0" smtClean="0">
                <a:solidFill>
                  <a:srgbClr val="000000"/>
                </a:solidFill>
              </a:rPr>
              <a:t> y </a:t>
            </a:r>
            <a:r>
              <a:rPr lang="en-US" sz="2800" dirty="0" err="1" smtClean="0">
                <a:solidFill>
                  <a:srgbClr val="000000"/>
                </a:solidFill>
              </a:rPr>
              <a:t>retiene</a:t>
            </a:r>
            <a:endParaRPr lang="en-US" sz="2800" dirty="0" smtClean="0">
              <a:solidFill>
                <a:srgbClr val="000000"/>
              </a:solidFill>
            </a:endParaRPr>
          </a:p>
          <a:p>
            <a:pPr marL="798513" lvl="1" indent="-342900" algn="l">
              <a:buFontTx/>
              <a:buChar char="-"/>
            </a:pPr>
            <a:r>
              <a:rPr lang="en-US" sz="2800" dirty="0" smtClean="0">
                <a:solidFill>
                  <a:srgbClr val="000000"/>
                </a:solidFill>
              </a:rPr>
              <a:t>Mas </a:t>
            </a:r>
            <a:r>
              <a:rPr lang="en-US" sz="2800" dirty="0" err="1" smtClean="0">
                <a:solidFill>
                  <a:srgbClr val="000000"/>
                </a:solidFill>
              </a:rPr>
              <a:t>tiempo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para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capacitarte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</a:p>
          <a:p>
            <a:pPr marL="798513" lvl="1" indent="-342900" algn="l">
              <a:buFontTx/>
              <a:buChar char="-"/>
            </a:pPr>
            <a:r>
              <a:rPr lang="en-US" sz="2800" dirty="0" smtClean="0">
                <a:solidFill>
                  <a:srgbClr val="000000"/>
                </a:solidFill>
              </a:rPr>
              <a:t>Mas </a:t>
            </a:r>
            <a:r>
              <a:rPr lang="en-US" sz="2800" dirty="0" err="1" smtClean="0">
                <a:solidFill>
                  <a:srgbClr val="000000"/>
                </a:solidFill>
              </a:rPr>
              <a:t>tiempo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viven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356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Screen shot 2014-03-16 at 1.53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1"/>
          <p:cNvSpPr>
            <a:spLocks noGrp="1" noChangeArrowheads="1"/>
          </p:cNvSpPr>
          <p:nvPr>
            <p:ph type="title"/>
          </p:nvPr>
        </p:nvSpPr>
        <p:spPr>
          <a:xfrm>
            <a:off x="215900" y="88900"/>
            <a:ext cx="12344400" cy="901700"/>
          </a:xfrm>
        </p:spPr>
        <p:txBody>
          <a:bodyPr/>
          <a:lstStyle/>
          <a:p>
            <a:pPr eaLnBrk="1" hangingPunct="1"/>
            <a:r>
              <a:rPr lang="en-US" sz="4800">
                <a:latin typeface="Calibri" charset="0"/>
              </a:rPr>
              <a:t>Introducción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idx="1"/>
          </p:nvPr>
        </p:nvSpPr>
        <p:spPr>
          <a:xfrm>
            <a:off x="228600" y="1028700"/>
            <a:ext cx="9779000" cy="8724900"/>
          </a:xfrm>
        </p:spPr>
        <p:txBody>
          <a:bodyPr rtlCol="0">
            <a:normAutofit fontScale="85000" lnSpcReduction="20000"/>
          </a:bodyPr>
          <a:lstStyle/>
          <a:p>
            <a:pPr marL="888955" indent="-487647" defTabSz="650197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 smtClean="0">
                <a:ea typeface="+mn-ea"/>
                <a:cs typeface="+mn-cs"/>
              </a:rPr>
              <a:t>Fecundación</a:t>
            </a:r>
            <a:r>
              <a:rPr lang="en-US" dirty="0" smtClean="0">
                <a:ea typeface="+mn-ea"/>
                <a:cs typeface="+mn-cs"/>
              </a:rPr>
              <a:t>: </a:t>
            </a:r>
            <a:r>
              <a:rPr lang="en-US" dirty="0" err="1" smtClean="0">
                <a:ea typeface="+mn-ea"/>
                <a:cs typeface="+mn-cs"/>
              </a:rPr>
              <a:t>proceso</a:t>
            </a:r>
            <a:r>
              <a:rPr lang="en-US" dirty="0" smtClean="0">
                <a:ea typeface="+mn-ea"/>
                <a:cs typeface="+mn-cs"/>
              </a:rPr>
              <a:t> </a:t>
            </a:r>
            <a:r>
              <a:rPr lang="en-US" dirty="0" err="1" smtClean="0">
                <a:ea typeface="+mn-ea"/>
                <a:cs typeface="+mn-cs"/>
              </a:rPr>
              <a:t>por</a:t>
            </a:r>
            <a:r>
              <a:rPr lang="en-US" dirty="0" smtClean="0">
                <a:ea typeface="+mn-ea"/>
                <a:cs typeface="+mn-cs"/>
              </a:rPr>
              <a:t> el </a:t>
            </a:r>
            <a:r>
              <a:rPr lang="en-US" dirty="0" err="1" smtClean="0">
                <a:ea typeface="+mn-ea"/>
                <a:cs typeface="+mn-cs"/>
              </a:rPr>
              <a:t>cual</a:t>
            </a:r>
            <a:r>
              <a:rPr lang="en-US" dirty="0" smtClean="0">
                <a:ea typeface="+mn-ea"/>
                <a:cs typeface="+mn-cs"/>
              </a:rPr>
              <a:t> los </a:t>
            </a:r>
            <a:r>
              <a:rPr lang="en-US" dirty="0" err="1" smtClean="0">
                <a:ea typeface="+mn-ea"/>
                <a:cs typeface="+mn-cs"/>
              </a:rPr>
              <a:t>gametos</a:t>
            </a:r>
            <a:r>
              <a:rPr lang="en-US" dirty="0" smtClean="0">
                <a:ea typeface="+mn-ea"/>
                <a:cs typeface="+mn-cs"/>
              </a:rPr>
              <a:t> se </a:t>
            </a:r>
            <a:r>
              <a:rPr lang="en-US" dirty="0" err="1" smtClean="0">
                <a:ea typeface="+mn-ea"/>
                <a:cs typeface="+mn-cs"/>
              </a:rPr>
              <a:t>funden</a:t>
            </a:r>
            <a:endParaRPr lang="en-US" dirty="0" smtClean="0">
              <a:ea typeface="+mn-ea"/>
              <a:cs typeface="+mn-cs"/>
            </a:endParaRPr>
          </a:p>
          <a:p>
            <a:pPr marL="888955" indent="-487647" defTabSz="650197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>
                <a:ea typeface="+mn-ea"/>
                <a:cs typeface="+mn-cs"/>
              </a:rPr>
              <a:t>Comienza</a:t>
            </a:r>
            <a:r>
              <a:rPr lang="en-US" dirty="0">
                <a:ea typeface="+mn-ea"/>
                <a:cs typeface="+mn-cs"/>
              </a:rPr>
              <a:t> la </a:t>
            </a:r>
            <a:r>
              <a:rPr lang="en-US" dirty="0" err="1">
                <a:ea typeface="+mn-ea"/>
                <a:cs typeface="+mn-cs"/>
              </a:rPr>
              <a:t>creación</a:t>
            </a:r>
            <a:r>
              <a:rPr lang="en-US" dirty="0">
                <a:ea typeface="+mn-ea"/>
                <a:cs typeface="+mn-cs"/>
              </a:rPr>
              <a:t> del </a:t>
            </a:r>
            <a:r>
              <a:rPr lang="en-US" dirty="0" err="1">
                <a:ea typeface="+mn-ea"/>
                <a:cs typeface="+mn-cs"/>
              </a:rPr>
              <a:t>nuevo</a:t>
            </a:r>
            <a:r>
              <a:rPr lang="en-US" dirty="0">
                <a:ea typeface="+mn-ea"/>
                <a:cs typeface="+mn-cs"/>
              </a:rPr>
              <a:t> </a:t>
            </a:r>
            <a:r>
              <a:rPr lang="en-US" dirty="0" err="1">
                <a:ea typeface="+mn-ea"/>
                <a:cs typeface="+mn-cs"/>
              </a:rPr>
              <a:t>individuo</a:t>
            </a:r>
            <a:endParaRPr lang="en-US" dirty="0">
              <a:ea typeface="+mn-ea"/>
              <a:cs typeface="+mn-cs"/>
            </a:endParaRPr>
          </a:p>
          <a:p>
            <a:pPr marL="888955" indent="-487647" defTabSz="650197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 smtClean="0">
                <a:ea typeface="+mn-ea"/>
                <a:cs typeface="+mn-cs"/>
              </a:rPr>
              <a:t>Activación</a:t>
            </a:r>
            <a:r>
              <a:rPr lang="en-US" dirty="0" smtClean="0">
                <a:ea typeface="+mn-ea"/>
                <a:cs typeface="+mn-cs"/>
              </a:rPr>
              <a:t> </a:t>
            </a:r>
            <a:r>
              <a:rPr lang="en-US" dirty="0" err="1" smtClean="0">
                <a:ea typeface="+mn-ea"/>
                <a:cs typeface="+mn-cs"/>
              </a:rPr>
              <a:t>metabólica</a:t>
            </a:r>
            <a:r>
              <a:rPr lang="en-US" dirty="0" smtClean="0">
                <a:ea typeface="+mn-ea"/>
                <a:cs typeface="+mn-cs"/>
              </a:rPr>
              <a:t> </a:t>
            </a:r>
            <a:r>
              <a:rPr lang="en-US" dirty="0" err="1" smtClean="0">
                <a:ea typeface="+mn-ea"/>
                <a:cs typeface="+mn-cs"/>
              </a:rPr>
              <a:t>es</a:t>
            </a:r>
            <a:r>
              <a:rPr lang="en-US" dirty="0" smtClean="0">
                <a:ea typeface="+mn-ea"/>
                <a:cs typeface="+mn-cs"/>
              </a:rPr>
              <a:t> </a:t>
            </a:r>
            <a:r>
              <a:rPr lang="en-US" dirty="0" err="1" smtClean="0">
                <a:ea typeface="+mn-ea"/>
                <a:cs typeface="+mn-cs"/>
              </a:rPr>
              <a:t>recíproca</a:t>
            </a:r>
            <a:r>
              <a:rPr lang="en-US" dirty="0" smtClean="0">
                <a:ea typeface="+mn-ea"/>
                <a:cs typeface="+mn-cs"/>
              </a:rPr>
              <a:t> entre </a:t>
            </a:r>
            <a:r>
              <a:rPr lang="en-US" dirty="0" err="1" smtClean="0">
                <a:ea typeface="+mn-ea"/>
                <a:cs typeface="+mn-cs"/>
              </a:rPr>
              <a:t>gametos</a:t>
            </a:r>
            <a:endParaRPr lang="en-US" dirty="0" smtClean="0">
              <a:ea typeface="+mn-ea"/>
              <a:cs typeface="+mn-cs"/>
            </a:endParaRPr>
          </a:p>
          <a:p>
            <a:pPr marL="888955" indent="-487647" defTabSz="650197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 marL="888955" indent="-487647" defTabSz="650197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En general son 4 </a:t>
            </a:r>
            <a:r>
              <a:rPr lang="en-US" dirty="0" err="1" smtClean="0">
                <a:ea typeface="+mn-ea"/>
                <a:cs typeface="+mn-cs"/>
              </a:rPr>
              <a:t>eventos</a:t>
            </a:r>
            <a:endParaRPr lang="en-US" dirty="0">
              <a:ea typeface="+mn-ea"/>
              <a:cs typeface="+mn-cs"/>
            </a:endParaRPr>
          </a:p>
          <a:p>
            <a:pPr marL="1457877" lvl="1" indent="-406374" defTabSz="650197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err="1" smtClean="0">
                <a:ea typeface="+mn-ea"/>
              </a:rPr>
              <a:t>Contacto</a:t>
            </a:r>
            <a:r>
              <a:rPr lang="en-US" dirty="0" smtClean="0">
                <a:ea typeface="+mn-ea"/>
              </a:rPr>
              <a:t> y </a:t>
            </a:r>
            <a:r>
              <a:rPr lang="en-US" b="1" dirty="0" err="1" smtClean="0">
                <a:ea typeface="+mn-ea"/>
              </a:rPr>
              <a:t>reconocimiento</a:t>
            </a:r>
            <a:r>
              <a:rPr lang="en-US" dirty="0" smtClean="0">
                <a:ea typeface="+mn-ea"/>
              </a:rPr>
              <a:t> entre </a:t>
            </a:r>
            <a:r>
              <a:rPr lang="en-US" dirty="0" err="1" smtClean="0">
                <a:ea typeface="+mn-ea"/>
              </a:rPr>
              <a:t>gametos</a:t>
            </a:r>
            <a:endParaRPr lang="en-US" dirty="0" smtClean="0">
              <a:ea typeface="+mn-ea"/>
            </a:endParaRPr>
          </a:p>
          <a:p>
            <a:pPr marL="1457877" lvl="1" indent="-406374" defTabSz="650197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b="1" dirty="0" err="1" smtClean="0">
                <a:ea typeface="+mn-ea"/>
              </a:rPr>
              <a:t>Regulación</a:t>
            </a:r>
            <a:r>
              <a:rPr lang="en-US" dirty="0" smtClean="0">
                <a:ea typeface="+mn-ea"/>
              </a:rPr>
              <a:t> de la </a:t>
            </a:r>
            <a:r>
              <a:rPr lang="en-US" dirty="0" err="1" smtClean="0">
                <a:ea typeface="+mn-ea"/>
              </a:rPr>
              <a:t>entrada</a:t>
            </a:r>
            <a:r>
              <a:rPr lang="en-US" dirty="0" smtClean="0">
                <a:ea typeface="+mn-ea"/>
              </a:rPr>
              <a:t> de </a:t>
            </a:r>
            <a:r>
              <a:rPr lang="en-US" dirty="0" err="1" smtClean="0">
                <a:ea typeface="+mn-ea"/>
              </a:rPr>
              <a:t>espermatozoides</a:t>
            </a:r>
            <a:endParaRPr lang="en-US" dirty="0" smtClean="0">
              <a:ea typeface="+mn-ea"/>
            </a:endParaRPr>
          </a:p>
          <a:p>
            <a:pPr marL="1457877" lvl="1" indent="-406374" defTabSz="650197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b="1" dirty="0" err="1" smtClean="0">
                <a:ea typeface="+mn-ea"/>
              </a:rPr>
              <a:t>Activación</a:t>
            </a:r>
            <a:r>
              <a:rPr lang="en-US" dirty="0" smtClean="0">
                <a:ea typeface="+mn-ea"/>
              </a:rPr>
              <a:t> </a:t>
            </a:r>
            <a:r>
              <a:rPr lang="en-US" dirty="0" smtClean="0">
                <a:ea typeface="+mn-ea"/>
              </a:rPr>
              <a:t>del </a:t>
            </a:r>
            <a:r>
              <a:rPr lang="en-US" dirty="0" err="1" smtClean="0">
                <a:ea typeface="+mn-ea"/>
              </a:rPr>
              <a:t>metabolismo</a:t>
            </a:r>
            <a:r>
              <a:rPr lang="en-US" dirty="0" smtClean="0">
                <a:ea typeface="+mn-ea"/>
              </a:rPr>
              <a:t> del </a:t>
            </a:r>
            <a:r>
              <a:rPr lang="en-US" dirty="0" err="1" smtClean="0">
                <a:ea typeface="+mn-ea"/>
              </a:rPr>
              <a:t>ovocito</a:t>
            </a:r>
            <a:r>
              <a:rPr lang="en-US" dirty="0" smtClean="0">
                <a:ea typeface="+mn-ea"/>
              </a:rPr>
              <a:t> </a:t>
            </a:r>
            <a:endParaRPr lang="en-US" dirty="0" smtClean="0">
              <a:ea typeface="+mn-ea"/>
            </a:endParaRPr>
          </a:p>
          <a:p>
            <a:pPr marL="1457877" lvl="1" indent="-406374" defTabSz="650197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b="1" dirty="0" err="1"/>
              <a:t>Fusión</a:t>
            </a:r>
            <a:r>
              <a:rPr lang="en-US" dirty="0"/>
              <a:t> de material </a:t>
            </a:r>
            <a:r>
              <a:rPr lang="en-US" dirty="0" err="1"/>
              <a:t>genético</a:t>
            </a:r>
            <a:endParaRPr lang="en-US" dirty="0"/>
          </a:p>
          <a:p>
            <a:pPr marL="1051503" lvl="1" indent="0" defTabSz="650197" eaLnBrk="1" fontAlgn="auto" hangingPunct="1">
              <a:spcAft>
                <a:spcPts val="0"/>
              </a:spcAft>
              <a:buNone/>
              <a:defRPr/>
            </a:pPr>
            <a:endParaRPr lang="en-US" dirty="0" smtClean="0">
              <a:ea typeface="+mn-ea"/>
            </a:endParaRPr>
          </a:p>
          <a:p>
            <a:pPr marL="888955" indent="-487647" defTabSz="650197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 smtClean="0">
                <a:ea typeface="+mn-ea"/>
                <a:cs typeface="+mn-cs"/>
              </a:rPr>
              <a:t>Funciones</a:t>
            </a:r>
            <a:r>
              <a:rPr lang="en-US" dirty="0" smtClean="0">
                <a:ea typeface="+mn-ea"/>
                <a:cs typeface="+mn-cs"/>
              </a:rPr>
              <a:t>:</a:t>
            </a:r>
          </a:p>
          <a:p>
            <a:pPr marL="1457877" lvl="1" indent="-406374" defTabSz="650197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err="1" smtClean="0">
                <a:ea typeface="+mn-ea"/>
              </a:rPr>
              <a:t>Transmitir</a:t>
            </a:r>
            <a:r>
              <a:rPr lang="en-US" dirty="0" smtClean="0">
                <a:ea typeface="+mn-ea"/>
              </a:rPr>
              <a:t> genes de padres a </a:t>
            </a:r>
            <a:r>
              <a:rPr lang="en-US" dirty="0" err="1" smtClean="0">
                <a:ea typeface="+mn-ea"/>
              </a:rPr>
              <a:t>progenie</a:t>
            </a:r>
            <a:endParaRPr lang="en-US" dirty="0" smtClean="0">
              <a:ea typeface="+mn-ea"/>
            </a:endParaRPr>
          </a:p>
          <a:p>
            <a:pPr marL="1457877" lvl="1" indent="-406374" defTabSz="650197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err="1" smtClean="0">
                <a:ea typeface="+mn-ea"/>
              </a:rPr>
              <a:t>Iniciar</a:t>
            </a:r>
            <a:r>
              <a:rPr lang="en-US" dirty="0" smtClean="0">
                <a:ea typeface="+mn-ea"/>
              </a:rPr>
              <a:t> </a:t>
            </a:r>
            <a:r>
              <a:rPr lang="en-US" dirty="0" err="1" smtClean="0">
                <a:ea typeface="+mn-ea"/>
              </a:rPr>
              <a:t>las</a:t>
            </a:r>
            <a:r>
              <a:rPr lang="en-US" dirty="0" smtClean="0">
                <a:ea typeface="+mn-ea"/>
              </a:rPr>
              <a:t> </a:t>
            </a:r>
            <a:r>
              <a:rPr lang="en-US" dirty="0" err="1" smtClean="0">
                <a:ea typeface="+mn-ea"/>
              </a:rPr>
              <a:t>reacciones</a:t>
            </a:r>
            <a:r>
              <a:rPr lang="en-US" dirty="0" smtClean="0">
                <a:ea typeface="+mn-ea"/>
              </a:rPr>
              <a:t> </a:t>
            </a:r>
            <a:r>
              <a:rPr lang="en-US" dirty="0" err="1" smtClean="0">
                <a:ea typeface="+mn-ea"/>
              </a:rPr>
              <a:t>citopl</a:t>
            </a:r>
            <a:r>
              <a:rPr lang="en-US" dirty="0" err="1" smtClean="0">
                <a:ea typeface="+mn-ea"/>
              </a:rPr>
              <a:t>á</a:t>
            </a:r>
            <a:r>
              <a:rPr lang="en-US" dirty="0" err="1" smtClean="0">
                <a:ea typeface="+mn-ea"/>
              </a:rPr>
              <a:t>smicas</a:t>
            </a:r>
            <a:r>
              <a:rPr lang="en-US" dirty="0" smtClean="0">
                <a:ea typeface="+mn-ea"/>
              </a:rPr>
              <a:t> del </a:t>
            </a:r>
            <a:r>
              <a:rPr lang="en-US" dirty="0" err="1" smtClean="0">
                <a:ea typeface="+mn-ea"/>
              </a:rPr>
              <a:t>huevo</a:t>
            </a:r>
            <a:r>
              <a:rPr lang="en-US" dirty="0" smtClean="0">
                <a:ea typeface="+mn-ea"/>
              </a:rPr>
              <a:t> </a:t>
            </a:r>
            <a:r>
              <a:rPr lang="en-US" dirty="0" err="1" smtClean="0">
                <a:ea typeface="+mn-ea"/>
              </a:rPr>
              <a:t>necesarias</a:t>
            </a:r>
            <a:r>
              <a:rPr lang="en-US" dirty="0" smtClean="0">
                <a:ea typeface="+mn-ea"/>
              </a:rPr>
              <a:t> para </a:t>
            </a:r>
            <a:r>
              <a:rPr lang="en-US" dirty="0" err="1" smtClean="0">
                <a:ea typeface="+mn-ea"/>
              </a:rPr>
              <a:t>que</a:t>
            </a:r>
            <a:r>
              <a:rPr lang="en-US" dirty="0" smtClean="0">
                <a:ea typeface="+mn-ea"/>
              </a:rPr>
              <a:t> el </a:t>
            </a:r>
            <a:r>
              <a:rPr lang="en-US" dirty="0" err="1" smtClean="0">
                <a:ea typeface="+mn-ea"/>
              </a:rPr>
              <a:t>desarrollo</a:t>
            </a:r>
            <a:r>
              <a:rPr lang="en-US" dirty="0" smtClean="0">
                <a:ea typeface="+mn-ea"/>
              </a:rPr>
              <a:t> </a:t>
            </a:r>
            <a:r>
              <a:rPr lang="en-US" dirty="0" err="1" smtClean="0">
                <a:ea typeface="+mn-ea"/>
              </a:rPr>
              <a:t>proceda</a:t>
            </a:r>
            <a:endParaRPr lang="en-US" dirty="0" smtClean="0">
              <a:ea typeface="+mn-ea"/>
            </a:endParaRPr>
          </a:p>
        </p:txBody>
      </p:sp>
      <p:pic>
        <p:nvPicPr>
          <p:cNvPr id="3994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6012" y="3402012"/>
            <a:ext cx="71405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24198" y="6934200"/>
            <a:ext cx="65214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Herencia</a:t>
            </a:r>
            <a:r>
              <a:rPr lang="en-US" sz="4000" b="1" dirty="0" smtClean="0">
                <a:solidFill>
                  <a:srgbClr val="FF0000"/>
                </a:solidFill>
              </a:rPr>
              <a:t> y </a:t>
            </a:r>
            <a:r>
              <a:rPr lang="en-US" sz="4000" b="1" dirty="0" err="1" smtClean="0">
                <a:solidFill>
                  <a:srgbClr val="FF0000"/>
                </a:solidFill>
              </a:rPr>
              <a:t>Metabolismo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Screen shot 2014-03-16 at 1.53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0"/>
            <a:ext cx="12344400" cy="901700"/>
          </a:xfrm>
        </p:spPr>
        <p:txBody>
          <a:bodyPr/>
          <a:lstStyle/>
          <a:p>
            <a:pPr eaLnBrk="1" hangingPunct="1"/>
            <a:r>
              <a:rPr lang="en-US" sz="4800" dirty="0" err="1" smtClean="0">
                <a:latin typeface="Calibri" charset="0"/>
              </a:rPr>
              <a:t>Mamiferos</a:t>
            </a:r>
            <a:r>
              <a:rPr lang="en-US" sz="4800" dirty="0" smtClean="0">
                <a:latin typeface="Calibri" charset="0"/>
              </a:rPr>
              <a:t>: </a:t>
            </a:r>
            <a:r>
              <a:rPr lang="en-US" sz="4800" dirty="0" err="1" smtClean="0">
                <a:latin typeface="Calibri" charset="0"/>
              </a:rPr>
              <a:t>Fecundación</a:t>
            </a:r>
            <a:r>
              <a:rPr lang="en-US" sz="4800" dirty="0" smtClean="0">
                <a:latin typeface="Calibri" charset="0"/>
              </a:rPr>
              <a:t> </a:t>
            </a:r>
            <a:r>
              <a:rPr lang="en-US" sz="4800" dirty="0" err="1" smtClean="0">
                <a:latin typeface="Calibri" charset="0"/>
              </a:rPr>
              <a:t>Interna</a:t>
            </a:r>
            <a:endParaRPr lang="en-US" sz="4800" dirty="0">
              <a:latin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400" y="990600"/>
            <a:ext cx="11201400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err="1" smtClean="0">
                <a:solidFill>
                  <a:schemeClr val="tx1"/>
                </a:solidFill>
              </a:rPr>
              <a:t>Señales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cerca</a:t>
            </a:r>
            <a:r>
              <a:rPr lang="en-US" sz="2800" b="1" dirty="0" smtClean="0">
                <a:solidFill>
                  <a:schemeClr val="tx1"/>
                </a:solidFill>
              </a:rPr>
              <a:t> del </a:t>
            </a:r>
            <a:r>
              <a:rPr lang="en-US" sz="2800" b="1" dirty="0" err="1" smtClean="0">
                <a:solidFill>
                  <a:schemeClr val="tx1"/>
                </a:solidFill>
              </a:rPr>
              <a:t>ovocito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estan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regionalizadas</a:t>
            </a:r>
            <a:endParaRPr lang="en-US" sz="2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800" b="1" dirty="0" err="1" smtClean="0">
                <a:solidFill>
                  <a:schemeClr val="tx1"/>
                </a:solidFill>
              </a:rPr>
              <a:t>Hiperactivación</a:t>
            </a:r>
            <a:r>
              <a:rPr lang="en-US" sz="2800" dirty="0" smtClean="0">
                <a:solidFill>
                  <a:schemeClr val="tx1"/>
                </a:solidFill>
              </a:rPr>
              <a:t> – </a:t>
            </a:r>
            <a:r>
              <a:rPr lang="en-US" sz="2800" dirty="0" err="1" smtClean="0">
                <a:solidFill>
                  <a:schemeClr val="tx1"/>
                </a:solidFill>
              </a:rPr>
              <a:t>cambios</a:t>
            </a:r>
            <a:r>
              <a:rPr lang="en-US" sz="2800" dirty="0" smtClean="0">
                <a:solidFill>
                  <a:schemeClr val="tx1"/>
                </a:solidFill>
              </a:rPr>
              <a:t> en el </a:t>
            </a:r>
            <a:r>
              <a:rPr lang="en-US" sz="2800" dirty="0" err="1" smtClean="0">
                <a:solidFill>
                  <a:schemeClr val="tx1"/>
                </a:solidFill>
              </a:rPr>
              <a:t>flagelo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</a:rPr>
              <a:t>Se </a:t>
            </a:r>
            <a:r>
              <a:rPr lang="en-US" sz="2800" dirty="0" err="1" smtClean="0">
                <a:solidFill>
                  <a:schemeClr val="tx1"/>
                </a:solidFill>
              </a:rPr>
              <a:t>abre</a:t>
            </a:r>
            <a:r>
              <a:rPr lang="en-US" sz="2800" dirty="0" smtClean="0">
                <a:solidFill>
                  <a:schemeClr val="tx1"/>
                </a:solidFill>
              </a:rPr>
              <a:t> canal de Ca2+ en el </a:t>
            </a:r>
            <a:r>
              <a:rPr lang="en-US" sz="2800" dirty="0" err="1" smtClean="0">
                <a:solidFill>
                  <a:schemeClr val="tx1"/>
                </a:solidFill>
              </a:rPr>
              <a:t>flagelo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</a:rPr>
              <a:t>Cambio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patrón</a:t>
            </a:r>
            <a:r>
              <a:rPr lang="en-US" sz="2800" dirty="0" smtClean="0">
                <a:solidFill>
                  <a:schemeClr val="tx1"/>
                </a:solidFill>
              </a:rPr>
              <a:t> de </a:t>
            </a:r>
            <a:r>
              <a:rPr lang="en-US" sz="2800" dirty="0" err="1" smtClean="0">
                <a:solidFill>
                  <a:schemeClr val="tx1"/>
                </a:solidFill>
              </a:rPr>
              <a:t>movimiento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</a:p>
          <a:p>
            <a:pPr marL="342900" indent="-342900" algn="l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</a:rPr>
              <a:t>Puede</a:t>
            </a:r>
            <a:r>
              <a:rPr lang="en-US" sz="2800" dirty="0" smtClean="0">
                <a:solidFill>
                  <a:schemeClr val="tx1"/>
                </a:solidFill>
              </a:rPr>
              <a:t> responder a </a:t>
            </a:r>
            <a:r>
              <a:rPr lang="en-US" sz="2800" dirty="0" err="1" smtClean="0">
                <a:solidFill>
                  <a:schemeClr val="tx1"/>
                </a:solidFill>
              </a:rPr>
              <a:t>gradientes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termo</a:t>
            </a:r>
            <a:r>
              <a:rPr lang="en-US" sz="2800" dirty="0" smtClean="0">
                <a:solidFill>
                  <a:schemeClr val="tx1"/>
                </a:solidFill>
              </a:rPr>
              <a:t> /</a:t>
            </a:r>
            <a:r>
              <a:rPr lang="en-US" sz="2800" dirty="0" err="1" smtClean="0">
                <a:solidFill>
                  <a:schemeClr val="tx1"/>
                </a:solidFill>
              </a:rPr>
              <a:t>quimiotaxicos</a:t>
            </a:r>
            <a:endParaRPr lang="en-US" sz="2800" dirty="0" smtClean="0">
              <a:solidFill>
                <a:schemeClr val="tx1"/>
              </a:solidFill>
            </a:endParaRPr>
          </a:p>
          <a:p>
            <a:pPr algn="l"/>
            <a:endParaRPr lang="en-US" sz="2800" dirty="0" smtClean="0">
              <a:solidFill>
                <a:schemeClr val="tx1"/>
              </a:solidFill>
            </a:endParaRPr>
          </a:p>
          <a:p>
            <a:pPr algn="l"/>
            <a:r>
              <a:rPr lang="en-US" sz="2800" dirty="0" err="1" smtClean="0">
                <a:solidFill>
                  <a:schemeClr val="tx1"/>
                </a:solidFill>
              </a:rPr>
              <a:t>Quien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envia</a:t>
            </a:r>
            <a:r>
              <a:rPr lang="en-US" sz="2800" dirty="0" smtClean="0">
                <a:solidFill>
                  <a:schemeClr val="tx1"/>
                </a:solidFill>
              </a:rPr>
              <a:t> la </a:t>
            </a:r>
            <a:r>
              <a:rPr lang="en-US" sz="2800" dirty="0" err="1" smtClean="0">
                <a:solidFill>
                  <a:schemeClr val="tx1"/>
                </a:solidFill>
              </a:rPr>
              <a:t>señal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para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direcciones</a:t>
            </a:r>
            <a:r>
              <a:rPr lang="en-US" sz="2800" dirty="0" smtClean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- </a:t>
            </a:r>
            <a:r>
              <a:rPr lang="en-US" sz="2800" b="1" dirty="0" err="1" smtClean="0">
                <a:solidFill>
                  <a:schemeClr val="tx1"/>
                </a:solidFill>
              </a:rPr>
              <a:t>Termotaxis</a:t>
            </a:r>
            <a:r>
              <a:rPr lang="en-US" sz="2800" dirty="0" smtClean="0">
                <a:solidFill>
                  <a:schemeClr val="tx1"/>
                </a:solidFill>
              </a:rPr>
              <a:t> + – </a:t>
            </a:r>
            <a:r>
              <a:rPr lang="en-US" sz="2800" dirty="0" err="1" smtClean="0">
                <a:solidFill>
                  <a:schemeClr val="tx1"/>
                </a:solidFill>
              </a:rPr>
              <a:t>gradiente</a:t>
            </a:r>
            <a:r>
              <a:rPr lang="en-US" sz="2800" dirty="0" smtClean="0">
                <a:solidFill>
                  <a:schemeClr val="tx1"/>
                </a:solidFill>
              </a:rPr>
              <a:t> de 2</a:t>
            </a:r>
            <a:r>
              <a:rPr lang="en-US" sz="2800" baseline="30000" dirty="0" smtClean="0">
                <a:solidFill>
                  <a:schemeClr val="tx1"/>
                </a:solidFill>
              </a:rPr>
              <a:t>o</a:t>
            </a:r>
            <a:r>
              <a:rPr lang="en-US" sz="2800" dirty="0" smtClean="0">
                <a:solidFill>
                  <a:schemeClr val="tx1"/>
                </a:solidFill>
              </a:rPr>
              <a:t>C entre </a:t>
            </a:r>
            <a:r>
              <a:rPr lang="en-US" sz="2800" dirty="0" err="1" smtClean="0">
                <a:solidFill>
                  <a:schemeClr val="tx1"/>
                </a:solidFill>
              </a:rPr>
              <a:t>itsmo</a:t>
            </a:r>
            <a:r>
              <a:rPr lang="en-US" sz="2800" dirty="0" smtClean="0">
                <a:solidFill>
                  <a:schemeClr val="tx1"/>
                </a:solidFill>
              </a:rPr>
              <a:t> y </a:t>
            </a:r>
            <a:r>
              <a:rPr lang="en-US" sz="2800" dirty="0" err="1" smtClean="0">
                <a:solidFill>
                  <a:schemeClr val="tx1"/>
                </a:solidFill>
              </a:rPr>
              <a:t>ampula</a:t>
            </a:r>
            <a:endParaRPr lang="en-US" sz="2800" dirty="0" smtClean="0">
              <a:solidFill>
                <a:schemeClr val="tx1"/>
              </a:solidFill>
            </a:endParaRPr>
          </a:p>
          <a:p>
            <a:pPr algn="l"/>
            <a:r>
              <a:rPr lang="en-US" sz="2800" dirty="0" err="1" smtClean="0">
                <a:solidFill>
                  <a:schemeClr val="tx1"/>
                </a:solidFill>
              </a:rPr>
              <a:t>Pueden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detectar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diferencias</a:t>
            </a:r>
            <a:r>
              <a:rPr lang="en-US" sz="2800" dirty="0" smtClean="0">
                <a:solidFill>
                  <a:schemeClr val="tx1"/>
                </a:solidFill>
              </a:rPr>
              <a:t> de 0.014 C en un mm </a:t>
            </a:r>
            <a:r>
              <a:rPr lang="en-US" sz="2800" dirty="0" err="1" smtClean="0">
                <a:solidFill>
                  <a:schemeClr val="tx1"/>
                </a:solidFill>
              </a:rPr>
              <a:t>si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estan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capacitados</a:t>
            </a:r>
            <a:endParaRPr lang="en-US" sz="2800" dirty="0" smtClean="0">
              <a:solidFill>
                <a:schemeClr val="tx1"/>
              </a:solidFill>
            </a:endParaRPr>
          </a:p>
          <a:p>
            <a:pPr algn="l"/>
            <a:endParaRPr lang="en-US" sz="2800" dirty="0" smtClean="0">
              <a:solidFill>
                <a:schemeClr val="tx1"/>
              </a:solidFill>
            </a:endParaRP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</a:rPr>
              <a:t>Q</a:t>
            </a:r>
            <a:r>
              <a:rPr lang="en-US" sz="2800" b="1" dirty="0" err="1" smtClean="0">
                <a:solidFill>
                  <a:schemeClr val="tx1"/>
                </a:solidFill>
              </a:rPr>
              <a:t>uimiotaxis</a:t>
            </a:r>
            <a:endParaRPr lang="en-US" sz="2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800" dirty="0" err="1" smtClean="0">
                <a:solidFill>
                  <a:schemeClr val="tx1"/>
                </a:solidFill>
              </a:rPr>
              <a:t>Ovulo</a:t>
            </a:r>
            <a:r>
              <a:rPr lang="en-US" sz="2800" dirty="0" smtClean="0">
                <a:solidFill>
                  <a:schemeClr val="tx1"/>
                </a:solidFill>
              </a:rPr>
              <a:t> y </a:t>
            </a:r>
            <a:r>
              <a:rPr lang="en-US" sz="2800" dirty="0" err="1" smtClean="0">
                <a:solidFill>
                  <a:schemeClr val="tx1"/>
                </a:solidFill>
              </a:rPr>
              <a:t>sus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células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liberan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factores</a:t>
            </a:r>
            <a:r>
              <a:rPr lang="en-US" sz="2800" dirty="0" smtClean="0">
                <a:solidFill>
                  <a:schemeClr val="tx1"/>
                </a:solidFill>
              </a:rPr>
              <a:t> y los </a:t>
            </a:r>
            <a:r>
              <a:rPr lang="en-US" sz="2800" dirty="0" err="1" smtClean="0">
                <a:solidFill>
                  <a:schemeClr val="tx1"/>
                </a:solidFill>
              </a:rPr>
              <a:t>que</a:t>
            </a:r>
            <a:r>
              <a:rPr lang="en-US" sz="2800" dirty="0" smtClean="0">
                <a:solidFill>
                  <a:schemeClr val="tx1"/>
                </a:solidFill>
              </a:rPr>
              <a:t>  </a:t>
            </a:r>
            <a:r>
              <a:rPr lang="en-US" sz="2800" dirty="0" err="1" smtClean="0">
                <a:solidFill>
                  <a:schemeClr val="tx1"/>
                </a:solidFill>
              </a:rPr>
              <a:t>capacitados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responden</a:t>
            </a:r>
            <a:r>
              <a:rPr lang="en-US" sz="2800" dirty="0" smtClean="0">
                <a:solidFill>
                  <a:schemeClr val="tx1"/>
                </a:solidFill>
              </a:rPr>
              <a:t>-</a:t>
            </a:r>
          </a:p>
          <a:p>
            <a:pPr marL="342900" indent="-342900" algn="l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</a:rPr>
              <a:t>Progesterona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liga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espermatozoides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capacitados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</a:rPr>
              <a:t>Se </a:t>
            </a:r>
            <a:r>
              <a:rPr lang="en-US" sz="2800" dirty="0" err="1" smtClean="0">
                <a:solidFill>
                  <a:schemeClr val="tx1"/>
                </a:solidFill>
              </a:rPr>
              <a:t>pega</a:t>
            </a:r>
            <a:r>
              <a:rPr lang="en-US" sz="2800" dirty="0" smtClean="0">
                <a:solidFill>
                  <a:schemeClr val="tx1"/>
                </a:solidFill>
              </a:rPr>
              <a:t> a </a:t>
            </a:r>
            <a:r>
              <a:rPr lang="en-US" sz="2800" dirty="0" err="1" smtClean="0">
                <a:solidFill>
                  <a:schemeClr val="tx1"/>
                </a:solidFill>
              </a:rPr>
              <a:t>receptores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que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activan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canales</a:t>
            </a:r>
            <a:r>
              <a:rPr lang="en-US" sz="2800" dirty="0" smtClean="0">
                <a:solidFill>
                  <a:schemeClr val="tx1"/>
                </a:solidFill>
              </a:rPr>
              <a:t> de Ca2+ en el </a:t>
            </a:r>
            <a:r>
              <a:rPr lang="en-US" sz="2800" dirty="0" err="1" smtClean="0">
                <a:solidFill>
                  <a:schemeClr val="tx1"/>
                </a:solidFill>
              </a:rPr>
              <a:t>flagelo</a:t>
            </a:r>
            <a:endParaRPr lang="en-US" sz="2800" dirty="0" smtClean="0">
              <a:solidFill>
                <a:schemeClr val="tx1"/>
              </a:solidFill>
            </a:endParaRPr>
          </a:p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En </a:t>
            </a:r>
            <a:r>
              <a:rPr lang="en-US" sz="2800" b="1" dirty="0" err="1" smtClean="0">
                <a:solidFill>
                  <a:schemeClr val="tx1"/>
                </a:solidFill>
              </a:rPr>
              <a:t>resumen</a:t>
            </a:r>
            <a:r>
              <a:rPr lang="en-US" sz="2800" b="1" dirty="0" smtClean="0">
                <a:solidFill>
                  <a:schemeClr val="tx1"/>
                </a:solidFill>
              </a:rPr>
              <a:t>: 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	- el </a:t>
            </a:r>
            <a:r>
              <a:rPr lang="en-US" sz="2800" dirty="0" err="1" smtClean="0">
                <a:solidFill>
                  <a:schemeClr val="tx1"/>
                </a:solidFill>
              </a:rPr>
              <a:t>ovocito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libera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factores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sólo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cuando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esta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listo</a:t>
            </a:r>
            <a:r>
              <a:rPr lang="en-US" sz="2800" dirty="0" smtClean="0">
                <a:solidFill>
                  <a:schemeClr val="tx1"/>
                </a:solidFill>
              </a:rPr>
              <a:t> para </a:t>
            </a:r>
            <a:r>
              <a:rPr lang="en-US" sz="2800" dirty="0" err="1" smtClean="0">
                <a:solidFill>
                  <a:schemeClr val="tx1"/>
                </a:solidFill>
              </a:rPr>
              <a:t>ser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fecundado</a:t>
            </a:r>
            <a:endParaRPr lang="en-US" sz="2800" dirty="0" smtClean="0">
              <a:solidFill>
                <a:schemeClr val="tx1"/>
              </a:solidFill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</a:rPr>
              <a:t>	</a:t>
            </a:r>
            <a:r>
              <a:rPr lang="en-US" sz="2800" dirty="0" smtClean="0">
                <a:solidFill>
                  <a:schemeClr val="tx1"/>
                </a:solidFill>
              </a:rPr>
              <a:t>- y el </a:t>
            </a:r>
            <a:r>
              <a:rPr lang="en-US" sz="2800" dirty="0" err="1" smtClean="0">
                <a:solidFill>
                  <a:schemeClr val="tx1"/>
                </a:solidFill>
              </a:rPr>
              <a:t>esparmatozoide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es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atraido</a:t>
            </a:r>
            <a:r>
              <a:rPr lang="en-US" sz="2800" dirty="0" smtClean="0">
                <a:solidFill>
                  <a:schemeClr val="tx1"/>
                </a:solidFill>
              </a:rPr>
              <a:t>  </a:t>
            </a:r>
            <a:r>
              <a:rPr lang="en-US" sz="2800" dirty="0" err="1" smtClean="0">
                <a:solidFill>
                  <a:schemeClr val="tx1"/>
                </a:solidFill>
              </a:rPr>
              <a:t>por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ellos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sólo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cuando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esta</a:t>
            </a:r>
            <a:r>
              <a:rPr lang="en-US" sz="2800" dirty="0" smtClean="0">
                <a:solidFill>
                  <a:schemeClr val="tx1"/>
                </a:solidFill>
              </a:rPr>
              <a:t>   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          </a:t>
            </a:r>
            <a:r>
              <a:rPr lang="en-US" sz="2800" dirty="0" err="1" smtClean="0">
                <a:solidFill>
                  <a:schemeClr val="tx1"/>
                </a:solidFill>
              </a:rPr>
              <a:t>capacitado</a:t>
            </a:r>
            <a:r>
              <a:rPr lang="en-US" sz="2800" dirty="0" smtClean="0">
                <a:solidFill>
                  <a:schemeClr val="tx1"/>
                </a:solidFill>
              </a:rPr>
              <a:t>  o </a:t>
            </a:r>
            <a:r>
              <a:rPr lang="en-US" sz="2800" dirty="0" err="1" smtClean="0">
                <a:solidFill>
                  <a:schemeClr val="tx1"/>
                </a:solidFill>
              </a:rPr>
              <a:t>listo</a:t>
            </a:r>
            <a:r>
              <a:rPr lang="en-US" sz="2800" dirty="0" smtClean="0">
                <a:solidFill>
                  <a:schemeClr val="tx1"/>
                </a:solidFill>
              </a:rPr>
              <a:t> par </a:t>
            </a:r>
            <a:r>
              <a:rPr lang="en-US" sz="2800" dirty="0" err="1" smtClean="0">
                <a:solidFill>
                  <a:schemeClr val="tx1"/>
                </a:solidFill>
              </a:rPr>
              <a:t>fecundar</a:t>
            </a:r>
            <a:endParaRPr lang="en-US" sz="2800" dirty="0" smtClean="0">
              <a:solidFill>
                <a:schemeClr val="tx1"/>
              </a:solidFill>
            </a:endParaRPr>
          </a:p>
          <a:p>
            <a:pPr algn="l"/>
            <a:r>
              <a:rPr lang="en-US" sz="2800" dirty="0" err="1" smtClean="0">
                <a:solidFill>
                  <a:schemeClr val="tx1"/>
                </a:solidFill>
              </a:rPr>
              <a:t>Porque</a:t>
            </a:r>
            <a:r>
              <a:rPr lang="en-US" sz="2800" dirty="0" smtClean="0">
                <a:solidFill>
                  <a:schemeClr val="tx1"/>
                </a:solidFill>
              </a:rPr>
              <a:t> el hombre produce 300 </a:t>
            </a:r>
            <a:r>
              <a:rPr lang="en-US" sz="2800" dirty="0" err="1" smtClean="0">
                <a:solidFill>
                  <a:schemeClr val="tx1"/>
                </a:solidFill>
              </a:rPr>
              <a:t>millones</a:t>
            </a:r>
            <a:r>
              <a:rPr lang="en-US" sz="2800" dirty="0" smtClean="0">
                <a:solidFill>
                  <a:schemeClr val="tx1"/>
                </a:solidFill>
              </a:rPr>
              <a:t> de sperm?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</a:rPr>
              <a:t>	</a:t>
            </a:r>
            <a:r>
              <a:rPr lang="en-US" sz="2800" dirty="0" smtClean="0">
                <a:solidFill>
                  <a:schemeClr val="tx1"/>
                </a:solidFill>
              </a:rPr>
              <a:t>- 299,999,800</a:t>
            </a:r>
            <a:r>
              <a:rPr lang="mr-IN" sz="2800" dirty="0" smtClean="0">
                <a:solidFill>
                  <a:schemeClr val="tx1"/>
                </a:solidFill>
              </a:rPr>
              <a:t>…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7" name="Picture 6" descr="Screen Shot 2016-04-01 at 1.11.4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50" y="764382"/>
            <a:ext cx="3381850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319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Screen shot 2014-03-16 at 1.53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0"/>
            <a:ext cx="12344400" cy="901700"/>
          </a:xfrm>
        </p:spPr>
        <p:txBody>
          <a:bodyPr/>
          <a:lstStyle/>
          <a:p>
            <a:pPr eaLnBrk="1" hangingPunct="1"/>
            <a:r>
              <a:rPr lang="en-US" sz="4800" dirty="0" err="1" smtClean="0">
                <a:latin typeface="Calibri" charset="0"/>
              </a:rPr>
              <a:t>MamiferosL</a:t>
            </a:r>
            <a:r>
              <a:rPr lang="en-US" sz="4800" dirty="0" smtClean="0">
                <a:latin typeface="Calibri" charset="0"/>
              </a:rPr>
              <a:t> </a:t>
            </a:r>
            <a:r>
              <a:rPr lang="en-US" sz="4800" dirty="0" err="1" smtClean="0">
                <a:latin typeface="Calibri" charset="0"/>
              </a:rPr>
              <a:t>Fecundación</a:t>
            </a:r>
            <a:r>
              <a:rPr lang="en-US" sz="4800" dirty="0" smtClean="0">
                <a:latin typeface="Calibri" charset="0"/>
              </a:rPr>
              <a:t> </a:t>
            </a:r>
            <a:r>
              <a:rPr lang="en-US" sz="4800" dirty="0" err="1" smtClean="0">
                <a:latin typeface="Calibri" charset="0"/>
              </a:rPr>
              <a:t>Interna</a:t>
            </a:r>
            <a:endParaRPr lang="en-US" sz="4800" dirty="0">
              <a:latin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3600" y="914400"/>
            <a:ext cx="11582400" cy="861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</a:rPr>
              <a:t>Reacción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acrosomal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ayudar</a:t>
            </a:r>
            <a:r>
              <a:rPr lang="en-US" sz="2800" dirty="0" smtClean="0">
                <a:solidFill>
                  <a:schemeClr val="tx1"/>
                </a:solidFill>
              </a:rPr>
              <a:t> a </a:t>
            </a:r>
            <a:r>
              <a:rPr lang="en-US" sz="2800" dirty="0" err="1" smtClean="0">
                <a:solidFill>
                  <a:schemeClr val="tx1"/>
                </a:solidFill>
              </a:rPr>
              <a:t>superar</a:t>
            </a:r>
            <a:r>
              <a:rPr lang="en-US" sz="2800" dirty="0" smtClean="0">
                <a:solidFill>
                  <a:schemeClr val="tx1"/>
                </a:solidFill>
              </a:rPr>
              <a:t> la </a:t>
            </a:r>
            <a:r>
              <a:rPr lang="en-US" sz="2800" dirty="0" err="1" smtClean="0">
                <a:solidFill>
                  <a:schemeClr val="tx1"/>
                </a:solidFill>
              </a:rPr>
              <a:t>zona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pellucida</a:t>
            </a:r>
            <a:endParaRPr lang="en-US" sz="2800" dirty="0" smtClean="0">
              <a:solidFill>
                <a:schemeClr val="tx1"/>
              </a:solidFill>
            </a:endParaRPr>
          </a:p>
          <a:p>
            <a:pPr algn="l"/>
            <a:endParaRPr lang="en-US" sz="2800" dirty="0">
              <a:solidFill>
                <a:schemeClr val="tx1"/>
              </a:solidFill>
            </a:endParaRP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- ZP </a:t>
            </a:r>
            <a:r>
              <a:rPr lang="en-US" sz="2800" dirty="0" err="1" smtClean="0">
                <a:solidFill>
                  <a:schemeClr val="tx1"/>
                </a:solidFill>
              </a:rPr>
              <a:t>es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equivalente</a:t>
            </a:r>
            <a:r>
              <a:rPr lang="en-US" sz="2800" dirty="0" smtClean="0">
                <a:solidFill>
                  <a:schemeClr val="tx1"/>
                </a:solidFill>
              </a:rPr>
              <a:t> a </a:t>
            </a:r>
            <a:r>
              <a:rPr lang="en-US" sz="2800" dirty="0" err="1" smtClean="0">
                <a:solidFill>
                  <a:schemeClr val="tx1"/>
                </a:solidFill>
              </a:rPr>
              <a:t>membrana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vitelina</a:t>
            </a:r>
            <a:r>
              <a:rPr lang="en-US" sz="2800" dirty="0" smtClean="0">
                <a:solidFill>
                  <a:schemeClr val="tx1"/>
                </a:solidFill>
              </a:rPr>
              <a:t>  de </a:t>
            </a:r>
            <a:r>
              <a:rPr lang="en-US" sz="2800" dirty="0" err="1" smtClean="0">
                <a:solidFill>
                  <a:schemeClr val="tx1"/>
                </a:solidFill>
              </a:rPr>
              <a:t>invertebrados</a:t>
            </a:r>
            <a:endParaRPr lang="en-US" sz="2800" dirty="0" smtClean="0">
              <a:solidFill>
                <a:schemeClr val="tx1"/>
              </a:solidFill>
            </a:endParaRP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3 </a:t>
            </a:r>
            <a:r>
              <a:rPr lang="en-US" sz="2800" dirty="0" err="1" smtClean="0">
                <a:solidFill>
                  <a:schemeClr val="tx1"/>
                </a:solidFill>
              </a:rPr>
              <a:t>principales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glucoproteinas</a:t>
            </a:r>
            <a:r>
              <a:rPr lang="en-US" sz="2800" dirty="0" smtClean="0">
                <a:solidFill>
                  <a:schemeClr val="tx1"/>
                </a:solidFill>
              </a:rPr>
              <a:t>: ZP1, ZP2, ZP3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</a:rPr>
              <a:t>Reconocimiento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es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especie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especifico</a:t>
            </a:r>
            <a:r>
              <a:rPr lang="en-US" sz="2800" dirty="0" smtClean="0">
                <a:solidFill>
                  <a:schemeClr val="tx1"/>
                </a:solidFill>
              </a:rPr>
              <a:t> .. </a:t>
            </a:r>
          </a:p>
          <a:p>
            <a:pPr algn="l"/>
            <a:endParaRPr lang="en-US" sz="2800" dirty="0">
              <a:solidFill>
                <a:schemeClr val="tx1"/>
              </a:solidFill>
            </a:endParaRP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</a:rPr>
              <a:t>Rxn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acrosomal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comienza</a:t>
            </a:r>
            <a:r>
              <a:rPr lang="en-US" sz="2800" dirty="0" smtClean="0">
                <a:solidFill>
                  <a:schemeClr val="tx1"/>
                </a:solidFill>
              </a:rPr>
              <a:t> en el </a:t>
            </a:r>
            <a:r>
              <a:rPr lang="en-US" sz="2800" dirty="0" err="1" smtClean="0">
                <a:solidFill>
                  <a:schemeClr val="tx1"/>
                </a:solidFill>
              </a:rPr>
              <a:t>cúmulo</a:t>
            </a:r>
            <a:r>
              <a:rPr lang="en-US" sz="2800" dirty="0" smtClean="0">
                <a:solidFill>
                  <a:schemeClr val="tx1"/>
                </a:solidFill>
              </a:rPr>
              <a:t> o al </a:t>
            </a:r>
            <a:r>
              <a:rPr lang="en-US" sz="2800" dirty="0" err="1" smtClean="0">
                <a:solidFill>
                  <a:schemeClr val="tx1"/>
                </a:solidFill>
              </a:rPr>
              <a:t>interactuar</a:t>
            </a:r>
            <a:r>
              <a:rPr lang="en-US" sz="2800" dirty="0" smtClean="0">
                <a:solidFill>
                  <a:schemeClr val="tx1"/>
                </a:solidFill>
              </a:rPr>
              <a:t> con la ZP3?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</a:rPr>
              <a:t>Expto</a:t>
            </a:r>
            <a:r>
              <a:rPr lang="en-US" sz="2800" dirty="0" smtClean="0">
                <a:solidFill>
                  <a:schemeClr val="tx1"/>
                </a:solidFill>
              </a:rPr>
              <a:t> 1: </a:t>
            </a:r>
            <a:r>
              <a:rPr lang="en-US" sz="2800" dirty="0" err="1" smtClean="0">
                <a:solidFill>
                  <a:schemeClr val="tx1"/>
                </a:solidFill>
              </a:rPr>
              <a:t>Ovulos</a:t>
            </a:r>
            <a:r>
              <a:rPr lang="en-US" sz="2800" dirty="0" smtClean="0">
                <a:solidFill>
                  <a:schemeClr val="tx1"/>
                </a:solidFill>
              </a:rPr>
              <a:t> con ZP3 </a:t>
            </a:r>
            <a:r>
              <a:rPr lang="en-US" sz="2800" dirty="0" err="1" smtClean="0">
                <a:solidFill>
                  <a:schemeClr val="tx1"/>
                </a:solidFill>
              </a:rPr>
              <a:t>mutadas</a:t>
            </a:r>
            <a:r>
              <a:rPr lang="en-US" sz="2800" dirty="0" smtClean="0">
                <a:solidFill>
                  <a:schemeClr val="tx1"/>
                </a:solidFill>
              </a:rPr>
              <a:t>… </a:t>
            </a:r>
            <a:r>
              <a:rPr lang="en-US" sz="2800" dirty="0" err="1" smtClean="0">
                <a:solidFill>
                  <a:schemeClr val="tx1"/>
                </a:solidFill>
              </a:rPr>
              <a:t>eran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fecundados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como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quiera</a:t>
            </a:r>
            <a:r>
              <a:rPr lang="en-US" sz="2800" dirty="0" smtClean="0">
                <a:solidFill>
                  <a:schemeClr val="tx1"/>
                </a:solidFill>
              </a:rPr>
              <a:t>… PLT la </a:t>
            </a:r>
            <a:r>
              <a:rPr lang="en-US" sz="2800" dirty="0" err="1" smtClean="0">
                <a:solidFill>
                  <a:schemeClr val="tx1"/>
                </a:solidFill>
              </a:rPr>
              <a:t>Rxn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acro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y la </a:t>
            </a:r>
            <a:r>
              <a:rPr lang="en-US" sz="2800" dirty="0" err="1" smtClean="0">
                <a:solidFill>
                  <a:schemeClr val="tx1"/>
                </a:solidFill>
              </a:rPr>
              <a:t>fecundacion</a:t>
            </a:r>
            <a:r>
              <a:rPr lang="en-US" sz="2800" dirty="0" smtClean="0">
                <a:solidFill>
                  <a:schemeClr val="tx1"/>
                </a:solidFill>
              </a:rPr>
              <a:t> no </a:t>
            </a:r>
            <a:r>
              <a:rPr lang="en-US" sz="2800" dirty="0" err="1" smtClean="0">
                <a:solidFill>
                  <a:schemeClr val="tx1"/>
                </a:solidFill>
              </a:rPr>
              <a:t>depende</a:t>
            </a:r>
            <a:r>
              <a:rPr lang="en-US" sz="2800" dirty="0" smtClean="0">
                <a:solidFill>
                  <a:schemeClr val="tx1"/>
                </a:solidFill>
              </a:rPr>
              <a:t> de ZP3</a:t>
            </a:r>
          </a:p>
          <a:p>
            <a:pPr algn="l"/>
            <a:endParaRPr lang="en-US" sz="2600" dirty="0">
              <a:solidFill>
                <a:schemeClr val="tx1"/>
              </a:solidFill>
            </a:endParaRPr>
          </a:p>
          <a:p>
            <a:pPr algn="l"/>
            <a:endParaRPr lang="en-US" sz="2600" dirty="0" smtClean="0">
              <a:solidFill>
                <a:schemeClr val="tx1"/>
              </a:solidFill>
            </a:endParaRPr>
          </a:p>
          <a:p>
            <a:pPr algn="l"/>
            <a:endParaRPr lang="en-US" sz="2600" dirty="0">
              <a:solidFill>
                <a:schemeClr val="tx1"/>
              </a:solidFill>
            </a:endParaRPr>
          </a:p>
          <a:p>
            <a:pPr algn="l"/>
            <a:r>
              <a:rPr lang="en-US" sz="2600" dirty="0" smtClean="0">
                <a:solidFill>
                  <a:schemeClr val="tx1"/>
                </a:solidFill>
              </a:rPr>
              <a:t> - </a:t>
            </a:r>
            <a:r>
              <a:rPr lang="en-US" sz="2600" dirty="0" err="1" smtClean="0">
                <a:solidFill>
                  <a:schemeClr val="tx1"/>
                </a:solidFill>
              </a:rPr>
              <a:t>Expto</a:t>
            </a:r>
            <a:r>
              <a:rPr lang="en-US" sz="2600" dirty="0" smtClean="0">
                <a:solidFill>
                  <a:schemeClr val="tx1"/>
                </a:solidFill>
              </a:rPr>
              <a:t> 2: </a:t>
            </a:r>
            <a:r>
              <a:rPr lang="en-US" sz="2800" dirty="0" smtClean="0">
                <a:solidFill>
                  <a:schemeClr val="tx1"/>
                </a:solidFill>
              </a:rPr>
              <a:t>A </a:t>
            </a:r>
            <a:r>
              <a:rPr lang="en-US" sz="2800" dirty="0" err="1" smtClean="0">
                <a:solidFill>
                  <a:schemeClr val="tx1"/>
                </a:solidFill>
              </a:rPr>
              <a:t>ovocito</a:t>
            </a:r>
            <a:r>
              <a:rPr lang="en-US" sz="2800" dirty="0" smtClean="0">
                <a:solidFill>
                  <a:schemeClr val="tx1"/>
                </a:solidFill>
              </a:rPr>
              <a:t> con </a:t>
            </a:r>
            <a:r>
              <a:rPr lang="en-US" sz="2800" dirty="0" err="1" smtClean="0">
                <a:solidFill>
                  <a:schemeClr val="tx1"/>
                </a:solidFill>
              </a:rPr>
              <a:t>cúmulo</a:t>
            </a:r>
            <a:endParaRPr lang="en-US" sz="2800" dirty="0" smtClean="0">
              <a:solidFill>
                <a:schemeClr val="tx1"/>
              </a:solidFill>
            </a:endParaRP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</a:rPr>
              <a:t>Añaden</a:t>
            </a:r>
            <a:r>
              <a:rPr lang="en-US" sz="2800" dirty="0" smtClean="0">
                <a:solidFill>
                  <a:schemeClr val="tx1"/>
                </a:solidFill>
              </a:rPr>
              <a:t> sperm </a:t>
            </a:r>
            <a:r>
              <a:rPr lang="en-US" sz="2800" dirty="0" err="1" smtClean="0">
                <a:solidFill>
                  <a:schemeClr val="tx1"/>
                </a:solidFill>
              </a:rPr>
              <a:t>capacitados</a:t>
            </a:r>
            <a:r>
              <a:rPr lang="en-US" sz="2800" dirty="0" smtClean="0">
                <a:solidFill>
                  <a:schemeClr val="tx1"/>
                </a:solidFill>
              </a:rPr>
              <a:t> con GFP </a:t>
            </a:r>
            <a:r>
              <a:rPr lang="en-US" sz="2800" dirty="0" err="1" smtClean="0">
                <a:solidFill>
                  <a:schemeClr val="tx1"/>
                </a:solidFill>
              </a:rPr>
              <a:t>Reportero</a:t>
            </a:r>
            <a:r>
              <a:rPr lang="en-US" sz="2800" dirty="0" smtClean="0">
                <a:solidFill>
                  <a:schemeClr val="tx1"/>
                </a:solidFill>
              </a:rPr>
              <a:t> en el </a:t>
            </a:r>
            <a:r>
              <a:rPr lang="en-US" sz="2800" dirty="0" err="1" smtClean="0">
                <a:solidFill>
                  <a:schemeClr val="tx1"/>
                </a:solidFill>
              </a:rPr>
              <a:t>acrosoma</a:t>
            </a:r>
            <a:endParaRPr lang="en-US" sz="2800" dirty="0">
              <a:solidFill>
                <a:schemeClr val="tx1"/>
              </a:solidFill>
            </a:endParaRPr>
          </a:p>
          <a:p>
            <a:pPr algn="l"/>
            <a:r>
              <a:rPr lang="en-US" sz="2800" dirty="0" err="1" smtClean="0">
                <a:solidFill>
                  <a:schemeClr val="tx1"/>
                </a:solidFill>
              </a:rPr>
              <a:t>Graban</a:t>
            </a:r>
            <a:r>
              <a:rPr lang="en-US" sz="2800" dirty="0" smtClean="0">
                <a:solidFill>
                  <a:schemeClr val="tx1"/>
                </a:solidFill>
              </a:rPr>
              <a:t>: 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</a:rPr>
              <a:t>espermatozoides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que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fecundan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ya</a:t>
            </a:r>
            <a:r>
              <a:rPr lang="en-US" sz="2800" dirty="0" smtClean="0">
                <a:solidFill>
                  <a:schemeClr val="tx1"/>
                </a:solidFill>
              </a:rPr>
              <a:t> no son </a:t>
            </a:r>
            <a:r>
              <a:rPr lang="en-US" sz="2800" dirty="0" err="1" smtClean="0">
                <a:solidFill>
                  <a:schemeClr val="tx1"/>
                </a:solidFill>
              </a:rPr>
              <a:t>verdes</a:t>
            </a:r>
            <a:r>
              <a:rPr lang="en-US" sz="2800" dirty="0" smtClean="0">
                <a:solidFill>
                  <a:schemeClr val="tx1"/>
                </a:solidFill>
              </a:rPr>
              <a:t>.. PLT </a:t>
            </a:r>
            <a:r>
              <a:rPr lang="en-US" sz="2800" dirty="0" err="1" smtClean="0">
                <a:solidFill>
                  <a:schemeClr val="tx1"/>
                </a:solidFill>
              </a:rPr>
              <a:t>Rxn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Acrosomal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ocurre</a:t>
            </a:r>
            <a:r>
              <a:rPr lang="en-US" sz="2800" dirty="0" smtClean="0">
                <a:solidFill>
                  <a:schemeClr val="tx1"/>
                </a:solidFill>
              </a:rPr>
              <a:t> antes de ZP,  en </a:t>
            </a:r>
            <a:r>
              <a:rPr lang="en-US" sz="2800" dirty="0" err="1" smtClean="0">
                <a:solidFill>
                  <a:schemeClr val="tx1"/>
                </a:solidFill>
              </a:rPr>
              <a:t>cúmulo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800" dirty="0" err="1" smtClean="0">
                <a:solidFill>
                  <a:schemeClr val="tx1"/>
                </a:solidFill>
              </a:rPr>
              <a:t>Expto</a:t>
            </a:r>
            <a:r>
              <a:rPr lang="en-US" sz="2800" dirty="0" smtClean="0">
                <a:solidFill>
                  <a:schemeClr val="tx1"/>
                </a:solidFill>
              </a:rPr>
              <a:t> con </a:t>
            </a:r>
            <a:r>
              <a:rPr lang="en-US" sz="2800" dirty="0" err="1" smtClean="0">
                <a:solidFill>
                  <a:schemeClr val="tx1"/>
                </a:solidFill>
              </a:rPr>
              <a:t>Ovocitos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raton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trangenicos</a:t>
            </a:r>
            <a:r>
              <a:rPr lang="en-US" sz="2800" dirty="0" smtClean="0">
                <a:solidFill>
                  <a:schemeClr val="tx1"/>
                </a:solidFill>
              </a:rPr>
              <a:t> con </a:t>
            </a:r>
            <a:r>
              <a:rPr lang="en-US" sz="2800" dirty="0" err="1" smtClean="0">
                <a:solidFill>
                  <a:schemeClr val="tx1"/>
                </a:solidFill>
              </a:rPr>
              <a:t>tres</a:t>
            </a:r>
            <a:r>
              <a:rPr lang="en-US" sz="2800" dirty="0" smtClean="0">
                <a:solidFill>
                  <a:schemeClr val="tx1"/>
                </a:solidFill>
              </a:rPr>
              <a:t> ZP </a:t>
            </a:r>
            <a:r>
              <a:rPr lang="en-US" sz="2800" dirty="0" err="1" smtClean="0">
                <a:solidFill>
                  <a:schemeClr val="tx1"/>
                </a:solidFill>
              </a:rPr>
              <a:t>bien</a:t>
            </a:r>
            <a:r>
              <a:rPr lang="en-US" sz="2800" dirty="0" smtClean="0">
                <a:solidFill>
                  <a:schemeClr val="tx1"/>
                </a:solidFill>
              </a:rPr>
              <a:t> y </a:t>
            </a:r>
            <a:r>
              <a:rPr lang="en-US" sz="2800" dirty="0" err="1" smtClean="0">
                <a:solidFill>
                  <a:schemeClr val="tx1"/>
                </a:solidFill>
              </a:rPr>
              <a:t>una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mutada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</a:rPr>
              <a:t>rotando</a:t>
            </a:r>
            <a:endParaRPr lang="en-US" sz="2800" dirty="0" smtClean="0">
              <a:solidFill>
                <a:schemeClr val="tx1"/>
              </a:solidFill>
            </a:endParaRPr>
          </a:p>
          <a:p>
            <a:pPr algn="l"/>
            <a:r>
              <a:rPr lang="en-US" sz="2800" dirty="0" err="1" smtClean="0">
                <a:solidFill>
                  <a:schemeClr val="tx1"/>
                </a:solidFill>
              </a:rPr>
              <a:t>Esperm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humanos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sólo</a:t>
            </a:r>
            <a:r>
              <a:rPr lang="en-US" sz="2800" dirty="0" smtClean="0">
                <a:solidFill>
                  <a:schemeClr val="tx1"/>
                </a:solidFill>
              </a:rPr>
              <a:t> se </a:t>
            </a:r>
            <a:r>
              <a:rPr lang="en-US" sz="2800" dirty="0" err="1" smtClean="0">
                <a:solidFill>
                  <a:schemeClr val="tx1"/>
                </a:solidFill>
              </a:rPr>
              <a:t>pegaron</a:t>
            </a:r>
            <a:r>
              <a:rPr lang="en-US" sz="2800" dirty="0" smtClean="0">
                <a:solidFill>
                  <a:schemeClr val="tx1"/>
                </a:solidFill>
              </a:rPr>
              <a:t> a los </a:t>
            </a:r>
            <a:r>
              <a:rPr lang="en-US" sz="2800" dirty="0" err="1" smtClean="0">
                <a:solidFill>
                  <a:schemeClr val="tx1"/>
                </a:solidFill>
              </a:rPr>
              <a:t>ovocitos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raton</a:t>
            </a:r>
            <a:r>
              <a:rPr lang="en-US" sz="2800" dirty="0" smtClean="0">
                <a:solidFill>
                  <a:schemeClr val="tx1"/>
                </a:solidFill>
              </a:rPr>
              <a:t>  con la ZP 2 </a:t>
            </a:r>
            <a:r>
              <a:rPr lang="en-US" sz="2800" dirty="0" err="1" smtClean="0">
                <a:solidFill>
                  <a:schemeClr val="tx1"/>
                </a:solidFill>
              </a:rPr>
              <a:t>humana</a:t>
            </a:r>
            <a:r>
              <a:rPr lang="en-US" sz="2800" dirty="0" smtClean="0">
                <a:solidFill>
                  <a:schemeClr val="tx1"/>
                </a:solidFill>
              </a:rPr>
              <a:t> normal </a:t>
            </a:r>
          </a:p>
        </p:txBody>
      </p:sp>
      <p:pic>
        <p:nvPicPr>
          <p:cNvPr id="2" name="Picture 1" descr="Screen Shot 2016-04-01 at 1.51.4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085" y="4724400"/>
            <a:ext cx="694416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577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Screen shot 2014-03-16 at 1.53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0"/>
            <a:ext cx="12344400" cy="901700"/>
          </a:xfrm>
        </p:spPr>
        <p:txBody>
          <a:bodyPr/>
          <a:lstStyle/>
          <a:p>
            <a:pPr eaLnBrk="1" hangingPunct="1"/>
            <a:r>
              <a:rPr lang="en-US" sz="4800" dirty="0" err="1" smtClean="0">
                <a:latin typeface="Calibri" charset="0"/>
              </a:rPr>
              <a:t>Mamiferos</a:t>
            </a:r>
            <a:r>
              <a:rPr lang="en-US" sz="4800" dirty="0" smtClean="0">
                <a:latin typeface="Calibri" charset="0"/>
              </a:rPr>
              <a:t>: </a:t>
            </a:r>
            <a:r>
              <a:rPr lang="en-US" sz="4800" dirty="0" err="1" smtClean="0">
                <a:latin typeface="Calibri" charset="0"/>
              </a:rPr>
              <a:t>Fecundación</a:t>
            </a:r>
            <a:r>
              <a:rPr lang="en-US" sz="4800" dirty="0" smtClean="0">
                <a:latin typeface="Calibri" charset="0"/>
              </a:rPr>
              <a:t> </a:t>
            </a:r>
            <a:r>
              <a:rPr lang="en-US" sz="4800" dirty="0" err="1" smtClean="0">
                <a:latin typeface="Calibri" charset="0"/>
              </a:rPr>
              <a:t>Interna</a:t>
            </a:r>
            <a:endParaRPr lang="en-US" sz="4800" dirty="0">
              <a:latin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800" y="901700"/>
            <a:ext cx="6500536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 smtClean="0">
                <a:solidFill>
                  <a:schemeClr val="tx1"/>
                </a:solidFill>
              </a:rPr>
              <a:t>Fus</a:t>
            </a:r>
            <a:r>
              <a:rPr lang="en-US" sz="3200" b="1" dirty="0" err="1" smtClean="0">
                <a:solidFill>
                  <a:schemeClr val="tx1"/>
                </a:solidFill>
              </a:rPr>
              <a:t>ión</a:t>
            </a:r>
            <a:r>
              <a:rPr lang="en-US" sz="3200" b="1" dirty="0" smtClean="0">
                <a:solidFill>
                  <a:schemeClr val="tx1"/>
                </a:solidFill>
              </a:rPr>
              <a:t> de </a:t>
            </a:r>
            <a:r>
              <a:rPr lang="en-US" sz="3200" b="1" dirty="0" err="1" smtClean="0">
                <a:solidFill>
                  <a:schemeClr val="tx1"/>
                </a:solidFill>
              </a:rPr>
              <a:t>gametos</a:t>
            </a:r>
            <a:endParaRPr lang="en-US" sz="3200" b="1" dirty="0" smtClean="0">
              <a:solidFill>
                <a:schemeClr val="tx1"/>
              </a:solidFill>
            </a:endParaRPr>
          </a:p>
          <a:p>
            <a:pPr marL="457200" indent="-457200" algn="l">
              <a:buFontTx/>
              <a:buChar char="-"/>
            </a:pPr>
            <a:r>
              <a:rPr lang="en-US" sz="3200" dirty="0" smtClean="0">
                <a:solidFill>
                  <a:schemeClr val="tx1"/>
                </a:solidFill>
              </a:rPr>
              <a:t>No </a:t>
            </a:r>
            <a:r>
              <a:rPr lang="en-US" sz="3200" dirty="0" err="1" smtClean="0">
                <a:solidFill>
                  <a:schemeClr val="tx1"/>
                </a:solidFill>
              </a:rPr>
              <a:t>es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entrada</a:t>
            </a:r>
            <a:r>
              <a:rPr lang="en-US" sz="3200" dirty="0" smtClean="0">
                <a:solidFill>
                  <a:schemeClr val="tx1"/>
                </a:solidFill>
              </a:rPr>
              <a:t> perpendicular</a:t>
            </a:r>
          </a:p>
          <a:p>
            <a:pPr marL="342900" indent="-342900" algn="l">
              <a:buFontTx/>
              <a:buChar char="-"/>
            </a:pPr>
            <a:r>
              <a:rPr lang="en-US" sz="3200" dirty="0" err="1" smtClean="0">
                <a:solidFill>
                  <a:schemeClr val="tx1"/>
                </a:solidFill>
              </a:rPr>
              <a:t>Entrada</a:t>
            </a:r>
            <a:r>
              <a:rPr lang="en-US" sz="3200" dirty="0" smtClean="0">
                <a:solidFill>
                  <a:schemeClr val="tx1"/>
                </a:solidFill>
              </a:rPr>
              <a:t> en </a:t>
            </a:r>
            <a:r>
              <a:rPr lang="en-US" sz="3200" dirty="0" err="1" smtClean="0">
                <a:solidFill>
                  <a:schemeClr val="tx1"/>
                </a:solidFill>
              </a:rPr>
              <a:t>paralelo</a:t>
            </a:r>
            <a:endParaRPr lang="en-US" sz="32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3200" dirty="0" err="1" smtClean="0">
                <a:solidFill>
                  <a:schemeClr val="tx1"/>
                </a:solidFill>
              </a:rPr>
              <a:t>Región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ecuatorial</a:t>
            </a:r>
            <a:r>
              <a:rPr lang="en-US" sz="3200" dirty="0" smtClean="0">
                <a:solidFill>
                  <a:schemeClr val="tx1"/>
                </a:solidFill>
              </a:rPr>
              <a:t> del </a:t>
            </a:r>
            <a:r>
              <a:rPr lang="en-US" sz="3200" dirty="0" err="1" smtClean="0">
                <a:solidFill>
                  <a:schemeClr val="tx1"/>
                </a:solidFill>
              </a:rPr>
              <a:t>esperma</a:t>
            </a:r>
            <a:endParaRPr lang="en-US" sz="32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3200" dirty="0" err="1" smtClean="0">
                <a:solidFill>
                  <a:schemeClr val="tx1"/>
                </a:solidFill>
              </a:rPr>
              <a:t>Rxn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acrosomal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</a:p>
          <a:p>
            <a:pPr marL="342900" indent="-342900" algn="l">
              <a:buFontTx/>
              <a:buChar char="-"/>
            </a:pPr>
            <a:r>
              <a:rPr lang="en-US" sz="3200" dirty="0" err="1" smtClean="0">
                <a:solidFill>
                  <a:schemeClr val="tx1"/>
                </a:solidFill>
              </a:rPr>
              <a:t>Expone</a:t>
            </a:r>
            <a:r>
              <a:rPr lang="en-US" sz="3200" dirty="0" smtClean="0">
                <a:solidFill>
                  <a:schemeClr val="tx1"/>
                </a:solidFill>
              </a:rPr>
              <a:t> interior de </a:t>
            </a:r>
            <a:r>
              <a:rPr lang="en-US" sz="3200" dirty="0" err="1" smtClean="0">
                <a:solidFill>
                  <a:schemeClr val="tx1"/>
                </a:solidFill>
              </a:rPr>
              <a:t>membrana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acrosomal</a:t>
            </a:r>
            <a:endParaRPr lang="en-US" sz="32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3200" dirty="0" err="1" smtClean="0">
                <a:solidFill>
                  <a:schemeClr val="tx1"/>
                </a:solidFill>
              </a:rPr>
              <a:t>Actina</a:t>
            </a:r>
            <a:r>
              <a:rPr lang="en-US" sz="3200" dirty="0" smtClean="0">
                <a:solidFill>
                  <a:schemeClr val="tx1"/>
                </a:solidFill>
              </a:rPr>
              <a:t> se </a:t>
            </a:r>
            <a:r>
              <a:rPr lang="en-US" sz="3200" dirty="0" err="1" smtClean="0">
                <a:solidFill>
                  <a:schemeClr val="tx1"/>
                </a:solidFill>
              </a:rPr>
              <a:t>polimeriza</a:t>
            </a:r>
            <a:endParaRPr lang="en-US" sz="32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3200" dirty="0" err="1" smtClean="0">
                <a:solidFill>
                  <a:schemeClr val="tx1"/>
                </a:solidFill>
              </a:rPr>
              <a:t>Fusión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por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una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proteína</a:t>
            </a:r>
            <a:r>
              <a:rPr lang="en-US" sz="3200" dirty="0" smtClean="0">
                <a:solidFill>
                  <a:schemeClr val="tx1"/>
                </a:solidFill>
              </a:rPr>
              <a:t> del </a:t>
            </a:r>
            <a:r>
              <a:rPr lang="en-US" sz="3200" dirty="0" err="1" smtClean="0">
                <a:solidFill>
                  <a:schemeClr val="tx1"/>
                </a:solidFill>
              </a:rPr>
              <a:t>esperm</a:t>
            </a:r>
            <a:r>
              <a:rPr lang="en-US" sz="3200" dirty="0" smtClean="0">
                <a:solidFill>
                  <a:schemeClr val="tx1"/>
                </a:solidFill>
              </a:rPr>
              <a:t> (</a:t>
            </a:r>
            <a:r>
              <a:rPr lang="en-US" sz="3200" b="1" dirty="0" err="1">
                <a:solidFill>
                  <a:schemeClr val="tx1"/>
                </a:solidFill>
              </a:rPr>
              <a:t>I</a:t>
            </a:r>
            <a:r>
              <a:rPr lang="en-US" sz="3200" b="1" dirty="0" err="1" smtClean="0">
                <a:solidFill>
                  <a:schemeClr val="tx1"/>
                </a:solidFill>
              </a:rPr>
              <a:t>zumo</a:t>
            </a:r>
            <a:r>
              <a:rPr lang="en-US" sz="3200" dirty="0" smtClean="0">
                <a:solidFill>
                  <a:schemeClr val="tx1"/>
                </a:solidFill>
              </a:rPr>
              <a:t>) y </a:t>
            </a:r>
            <a:r>
              <a:rPr lang="en-US" sz="3200" dirty="0" err="1" smtClean="0">
                <a:solidFill>
                  <a:schemeClr val="tx1"/>
                </a:solidFill>
              </a:rPr>
              <a:t>una</a:t>
            </a:r>
            <a:r>
              <a:rPr lang="en-US" sz="3200" dirty="0" smtClean="0">
                <a:solidFill>
                  <a:schemeClr val="tx1"/>
                </a:solidFill>
              </a:rPr>
              <a:t>  </a:t>
            </a:r>
            <a:r>
              <a:rPr lang="en-US" sz="3200" dirty="0" err="1" smtClean="0">
                <a:solidFill>
                  <a:schemeClr val="tx1"/>
                </a:solidFill>
              </a:rPr>
              <a:t>integrina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asociada</a:t>
            </a:r>
            <a:r>
              <a:rPr lang="en-US" sz="3200" dirty="0" smtClean="0">
                <a:solidFill>
                  <a:schemeClr val="tx1"/>
                </a:solidFill>
              </a:rPr>
              <a:t> a CD9 del </a:t>
            </a:r>
            <a:r>
              <a:rPr lang="en-US" sz="3200" dirty="0" err="1" smtClean="0">
                <a:solidFill>
                  <a:schemeClr val="tx1"/>
                </a:solidFill>
              </a:rPr>
              <a:t>huevo</a:t>
            </a:r>
            <a:endParaRPr lang="en-US" sz="32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3200" dirty="0" err="1" smtClean="0">
                <a:solidFill>
                  <a:schemeClr val="tx1"/>
                </a:solidFill>
              </a:rPr>
              <a:t>Mutantes</a:t>
            </a:r>
            <a:r>
              <a:rPr lang="en-US" sz="3200" dirty="0" smtClean="0">
                <a:solidFill>
                  <a:schemeClr val="tx1"/>
                </a:solidFill>
              </a:rPr>
              <a:t> de CD9 </a:t>
            </a:r>
            <a:r>
              <a:rPr lang="en-US" sz="3200" dirty="0" smtClean="0">
                <a:solidFill>
                  <a:schemeClr val="tx1"/>
                </a:solidFill>
                <a:sym typeface="Wingdings"/>
              </a:rPr>
              <a:t> </a:t>
            </a:r>
            <a:r>
              <a:rPr lang="en-US" sz="3200" dirty="0" err="1" smtClean="0">
                <a:solidFill>
                  <a:schemeClr val="tx1"/>
                </a:solidFill>
                <a:sym typeface="Wingdings"/>
              </a:rPr>
              <a:t>esteriles</a:t>
            </a:r>
            <a:endParaRPr lang="en-US" sz="3200" dirty="0" smtClean="0">
              <a:solidFill>
                <a:schemeClr val="tx1"/>
              </a:solidFill>
              <a:sym typeface="Wingdings"/>
            </a:endParaRPr>
          </a:p>
          <a:p>
            <a:pPr marL="342900" indent="-342900" algn="l">
              <a:buFontTx/>
              <a:buChar char="-"/>
            </a:pPr>
            <a:r>
              <a:rPr lang="en-US" sz="3200" dirty="0" err="1" smtClean="0">
                <a:solidFill>
                  <a:schemeClr val="tx1"/>
                </a:solidFill>
                <a:sym typeface="Wingdings"/>
              </a:rPr>
              <a:t>Inyectadas</a:t>
            </a:r>
            <a:r>
              <a:rPr lang="en-US" sz="3200" dirty="0" smtClean="0">
                <a:solidFill>
                  <a:schemeClr val="tx1"/>
                </a:solidFill>
                <a:sym typeface="Wingdings"/>
              </a:rPr>
              <a:t> con CD9 mRNA al </a:t>
            </a:r>
            <a:r>
              <a:rPr lang="en-US" sz="3200" dirty="0" err="1" smtClean="0">
                <a:solidFill>
                  <a:schemeClr val="tx1"/>
                </a:solidFill>
                <a:sym typeface="Wingdings"/>
              </a:rPr>
              <a:t>huevo</a:t>
            </a:r>
            <a:r>
              <a:rPr lang="en-US" sz="3200" dirty="0" smtClean="0">
                <a:solidFill>
                  <a:schemeClr val="tx1"/>
                </a:solidFill>
                <a:sym typeface="Wingdings"/>
              </a:rPr>
              <a:t> y </a:t>
            </a:r>
            <a:r>
              <a:rPr lang="en-US" sz="3200" dirty="0" err="1" smtClean="0">
                <a:solidFill>
                  <a:schemeClr val="tx1"/>
                </a:solidFill>
                <a:sym typeface="Wingdings"/>
              </a:rPr>
              <a:t>fértiles</a:t>
            </a:r>
            <a:endParaRPr lang="en-US" sz="3200" dirty="0" smtClean="0">
              <a:solidFill>
                <a:schemeClr val="tx1"/>
              </a:solidFill>
              <a:sym typeface="Wingdings"/>
            </a:endParaRPr>
          </a:p>
          <a:p>
            <a:pPr marL="342900" indent="-342900" algn="l">
              <a:buFontTx/>
              <a:buChar char="-"/>
            </a:pPr>
            <a:r>
              <a:rPr lang="en-US" sz="3200" dirty="0" err="1" smtClean="0">
                <a:solidFill>
                  <a:schemeClr val="tx1"/>
                </a:solidFill>
                <a:sym typeface="Wingdings"/>
              </a:rPr>
              <a:t>Mutantes</a:t>
            </a:r>
            <a:r>
              <a:rPr lang="en-US" sz="3200" dirty="0" smtClean="0">
                <a:solidFill>
                  <a:schemeClr val="tx1"/>
                </a:solidFill>
                <a:sym typeface="Wingdings"/>
              </a:rPr>
              <a:t> de </a:t>
            </a:r>
            <a:r>
              <a:rPr lang="en-US" sz="3200" dirty="0" err="1" smtClean="0">
                <a:solidFill>
                  <a:schemeClr val="tx1"/>
                </a:solidFill>
                <a:sym typeface="Wingdings"/>
              </a:rPr>
              <a:t>Izumo</a:t>
            </a:r>
            <a:r>
              <a:rPr lang="en-US" sz="3200" dirty="0" smtClean="0">
                <a:solidFill>
                  <a:schemeClr val="tx1"/>
                </a:solidFill>
                <a:sym typeface="Wingdings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sym typeface="Wingdings"/>
              </a:rPr>
              <a:t>puede</a:t>
            </a:r>
            <a:r>
              <a:rPr lang="en-US" sz="3200" dirty="0" smtClean="0">
                <a:solidFill>
                  <a:schemeClr val="tx1"/>
                </a:solidFill>
                <a:sym typeface="Wingdings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sym typeface="Wingdings"/>
              </a:rPr>
              <a:t>pasar</a:t>
            </a:r>
            <a:r>
              <a:rPr lang="en-US" sz="3200" dirty="0" smtClean="0">
                <a:solidFill>
                  <a:schemeClr val="tx1"/>
                </a:solidFill>
                <a:sym typeface="Wingdings"/>
              </a:rPr>
              <a:t> la ZP </a:t>
            </a:r>
            <a:r>
              <a:rPr lang="en-US" sz="3200" dirty="0" err="1" smtClean="0">
                <a:solidFill>
                  <a:schemeClr val="tx1"/>
                </a:solidFill>
                <a:sym typeface="Wingdings"/>
              </a:rPr>
              <a:t>pero</a:t>
            </a:r>
            <a:r>
              <a:rPr lang="en-US" sz="3200" dirty="0" smtClean="0">
                <a:solidFill>
                  <a:schemeClr val="tx1"/>
                </a:solidFill>
                <a:sym typeface="Wingdings"/>
              </a:rPr>
              <a:t> no hay fusion 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 descr="Screen Shot 2016-04-01 at 2.41.4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00" y="990600"/>
            <a:ext cx="6128063" cy="54977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5272" y="6248400"/>
            <a:ext cx="5769528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 smtClean="0">
                <a:solidFill>
                  <a:srgbClr val="000000"/>
                </a:solidFill>
              </a:rPr>
              <a:t>Polispermia</a:t>
            </a:r>
            <a:r>
              <a:rPr lang="en-US" sz="2800" dirty="0">
                <a:solidFill>
                  <a:srgbClr val="000000"/>
                </a:solidFill>
              </a:rPr>
              <a:t>:</a:t>
            </a:r>
            <a:r>
              <a:rPr lang="en-US" sz="2800" dirty="0" smtClean="0">
                <a:solidFill>
                  <a:srgbClr val="000000"/>
                </a:solidFill>
              </a:rPr>
              <a:t> no se a </a:t>
            </a:r>
            <a:r>
              <a:rPr lang="en-US" sz="2800" dirty="0" err="1" smtClean="0">
                <a:solidFill>
                  <a:srgbClr val="000000"/>
                </a:solidFill>
              </a:rPr>
              <a:t>detectado</a:t>
            </a:r>
            <a:r>
              <a:rPr lang="en-US" sz="2800" dirty="0" smtClean="0">
                <a:solidFill>
                  <a:srgbClr val="000000"/>
                </a:solidFill>
              </a:rPr>
              <a:t> la Rx </a:t>
            </a:r>
          </a:p>
          <a:p>
            <a:pPr algn="l"/>
            <a:r>
              <a:rPr lang="en-US" sz="2800" dirty="0" err="1" smtClean="0">
                <a:solidFill>
                  <a:srgbClr val="000000"/>
                </a:solidFill>
              </a:rPr>
              <a:t>Rápida</a:t>
            </a:r>
            <a:endParaRPr lang="en-US" sz="2800" dirty="0" smtClean="0">
              <a:solidFill>
                <a:srgbClr val="000000"/>
              </a:solidFill>
            </a:endParaRPr>
          </a:p>
          <a:p>
            <a:pPr algn="l"/>
            <a:r>
              <a:rPr lang="en-US" sz="2800" dirty="0" err="1" smtClean="0">
                <a:solidFill>
                  <a:srgbClr val="000000"/>
                </a:solidFill>
              </a:rPr>
              <a:t>Llegan</a:t>
            </a:r>
            <a:r>
              <a:rPr lang="en-US" sz="2800" dirty="0" smtClean="0">
                <a:solidFill>
                  <a:srgbClr val="000000"/>
                </a:solidFill>
              </a:rPr>
              <a:t> tan </a:t>
            </a:r>
            <a:r>
              <a:rPr lang="en-US" sz="2800" dirty="0" err="1" smtClean="0">
                <a:solidFill>
                  <a:srgbClr val="000000"/>
                </a:solidFill>
              </a:rPr>
              <a:t>pocos</a:t>
            </a:r>
            <a:r>
              <a:rPr lang="en-US" sz="2800" dirty="0" smtClean="0">
                <a:solidFill>
                  <a:srgbClr val="000000"/>
                </a:solidFill>
              </a:rPr>
              <a:t> sperm </a:t>
            </a:r>
            <a:r>
              <a:rPr lang="en-US" sz="2800" dirty="0" err="1" smtClean="0">
                <a:solidFill>
                  <a:srgbClr val="000000"/>
                </a:solidFill>
              </a:rPr>
              <a:t>que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quizas</a:t>
            </a:r>
            <a:r>
              <a:rPr lang="en-US" sz="2800" dirty="0" smtClean="0">
                <a:solidFill>
                  <a:srgbClr val="000000"/>
                </a:solidFill>
              </a:rPr>
              <a:t> no se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</a:t>
            </a:r>
            <a:r>
              <a:rPr lang="en-US" sz="2800" dirty="0" err="1" smtClean="0">
                <a:solidFill>
                  <a:srgbClr val="000000"/>
                </a:solidFill>
              </a:rPr>
              <a:t>ecesita</a:t>
            </a:r>
            <a:endParaRPr lang="en-US" sz="2800" dirty="0" smtClean="0">
              <a:solidFill>
                <a:srgbClr val="000000"/>
              </a:solidFill>
            </a:endParaRPr>
          </a:p>
          <a:p>
            <a:pPr algn="l"/>
            <a:r>
              <a:rPr lang="en-US" sz="2800" dirty="0" err="1" smtClean="0">
                <a:solidFill>
                  <a:srgbClr val="000000"/>
                </a:solidFill>
              </a:rPr>
              <a:t>Lenta</a:t>
            </a:r>
            <a:r>
              <a:rPr lang="en-US" sz="2800" dirty="0" smtClean="0">
                <a:solidFill>
                  <a:srgbClr val="000000"/>
                </a:solidFill>
              </a:rPr>
              <a:t>: </a:t>
            </a:r>
            <a:r>
              <a:rPr lang="en-US" sz="2800" dirty="0" err="1" smtClean="0">
                <a:solidFill>
                  <a:srgbClr val="000000"/>
                </a:solidFill>
              </a:rPr>
              <a:t>gránulos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modifican</a:t>
            </a:r>
            <a:r>
              <a:rPr lang="en-US" sz="2800" dirty="0" smtClean="0">
                <a:solidFill>
                  <a:srgbClr val="000000"/>
                </a:solidFill>
              </a:rPr>
              <a:t> ZP2,</a:t>
            </a:r>
          </a:p>
          <a:p>
            <a:pPr algn="l"/>
            <a:r>
              <a:rPr lang="en-US" sz="2800" dirty="0" err="1" smtClean="0">
                <a:solidFill>
                  <a:srgbClr val="000000"/>
                </a:solidFill>
              </a:rPr>
              <a:t>Ovastacina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proteasa</a:t>
            </a:r>
            <a:r>
              <a:rPr lang="en-US" sz="2800" dirty="0" smtClean="0">
                <a:solidFill>
                  <a:srgbClr val="000000"/>
                </a:solidFill>
              </a:rPr>
              <a:t> para ZP2</a:t>
            </a:r>
          </a:p>
          <a:p>
            <a:pPr algn="l"/>
            <a:r>
              <a:rPr lang="en-US" sz="2800" dirty="0" err="1" smtClean="0">
                <a:solidFill>
                  <a:srgbClr val="000000"/>
                </a:solidFill>
              </a:rPr>
              <a:t>Huevos</a:t>
            </a:r>
            <a:r>
              <a:rPr lang="en-US" sz="2800" dirty="0" smtClean="0">
                <a:solidFill>
                  <a:srgbClr val="000000"/>
                </a:solidFill>
              </a:rPr>
              <a:t> con ZP2 </a:t>
            </a:r>
            <a:r>
              <a:rPr lang="en-US" sz="2800" dirty="0" err="1" smtClean="0">
                <a:solidFill>
                  <a:srgbClr val="000000"/>
                </a:solidFill>
              </a:rPr>
              <a:t>mutada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que</a:t>
            </a:r>
            <a:r>
              <a:rPr lang="en-US" sz="2800" dirty="0" smtClean="0">
                <a:solidFill>
                  <a:srgbClr val="000000"/>
                </a:solidFill>
              </a:rPr>
              <a:t> no se </a:t>
            </a:r>
            <a:r>
              <a:rPr lang="en-US" sz="2800" dirty="0" err="1" smtClean="0">
                <a:solidFill>
                  <a:srgbClr val="000000"/>
                </a:solidFill>
              </a:rPr>
              <a:t>degrada</a:t>
            </a:r>
            <a:r>
              <a:rPr lang="en-US" sz="2800" dirty="0" smtClean="0">
                <a:solidFill>
                  <a:srgbClr val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592181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Screen shot 2014-03-16 at 1.53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0"/>
            <a:ext cx="12344400" cy="901700"/>
          </a:xfrm>
        </p:spPr>
        <p:txBody>
          <a:bodyPr/>
          <a:lstStyle/>
          <a:p>
            <a:pPr eaLnBrk="1" hangingPunct="1"/>
            <a:r>
              <a:rPr lang="en-US" sz="4800" dirty="0" err="1" smtClean="0">
                <a:latin typeface="Calibri" charset="0"/>
              </a:rPr>
              <a:t>Mamíferos</a:t>
            </a:r>
            <a:r>
              <a:rPr lang="en-US" sz="4800" dirty="0" smtClean="0">
                <a:latin typeface="Calibri" charset="0"/>
              </a:rPr>
              <a:t>: </a:t>
            </a:r>
            <a:r>
              <a:rPr lang="en-US" sz="4800" dirty="0" err="1" smtClean="0">
                <a:latin typeface="Calibri" charset="0"/>
              </a:rPr>
              <a:t>Fecundación</a:t>
            </a:r>
            <a:r>
              <a:rPr lang="en-US" sz="4800" dirty="0" smtClean="0">
                <a:latin typeface="Calibri" charset="0"/>
              </a:rPr>
              <a:t> </a:t>
            </a:r>
            <a:r>
              <a:rPr lang="en-US" sz="4800" dirty="0" err="1" smtClean="0">
                <a:latin typeface="Calibri" charset="0"/>
              </a:rPr>
              <a:t>Interna</a:t>
            </a:r>
            <a:endParaRPr lang="en-US" sz="4800" dirty="0">
              <a:latin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200" y="788373"/>
            <a:ext cx="7086600" cy="8710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err="1" smtClean="0">
                <a:solidFill>
                  <a:schemeClr val="tx1"/>
                </a:solidFill>
              </a:rPr>
              <a:t>Fusón</a:t>
            </a:r>
            <a:r>
              <a:rPr lang="en-US" sz="2800" b="1" dirty="0" smtClean="0">
                <a:solidFill>
                  <a:schemeClr val="tx1"/>
                </a:solidFill>
              </a:rPr>
              <a:t> de pro-</a:t>
            </a:r>
            <a:r>
              <a:rPr lang="en-US" sz="2800" b="1" dirty="0" err="1" smtClean="0">
                <a:solidFill>
                  <a:schemeClr val="tx1"/>
                </a:solidFill>
              </a:rPr>
              <a:t>nucleos</a:t>
            </a:r>
            <a:endParaRPr lang="en-US" sz="2800" b="1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</a:rPr>
              <a:t>Tarda</a:t>
            </a:r>
            <a:r>
              <a:rPr lang="en-US" sz="2800" dirty="0" smtClean="0">
                <a:solidFill>
                  <a:schemeClr val="tx1"/>
                </a:solidFill>
              </a:rPr>
              <a:t> 12 </a:t>
            </a:r>
            <a:r>
              <a:rPr lang="en-US" sz="2800" dirty="0" err="1" smtClean="0">
                <a:solidFill>
                  <a:schemeClr val="tx1"/>
                </a:solidFill>
              </a:rPr>
              <a:t>hrs</a:t>
            </a:r>
            <a:endParaRPr lang="en-US" sz="2800" dirty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</a:rPr>
              <a:t>Glutation</a:t>
            </a:r>
            <a:r>
              <a:rPr lang="en-US" sz="2800" dirty="0" smtClean="0">
                <a:solidFill>
                  <a:schemeClr val="tx1"/>
                </a:solidFill>
              </a:rPr>
              <a:t> del </a:t>
            </a:r>
            <a:r>
              <a:rPr lang="en-US" sz="2800" dirty="0" err="1" smtClean="0">
                <a:solidFill>
                  <a:schemeClr val="tx1"/>
                </a:solidFill>
              </a:rPr>
              <a:t>huevo</a:t>
            </a:r>
            <a:r>
              <a:rPr lang="en-US" sz="2800" dirty="0" smtClean="0">
                <a:solidFill>
                  <a:schemeClr val="tx1"/>
                </a:solidFill>
              </a:rPr>
              <a:t> reduce SS de </a:t>
            </a:r>
            <a:r>
              <a:rPr lang="en-US" sz="2800" b="1" dirty="0" err="1" smtClean="0">
                <a:solidFill>
                  <a:schemeClr val="tx1"/>
                </a:solidFill>
              </a:rPr>
              <a:t>protaminas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</a:p>
          <a:p>
            <a:pPr marL="342900" indent="-342900" algn="l"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</a:rPr>
              <a:t>DNA de </a:t>
            </a:r>
            <a:r>
              <a:rPr lang="en-US" sz="2800" dirty="0" err="1" smtClean="0">
                <a:solidFill>
                  <a:schemeClr val="tx1"/>
                </a:solidFill>
              </a:rPr>
              <a:t>esperma</a:t>
            </a:r>
            <a:r>
              <a:rPr lang="en-US" sz="2800" dirty="0" smtClean="0">
                <a:solidFill>
                  <a:schemeClr val="tx1"/>
                </a:solidFill>
              </a:rPr>
              <a:t> se </a:t>
            </a:r>
            <a:r>
              <a:rPr lang="en-US" sz="2800" dirty="0" err="1" smtClean="0">
                <a:solidFill>
                  <a:schemeClr val="tx1"/>
                </a:solidFill>
              </a:rPr>
              <a:t>decondensa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</a:rPr>
              <a:t>Ca+2 </a:t>
            </a:r>
            <a:r>
              <a:rPr lang="en-US" sz="2800" dirty="0" err="1" smtClean="0">
                <a:solidFill>
                  <a:schemeClr val="tx1"/>
                </a:solidFill>
              </a:rPr>
              <a:t>activa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quinasa</a:t>
            </a:r>
            <a:r>
              <a:rPr lang="en-US" sz="2800" dirty="0" smtClean="0">
                <a:solidFill>
                  <a:schemeClr val="tx1"/>
                </a:solidFill>
              </a:rPr>
              <a:t>, se </a:t>
            </a:r>
            <a:r>
              <a:rPr lang="en-US" sz="2800" dirty="0" err="1" smtClean="0">
                <a:solidFill>
                  <a:schemeClr val="tx1"/>
                </a:solidFill>
              </a:rPr>
              <a:t>degrada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ciclina</a:t>
            </a:r>
            <a:r>
              <a:rPr lang="en-US" sz="2800" dirty="0">
                <a:solidFill>
                  <a:schemeClr val="tx1"/>
                </a:solidFill>
              </a:rPr>
              <a:t>,</a:t>
            </a:r>
            <a:r>
              <a:rPr lang="en-US" sz="2800" dirty="0" smtClean="0">
                <a:solidFill>
                  <a:schemeClr val="tx1"/>
                </a:solidFill>
              </a:rPr>
              <a:t> mitosis </a:t>
            </a:r>
            <a:r>
              <a:rPr lang="en-US" sz="2800" dirty="0" err="1" smtClean="0">
                <a:solidFill>
                  <a:schemeClr val="tx1"/>
                </a:solidFill>
              </a:rPr>
              <a:t>procede</a:t>
            </a:r>
            <a:r>
              <a:rPr lang="en-US" sz="2800" dirty="0" smtClean="0">
                <a:solidFill>
                  <a:schemeClr val="tx1"/>
                </a:solidFill>
              </a:rPr>
              <a:t> mas </a:t>
            </a:r>
            <a:r>
              <a:rPr lang="en-US" sz="2800" dirty="0" err="1" smtClean="0">
                <a:solidFill>
                  <a:schemeClr val="tx1"/>
                </a:solidFill>
              </a:rPr>
              <a:t>alla</a:t>
            </a:r>
            <a:r>
              <a:rPr lang="en-US" sz="2800" dirty="0" smtClean="0">
                <a:solidFill>
                  <a:schemeClr val="tx1"/>
                </a:solidFill>
              </a:rPr>
              <a:t> de </a:t>
            </a:r>
            <a:r>
              <a:rPr lang="en-US" sz="2800" dirty="0" err="1" smtClean="0">
                <a:solidFill>
                  <a:schemeClr val="tx1"/>
                </a:solidFill>
              </a:rPr>
              <a:t>metafase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</a:rPr>
              <a:t>cromosomas</a:t>
            </a:r>
            <a:r>
              <a:rPr lang="en-US" sz="2800" dirty="0" smtClean="0">
                <a:solidFill>
                  <a:schemeClr val="tx1"/>
                </a:solidFill>
              </a:rPr>
              <a:t> en </a:t>
            </a:r>
            <a:r>
              <a:rPr lang="en-US" sz="2800" dirty="0" err="1" smtClean="0">
                <a:solidFill>
                  <a:schemeClr val="tx1"/>
                </a:solidFill>
              </a:rPr>
              <a:t>metafase</a:t>
            </a:r>
            <a:r>
              <a:rPr lang="en-US" sz="2800" dirty="0" smtClean="0">
                <a:solidFill>
                  <a:schemeClr val="tx1"/>
                </a:solidFill>
              </a:rPr>
              <a:t> se </a:t>
            </a:r>
            <a:r>
              <a:rPr lang="en-US" sz="2800" dirty="0" err="1" smtClean="0">
                <a:solidFill>
                  <a:schemeClr val="tx1"/>
                </a:solidFill>
              </a:rPr>
              <a:t>despegan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</a:rPr>
              <a:t>Centriolo</a:t>
            </a:r>
            <a:r>
              <a:rPr lang="en-US" sz="2800" dirty="0" smtClean="0">
                <a:solidFill>
                  <a:schemeClr val="tx1"/>
                </a:solidFill>
              </a:rPr>
              <a:t> del </a:t>
            </a:r>
            <a:r>
              <a:rPr lang="en-US" sz="2800" dirty="0" err="1" smtClean="0">
                <a:solidFill>
                  <a:schemeClr val="tx1"/>
                </a:solidFill>
              </a:rPr>
              <a:t>esperm</a:t>
            </a:r>
            <a:r>
              <a:rPr lang="en-US" sz="2800" dirty="0" smtClean="0">
                <a:solidFill>
                  <a:schemeClr val="tx1"/>
                </a:solidFill>
              </a:rPr>
              <a:t> forma el </a:t>
            </a:r>
            <a:r>
              <a:rPr lang="en-US" sz="2800" dirty="0" err="1" smtClean="0">
                <a:solidFill>
                  <a:schemeClr val="tx1"/>
                </a:solidFill>
              </a:rPr>
              <a:t>huso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que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mueve</a:t>
            </a:r>
            <a:r>
              <a:rPr lang="en-US" sz="2800" dirty="0" smtClean="0">
                <a:solidFill>
                  <a:schemeClr val="tx1"/>
                </a:solidFill>
              </a:rPr>
              <a:t> los </a:t>
            </a:r>
            <a:r>
              <a:rPr lang="en-US" sz="2800" dirty="0" err="1" smtClean="0">
                <a:solidFill>
                  <a:schemeClr val="tx1"/>
                </a:solidFill>
              </a:rPr>
              <a:t>pronucleos</a:t>
            </a:r>
            <a:r>
              <a:rPr lang="en-US" sz="2800" dirty="0" smtClean="0">
                <a:solidFill>
                  <a:schemeClr val="tx1"/>
                </a:solidFill>
              </a:rPr>
              <a:t> a </a:t>
            </a:r>
            <a:r>
              <a:rPr lang="en-US" sz="2800" dirty="0" err="1" smtClean="0">
                <a:solidFill>
                  <a:schemeClr val="tx1"/>
                </a:solidFill>
              </a:rPr>
              <a:t>encontrarse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</a:rPr>
              <a:t>Funden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membranas</a:t>
            </a:r>
            <a:r>
              <a:rPr lang="en-US" sz="2800" dirty="0" smtClean="0">
                <a:solidFill>
                  <a:schemeClr val="tx1"/>
                </a:solidFill>
              </a:rPr>
              <a:t>,  no se forma un </a:t>
            </a:r>
            <a:r>
              <a:rPr lang="en-US" sz="2800" dirty="0" err="1" smtClean="0">
                <a:solidFill>
                  <a:schemeClr val="tx1"/>
                </a:solidFill>
              </a:rPr>
              <a:t>núcleo</a:t>
            </a:r>
            <a:r>
              <a:rPr lang="en-US" sz="2800" dirty="0" smtClean="0">
                <a:solidFill>
                  <a:schemeClr val="tx1"/>
                </a:solidFill>
              </a:rPr>
              <a:t>, se </a:t>
            </a:r>
            <a:r>
              <a:rPr lang="en-US" sz="2800" dirty="0" err="1" smtClean="0">
                <a:solidFill>
                  <a:schemeClr val="tx1"/>
                </a:solidFill>
              </a:rPr>
              <a:t>distribuyen</a:t>
            </a:r>
            <a:r>
              <a:rPr lang="en-US" sz="2800" dirty="0" smtClean="0">
                <a:solidFill>
                  <a:schemeClr val="tx1"/>
                </a:solidFill>
              </a:rPr>
              <a:t> los </a:t>
            </a:r>
            <a:r>
              <a:rPr lang="en-US" sz="2800" dirty="0" err="1" smtClean="0">
                <a:solidFill>
                  <a:schemeClr val="tx1"/>
                </a:solidFill>
              </a:rPr>
              <a:t>cromosomas</a:t>
            </a:r>
            <a:r>
              <a:rPr lang="en-US" sz="2800" dirty="0" smtClean="0">
                <a:solidFill>
                  <a:schemeClr val="tx1"/>
                </a:solidFill>
              </a:rPr>
              <a:t> en un </a:t>
            </a:r>
            <a:r>
              <a:rPr lang="en-US" sz="2800" dirty="0" err="1" smtClean="0">
                <a:solidFill>
                  <a:schemeClr val="tx1"/>
                </a:solidFill>
              </a:rPr>
              <a:t>huso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</a:rPr>
              <a:t>Núcleo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realmente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diploide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es</a:t>
            </a:r>
            <a:r>
              <a:rPr lang="en-US" sz="2800" dirty="0" smtClean="0">
                <a:solidFill>
                  <a:schemeClr val="tx1"/>
                </a:solidFill>
              </a:rPr>
              <a:t> en </a:t>
            </a:r>
            <a:r>
              <a:rPr lang="en-US" sz="2800" dirty="0" err="1" smtClean="0">
                <a:solidFill>
                  <a:schemeClr val="tx1"/>
                </a:solidFill>
              </a:rPr>
              <a:t>etapa</a:t>
            </a:r>
            <a:r>
              <a:rPr lang="en-US" sz="2800" dirty="0" smtClean="0">
                <a:solidFill>
                  <a:schemeClr val="tx1"/>
                </a:solidFill>
              </a:rPr>
              <a:t> de 2 </a:t>
            </a:r>
            <a:r>
              <a:rPr lang="en-US" sz="2800" dirty="0" err="1" smtClean="0">
                <a:solidFill>
                  <a:schemeClr val="tx1"/>
                </a:solidFill>
              </a:rPr>
              <a:t>células</a:t>
            </a:r>
            <a:r>
              <a:rPr lang="en-US" sz="2800" dirty="0" smtClean="0">
                <a:solidFill>
                  <a:schemeClr val="tx1"/>
                </a:solidFill>
              </a:rPr>
              <a:t>, no en </a:t>
            </a:r>
            <a:r>
              <a:rPr lang="en-US" sz="2800" dirty="0" err="1" smtClean="0">
                <a:solidFill>
                  <a:schemeClr val="tx1"/>
                </a:solidFill>
              </a:rPr>
              <a:t>cigoto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</a:rPr>
              <a:t>Entra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pronucleo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que</a:t>
            </a:r>
            <a:r>
              <a:rPr lang="en-US" sz="2800" dirty="0" smtClean="0">
                <a:solidFill>
                  <a:schemeClr val="tx1"/>
                </a:solidFill>
              </a:rPr>
              <a:t> se </a:t>
            </a:r>
            <a:r>
              <a:rPr lang="en-US" sz="2800" dirty="0" err="1" smtClean="0">
                <a:solidFill>
                  <a:schemeClr val="tx1"/>
                </a:solidFill>
              </a:rPr>
              <a:t>funde</a:t>
            </a:r>
            <a:r>
              <a:rPr lang="en-US" sz="2800" dirty="0" smtClean="0">
                <a:solidFill>
                  <a:schemeClr val="tx1"/>
                </a:solidFill>
              </a:rPr>
              <a:t> con el del </a:t>
            </a:r>
            <a:r>
              <a:rPr lang="en-US" sz="2800" dirty="0" err="1" smtClean="0">
                <a:solidFill>
                  <a:schemeClr val="tx1"/>
                </a:solidFill>
              </a:rPr>
              <a:t>huevo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</a:rPr>
              <a:t>Entra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centriolo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que</a:t>
            </a:r>
            <a:r>
              <a:rPr lang="en-US" sz="2800" dirty="0" smtClean="0">
                <a:solidFill>
                  <a:schemeClr val="tx1"/>
                </a:solidFill>
              </a:rPr>
              <a:t> se divide en dos y da </a:t>
            </a:r>
            <a:r>
              <a:rPr lang="en-US" sz="2800" dirty="0" err="1" smtClean="0">
                <a:solidFill>
                  <a:schemeClr val="tx1"/>
                </a:solidFill>
              </a:rPr>
              <a:t>lugar</a:t>
            </a:r>
            <a:r>
              <a:rPr lang="en-US" sz="2800" dirty="0" smtClean="0">
                <a:solidFill>
                  <a:schemeClr val="tx1"/>
                </a:solidFill>
              </a:rPr>
              <a:t> a </a:t>
            </a:r>
            <a:r>
              <a:rPr lang="en-US" sz="2800" dirty="0" err="1" smtClean="0">
                <a:solidFill>
                  <a:schemeClr val="tx1"/>
                </a:solidFill>
              </a:rPr>
              <a:t>huso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</a:rPr>
              <a:t>Entran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mitocondrias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</a:rPr>
              <a:t>que</a:t>
            </a:r>
            <a:r>
              <a:rPr lang="en-US" sz="2800" dirty="0" smtClean="0">
                <a:solidFill>
                  <a:schemeClr val="tx1"/>
                </a:solidFill>
              </a:rPr>
              <a:t> se </a:t>
            </a:r>
            <a:r>
              <a:rPr lang="en-US" sz="2800" dirty="0" err="1" smtClean="0">
                <a:solidFill>
                  <a:schemeClr val="tx1"/>
                </a:solidFill>
              </a:rPr>
              <a:t>supone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sean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destruidas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 descr="Screen Shot 2016-04-01 at 2.30.4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999" y="914400"/>
            <a:ext cx="5503025" cy="2743200"/>
          </a:xfrm>
          <a:prstGeom prst="rect">
            <a:avLst/>
          </a:prstGeom>
        </p:spPr>
      </p:pic>
      <p:pic>
        <p:nvPicPr>
          <p:cNvPr id="4" name="Picture 3" descr="Screen Shot 2016-04-01 at 2.30.5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19286" y="2407514"/>
            <a:ext cx="2819400" cy="54719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64400" y="6477000"/>
            <a:ext cx="535274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Ovocito</a:t>
            </a:r>
            <a:r>
              <a:rPr lang="en-US" sz="2400" dirty="0" smtClean="0">
                <a:solidFill>
                  <a:srgbClr val="000000"/>
                </a:solidFill>
              </a:rPr>
              <a:t> en </a:t>
            </a:r>
            <a:r>
              <a:rPr lang="en-US" sz="2400" dirty="0" err="1" smtClean="0">
                <a:solidFill>
                  <a:srgbClr val="000000"/>
                </a:solidFill>
              </a:rPr>
              <a:t>metafase</a:t>
            </a:r>
            <a:r>
              <a:rPr lang="en-US" sz="2400" dirty="0" smtClean="0">
                <a:solidFill>
                  <a:srgbClr val="000000"/>
                </a:solidFill>
              </a:rPr>
              <a:t> 2, 1 </a:t>
            </a:r>
            <a:r>
              <a:rPr lang="en-US" sz="2400" dirty="0" err="1" smtClean="0">
                <a:solidFill>
                  <a:srgbClr val="000000"/>
                </a:solidFill>
              </a:rPr>
              <a:t>cuerpo</a:t>
            </a:r>
            <a:r>
              <a:rPr lang="en-US" sz="2400" dirty="0" smtClean="0">
                <a:solidFill>
                  <a:srgbClr val="000000"/>
                </a:solidFill>
              </a:rPr>
              <a:t> polar.</a:t>
            </a:r>
          </a:p>
          <a:p>
            <a:pPr marL="342900" indent="-342900" algn="l">
              <a:buFontTx/>
              <a:buChar char="-"/>
            </a:pPr>
            <a:r>
              <a:rPr lang="en-US" sz="2400" dirty="0" err="1" smtClean="0">
                <a:solidFill>
                  <a:srgbClr val="000000"/>
                </a:solidFill>
              </a:rPr>
              <a:t>Una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vez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entra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espermatozoide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</a:p>
          <a:p>
            <a:pPr algn="l"/>
            <a:r>
              <a:rPr lang="en-US" sz="2400" dirty="0" err="1" smtClean="0">
                <a:solidFill>
                  <a:srgbClr val="000000"/>
                </a:solidFill>
              </a:rPr>
              <a:t>centriolo</a:t>
            </a:r>
            <a:r>
              <a:rPr lang="en-US" sz="2400" dirty="0" smtClean="0">
                <a:solidFill>
                  <a:srgbClr val="000000"/>
                </a:solidFill>
              </a:rPr>
              <a:t> se </a:t>
            </a:r>
            <a:r>
              <a:rPr lang="en-US" sz="2400" dirty="0" err="1" smtClean="0">
                <a:solidFill>
                  <a:srgbClr val="000000"/>
                </a:solidFill>
              </a:rPr>
              <a:t>decondensa</a:t>
            </a:r>
            <a:r>
              <a:rPr lang="en-US" sz="2400" dirty="0" smtClean="0">
                <a:solidFill>
                  <a:srgbClr val="000000"/>
                </a:solidFill>
              </a:rPr>
              <a:t>,</a:t>
            </a:r>
          </a:p>
          <a:p>
            <a:pPr algn="l"/>
            <a:r>
              <a:rPr lang="en-US" sz="2400" dirty="0" smtClean="0">
                <a:solidFill>
                  <a:srgbClr val="000000"/>
                </a:solidFill>
              </a:rPr>
              <a:t> - </a:t>
            </a:r>
            <a:r>
              <a:rPr lang="en-US" sz="2400" dirty="0" err="1" smtClean="0">
                <a:solidFill>
                  <a:srgbClr val="000000"/>
                </a:solidFill>
              </a:rPr>
              <a:t>ovocito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termina</a:t>
            </a:r>
            <a:r>
              <a:rPr lang="en-US" sz="2400" dirty="0" smtClean="0">
                <a:solidFill>
                  <a:srgbClr val="000000"/>
                </a:solidFill>
              </a:rPr>
              <a:t> meiosis dos</a:t>
            </a:r>
          </a:p>
          <a:p>
            <a:pPr marL="342900" indent="-342900" algn="l">
              <a:buFontTx/>
              <a:buChar char="-"/>
            </a:pPr>
            <a:r>
              <a:rPr lang="en-US" sz="2400" dirty="0" err="1" smtClean="0">
                <a:solidFill>
                  <a:srgbClr val="000000"/>
                </a:solidFill>
              </a:rPr>
              <a:t>Pronucleos</a:t>
            </a:r>
            <a:r>
              <a:rPr lang="en-US" sz="2400" dirty="0" smtClean="0">
                <a:solidFill>
                  <a:srgbClr val="000000"/>
                </a:solidFill>
              </a:rPr>
              <a:t> se </a:t>
            </a:r>
            <a:r>
              <a:rPr lang="en-US" sz="2400" dirty="0" err="1" smtClean="0">
                <a:solidFill>
                  <a:srgbClr val="000000"/>
                </a:solidFill>
              </a:rPr>
              <a:t>encuentran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y se </a:t>
            </a:r>
          </a:p>
          <a:p>
            <a:pPr algn="l"/>
            <a:r>
              <a:rPr lang="en-US" sz="2400" dirty="0" err="1">
                <a:solidFill>
                  <a:srgbClr val="000000"/>
                </a:solidFill>
              </a:rPr>
              <a:t>o</a:t>
            </a:r>
            <a:r>
              <a:rPr lang="en-US" sz="2400" dirty="0" err="1" smtClean="0">
                <a:solidFill>
                  <a:srgbClr val="000000"/>
                </a:solidFill>
              </a:rPr>
              <a:t>rganizan</a:t>
            </a:r>
            <a:r>
              <a:rPr lang="en-US" sz="2400" dirty="0" smtClean="0">
                <a:solidFill>
                  <a:srgbClr val="000000"/>
                </a:solidFill>
              </a:rPr>
              <a:t> en  </a:t>
            </a:r>
            <a:r>
              <a:rPr lang="en-US" sz="2400" dirty="0" err="1" smtClean="0">
                <a:solidFill>
                  <a:srgbClr val="000000"/>
                </a:solidFill>
              </a:rPr>
              <a:t>huso</a:t>
            </a:r>
            <a:endParaRPr lang="en-US" sz="2400" dirty="0" smtClean="0">
              <a:solidFill>
                <a:srgbClr val="000000"/>
              </a:solidFill>
            </a:endParaRPr>
          </a:p>
          <a:p>
            <a:pPr algn="l"/>
            <a:r>
              <a:rPr lang="en-US" sz="2400" dirty="0" err="1" smtClean="0">
                <a:solidFill>
                  <a:srgbClr val="000000"/>
                </a:solidFill>
              </a:rPr>
              <a:t>Cromosomas</a:t>
            </a:r>
            <a:r>
              <a:rPr lang="en-US" sz="2400" dirty="0" smtClean="0">
                <a:solidFill>
                  <a:srgbClr val="000000"/>
                </a:solidFill>
              </a:rPr>
              <a:t> se </a:t>
            </a:r>
            <a:r>
              <a:rPr lang="en-US" sz="2400" dirty="0" err="1" smtClean="0">
                <a:solidFill>
                  <a:srgbClr val="000000"/>
                </a:solidFill>
              </a:rPr>
              <a:t>mezclan</a:t>
            </a:r>
            <a:r>
              <a:rPr lang="en-US" sz="2400" dirty="0" smtClean="0">
                <a:solidFill>
                  <a:srgbClr val="000000"/>
                </a:solidFill>
              </a:rPr>
              <a:t> en </a:t>
            </a:r>
            <a:r>
              <a:rPr lang="en-US" sz="2400" dirty="0" err="1" smtClean="0">
                <a:solidFill>
                  <a:srgbClr val="000000"/>
                </a:solidFill>
              </a:rPr>
              <a:t>prometafase</a:t>
            </a:r>
            <a:endParaRPr lang="en-US" sz="2400" dirty="0" smtClean="0">
              <a:solidFill>
                <a:srgbClr val="000000"/>
              </a:solidFill>
            </a:endParaRPr>
          </a:p>
          <a:p>
            <a:pPr algn="l"/>
            <a:r>
              <a:rPr lang="en-US" sz="2400" dirty="0" err="1" smtClean="0">
                <a:solidFill>
                  <a:srgbClr val="000000"/>
                </a:solidFill>
              </a:rPr>
              <a:t>Flecha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 </a:t>
            </a:r>
            <a:r>
              <a:rPr lang="en-US" sz="2400" dirty="0" err="1" smtClean="0">
                <a:solidFill>
                  <a:srgbClr val="000000"/>
                </a:solidFill>
                <a:sym typeface="Wingdings"/>
              </a:rPr>
              <a:t>flagelo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0847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Screen shot 2014-03-16 at 1.53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0"/>
            <a:ext cx="12344400" cy="901700"/>
          </a:xfrm>
        </p:spPr>
        <p:txBody>
          <a:bodyPr/>
          <a:lstStyle/>
          <a:p>
            <a:pPr eaLnBrk="1" hangingPunct="1"/>
            <a:r>
              <a:rPr lang="en-US" sz="4800" dirty="0" err="1" smtClean="0">
                <a:latin typeface="Calibri" charset="0"/>
              </a:rPr>
              <a:t>Mamiferos</a:t>
            </a:r>
            <a:r>
              <a:rPr lang="en-US" sz="4800" dirty="0" smtClean="0">
                <a:latin typeface="Calibri" charset="0"/>
              </a:rPr>
              <a:t>: </a:t>
            </a:r>
            <a:r>
              <a:rPr lang="en-US" sz="4800" dirty="0" err="1" smtClean="0">
                <a:latin typeface="Calibri" charset="0"/>
              </a:rPr>
              <a:t>Fecundación</a:t>
            </a:r>
            <a:r>
              <a:rPr lang="en-US" sz="4800" dirty="0" smtClean="0">
                <a:latin typeface="Calibri" charset="0"/>
              </a:rPr>
              <a:t> </a:t>
            </a:r>
            <a:r>
              <a:rPr lang="en-US" sz="4800" dirty="0" err="1" smtClean="0">
                <a:latin typeface="Calibri" charset="0"/>
              </a:rPr>
              <a:t>Interna</a:t>
            </a:r>
            <a:endParaRPr lang="en-US" sz="4800" dirty="0">
              <a:latin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2200" y="1295400"/>
            <a:ext cx="11658600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 err="1" smtClean="0">
                <a:solidFill>
                  <a:schemeClr val="tx1"/>
                </a:solidFill>
              </a:rPr>
              <a:t>Activación</a:t>
            </a:r>
            <a:r>
              <a:rPr lang="en-US" sz="3600" dirty="0" smtClean="0">
                <a:solidFill>
                  <a:schemeClr val="tx1"/>
                </a:solidFill>
              </a:rPr>
              <a:t> del </a:t>
            </a:r>
            <a:r>
              <a:rPr lang="en-US" sz="3600" dirty="0" err="1" smtClean="0">
                <a:solidFill>
                  <a:schemeClr val="tx1"/>
                </a:solidFill>
              </a:rPr>
              <a:t>ovocito</a:t>
            </a:r>
            <a:r>
              <a:rPr lang="en-US" sz="3600" dirty="0" smtClean="0">
                <a:solidFill>
                  <a:schemeClr val="tx1"/>
                </a:solidFill>
              </a:rPr>
              <a:t> - </a:t>
            </a:r>
            <a:r>
              <a:rPr lang="en-US" sz="3600" dirty="0" err="1" smtClean="0">
                <a:solidFill>
                  <a:schemeClr val="tx1"/>
                </a:solidFill>
              </a:rPr>
              <a:t>Resumen</a:t>
            </a:r>
            <a:endParaRPr lang="en-US" sz="3600" dirty="0" smtClean="0">
              <a:solidFill>
                <a:schemeClr val="tx1"/>
              </a:solidFill>
            </a:endParaRPr>
          </a:p>
          <a:p>
            <a:pPr algn="l"/>
            <a:r>
              <a:rPr lang="en-US" sz="3600" dirty="0">
                <a:solidFill>
                  <a:schemeClr val="tx1"/>
                </a:solidFill>
              </a:rPr>
              <a:t>	</a:t>
            </a:r>
            <a:r>
              <a:rPr lang="en-US" sz="3600" dirty="0" smtClean="0">
                <a:solidFill>
                  <a:schemeClr val="tx1"/>
                </a:solidFill>
              </a:rPr>
              <a:t>- </a:t>
            </a:r>
            <a:r>
              <a:rPr lang="en-US" sz="3600" dirty="0" err="1" smtClean="0">
                <a:solidFill>
                  <a:schemeClr val="tx1"/>
                </a:solidFill>
              </a:rPr>
              <a:t>Calcio</a:t>
            </a:r>
            <a:r>
              <a:rPr lang="en-US" sz="3600" dirty="0" smtClean="0">
                <a:solidFill>
                  <a:schemeClr val="tx1"/>
                </a:solidFill>
              </a:rPr>
              <a:t> en </a:t>
            </a:r>
            <a:r>
              <a:rPr lang="en-US" sz="3600" dirty="0" err="1" smtClean="0">
                <a:solidFill>
                  <a:schemeClr val="tx1"/>
                </a:solidFill>
              </a:rPr>
              <a:t>oleadas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para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activación</a:t>
            </a:r>
            <a:r>
              <a:rPr lang="en-US" sz="3600" dirty="0" smtClean="0">
                <a:solidFill>
                  <a:schemeClr val="tx1"/>
                </a:solidFill>
              </a:rPr>
              <a:t> del </a:t>
            </a:r>
            <a:r>
              <a:rPr lang="en-US" sz="3600" dirty="0" err="1" smtClean="0">
                <a:solidFill>
                  <a:schemeClr val="tx1"/>
                </a:solidFill>
              </a:rPr>
              <a:t>ovocito</a:t>
            </a:r>
            <a:endParaRPr lang="en-US" sz="3600" dirty="0" smtClean="0">
              <a:solidFill>
                <a:schemeClr val="tx1"/>
              </a:solidFill>
            </a:endParaRPr>
          </a:p>
          <a:p>
            <a:pPr algn="l"/>
            <a:r>
              <a:rPr lang="en-US" sz="3600" dirty="0">
                <a:solidFill>
                  <a:schemeClr val="tx1"/>
                </a:solidFill>
              </a:rPr>
              <a:t>	</a:t>
            </a:r>
            <a:r>
              <a:rPr lang="en-US" sz="3600" dirty="0" smtClean="0">
                <a:solidFill>
                  <a:schemeClr val="tx1"/>
                </a:solidFill>
              </a:rPr>
              <a:t>- </a:t>
            </a:r>
            <a:r>
              <a:rPr lang="en-US" sz="3600" dirty="0" err="1" smtClean="0">
                <a:solidFill>
                  <a:schemeClr val="tx1"/>
                </a:solidFill>
              </a:rPr>
              <a:t>Rxn</a:t>
            </a:r>
            <a:r>
              <a:rPr lang="en-US" sz="3600" dirty="0" smtClean="0">
                <a:solidFill>
                  <a:schemeClr val="tx1"/>
                </a:solidFill>
              </a:rPr>
              <a:t> cortical </a:t>
            </a:r>
          </a:p>
          <a:p>
            <a:pPr algn="l"/>
            <a:r>
              <a:rPr lang="en-US" sz="3600" dirty="0">
                <a:solidFill>
                  <a:schemeClr val="tx1"/>
                </a:solidFill>
              </a:rPr>
              <a:t>	</a:t>
            </a:r>
            <a:r>
              <a:rPr lang="en-US" sz="3600" dirty="0" smtClean="0">
                <a:solidFill>
                  <a:schemeClr val="tx1"/>
                </a:solidFill>
              </a:rPr>
              <a:t>- </a:t>
            </a:r>
            <a:r>
              <a:rPr lang="en-US" sz="3600" dirty="0" err="1" smtClean="0">
                <a:solidFill>
                  <a:schemeClr val="tx1"/>
                </a:solidFill>
              </a:rPr>
              <a:t>liberación</a:t>
            </a:r>
            <a:r>
              <a:rPr lang="en-US" sz="3600" dirty="0" smtClean="0">
                <a:solidFill>
                  <a:schemeClr val="tx1"/>
                </a:solidFill>
              </a:rPr>
              <a:t> de mRNAs </a:t>
            </a:r>
            <a:r>
              <a:rPr lang="en-US" sz="3600" dirty="0" err="1" smtClean="0">
                <a:solidFill>
                  <a:schemeClr val="tx1"/>
                </a:solidFill>
              </a:rPr>
              <a:t>maternales</a:t>
            </a:r>
            <a:endParaRPr lang="en-US" sz="3600" dirty="0" smtClean="0">
              <a:solidFill>
                <a:schemeClr val="tx1"/>
              </a:solidFill>
            </a:endParaRPr>
          </a:p>
          <a:p>
            <a:pPr algn="l"/>
            <a:r>
              <a:rPr lang="en-US" sz="3600" dirty="0">
                <a:solidFill>
                  <a:schemeClr val="tx1"/>
                </a:solidFill>
              </a:rPr>
              <a:t>	</a:t>
            </a:r>
            <a:r>
              <a:rPr lang="en-US" sz="3600" dirty="0" smtClean="0">
                <a:solidFill>
                  <a:schemeClr val="tx1"/>
                </a:solidFill>
              </a:rPr>
              <a:t>- </a:t>
            </a:r>
            <a:r>
              <a:rPr lang="en-US" sz="3600" dirty="0" err="1" smtClean="0">
                <a:solidFill>
                  <a:schemeClr val="tx1"/>
                </a:solidFill>
              </a:rPr>
              <a:t>formación</a:t>
            </a:r>
            <a:r>
              <a:rPr lang="en-US" sz="3600" dirty="0" smtClean="0">
                <a:solidFill>
                  <a:schemeClr val="tx1"/>
                </a:solidFill>
              </a:rPr>
              <a:t> de </a:t>
            </a:r>
            <a:r>
              <a:rPr lang="en-US" sz="3600" dirty="0" err="1" smtClean="0">
                <a:solidFill>
                  <a:schemeClr val="tx1"/>
                </a:solidFill>
              </a:rPr>
              <a:t>pronucleos</a:t>
            </a:r>
            <a:endParaRPr lang="en-US" sz="3600" dirty="0" smtClean="0">
              <a:solidFill>
                <a:schemeClr val="tx1"/>
              </a:solidFill>
            </a:endParaRPr>
          </a:p>
          <a:p>
            <a:pPr algn="l"/>
            <a:r>
              <a:rPr lang="en-US" sz="3600" dirty="0">
                <a:solidFill>
                  <a:schemeClr val="tx1"/>
                </a:solidFill>
              </a:rPr>
              <a:t>	</a:t>
            </a:r>
            <a:r>
              <a:rPr lang="en-US" sz="3600" dirty="0" smtClean="0">
                <a:solidFill>
                  <a:schemeClr val="tx1"/>
                </a:solidFill>
              </a:rPr>
              <a:t>- </a:t>
            </a:r>
            <a:r>
              <a:rPr lang="en-US" sz="3600" dirty="0" err="1" smtClean="0">
                <a:solidFill>
                  <a:schemeClr val="tx1"/>
                </a:solidFill>
              </a:rPr>
              <a:t>dependiente</a:t>
            </a:r>
            <a:r>
              <a:rPr lang="en-US" sz="3600" dirty="0" smtClean="0">
                <a:solidFill>
                  <a:schemeClr val="tx1"/>
                </a:solidFill>
              </a:rPr>
              <a:t> de PLC/IIP3</a:t>
            </a:r>
          </a:p>
          <a:p>
            <a:pPr algn="l"/>
            <a:r>
              <a:rPr lang="en-US" sz="3600" dirty="0">
                <a:solidFill>
                  <a:schemeClr val="tx1"/>
                </a:solidFill>
              </a:rPr>
              <a:t>	</a:t>
            </a:r>
            <a:r>
              <a:rPr lang="en-US" sz="3600" dirty="0" smtClean="0">
                <a:solidFill>
                  <a:schemeClr val="tx1"/>
                </a:solidFill>
              </a:rPr>
              <a:t>- PLC </a:t>
            </a:r>
            <a:r>
              <a:rPr lang="en-US" sz="3600" dirty="0" err="1" smtClean="0">
                <a:solidFill>
                  <a:schemeClr val="tx1"/>
                </a:solidFill>
              </a:rPr>
              <a:t>viene</a:t>
            </a:r>
            <a:r>
              <a:rPr lang="en-US" sz="3600" dirty="0" smtClean="0">
                <a:solidFill>
                  <a:schemeClr val="tx1"/>
                </a:solidFill>
              </a:rPr>
              <a:t> del sperm</a:t>
            </a: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Ca2+ se </a:t>
            </a:r>
            <a:r>
              <a:rPr lang="en-US" sz="3600" dirty="0" err="1" smtClean="0">
                <a:solidFill>
                  <a:schemeClr val="tx1"/>
                </a:solidFill>
              </a:rPr>
              <a:t>pegará</a:t>
            </a:r>
            <a:r>
              <a:rPr lang="en-US" sz="3600" dirty="0" smtClean="0">
                <a:solidFill>
                  <a:schemeClr val="tx1"/>
                </a:solidFill>
              </a:rPr>
              <a:t> a </a:t>
            </a:r>
            <a:r>
              <a:rPr lang="en-US" sz="3600" dirty="0" err="1" smtClean="0">
                <a:solidFill>
                  <a:schemeClr val="tx1"/>
                </a:solidFill>
              </a:rPr>
              <a:t>proteinas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importantes</a:t>
            </a:r>
            <a:r>
              <a:rPr lang="en-US" sz="3600" dirty="0" smtClean="0">
                <a:solidFill>
                  <a:schemeClr val="tx1"/>
                </a:solidFill>
              </a:rPr>
              <a:t> en:</a:t>
            </a:r>
          </a:p>
          <a:p>
            <a:pPr marL="342900" indent="-342900" algn="l">
              <a:buFontTx/>
              <a:buChar char="-"/>
            </a:pPr>
            <a:r>
              <a:rPr lang="en-US" sz="3600" dirty="0" err="1" smtClean="0">
                <a:solidFill>
                  <a:schemeClr val="tx1"/>
                </a:solidFill>
              </a:rPr>
              <a:t>Kinasa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ligada</a:t>
            </a:r>
            <a:r>
              <a:rPr lang="en-US" sz="3600" dirty="0" smtClean="0">
                <a:solidFill>
                  <a:schemeClr val="tx1"/>
                </a:solidFill>
              </a:rPr>
              <a:t> a </a:t>
            </a:r>
            <a:r>
              <a:rPr lang="en-US" sz="3600" dirty="0" err="1" smtClean="0">
                <a:solidFill>
                  <a:schemeClr val="tx1"/>
                </a:solidFill>
              </a:rPr>
              <a:t>calmodulina</a:t>
            </a:r>
            <a:r>
              <a:rPr lang="en-US" sz="3600" dirty="0" smtClean="0">
                <a:solidFill>
                  <a:schemeClr val="tx1"/>
                </a:solidFill>
              </a:rPr>
              <a:t>: </a:t>
            </a:r>
            <a:r>
              <a:rPr lang="en-US" sz="3600" dirty="0" err="1" smtClean="0">
                <a:solidFill>
                  <a:schemeClr val="tx1"/>
                </a:solidFill>
              </a:rPr>
              <a:t>importante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eliminando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restricción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traduccional</a:t>
            </a:r>
            <a:r>
              <a:rPr lang="en-US" sz="3600" dirty="0" smtClean="0">
                <a:solidFill>
                  <a:schemeClr val="tx1"/>
                </a:solidFill>
              </a:rPr>
              <a:t> de mRNAs</a:t>
            </a:r>
          </a:p>
          <a:p>
            <a:pPr marL="342900" indent="-342900" algn="l">
              <a:buFontTx/>
              <a:buChar char="-"/>
            </a:pPr>
            <a:r>
              <a:rPr lang="en-US" sz="3600" dirty="0" err="1" smtClean="0">
                <a:solidFill>
                  <a:schemeClr val="tx1"/>
                </a:solidFill>
              </a:rPr>
              <a:t>Kinasa</a:t>
            </a:r>
            <a:r>
              <a:rPr lang="en-US" sz="3600" dirty="0" smtClean="0">
                <a:solidFill>
                  <a:schemeClr val="tx1"/>
                </a:solidFill>
              </a:rPr>
              <a:t> de Map, </a:t>
            </a:r>
            <a:r>
              <a:rPr lang="en-US" sz="3600" dirty="0" err="1" smtClean="0">
                <a:solidFill>
                  <a:schemeClr val="tx1"/>
                </a:solidFill>
              </a:rPr>
              <a:t>restablece</a:t>
            </a:r>
            <a:r>
              <a:rPr lang="en-US" sz="3600" dirty="0" smtClean="0">
                <a:solidFill>
                  <a:schemeClr val="tx1"/>
                </a:solidFill>
              </a:rPr>
              <a:t> del </a:t>
            </a:r>
            <a:r>
              <a:rPr lang="en-US" sz="3600" dirty="0" err="1" smtClean="0">
                <a:solidFill>
                  <a:schemeClr val="tx1"/>
                </a:solidFill>
              </a:rPr>
              <a:t>ciclo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celular</a:t>
            </a:r>
            <a:endParaRPr lang="en-US" sz="36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3600" dirty="0" err="1" smtClean="0">
                <a:solidFill>
                  <a:schemeClr val="tx1"/>
                </a:solidFill>
              </a:rPr>
              <a:t>Exceso</a:t>
            </a:r>
            <a:r>
              <a:rPr lang="en-US" sz="3600" dirty="0" smtClean="0">
                <a:solidFill>
                  <a:schemeClr val="tx1"/>
                </a:solidFill>
              </a:rPr>
              <a:t> se </a:t>
            </a:r>
            <a:r>
              <a:rPr lang="en-US" sz="3600" dirty="0" err="1" smtClean="0">
                <a:solidFill>
                  <a:schemeClr val="tx1"/>
                </a:solidFill>
              </a:rPr>
              <a:t>guarda</a:t>
            </a:r>
            <a:endParaRPr lang="en-US" sz="36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3600" dirty="0" err="1" smtClean="0">
                <a:solidFill>
                  <a:schemeClr val="tx1"/>
                </a:solidFill>
              </a:rPr>
              <a:t>Externo</a:t>
            </a:r>
            <a:r>
              <a:rPr lang="en-US" sz="3600" dirty="0" smtClean="0">
                <a:solidFill>
                  <a:schemeClr val="tx1"/>
                </a:solidFill>
              </a:rPr>
              <a:t>, </a:t>
            </a:r>
            <a:r>
              <a:rPr lang="en-US" sz="3600" dirty="0" err="1" smtClean="0">
                <a:solidFill>
                  <a:schemeClr val="tx1"/>
                </a:solidFill>
              </a:rPr>
              <a:t>entrará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para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para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terminar</a:t>
            </a:r>
            <a:r>
              <a:rPr lang="en-US" sz="3600" dirty="0" smtClean="0">
                <a:solidFill>
                  <a:schemeClr val="tx1"/>
                </a:solidFill>
              </a:rPr>
              <a:t> meiosis 2</a:t>
            </a:r>
          </a:p>
          <a:p>
            <a:pPr marL="342900" indent="-342900" algn="l">
              <a:buFontTx/>
              <a:buChar char="-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endParaRPr lang="en-US" sz="2400" dirty="0" smtClean="0">
              <a:solidFill>
                <a:schemeClr val="tx1"/>
              </a:solidFill>
            </a:endParaRPr>
          </a:p>
          <a:p>
            <a:pPr algn="l"/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763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Screen shot 2014-03-16 at 1.53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0"/>
            <a:ext cx="12344400" cy="901700"/>
          </a:xfrm>
        </p:spPr>
        <p:txBody>
          <a:bodyPr/>
          <a:lstStyle/>
          <a:p>
            <a:pPr eaLnBrk="1" hangingPunct="1"/>
            <a:r>
              <a:rPr lang="en-US" sz="4800">
                <a:latin typeface="Calibri" charset="0"/>
              </a:rPr>
              <a:t>Estructura de los Gametos  - Espermatozoide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idx="1"/>
          </p:nvPr>
        </p:nvSpPr>
        <p:spPr>
          <a:xfrm>
            <a:off x="25400" y="952500"/>
            <a:ext cx="10388600" cy="8420100"/>
          </a:xfrm>
        </p:spPr>
        <p:txBody>
          <a:bodyPr rtlCol="0">
            <a:normAutofit fontScale="92500"/>
          </a:bodyPr>
          <a:lstStyle/>
          <a:p>
            <a:pPr marL="888955" indent="-487647" defTabSz="650197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3900" dirty="0" smtClean="0">
                <a:ea typeface="+mn-ea"/>
                <a:cs typeface="+mn-cs"/>
              </a:rPr>
              <a:t>Leeuwenhoek: de </a:t>
            </a:r>
            <a:r>
              <a:rPr lang="en-US" sz="3900" dirty="0" err="1" smtClean="0">
                <a:ea typeface="+mn-ea"/>
                <a:cs typeface="+mn-cs"/>
              </a:rPr>
              <a:t>parásitos</a:t>
            </a:r>
            <a:r>
              <a:rPr lang="en-US" sz="3900" dirty="0" smtClean="0">
                <a:ea typeface="+mn-ea"/>
                <a:cs typeface="+mn-cs"/>
              </a:rPr>
              <a:t> a </a:t>
            </a:r>
            <a:r>
              <a:rPr lang="en-US" sz="3900" dirty="0" err="1" smtClean="0">
                <a:ea typeface="+mn-ea"/>
                <a:cs typeface="+mn-cs"/>
              </a:rPr>
              <a:t>individuos</a:t>
            </a:r>
            <a:r>
              <a:rPr lang="en-US" sz="3900" dirty="0" smtClean="0">
                <a:ea typeface="+mn-ea"/>
                <a:cs typeface="+mn-cs"/>
              </a:rPr>
              <a:t> (1676)</a:t>
            </a:r>
          </a:p>
          <a:p>
            <a:pPr marL="888955" indent="-487647" defTabSz="650197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3900" dirty="0" err="1" smtClean="0">
                <a:ea typeface="+mn-ea"/>
                <a:cs typeface="+mn-cs"/>
              </a:rPr>
              <a:t>Huevo</a:t>
            </a:r>
            <a:r>
              <a:rPr lang="en-US" sz="3900" dirty="0" smtClean="0">
                <a:ea typeface="+mn-ea"/>
                <a:cs typeface="+mn-cs"/>
              </a:rPr>
              <a:t> </a:t>
            </a:r>
            <a:r>
              <a:rPr lang="en-US" sz="3900" dirty="0" err="1" smtClean="0">
                <a:ea typeface="+mn-ea"/>
                <a:cs typeface="+mn-cs"/>
              </a:rPr>
              <a:t>sólo</a:t>
            </a:r>
            <a:r>
              <a:rPr lang="en-US" sz="3900" dirty="0" smtClean="0">
                <a:ea typeface="+mn-ea"/>
                <a:cs typeface="+mn-cs"/>
              </a:rPr>
              <a:t> </a:t>
            </a:r>
            <a:r>
              <a:rPr lang="en-US" sz="3900" dirty="0" err="1" smtClean="0">
                <a:ea typeface="+mn-ea"/>
                <a:cs typeface="+mn-cs"/>
              </a:rPr>
              <a:t>suelo</a:t>
            </a:r>
            <a:r>
              <a:rPr lang="en-US" sz="3900" dirty="0" smtClean="0">
                <a:ea typeface="+mn-ea"/>
                <a:cs typeface="+mn-cs"/>
              </a:rPr>
              <a:t> con </a:t>
            </a:r>
            <a:r>
              <a:rPr lang="en-US" sz="3900" dirty="0" err="1" smtClean="0">
                <a:ea typeface="+mn-ea"/>
                <a:cs typeface="+mn-cs"/>
              </a:rPr>
              <a:t>nutrientes</a:t>
            </a:r>
            <a:endParaRPr lang="en-US" sz="3900" dirty="0" smtClean="0">
              <a:ea typeface="+mn-ea"/>
              <a:cs typeface="+mn-cs"/>
            </a:endParaRPr>
          </a:p>
          <a:p>
            <a:pPr marL="888955" indent="-487647" defTabSz="650197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3900" dirty="0" err="1" smtClean="0">
                <a:ea typeface="+mn-ea"/>
                <a:cs typeface="+mn-cs"/>
              </a:rPr>
              <a:t>Hartsoeker</a:t>
            </a:r>
            <a:r>
              <a:rPr lang="en-US" sz="3900" dirty="0" smtClean="0">
                <a:ea typeface="+mn-ea"/>
                <a:cs typeface="+mn-cs"/>
              </a:rPr>
              <a:t> </a:t>
            </a:r>
            <a:r>
              <a:rPr lang="en-US" sz="3900" dirty="0" smtClean="0">
                <a:ea typeface="+mn-ea"/>
                <a:cs typeface="+mn-cs"/>
                <a:sym typeface="Wingdings"/>
              </a:rPr>
              <a:t> </a:t>
            </a:r>
            <a:r>
              <a:rPr lang="en-US" sz="3900" dirty="0" err="1" smtClean="0">
                <a:ea typeface="+mn-ea"/>
                <a:cs typeface="+mn-cs"/>
                <a:sym typeface="Wingdings"/>
              </a:rPr>
              <a:t>hombrecito</a:t>
            </a:r>
            <a:endParaRPr lang="en-US" sz="3900" dirty="0" smtClean="0">
              <a:ea typeface="+mn-ea"/>
              <a:cs typeface="+mn-cs"/>
              <a:sym typeface="Wingdings"/>
            </a:endParaRPr>
          </a:p>
          <a:p>
            <a:pPr marL="888955" indent="-487647" defTabSz="650197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3900" dirty="0" smtClean="0">
                <a:ea typeface="+mn-ea"/>
                <a:cs typeface="+mn-cs"/>
                <a:sym typeface="Wingdings"/>
              </a:rPr>
              <a:t>1876 – </a:t>
            </a:r>
            <a:r>
              <a:rPr lang="en-US" sz="3900" dirty="0" err="1" smtClean="0">
                <a:ea typeface="+mn-ea"/>
                <a:cs typeface="+mn-cs"/>
                <a:sym typeface="Wingdings"/>
              </a:rPr>
              <a:t>fecundación</a:t>
            </a:r>
            <a:r>
              <a:rPr lang="en-US" sz="3900" dirty="0" smtClean="0">
                <a:ea typeface="+mn-ea"/>
                <a:cs typeface="+mn-cs"/>
                <a:sym typeface="Wingdings"/>
              </a:rPr>
              <a:t> </a:t>
            </a:r>
            <a:r>
              <a:rPr lang="en-US" sz="3900" dirty="0" err="1" smtClean="0">
                <a:ea typeface="+mn-ea"/>
                <a:cs typeface="+mn-cs"/>
                <a:sym typeface="Wingdings"/>
              </a:rPr>
              <a:t>elucidada</a:t>
            </a:r>
            <a:endParaRPr lang="en-US" sz="3900" dirty="0" smtClean="0">
              <a:ea typeface="+mn-ea"/>
              <a:cs typeface="+mn-cs"/>
              <a:sym typeface="Wingdings"/>
            </a:endParaRPr>
          </a:p>
          <a:p>
            <a:pPr marL="888955" indent="-487647" algn="ctr" defTabSz="650197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3900" dirty="0" err="1" smtClean="0">
                <a:ea typeface="+mn-ea"/>
                <a:cs typeface="+mn-cs"/>
                <a:sym typeface="Wingdings"/>
              </a:rPr>
              <a:t>Spallanzani</a:t>
            </a:r>
            <a:r>
              <a:rPr lang="en-US" sz="3900" dirty="0" smtClean="0">
                <a:ea typeface="+mn-ea"/>
                <a:cs typeface="+mn-cs"/>
                <a:sym typeface="Wingdings"/>
              </a:rPr>
              <a:t> – </a:t>
            </a:r>
            <a:r>
              <a:rPr lang="en-US" sz="3900" dirty="0" err="1" smtClean="0">
                <a:ea typeface="+mn-ea"/>
                <a:cs typeface="+mn-cs"/>
                <a:sym typeface="Wingdings"/>
              </a:rPr>
              <a:t>filtró</a:t>
            </a:r>
            <a:r>
              <a:rPr lang="en-US" sz="3900" dirty="0" smtClean="0">
                <a:ea typeface="+mn-ea"/>
                <a:cs typeface="+mn-cs"/>
                <a:sym typeface="Wingdings"/>
              </a:rPr>
              <a:t> semen no fecund</a:t>
            </a:r>
          </a:p>
          <a:p>
            <a:pPr marL="888955" indent="-487647" defTabSz="650197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3900" dirty="0" err="1" smtClean="0">
                <a:ea typeface="+mn-ea"/>
                <a:cs typeface="+mn-cs"/>
                <a:sym typeface="Wingdings"/>
              </a:rPr>
              <a:t>Aun</a:t>
            </a:r>
            <a:r>
              <a:rPr lang="en-US" sz="3900" dirty="0" smtClean="0">
                <a:ea typeface="+mn-ea"/>
                <a:cs typeface="+mn-cs"/>
                <a:sym typeface="Wingdings"/>
              </a:rPr>
              <a:t> </a:t>
            </a:r>
            <a:r>
              <a:rPr lang="en-US" sz="3900" dirty="0" err="1" smtClean="0">
                <a:ea typeface="+mn-ea"/>
                <a:cs typeface="+mn-cs"/>
                <a:sym typeface="Wingdings"/>
              </a:rPr>
              <a:t>así</a:t>
            </a:r>
            <a:r>
              <a:rPr lang="en-US" sz="3900" dirty="0" smtClean="0">
                <a:ea typeface="+mn-ea"/>
                <a:cs typeface="+mn-cs"/>
                <a:sym typeface="Wingdings"/>
              </a:rPr>
              <a:t> </a:t>
            </a:r>
            <a:r>
              <a:rPr lang="en-US" sz="3900" dirty="0" err="1" smtClean="0">
                <a:ea typeface="+mn-ea"/>
                <a:cs typeface="+mn-cs"/>
                <a:sym typeface="Wingdings"/>
              </a:rPr>
              <a:t>eran</a:t>
            </a:r>
            <a:r>
              <a:rPr lang="en-US" sz="3900" dirty="0" smtClean="0">
                <a:ea typeface="+mn-ea"/>
                <a:cs typeface="+mn-cs"/>
                <a:sym typeface="Wingdings"/>
              </a:rPr>
              <a:t> “</a:t>
            </a:r>
            <a:r>
              <a:rPr lang="en-US" sz="3900" b="1" dirty="0" smtClean="0">
                <a:solidFill>
                  <a:srgbClr val="FF0000"/>
                </a:solidFill>
                <a:ea typeface="+mn-ea"/>
                <a:cs typeface="+mn-cs"/>
                <a:sym typeface="Wingdings"/>
              </a:rPr>
              <a:t>spermatic animals</a:t>
            </a:r>
            <a:r>
              <a:rPr lang="en-US" dirty="0" smtClean="0">
                <a:ea typeface="+mn-ea"/>
                <a:cs typeface="+mn-cs"/>
                <a:sym typeface="Wingdings"/>
              </a:rPr>
              <a:t>”</a:t>
            </a:r>
            <a:endParaRPr lang="en-US" dirty="0" smtClean="0">
              <a:ea typeface="+mn-ea"/>
              <a:cs typeface="+mn-cs"/>
            </a:endParaRPr>
          </a:p>
          <a:p>
            <a:pPr marL="888955" indent="-487647" defTabSz="650197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 smtClean="0">
                <a:ea typeface="+mn-ea"/>
                <a:cs typeface="+mn-cs"/>
              </a:rPr>
              <a:t>Prevost </a:t>
            </a:r>
            <a:r>
              <a:rPr lang="en-US" sz="3600" dirty="0" smtClean="0">
                <a:ea typeface="+mn-ea"/>
                <a:cs typeface="+mn-cs"/>
              </a:rPr>
              <a:t>y </a:t>
            </a:r>
            <a:r>
              <a:rPr lang="en-US" sz="3600" dirty="0" smtClean="0">
                <a:ea typeface="+mn-ea"/>
                <a:cs typeface="+mn-cs"/>
              </a:rPr>
              <a:t>Dumas</a:t>
            </a:r>
            <a:endParaRPr lang="en-US" sz="3600" dirty="0" smtClean="0">
              <a:ea typeface="+mn-ea"/>
              <a:cs typeface="+mn-cs"/>
            </a:endParaRPr>
          </a:p>
          <a:p>
            <a:pPr marL="1457280" lvl="1" indent="-487647" defTabSz="650197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3000" dirty="0" err="1" smtClean="0">
                <a:ea typeface="+mn-ea"/>
                <a:cs typeface="+mn-cs"/>
              </a:rPr>
              <a:t>Universales</a:t>
            </a:r>
            <a:endParaRPr lang="en-US" sz="3000" dirty="0" smtClean="0">
              <a:ea typeface="+mn-ea"/>
              <a:cs typeface="+mn-cs"/>
            </a:endParaRPr>
          </a:p>
          <a:p>
            <a:pPr marL="1457280" lvl="1" indent="-487647" defTabSz="650197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3000" dirty="0" err="1" smtClean="0">
                <a:ea typeface="+mn-ea"/>
                <a:cs typeface="+mn-cs"/>
              </a:rPr>
              <a:t>Ausentes</a:t>
            </a:r>
            <a:r>
              <a:rPr lang="en-US" sz="3000" dirty="0" smtClean="0">
                <a:ea typeface="+mn-ea"/>
                <a:cs typeface="+mn-cs"/>
              </a:rPr>
              <a:t> en juveniles y en </a:t>
            </a:r>
            <a:r>
              <a:rPr lang="en-US" sz="3000" dirty="0" err="1" smtClean="0">
                <a:ea typeface="+mn-ea"/>
                <a:cs typeface="+mn-cs"/>
              </a:rPr>
              <a:t>estériles</a:t>
            </a:r>
            <a:endParaRPr lang="en-US" sz="3000" dirty="0" smtClean="0">
              <a:ea typeface="+mn-ea"/>
              <a:cs typeface="+mn-cs"/>
            </a:endParaRPr>
          </a:p>
          <a:p>
            <a:pPr marL="1457280" lvl="1" indent="-487647" defTabSz="650197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3000" dirty="0" err="1" smtClean="0">
                <a:ea typeface="+mn-ea"/>
                <a:cs typeface="+mn-cs"/>
              </a:rPr>
              <a:t>Proponen</a:t>
            </a:r>
            <a:r>
              <a:rPr lang="en-US" sz="3000" dirty="0" smtClean="0">
                <a:ea typeface="+mn-ea"/>
                <a:cs typeface="+mn-cs"/>
              </a:rPr>
              <a:t>: </a:t>
            </a:r>
            <a:r>
              <a:rPr lang="en-US" sz="3000" dirty="0" err="1" smtClean="0">
                <a:ea typeface="+mn-ea"/>
                <a:cs typeface="+mn-cs"/>
              </a:rPr>
              <a:t>que</a:t>
            </a:r>
            <a:r>
              <a:rPr lang="en-US" sz="3000" dirty="0" smtClean="0">
                <a:ea typeface="+mn-ea"/>
                <a:cs typeface="+mn-cs"/>
              </a:rPr>
              <a:t> son </a:t>
            </a:r>
            <a:r>
              <a:rPr lang="en-US" sz="3000" dirty="0" err="1" smtClean="0">
                <a:ea typeface="+mn-ea"/>
                <a:cs typeface="+mn-cs"/>
              </a:rPr>
              <a:t>normales</a:t>
            </a:r>
            <a:r>
              <a:rPr lang="en-US" sz="3000" dirty="0" smtClean="0">
                <a:ea typeface="+mn-ea"/>
                <a:cs typeface="+mn-cs"/>
              </a:rPr>
              <a:t> y </a:t>
            </a:r>
            <a:r>
              <a:rPr lang="en-US" sz="3000" dirty="0" err="1" smtClean="0">
                <a:ea typeface="+mn-ea"/>
                <a:cs typeface="+mn-cs"/>
              </a:rPr>
              <a:t>entran</a:t>
            </a:r>
            <a:r>
              <a:rPr lang="en-US" sz="3000" dirty="0" smtClean="0">
                <a:ea typeface="+mn-ea"/>
                <a:cs typeface="+mn-cs"/>
              </a:rPr>
              <a:t> al </a:t>
            </a:r>
            <a:r>
              <a:rPr lang="en-US" sz="3000" dirty="0" err="1" smtClean="0">
                <a:ea typeface="+mn-ea"/>
                <a:cs typeface="+mn-cs"/>
              </a:rPr>
              <a:t>huevo</a:t>
            </a:r>
            <a:r>
              <a:rPr lang="en-US" sz="3000" dirty="0" smtClean="0">
                <a:ea typeface="+mn-ea"/>
                <a:cs typeface="+mn-cs"/>
              </a:rPr>
              <a:t> y </a:t>
            </a:r>
            <a:r>
              <a:rPr lang="en-US" sz="3000" dirty="0" err="1" smtClean="0">
                <a:ea typeface="+mn-ea"/>
                <a:cs typeface="+mn-cs"/>
              </a:rPr>
              <a:t>aportan</a:t>
            </a:r>
            <a:r>
              <a:rPr lang="en-US" sz="3000" dirty="0" smtClean="0">
                <a:ea typeface="+mn-ea"/>
                <a:cs typeface="+mn-cs"/>
              </a:rPr>
              <a:t> </a:t>
            </a:r>
            <a:r>
              <a:rPr lang="en-US" sz="3000" dirty="0" err="1" smtClean="0">
                <a:ea typeface="+mn-ea"/>
                <a:cs typeface="+mn-cs"/>
              </a:rPr>
              <a:t>para</a:t>
            </a:r>
            <a:r>
              <a:rPr lang="en-US" sz="3000" dirty="0" smtClean="0">
                <a:ea typeface="+mn-ea"/>
                <a:cs typeface="+mn-cs"/>
              </a:rPr>
              <a:t> la </a:t>
            </a:r>
            <a:r>
              <a:rPr lang="en-US" sz="3000" dirty="0" err="1" smtClean="0">
                <a:ea typeface="+mn-ea"/>
                <a:cs typeface="+mn-cs"/>
              </a:rPr>
              <a:t>siguiente</a:t>
            </a:r>
            <a:r>
              <a:rPr lang="en-US" sz="3000" dirty="0" smtClean="0">
                <a:ea typeface="+mn-ea"/>
                <a:cs typeface="+mn-cs"/>
              </a:rPr>
              <a:t> </a:t>
            </a:r>
            <a:r>
              <a:rPr lang="en-US" sz="3000" dirty="0" err="1" smtClean="0">
                <a:ea typeface="+mn-ea"/>
                <a:cs typeface="+mn-cs"/>
              </a:rPr>
              <a:t>generación</a:t>
            </a:r>
            <a:endParaRPr lang="en-US" sz="3000" dirty="0" smtClean="0">
              <a:ea typeface="+mn-ea"/>
              <a:cs typeface="+mn-cs"/>
            </a:endParaRPr>
          </a:p>
          <a:p>
            <a:pPr marL="888955" indent="-487647" defTabSz="650197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 smtClean="0">
                <a:ea typeface="+mn-ea"/>
                <a:cs typeface="+mn-cs"/>
              </a:rPr>
              <a:t>Von </a:t>
            </a:r>
            <a:r>
              <a:rPr lang="en-US" sz="3600" dirty="0" err="1" smtClean="0">
                <a:ea typeface="+mn-ea"/>
                <a:cs typeface="+mn-cs"/>
              </a:rPr>
              <a:t>Kolliker</a:t>
            </a:r>
            <a:r>
              <a:rPr lang="en-US" sz="3600" dirty="0" smtClean="0">
                <a:ea typeface="+mn-ea"/>
                <a:cs typeface="+mn-cs"/>
              </a:rPr>
              <a:t>: </a:t>
            </a:r>
            <a:r>
              <a:rPr lang="en-US" sz="3600" dirty="0" err="1" smtClean="0">
                <a:ea typeface="+mn-ea"/>
                <a:cs typeface="+mn-cs"/>
              </a:rPr>
              <a:t>parásitos</a:t>
            </a:r>
            <a:r>
              <a:rPr lang="en-US" sz="3600" dirty="0" smtClean="0">
                <a:ea typeface="+mn-ea"/>
                <a:cs typeface="+mn-cs"/>
              </a:rPr>
              <a:t>, describe </a:t>
            </a:r>
            <a:r>
              <a:rPr lang="en-US" sz="3600" dirty="0" err="1" smtClean="0">
                <a:ea typeface="+mn-ea"/>
                <a:cs typeface="+mn-cs"/>
              </a:rPr>
              <a:t>espermatogénesis</a:t>
            </a:r>
            <a:endParaRPr lang="en-US" sz="3600" dirty="0" smtClean="0">
              <a:ea typeface="+mn-ea"/>
              <a:cs typeface="+mn-cs"/>
            </a:endParaRPr>
          </a:p>
          <a:p>
            <a:pPr marL="888955" indent="-487647" defTabSz="650197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 smtClean="0">
                <a:ea typeface="+mn-ea"/>
                <a:cs typeface="+mn-cs"/>
              </a:rPr>
              <a:t> </a:t>
            </a:r>
            <a:r>
              <a:rPr lang="en-US" sz="3600" dirty="0" err="1" smtClean="0">
                <a:ea typeface="+mn-ea"/>
                <a:cs typeface="+mn-cs"/>
              </a:rPr>
              <a:t>Hertwig</a:t>
            </a:r>
            <a:r>
              <a:rPr lang="en-US" sz="3600" dirty="0" smtClean="0">
                <a:ea typeface="+mn-ea"/>
                <a:cs typeface="+mn-cs"/>
              </a:rPr>
              <a:t> y </a:t>
            </a:r>
            <a:r>
              <a:rPr lang="en-US" sz="3600" dirty="0" err="1" smtClean="0">
                <a:ea typeface="+mn-ea"/>
                <a:cs typeface="+mn-cs"/>
              </a:rPr>
              <a:t>Fol</a:t>
            </a:r>
            <a:r>
              <a:rPr lang="en-US" sz="3600" dirty="0" smtClean="0">
                <a:ea typeface="+mn-ea"/>
                <a:cs typeface="+mn-cs"/>
              </a:rPr>
              <a:t> </a:t>
            </a:r>
            <a:r>
              <a:rPr lang="en-US" sz="3600" dirty="0" smtClean="0">
                <a:ea typeface="+mn-ea"/>
                <a:cs typeface="+mn-cs"/>
                <a:sym typeface="Wingdings"/>
              </a:rPr>
              <a:t> </a:t>
            </a:r>
            <a:r>
              <a:rPr lang="en-US" sz="3600" dirty="0" err="1" smtClean="0">
                <a:ea typeface="+mn-ea"/>
                <a:cs typeface="+mn-cs"/>
                <a:sym typeface="Wingdings"/>
              </a:rPr>
              <a:t>Erizos</a:t>
            </a:r>
            <a:r>
              <a:rPr lang="en-US" sz="3600" dirty="0" smtClean="0">
                <a:ea typeface="+mn-ea"/>
                <a:cs typeface="+mn-cs"/>
                <a:sym typeface="Wingdings"/>
              </a:rPr>
              <a:t> de mar..</a:t>
            </a:r>
            <a:endParaRPr lang="en-US" sz="3600" dirty="0" smtClean="0">
              <a:ea typeface="+mn-ea"/>
              <a:cs typeface="+mn-cs"/>
            </a:endParaRPr>
          </a:p>
        </p:txBody>
      </p:sp>
      <p:pic>
        <p:nvPicPr>
          <p:cNvPr id="4096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8" t="5508" r="5586" b="6354"/>
          <a:stretch>
            <a:fillRect/>
          </a:stretch>
        </p:blipFill>
        <p:spPr bwMode="auto">
          <a:xfrm>
            <a:off x="10044113" y="1219200"/>
            <a:ext cx="2936875" cy="754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Screen shot 2014-03-26 at 12.22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5181600"/>
            <a:ext cx="8763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1" descr="Screen shot 2014-03-16 at 1.53.1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88900"/>
            <a:ext cx="12344400" cy="901700"/>
          </a:xfrm>
        </p:spPr>
        <p:txBody>
          <a:bodyPr rtlCol="0">
            <a:normAutofit fontScale="90000"/>
          </a:bodyPr>
          <a:lstStyle/>
          <a:p>
            <a:pPr defTabSz="650197" eaLnBrk="1" fontAlgn="auto" hangingPunct="1">
              <a:spcAft>
                <a:spcPts val="0"/>
              </a:spcAft>
              <a:defRPr/>
            </a:pPr>
            <a:r>
              <a:rPr lang="en-US" sz="4800" dirty="0" err="1" smtClean="0">
                <a:ea typeface="+mj-ea"/>
                <a:cs typeface="+mj-cs"/>
              </a:rPr>
              <a:t>Estructura</a:t>
            </a:r>
            <a:r>
              <a:rPr lang="en-US" sz="4800" dirty="0" smtClean="0">
                <a:ea typeface="+mj-ea"/>
                <a:cs typeface="+mj-cs"/>
              </a:rPr>
              <a:t> de los </a:t>
            </a:r>
            <a:r>
              <a:rPr lang="en-US" sz="4800" dirty="0" err="1" smtClean="0">
                <a:ea typeface="+mj-ea"/>
                <a:cs typeface="+mj-cs"/>
              </a:rPr>
              <a:t>Gametos</a:t>
            </a:r>
            <a:r>
              <a:rPr lang="en-US" sz="4800" dirty="0" smtClean="0">
                <a:ea typeface="+mj-ea"/>
                <a:cs typeface="+mj-cs"/>
              </a:rPr>
              <a:t>  - </a:t>
            </a:r>
            <a:r>
              <a:rPr lang="en-US" sz="4800" dirty="0" err="1" smtClean="0">
                <a:ea typeface="+mj-ea"/>
                <a:cs typeface="+mj-cs"/>
              </a:rPr>
              <a:t>Espermatozoide</a:t>
            </a:r>
            <a:r>
              <a:rPr lang="en-US" sz="4800" dirty="0" smtClean="0">
                <a:ea typeface="+mj-ea"/>
                <a:cs typeface="+mj-cs"/>
              </a:rPr>
              <a:t/>
            </a:r>
            <a:br>
              <a:rPr lang="en-US" sz="4800" dirty="0" smtClean="0">
                <a:ea typeface="+mj-ea"/>
                <a:cs typeface="+mj-cs"/>
              </a:rPr>
            </a:br>
            <a:r>
              <a:rPr lang="en-US" sz="4800" dirty="0" err="1" smtClean="0">
                <a:ea typeface="+mj-ea"/>
                <a:cs typeface="+mj-cs"/>
              </a:rPr>
              <a:t>Anatomía</a:t>
            </a:r>
            <a:endParaRPr lang="en-US" sz="4800" dirty="0">
              <a:ea typeface="+mj-ea"/>
              <a:cs typeface="+mj-cs"/>
            </a:endParaRPr>
          </a:p>
        </p:txBody>
      </p:sp>
      <p:sp>
        <p:nvSpPr>
          <p:cNvPr id="43012" name="Rectangle 2"/>
          <p:cNvSpPr>
            <a:spLocks noGrp="1" noChangeArrowheads="1"/>
          </p:cNvSpPr>
          <p:nvPr>
            <p:ph idx="1"/>
          </p:nvPr>
        </p:nvSpPr>
        <p:spPr>
          <a:xfrm>
            <a:off x="76200" y="1181100"/>
            <a:ext cx="12928600" cy="8420100"/>
          </a:xfrm>
        </p:spPr>
        <p:txBody>
          <a:bodyPr/>
          <a:lstStyle/>
          <a:p>
            <a:pPr marL="887413" eaLnBrk="1" hangingPunct="1"/>
            <a:r>
              <a:rPr lang="en-US" sz="3600" dirty="0" err="1">
                <a:latin typeface="Calibri" charset="0"/>
              </a:rPr>
              <a:t>Núcleo</a:t>
            </a:r>
            <a:r>
              <a:rPr lang="en-US" sz="3600" dirty="0">
                <a:latin typeface="Calibri" charset="0"/>
              </a:rPr>
              <a:t> (n), </a:t>
            </a:r>
            <a:r>
              <a:rPr lang="en-US" sz="3600" dirty="0" err="1">
                <a:latin typeface="Calibri" charset="0"/>
              </a:rPr>
              <a:t>flagelo</a:t>
            </a:r>
            <a:r>
              <a:rPr lang="en-US" sz="3600" dirty="0">
                <a:latin typeface="Calibri" charset="0"/>
              </a:rPr>
              <a:t>, </a:t>
            </a:r>
            <a:r>
              <a:rPr lang="en-US" sz="3600" dirty="0" err="1">
                <a:latin typeface="Calibri" charset="0"/>
              </a:rPr>
              <a:t>saco</a:t>
            </a:r>
            <a:r>
              <a:rPr lang="en-US" sz="3600" dirty="0">
                <a:latin typeface="Calibri" charset="0"/>
              </a:rPr>
              <a:t> de </a:t>
            </a:r>
            <a:r>
              <a:rPr lang="en-US" sz="3600" dirty="0" err="1">
                <a:latin typeface="Calibri" charset="0"/>
              </a:rPr>
              <a:t>enzimas</a:t>
            </a:r>
            <a:endParaRPr lang="en-US" sz="3600" dirty="0">
              <a:latin typeface="Calibri" charset="0"/>
            </a:endParaRPr>
          </a:p>
          <a:p>
            <a:pPr marL="887413" eaLnBrk="1" hangingPunct="1"/>
            <a:r>
              <a:rPr lang="en-US" sz="3600" dirty="0" err="1">
                <a:latin typeface="Calibri" charset="0"/>
              </a:rPr>
              <a:t>Pierde</a:t>
            </a:r>
            <a:r>
              <a:rPr lang="en-US" sz="3600" dirty="0">
                <a:latin typeface="Calibri" charset="0"/>
              </a:rPr>
              <a:t> el </a:t>
            </a:r>
            <a:r>
              <a:rPr lang="en-US" sz="3600" dirty="0" err="1" smtClean="0">
                <a:latin typeface="Calibri" charset="0"/>
              </a:rPr>
              <a:t>citoplasme</a:t>
            </a:r>
            <a:endParaRPr lang="en-US" sz="3600" dirty="0" smtClean="0">
              <a:latin typeface="Calibri" charset="0"/>
            </a:endParaRPr>
          </a:p>
          <a:p>
            <a:pPr marL="887413" eaLnBrk="1" hangingPunct="1"/>
            <a:r>
              <a:rPr lang="en-US" sz="3600" dirty="0" err="1" smtClean="0">
                <a:latin typeface="Calibri" charset="0"/>
              </a:rPr>
              <a:t>Retiene</a:t>
            </a:r>
            <a:r>
              <a:rPr lang="en-US" sz="3600" dirty="0" smtClean="0">
                <a:latin typeface="Calibri" charset="0"/>
              </a:rPr>
              <a:t> </a:t>
            </a:r>
            <a:r>
              <a:rPr lang="en-US" sz="3600" dirty="0" err="1" smtClean="0">
                <a:latin typeface="Calibri" charset="0"/>
              </a:rPr>
              <a:t>orgánulos</a:t>
            </a:r>
            <a:r>
              <a:rPr lang="en-US" sz="3600" dirty="0" smtClean="0">
                <a:latin typeface="Calibri" charset="0"/>
              </a:rPr>
              <a:t> </a:t>
            </a:r>
            <a:r>
              <a:rPr lang="en-US" sz="3600" dirty="0" err="1">
                <a:latin typeface="Calibri" charset="0"/>
              </a:rPr>
              <a:t>necesarios</a:t>
            </a:r>
            <a:r>
              <a:rPr lang="en-US" sz="3600" dirty="0">
                <a:latin typeface="Calibri" charset="0"/>
              </a:rPr>
              <a:t> para </a:t>
            </a:r>
            <a:r>
              <a:rPr lang="en-US" sz="3600" dirty="0" err="1">
                <a:latin typeface="Calibri" charset="0"/>
              </a:rPr>
              <a:t>su</a:t>
            </a:r>
            <a:r>
              <a:rPr lang="en-US" sz="3600" dirty="0">
                <a:latin typeface="Calibri" charset="0"/>
              </a:rPr>
              <a:t> </a:t>
            </a:r>
            <a:r>
              <a:rPr lang="en-US" sz="3600" dirty="0" err="1">
                <a:latin typeface="Calibri" charset="0"/>
              </a:rPr>
              <a:t>función</a:t>
            </a:r>
            <a:endParaRPr lang="en-US" sz="3600" dirty="0">
              <a:latin typeface="Calibri" charset="0"/>
            </a:endParaRPr>
          </a:p>
          <a:p>
            <a:pPr marL="887413" eaLnBrk="1" hangingPunct="1"/>
            <a:r>
              <a:rPr lang="en-US" sz="3600" b="1" dirty="0" err="1">
                <a:latin typeface="Calibri" charset="0"/>
              </a:rPr>
              <a:t>Cabeza</a:t>
            </a:r>
            <a:endParaRPr lang="en-US" sz="3600" b="1" dirty="0">
              <a:latin typeface="Calibri" charset="0"/>
            </a:endParaRPr>
          </a:p>
          <a:p>
            <a:pPr marL="887413" eaLnBrk="1" hangingPunct="1"/>
            <a:r>
              <a:rPr lang="en-US" sz="3600" dirty="0" err="1">
                <a:latin typeface="Calibri" charset="0"/>
              </a:rPr>
              <a:t>Acrosoma</a:t>
            </a:r>
            <a:r>
              <a:rPr lang="en-US" sz="3600" dirty="0">
                <a:latin typeface="Calibri" charset="0"/>
              </a:rPr>
              <a:t> – </a:t>
            </a:r>
            <a:r>
              <a:rPr lang="en-US" sz="3600" dirty="0" err="1">
                <a:latin typeface="Calibri" charset="0"/>
              </a:rPr>
              <a:t>derivado</a:t>
            </a:r>
            <a:r>
              <a:rPr lang="en-US" sz="3600" dirty="0">
                <a:latin typeface="Calibri" charset="0"/>
              </a:rPr>
              <a:t> del Golgi, </a:t>
            </a:r>
            <a:r>
              <a:rPr lang="en-US" sz="3600" dirty="0" err="1">
                <a:latin typeface="Calibri" charset="0"/>
              </a:rPr>
              <a:t>membrana</a:t>
            </a:r>
            <a:r>
              <a:rPr lang="en-US" sz="3600" dirty="0">
                <a:latin typeface="Calibri" charset="0"/>
              </a:rPr>
              <a:t> de </a:t>
            </a:r>
            <a:r>
              <a:rPr lang="en-US" sz="3600" dirty="0" err="1">
                <a:latin typeface="Calibri" charset="0"/>
              </a:rPr>
              <a:t>reconocimiento</a:t>
            </a:r>
            <a:endParaRPr lang="en-US" sz="3600" dirty="0">
              <a:latin typeface="Calibri" charset="0"/>
            </a:endParaRPr>
          </a:p>
          <a:p>
            <a:pPr marL="887413" eaLnBrk="1" hangingPunct="1"/>
            <a:r>
              <a:rPr lang="en-US" sz="3600" dirty="0" err="1">
                <a:latin typeface="Calibri" charset="0"/>
              </a:rPr>
              <a:t>Proceso</a:t>
            </a:r>
            <a:r>
              <a:rPr lang="en-US" sz="3600" dirty="0">
                <a:latin typeface="Calibri" charset="0"/>
              </a:rPr>
              <a:t> </a:t>
            </a:r>
            <a:r>
              <a:rPr lang="en-US" sz="3600" dirty="0" err="1">
                <a:latin typeface="Calibri" charset="0"/>
              </a:rPr>
              <a:t>acrosomal</a:t>
            </a:r>
            <a:r>
              <a:rPr lang="en-US" sz="3600" dirty="0">
                <a:latin typeface="Calibri" charset="0"/>
              </a:rPr>
              <a:t> – </a:t>
            </a:r>
            <a:r>
              <a:rPr lang="en-US" sz="3600" dirty="0" err="1">
                <a:latin typeface="Calibri" charset="0"/>
              </a:rPr>
              <a:t>Actina</a:t>
            </a:r>
            <a:r>
              <a:rPr lang="en-US" sz="3600" dirty="0">
                <a:latin typeface="Calibri" charset="0"/>
              </a:rPr>
              <a:t> G</a:t>
            </a:r>
          </a:p>
        </p:txBody>
      </p:sp>
      <p:pic>
        <p:nvPicPr>
          <p:cNvPr id="4301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5641975"/>
            <a:ext cx="929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5400675"/>
            <a:ext cx="8915400" cy="434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Screen shot 2014-03-16 at 1.53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165100"/>
            <a:ext cx="12344400" cy="901700"/>
          </a:xfrm>
        </p:spPr>
        <p:txBody>
          <a:bodyPr rtlCol="0">
            <a:normAutofit fontScale="90000"/>
          </a:bodyPr>
          <a:lstStyle/>
          <a:p>
            <a:pPr defTabSz="650197" eaLnBrk="1" fontAlgn="auto" hangingPunct="1">
              <a:spcAft>
                <a:spcPts val="0"/>
              </a:spcAft>
              <a:defRPr/>
            </a:pPr>
            <a:r>
              <a:rPr lang="en-US" sz="4800" dirty="0" err="1" smtClean="0">
                <a:ea typeface="+mj-ea"/>
                <a:cs typeface="+mj-cs"/>
              </a:rPr>
              <a:t>Estructura</a:t>
            </a:r>
            <a:r>
              <a:rPr lang="en-US" sz="4800" dirty="0" smtClean="0">
                <a:ea typeface="+mj-ea"/>
                <a:cs typeface="+mj-cs"/>
              </a:rPr>
              <a:t> de los </a:t>
            </a:r>
            <a:r>
              <a:rPr lang="en-US" sz="4800" dirty="0" err="1" smtClean="0">
                <a:ea typeface="+mj-ea"/>
                <a:cs typeface="+mj-cs"/>
              </a:rPr>
              <a:t>Gametos</a:t>
            </a:r>
            <a:r>
              <a:rPr lang="en-US" sz="4800" dirty="0" smtClean="0">
                <a:ea typeface="+mj-ea"/>
                <a:cs typeface="+mj-cs"/>
              </a:rPr>
              <a:t>  - </a:t>
            </a:r>
            <a:r>
              <a:rPr lang="en-US" sz="4800" dirty="0" err="1" smtClean="0">
                <a:ea typeface="+mj-ea"/>
                <a:cs typeface="+mj-cs"/>
              </a:rPr>
              <a:t>Espermatozoide</a:t>
            </a:r>
            <a:r>
              <a:rPr lang="en-US" sz="4800" dirty="0" smtClean="0">
                <a:ea typeface="+mj-ea"/>
                <a:cs typeface="+mj-cs"/>
              </a:rPr>
              <a:t/>
            </a:r>
            <a:br>
              <a:rPr lang="en-US" sz="4800" dirty="0" smtClean="0">
                <a:ea typeface="+mj-ea"/>
                <a:cs typeface="+mj-cs"/>
              </a:rPr>
            </a:br>
            <a:r>
              <a:rPr lang="en-US" sz="4800" dirty="0" err="1" smtClean="0">
                <a:ea typeface="+mj-ea"/>
                <a:cs typeface="+mj-cs"/>
              </a:rPr>
              <a:t>Anatomía</a:t>
            </a:r>
            <a:endParaRPr lang="en-US" sz="4800" dirty="0">
              <a:ea typeface="+mj-ea"/>
              <a:cs typeface="+mj-cs"/>
            </a:endParaRPr>
          </a:p>
        </p:txBody>
      </p:sp>
      <p:sp>
        <p:nvSpPr>
          <p:cNvPr id="45059" name="Rectangle 2"/>
          <p:cNvSpPr>
            <a:spLocks noGrp="1" noChangeArrowheads="1"/>
          </p:cNvSpPr>
          <p:nvPr>
            <p:ph idx="1"/>
          </p:nvPr>
        </p:nvSpPr>
        <p:spPr>
          <a:xfrm>
            <a:off x="76200" y="1028700"/>
            <a:ext cx="9017000" cy="7277100"/>
          </a:xfrm>
        </p:spPr>
        <p:txBody>
          <a:bodyPr/>
          <a:lstStyle/>
          <a:p>
            <a:pPr marL="887413" eaLnBrk="1" hangingPunct="1"/>
            <a:r>
              <a:rPr lang="en-US" sz="3600" b="1" dirty="0" err="1">
                <a:latin typeface="Calibri" charset="0"/>
              </a:rPr>
              <a:t>Flagelo</a:t>
            </a:r>
            <a:r>
              <a:rPr lang="en-US" sz="3600" dirty="0">
                <a:latin typeface="Calibri" charset="0"/>
              </a:rPr>
              <a:t>:  </a:t>
            </a:r>
            <a:r>
              <a:rPr lang="en-US" sz="3600" dirty="0" err="1">
                <a:latin typeface="Calibri" charset="0"/>
              </a:rPr>
              <a:t>mecanismo</a:t>
            </a:r>
            <a:r>
              <a:rPr lang="en-US" sz="3600" dirty="0">
                <a:latin typeface="Calibri" charset="0"/>
              </a:rPr>
              <a:t>  de </a:t>
            </a:r>
            <a:r>
              <a:rPr lang="en-US" sz="3600" dirty="0" err="1">
                <a:latin typeface="Calibri" charset="0"/>
              </a:rPr>
              <a:t>propulsión</a:t>
            </a:r>
            <a:endParaRPr lang="en-US" sz="3600" dirty="0">
              <a:latin typeface="Calibri" charset="0"/>
            </a:endParaRPr>
          </a:p>
          <a:p>
            <a:pPr marL="887413" eaLnBrk="1" hangingPunct="1"/>
            <a:r>
              <a:rPr lang="en-US" sz="3600" dirty="0" err="1">
                <a:latin typeface="Calibri" charset="0"/>
              </a:rPr>
              <a:t>Axonema</a:t>
            </a:r>
            <a:r>
              <a:rPr lang="en-US" sz="3600" dirty="0">
                <a:latin typeface="Calibri" charset="0"/>
              </a:rPr>
              <a:t>: motor de propulsion, </a:t>
            </a:r>
            <a:r>
              <a:rPr lang="en-US" sz="3600" dirty="0" err="1">
                <a:latin typeface="Calibri" charset="0"/>
              </a:rPr>
              <a:t>microtúbulos</a:t>
            </a:r>
            <a:r>
              <a:rPr lang="en-US" sz="3600" dirty="0">
                <a:latin typeface="Calibri" charset="0"/>
              </a:rPr>
              <a:t>  </a:t>
            </a:r>
            <a:r>
              <a:rPr lang="en-US" sz="3600" dirty="0" err="1">
                <a:latin typeface="Calibri" charset="0"/>
              </a:rPr>
              <a:t>salen</a:t>
            </a:r>
            <a:r>
              <a:rPr lang="en-US" sz="3600" dirty="0">
                <a:latin typeface="Calibri" charset="0"/>
              </a:rPr>
              <a:t> del </a:t>
            </a:r>
            <a:r>
              <a:rPr lang="en-US" sz="3600" dirty="0" err="1">
                <a:latin typeface="Calibri" charset="0"/>
              </a:rPr>
              <a:t>centriólo</a:t>
            </a:r>
            <a:r>
              <a:rPr lang="en-US" sz="3600" dirty="0">
                <a:latin typeface="Calibri" charset="0"/>
              </a:rPr>
              <a:t>, </a:t>
            </a:r>
            <a:r>
              <a:rPr lang="en-US" sz="3600" dirty="0" err="1">
                <a:latin typeface="Calibri" charset="0"/>
              </a:rPr>
              <a:t>tubulina</a:t>
            </a:r>
            <a:endParaRPr lang="en-US" sz="3600" dirty="0">
              <a:latin typeface="Calibri" charset="0"/>
            </a:endParaRPr>
          </a:p>
          <a:p>
            <a:pPr marL="887413" eaLnBrk="1" hangingPunct="1"/>
            <a:r>
              <a:rPr lang="en-US" sz="3600" dirty="0" err="1">
                <a:latin typeface="Calibri" charset="0"/>
              </a:rPr>
              <a:t>Organización</a:t>
            </a:r>
            <a:r>
              <a:rPr lang="en-US" sz="3600" dirty="0">
                <a:latin typeface="Calibri" charset="0"/>
              </a:rPr>
              <a:t> 9+2 (</a:t>
            </a:r>
            <a:r>
              <a:rPr lang="en-US" sz="3600" dirty="0" err="1">
                <a:latin typeface="Calibri" charset="0"/>
              </a:rPr>
              <a:t>conservada</a:t>
            </a:r>
            <a:r>
              <a:rPr lang="en-US" sz="3600" dirty="0">
                <a:latin typeface="Calibri" charset="0"/>
              </a:rPr>
              <a:t>), </a:t>
            </a:r>
            <a:r>
              <a:rPr lang="en-US" sz="3600" dirty="0" err="1">
                <a:latin typeface="Calibri" charset="0"/>
              </a:rPr>
              <a:t>uno</a:t>
            </a:r>
            <a:r>
              <a:rPr lang="en-US" sz="3600" dirty="0">
                <a:latin typeface="Calibri" charset="0"/>
              </a:rPr>
              <a:t> de </a:t>
            </a:r>
            <a:r>
              <a:rPr lang="en-US" sz="3600" dirty="0" err="1">
                <a:latin typeface="Calibri" charset="0"/>
              </a:rPr>
              <a:t>cada</a:t>
            </a:r>
            <a:r>
              <a:rPr lang="en-US" sz="3600" dirty="0">
                <a:latin typeface="Calibri" charset="0"/>
              </a:rPr>
              <a:t> par </a:t>
            </a:r>
            <a:r>
              <a:rPr lang="en-US" sz="3600" dirty="0" err="1">
                <a:latin typeface="Calibri" charset="0"/>
              </a:rPr>
              <a:t>es</a:t>
            </a:r>
            <a:r>
              <a:rPr lang="en-US" sz="3600" dirty="0">
                <a:latin typeface="Calibri" charset="0"/>
              </a:rPr>
              <a:t> circular y el </a:t>
            </a:r>
            <a:r>
              <a:rPr lang="en-US" sz="3600" dirty="0" err="1">
                <a:latin typeface="Calibri" charset="0"/>
              </a:rPr>
              <a:t>otro</a:t>
            </a:r>
            <a:r>
              <a:rPr lang="en-US" sz="3600" dirty="0">
                <a:latin typeface="Calibri" charset="0"/>
              </a:rPr>
              <a:t> </a:t>
            </a:r>
            <a:r>
              <a:rPr lang="en-US" sz="3600" dirty="0" err="1">
                <a:latin typeface="Calibri" charset="0"/>
              </a:rPr>
              <a:t>es</a:t>
            </a:r>
            <a:r>
              <a:rPr lang="en-US" sz="3600" dirty="0">
                <a:latin typeface="Calibri" charset="0"/>
              </a:rPr>
              <a:t> C</a:t>
            </a:r>
          </a:p>
          <a:p>
            <a:pPr marL="887413" eaLnBrk="1" hangingPunct="1"/>
            <a:r>
              <a:rPr lang="en-US" sz="3600" dirty="0" err="1">
                <a:latin typeface="Calibri" charset="0"/>
              </a:rPr>
              <a:t>Dineína</a:t>
            </a:r>
            <a:r>
              <a:rPr lang="en-US" sz="3600" dirty="0">
                <a:latin typeface="Calibri" charset="0"/>
              </a:rPr>
              <a:t>: </a:t>
            </a:r>
            <a:r>
              <a:rPr lang="en-US" sz="3600" dirty="0" err="1">
                <a:latin typeface="Calibri" charset="0"/>
              </a:rPr>
              <a:t>ATPasa</a:t>
            </a:r>
            <a:r>
              <a:rPr lang="en-US" sz="3600" dirty="0">
                <a:latin typeface="Calibri" charset="0"/>
              </a:rPr>
              <a:t> </a:t>
            </a:r>
            <a:r>
              <a:rPr lang="en-US" sz="3600" dirty="0" err="1">
                <a:latin typeface="Calibri" charset="0"/>
              </a:rPr>
              <a:t>unida</a:t>
            </a:r>
            <a:r>
              <a:rPr lang="en-US" sz="3600" dirty="0">
                <a:latin typeface="Calibri" charset="0"/>
              </a:rPr>
              <a:t> a los </a:t>
            </a:r>
            <a:r>
              <a:rPr lang="en-US" sz="3600" dirty="0" err="1">
                <a:latin typeface="Calibri" charset="0"/>
              </a:rPr>
              <a:t>microtúbulos</a:t>
            </a:r>
            <a:endParaRPr lang="en-US" sz="3600" dirty="0">
              <a:latin typeface="Calibri" charset="0"/>
            </a:endParaRPr>
          </a:p>
          <a:p>
            <a:pPr marL="1457325" lvl="1" eaLnBrk="1" hangingPunct="1"/>
            <a:r>
              <a:rPr lang="en-US" sz="3000" dirty="0" err="1">
                <a:latin typeface="Calibri" charset="0"/>
              </a:rPr>
              <a:t>Triada</a:t>
            </a:r>
            <a:r>
              <a:rPr lang="en-US" sz="3000" dirty="0">
                <a:latin typeface="Calibri" charset="0"/>
              </a:rPr>
              <a:t> de </a:t>
            </a:r>
            <a:r>
              <a:rPr lang="en-US" sz="3000" dirty="0" err="1">
                <a:latin typeface="Calibri" charset="0"/>
              </a:rPr>
              <a:t>Kartagener</a:t>
            </a:r>
            <a:r>
              <a:rPr lang="en-US" sz="3000" dirty="0">
                <a:latin typeface="Calibri" charset="0"/>
              </a:rPr>
              <a:t>: </a:t>
            </a:r>
          </a:p>
          <a:p>
            <a:pPr marL="1457325" lvl="1" eaLnBrk="1" hangingPunct="1"/>
            <a:r>
              <a:rPr lang="en-US" sz="3000" dirty="0" err="1">
                <a:latin typeface="Calibri" charset="0"/>
              </a:rPr>
              <a:t>Estériles</a:t>
            </a:r>
            <a:r>
              <a:rPr lang="en-US" sz="3000" dirty="0">
                <a:latin typeface="Calibri" charset="0"/>
              </a:rPr>
              <a:t>, </a:t>
            </a:r>
            <a:r>
              <a:rPr lang="en-US" sz="3000" dirty="0" err="1">
                <a:latin typeface="Calibri" charset="0"/>
              </a:rPr>
              <a:t>condiciones</a:t>
            </a:r>
            <a:r>
              <a:rPr lang="en-US" sz="3000" dirty="0">
                <a:latin typeface="Calibri" charset="0"/>
              </a:rPr>
              <a:t> </a:t>
            </a:r>
            <a:r>
              <a:rPr lang="en-US" sz="3000" dirty="0" err="1">
                <a:latin typeface="Calibri" charset="0"/>
              </a:rPr>
              <a:t>bronquiales</a:t>
            </a:r>
            <a:r>
              <a:rPr lang="en-US" sz="3000" dirty="0">
                <a:latin typeface="Calibri" charset="0"/>
              </a:rPr>
              <a:t> </a:t>
            </a:r>
            <a:r>
              <a:rPr lang="en-US" sz="3000" i="1" dirty="0">
                <a:latin typeface="Calibri" charset="0"/>
              </a:rPr>
              <a:t>, </a:t>
            </a:r>
            <a:r>
              <a:rPr lang="en-US" sz="3000" i="1" dirty="0" err="1">
                <a:latin typeface="Calibri" charset="0"/>
              </a:rPr>
              <a:t>situs</a:t>
            </a:r>
            <a:r>
              <a:rPr lang="en-US" sz="3000" i="1" dirty="0">
                <a:latin typeface="Calibri" charset="0"/>
              </a:rPr>
              <a:t> </a:t>
            </a:r>
            <a:r>
              <a:rPr lang="en-US" sz="3000" i="1" dirty="0" err="1">
                <a:latin typeface="Calibri" charset="0"/>
              </a:rPr>
              <a:t>inversus</a:t>
            </a:r>
            <a:endParaRPr lang="en-US" sz="3000" i="1" dirty="0">
              <a:latin typeface="Calibri" charset="0"/>
            </a:endParaRPr>
          </a:p>
          <a:p>
            <a:pPr marL="887413" eaLnBrk="1" hangingPunct="1"/>
            <a:r>
              <a:rPr lang="en-US" sz="3600" dirty="0" err="1">
                <a:latin typeface="Calibri" charset="0"/>
              </a:rPr>
              <a:t>Capacitación</a:t>
            </a:r>
            <a:r>
              <a:rPr lang="en-US" sz="3600" dirty="0">
                <a:latin typeface="Calibri" charset="0"/>
              </a:rPr>
              <a:t> – </a:t>
            </a:r>
            <a:r>
              <a:rPr lang="en-US" sz="3600" dirty="0" err="1">
                <a:latin typeface="Calibri" charset="0"/>
              </a:rPr>
              <a:t>etapa</a:t>
            </a:r>
            <a:r>
              <a:rPr lang="en-US" sz="3600" dirty="0">
                <a:latin typeface="Calibri" charset="0"/>
              </a:rPr>
              <a:t> final </a:t>
            </a:r>
            <a:r>
              <a:rPr lang="en-US" sz="3600" dirty="0" err="1">
                <a:latin typeface="Calibri" charset="0"/>
              </a:rPr>
              <a:t>que</a:t>
            </a:r>
            <a:r>
              <a:rPr lang="en-US" sz="3600" dirty="0">
                <a:latin typeface="Calibri" charset="0"/>
              </a:rPr>
              <a:t> </a:t>
            </a:r>
            <a:r>
              <a:rPr lang="en-US" sz="3600" dirty="0" err="1">
                <a:latin typeface="Calibri" charset="0"/>
              </a:rPr>
              <a:t>ocurre</a:t>
            </a:r>
            <a:r>
              <a:rPr lang="en-US" sz="3600" dirty="0">
                <a:latin typeface="Calibri" charset="0"/>
              </a:rPr>
              <a:t> en el </a:t>
            </a:r>
            <a:r>
              <a:rPr lang="en-US" sz="3600" dirty="0" err="1">
                <a:latin typeface="Calibri" charset="0"/>
              </a:rPr>
              <a:t>tracto</a:t>
            </a:r>
            <a:r>
              <a:rPr lang="en-US" sz="3600" dirty="0">
                <a:latin typeface="Calibri" charset="0"/>
              </a:rPr>
              <a:t> </a:t>
            </a:r>
            <a:r>
              <a:rPr lang="en-US" sz="3600" dirty="0" err="1">
                <a:latin typeface="Calibri" charset="0"/>
              </a:rPr>
              <a:t>femenino</a:t>
            </a:r>
            <a:endParaRPr lang="en-US" sz="3600" dirty="0">
              <a:latin typeface="Calibri" charset="0"/>
            </a:endParaRPr>
          </a:p>
          <a:p>
            <a:pPr marL="887413" eaLnBrk="1" hangingPunct="1"/>
            <a:r>
              <a:rPr lang="en-US" sz="3600" dirty="0">
                <a:latin typeface="Calibri" charset="0"/>
              </a:rPr>
              <a:t>ATP: </a:t>
            </a:r>
            <a:r>
              <a:rPr lang="en-US" sz="3600" dirty="0" err="1">
                <a:latin typeface="Calibri" charset="0"/>
              </a:rPr>
              <a:t>proviene</a:t>
            </a:r>
            <a:r>
              <a:rPr lang="en-US" sz="3600" dirty="0">
                <a:latin typeface="Calibri" charset="0"/>
              </a:rPr>
              <a:t> de la </a:t>
            </a:r>
            <a:r>
              <a:rPr lang="en-US" sz="3600" dirty="0" err="1">
                <a:latin typeface="Calibri" charset="0"/>
              </a:rPr>
              <a:t>mitocondria</a:t>
            </a:r>
            <a:endParaRPr lang="en-US" sz="3600" dirty="0">
              <a:latin typeface="Calibri" charset="0"/>
            </a:endParaRPr>
          </a:p>
        </p:txBody>
      </p:sp>
      <p:pic>
        <p:nvPicPr>
          <p:cNvPr id="4506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5943600"/>
            <a:ext cx="405288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1981200"/>
            <a:ext cx="4064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Screen shot 2014-03-16 at 1.53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0"/>
            <a:ext cx="12344400" cy="901700"/>
          </a:xfrm>
        </p:spPr>
        <p:txBody>
          <a:bodyPr/>
          <a:lstStyle/>
          <a:p>
            <a:pPr eaLnBrk="1" hangingPunct="1"/>
            <a:r>
              <a:rPr lang="en-US" sz="4800">
                <a:latin typeface="Calibri" charset="0"/>
              </a:rPr>
              <a:t>Estructura de los Gametos  - Óvulo: Anatomía</a:t>
            </a:r>
          </a:p>
        </p:txBody>
      </p:sp>
      <p:sp>
        <p:nvSpPr>
          <p:cNvPr id="47107" name="Rectangle 2"/>
          <p:cNvSpPr>
            <a:spLocks noGrp="1" noChangeArrowheads="1"/>
          </p:cNvSpPr>
          <p:nvPr>
            <p:ph idx="1"/>
          </p:nvPr>
        </p:nvSpPr>
        <p:spPr>
          <a:xfrm>
            <a:off x="76200" y="876300"/>
            <a:ext cx="8712200" cy="8420100"/>
          </a:xfrm>
        </p:spPr>
        <p:txBody>
          <a:bodyPr/>
          <a:lstStyle/>
          <a:p>
            <a:pPr marL="887413" eaLnBrk="1" hangingPunct="1"/>
            <a:r>
              <a:rPr lang="en-US" sz="3600">
                <a:latin typeface="Calibri" charset="0"/>
              </a:rPr>
              <a:t>Ovocito – conserva todo el citoplasma y acumula mas (10KX el vol del esperm)</a:t>
            </a:r>
          </a:p>
          <a:p>
            <a:pPr marL="887413" eaLnBrk="1" hangingPunct="1"/>
            <a:r>
              <a:rPr lang="en-US" sz="3600">
                <a:latin typeface="Calibri" charset="0"/>
              </a:rPr>
              <a:t>Meiosis desiguales + síntesis de vitelo y otras reservas</a:t>
            </a:r>
          </a:p>
          <a:p>
            <a:pPr marL="887413" eaLnBrk="1" hangingPunct="1"/>
            <a:r>
              <a:rPr lang="en-US" sz="3600">
                <a:latin typeface="Calibri" charset="0"/>
              </a:rPr>
              <a:t>Proteínas nutrición:  (vitelo, proteinas y grasas)</a:t>
            </a:r>
          </a:p>
          <a:p>
            <a:pPr marL="887413" eaLnBrk="1" hangingPunct="1"/>
            <a:r>
              <a:rPr lang="en-US" sz="3600">
                <a:latin typeface="Calibri" charset="0"/>
              </a:rPr>
              <a:t>Ribosomas y tRNA: sintesis de proteina de novo (lampbrush chromosomes)</a:t>
            </a:r>
          </a:p>
          <a:p>
            <a:pPr marL="887413" eaLnBrk="1" hangingPunct="1"/>
            <a:r>
              <a:rPr lang="en-US" sz="3600">
                <a:latin typeface="Calibri" charset="0"/>
              </a:rPr>
              <a:t>mRNAs:  reprimidos hasta fecundación</a:t>
            </a:r>
          </a:p>
          <a:p>
            <a:pPr marL="887413" eaLnBrk="1" hangingPunct="1"/>
            <a:r>
              <a:rPr lang="en-US" sz="3600">
                <a:latin typeface="Calibri" charset="0"/>
              </a:rPr>
              <a:t>Factores morfogenéticos: TF, paracrinos</a:t>
            </a:r>
          </a:p>
          <a:p>
            <a:pPr marL="1457325" lvl="1" eaLnBrk="1" hangingPunct="1"/>
            <a:r>
              <a:rPr lang="en-US" sz="3000">
                <a:latin typeface="Calibri" charset="0"/>
              </a:rPr>
              <a:t>Localizados y eventualmente segregados</a:t>
            </a:r>
          </a:p>
          <a:p>
            <a:pPr marL="887413" eaLnBrk="1" hangingPunct="1"/>
            <a:r>
              <a:rPr lang="en-US" sz="3600">
                <a:latin typeface="Calibri" charset="0"/>
              </a:rPr>
              <a:t>Quimioprotectores</a:t>
            </a:r>
          </a:p>
          <a:p>
            <a:pPr marL="1457325" lvl="1" eaLnBrk="1" hangingPunct="1"/>
            <a:r>
              <a:rPr lang="en-US" sz="3000">
                <a:latin typeface="Calibri" charset="0"/>
              </a:rPr>
              <a:t>Filtros UV, sistema de reparacion de DNA, anticuerpos </a:t>
            </a:r>
          </a:p>
          <a:p>
            <a:pPr marL="887413" eaLnBrk="1" hangingPunct="1"/>
            <a:endParaRPr lang="en-US" sz="3600">
              <a:latin typeface="Calibri" charset="0"/>
            </a:endParaRPr>
          </a:p>
        </p:txBody>
      </p:sp>
      <p:pic>
        <p:nvPicPr>
          <p:cNvPr id="47108" name="Picture 4" descr="Screen shot 2014-03-16 at 3.52.5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0" y="2971800"/>
            <a:ext cx="449421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Screen shot 2014-03-16 at 1.53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0"/>
            <a:ext cx="12344400" cy="901700"/>
          </a:xfrm>
        </p:spPr>
        <p:txBody>
          <a:bodyPr/>
          <a:lstStyle/>
          <a:p>
            <a:pPr eaLnBrk="1" hangingPunct="1"/>
            <a:r>
              <a:rPr lang="en-US" sz="4800">
                <a:latin typeface="Calibri" charset="0"/>
              </a:rPr>
              <a:t>Estructura de los Gametos  - Ovulo: Anatomía</a:t>
            </a:r>
          </a:p>
        </p:txBody>
      </p:sp>
      <p:sp>
        <p:nvSpPr>
          <p:cNvPr id="49155" name="Rectangle 2"/>
          <p:cNvSpPr>
            <a:spLocks noGrp="1" noChangeArrowheads="1"/>
          </p:cNvSpPr>
          <p:nvPr>
            <p:ph idx="1"/>
          </p:nvPr>
        </p:nvSpPr>
        <p:spPr>
          <a:xfrm>
            <a:off x="76200" y="876300"/>
            <a:ext cx="12446000" cy="8420100"/>
          </a:xfrm>
        </p:spPr>
        <p:txBody>
          <a:bodyPr/>
          <a:lstStyle/>
          <a:p>
            <a:pPr marL="887413" eaLnBrk="1" hangingPunct="1"/>
            <a:r>
              <a:rPr lang="en-US" sz="3600" dirty="0" err="1">
                <a:latin typeface="Calibri" charset="0"/>
              </a:rPr>
              <a:t>Ovocito</a:t>
            </a:r>
            <a:r>
              <a:rPr lang="en-US" sz="3600" dirty="0">
                <a:latin typeface="Calibri" charset="0"/>
              </a:rPr>
              <a:t> – </a:t>
            </a:r>
            <a:r>
              <a:rPr lang="en-US" sz="3600" dirty="0" err="1">
                <a:latin typeface="Calibri" charset="0"/>
              </a:rPr>
              <a:t>conserva</a:t>
            </a:r>
            <a:r>
              <a:rPr lang="en-US" sz="3600" dirty="0">
                <a:latin typeface="Calibri" charset="0"/>
              </a:rPr>
              <a:t> </a:t>
            </a:r>
            <a:r>
              <a:rPr lang="en-US" sz="3600" dirty="0" err="1">
                <a:latin typeface="Calibri" charset="0"/>
              </a:rPr>
              <a:t>todo</a:t>
            </a:r>
            <a:r>
              <a:rPr lang="en-US" sz="3600" dirty="0">
                <a:latin typeface="Calibri" charset="0"/>
              </a:rPr>
              <a:t> el </a:t>
            </a:r>
            <a:r>
              <a:rPr lang="en-US" sz="3600" dirty="0" err="1">
                <a:latin typeface="Calibri" charset="0"/>
              </a:rPr>
              <a:t>citoplasma</a:t>
            </a:r>
            <a:r>
              <a:rPr lang="en-US" sz="3600" dirty="0">
                <a:latin typeface="Calibri" charset="0"/>
              </a:rPr>
              <a:t> y </a:t>
            </a:r>
            <a:r>
              <a:rPr lang="en-US" sz="3600" dirty="0" err="1">
                <a:latin typeface="Calibri" charset="0"/>
              </a:rPr>
              <a:t>acumula</a:t>
            </a:r>
            <a:r>
              <a:rPr lang="en-US" sz="3600" dirty="0">
                <a:latin typeface="Calibri" charset="0"/>
              </a:rPr>
              <a:t> mas (10KX el </a:t>
            </a:r>
            <a:r>
              <a:rPr lang="en-US" sz="3600" dirty="0" err="1">
                <a:latin typeface="Calibri" charset="0"/>
              </a:rPr>
              <a:t>vol</a:t>
            </a:r>
            <a:r>
              <a:rPr lang="en-US" sz="3600" dirty="0">
                <a:latin typeface="Calibri" charset="0"/>
              </a:rPr>
              <a:t> del </a:t>
            </a:r>
            <a:r>
              <a:rPr lang="en-US" sz="3600" dirty="0" err="1">
                <a:latin typeface="Calibri" charset="0"/>
              </a:rPr>
              <a:t>esperm</a:t>
            </a:r>
            <a:r>
              <a:rPr lang="en-US" sz="3600" dirty="0">
                <a:latin typeface="Calibri" charset="0"/>
              </a:rPr>
              <a:t>)</a:t>
            </a:r>
          </a:p>
          <a:p>
            <a:pPr marL="887413" eaLnBrk="1" hangingPunct="1"/>
            <a:r>
              <a:rPr lang="en-US" sz="3600" dirty="0" err="1">
                <a:latin typeface="Calibri" charset="0"/>
              </a:rPr>
              <a:t>Pronúcleo</a:t>
            </a:r>
            <a:r>
              <a:rPr lang="en-US" sz="3600" dirty="0">
                <a:latin typeface="Calibri" charset="0"/>
              </a:rPr>
              <a:t> </a:t>
            </a:r>
            <a:r>
              <a:rPr lang="en-US" sz="3600" dirty="0" err="1">
                <a:latin typeface="Calibri" charset="0"/>
              </a:rPr>
              <a:t>femenino</a:t>
            </a:r>
            <a:r>
              <a:rPr lang="en-US" sz="3600" dirty="0" smtClean="0">
                <a:latin typeface="Calibri" charset="0"/>
              </a:rPr>
              <a:t>: n</a:t>
            </a:r>
            <a:endParaRPr lang="en-US" sz="3600" dirty="0">
              <a:latin typeface="Calibri" charset="0"/>
            </a:endParaRPr>
          </a:p>
          <a:p>
            <a:pPr marL="887413" eaLnBrk="1" hangingPunct="1"/>
            <a:r>
              <a:rPr lang="en-US" sz="3600" dirty="0" err="1">
                <a:latin typeface="Calibri" charset="0"/>
              </a:rPr>
              <a:t>Haploide</a:t>
            </a:r>
            <a:r>
              <a:rPr lang="en-US" sz="3600" dirty="0">
                <a:latin typeface="Calibri" charset="0"/>
              </a:rPr>
              <a:t> en </a:t>
            </a:r>
            <a:r>
              <a:rPr lang="en-US" sz="3600" dirty="0" err="1">
                <a:latin typeface="Calibri" charset="0"/>
              </a:rPr>
              <a:t>algunos</a:t>
            </a:r>
            <a:r>
              <a:rPr lang="en-US" sz="3600" dirty="0">
                <a:latin typeface="Calibri" charset="0"/>
              </a:rPr>
              <a:t> (</a:t>
            </a:r>
            <a:r>
              <a:rPr lang="en-US" sz="3600" dirty="0" err="1">
                <a:latin typeface="Calibri" charset="0"/>
              </a:rPr>
              <a:t>ovulo</a:t>
            </a:r>
            <a:r>
              <a:rPr lang="en-US" sz="3600" dirty="0">
                <a:latin typeface="Calibri" charset="0"/>
              </a:rPr>
              <a:t>, </a:t>
            </a:r>
            <a:r>
              <a:rPr lang="en-US" sz="3600" dirty="0" err="1">
                <a:latin typeface="Calibri" charset="0"/>
              </a:rPr>
              <a:t>erizos</a:t>
            </a:r>
            <a:r>
              <a:rPr lang="en-US" sz="3600" dirty="0">
                <a:latin typeface="Calibri" charset="0"/>
              </a:rPr>
              <a:t>)</a:t>
            </a:r>
          </a:p>
          <a:p>
            <a:pPr marL="887413" eaLnBrk="1" hangingPunct="1"/>
            <a:r>
              <a:rPr lang="en-US" sz="3600" dirty="0" err="1">
                <a:latin typeface="Calibri" charset="0"/>
              </a:rPr>
              <a:t>Diploide</a:t>
            </a:r>
            <a:r>
              <a:rPr lang="en-US" sz="3600" dirty="0">
                <a:latin typeface="Calibri" charset="0"/>
              </a:rPr>
              <a:t> en </a:t>
            </a:r>
            <a:r>
              <a:rPr lang="en-US" sz="3600" dirty="0" err="1">
                <a:latin typeface="Calibri" charset="0"/>
              </a:rPr>
              <a:t>mamiferos</a:t>
            </a:r>
            <a:r>
              <a:rPr lang="en-US" sz="3600" dirty="0">
                <a:latin typeface="Calibri" charset="0"/>
              </a:rPr>
              <a:t> (</a:t>
            </a:r>
            <a:r>
              <a:rPr lang="en-US" sz="3600" dirty="0" err="1">
                <a:latin typeface="Calibri" charset="0"/>
              </a:rPr>
              <a:t>ovocito</a:t>
            </a:r>
            <a:r>
              <a:rPr lang="en-US" sz="3600" dirty="0">
                <a:latin typeface="Calibri" charset="0"/>
              </a:rPr>
              <a:t>)</a:t>
            </a:r>
            <a:endParaRPr lang="en-US" sz="3000" dirty="0">
              <a:latin typeface="Calibri" charset="0"/>
            </a:endParaRPr>
          </a:p>
          <a:p>
            <a:pPr marL="887413" eaLnBrk="1" hangingPunct="1"/>
            <a:endParaRPr lang="en-US" sz="3600" dirty="0">
              <a:latin typeface="Calibri" charset="0"/>
            </a:endParaRPr>
          </a:p>
        </p:txBody>
      </p:sp>
      <p:pic>
        <p:nvPicPr>
          <p:cNvPr id="4915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t="7388"/>
          <a:stretch>
            <a:fillRect/>
          </a:stretch>
        </p:blipFill>
        <p:spPr bwMode="auto">
          <a:xfrm>
            <a:off x="1647825" y="4419600"/>
            <a:ext cx="113569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4-03-26 at 12.26.2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4419600"/>
            <a:ext cx="1047591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Screen shot 2014-03-16 at 3.52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050" y="2619008"/>
            <a:ext cx="5539550" cy="469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1" name="Picture 1" descr="Screen shot 2014-03-16 at 1.53.1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00" y="4763"/>
            <a:ext cx="1689100" cy="97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0"/>
            <a:ext cx="12344400" cy="901700"/>
          </a:xfrm>
        </p:spPr>
        <p:txBody>
          <a:bodyPr/>
          <a:lstStyle/>
          <a:p>
            <a:pPr eaLnBrk="1" hangingPunct="1"/>
            <a:r>
              <a:rPr lang="en-US" sz="4800">
                <a:latin typeface="Calibri" charset="0"/>
              </a:rPr>
              <a:t>Estructura de los Gametos  - Óvulo: Anatomía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>
            <p:ph idx="1"/>
          </p:nvPr>
        </p:nvSpPr>
        <p:spPr>
          <a:xfrm>
            <a:off x="76200" y="876300"/>
            <a:ext cx="7797800" cy="8420100"/>
          </a:xfrm>
        </p:spPr>
        <p:txBody>
          <a:bodyPr/>
          <a:lstStyle/>
          <a:p>
            <a:pPr marL="887413" eaLnBrk="1" hangingPunct="1">
              <a:defRPr/>
            </a:pPr>
            <a:r>
              <a:rPr lang="en-US" sz="3600" dirty="0" err="1">
                <a:latin typeface="Calibri" charset="0"/>
              </a:rPr>
              <a:t>Ovocito</a:t>
            </a:r>
            <a:r>
              <a:rPr lang="en-US" sz="3600" dirty="0">
                <a:latin typeface="Calibri" charset="0"/>
              </a:rPr>
              <a:t> </a:t>
            </a:r>
            <a:r>
              <a:rPr lang="en-US" sz="3600" dirty="0" smtClean="0">
                <a:latin typeface="Calibri" charset="0"/>
              </a:rPr>
              <a:t>–</a:t>
            </a:r>
            <a:r>
              <a:rPr lang="en-US" sz="3600" dirty="0" err="1" smtClean="0">
                <a:latin typeface="Calibri" charset="0"/>
              </a:rPr>
              <a:t>membranas</a:t>
            </a:r>
            <a:r>
              <a:rPr lang="en-US" sz="3600" dirty="0" smtClean="0">
                <a:latin typeface="Calibri" charset="0"/>
              </a:rPr>
              <a:t>:</a:t>
            </a:r>
          </a:p>
          <a:p>
            <a:pPr marL="971550" indent="-571500" eaLnBrk="1" hangingPunct="1">
              <a:buFontTx/>
              <a:buChar char="-"/>
              <a:defRPr/>
            </a:pPr>
            <a:r>
              <a:rPr lang="en-US" sz="3600" dirty="0" err="1" smtClean="0">
                <a:latin typeface="Calibri" charset="0"/>
              </a:rPr>
              <a:t>Regula</a:t>
            </a:r>
            <a:r>
              <a:rPr lang="en-US" sz="3600" dirty="0" smtClean="0">
                <a:latin typeface="Calibri" charset="0"/>
              </a:rPr>
              <a:t> el </a:t>
            </a:r>
            <a:r>
              <a:rPr lang="en-US" sz="3600" dirty="0" err="1" smtClean="0">
                <a:latin typeface="Calibri" charset="0"/>
              </a:rPr>
              <a:t>flujo</a:t>
            </a:r>
            <a:r>
              <a:rPr lang="en-US" sz="3600" dirty="0" smtClean="0">
                <a:latin typeface="Calibri" charset="0"/>
              </a:rPr>
              <a:t> de </a:t>
            </a:r>
            <a:r>
              <a:rPr lang="en-US" sz="3600" dirty="0" err="1" smtClean="0">
                <a:latin typeface="Calibri" charset="0"/>
              </a:rPr>
              <a:t>iones</a:t>
            </a:r>
            <a:r>
              <a:rPr lang="en-US" sz="3600" dirty="0" smtClean="0">
                <a:latin typeface="Calibri" charset="0"/>
              </a:rPr>
              <a:t> </a:t>
            </a:r>
            <a:r>
              <a:rPr lang="en-US" sz="3600" dirty="0" err="1" smtClean="0">
                <a:latin typeface="Calibri" charset="0"/>
              </a:rPr>
              <a:t>durante</a:t>
            </a:r>
            <a:r>
              <a:rPr lang="en-US" sz="3600" dirty="0" smtClean="0">
                <a:latin typeface="Calibri" charset="0"/>
              </a:rPr>
              <a:t> </a:t>
            </a:r>
            <a:r>
              <a:rPr lang="en-US" sz="3600" dirty="0" err="1" smtClean="0">
                <a:latin typeface="Calibri" charset="0"/>
              </a:rPr>
              <a:t>fecundación</a:t>
            </a:r>
            <a:endParaRPr lang="en-US" sz="3600" dirty="0" smtClean="0">
              <a:latin typeface="Calibri" charset="0"/>
            </a:endParaRPr>
          </a:p>
          <a:p>
            <a:pPr marL="857250" indent="-457200" eaLnBrk="1" hangingPunct="1">
              <a:buFontTx/>
              <a:buChar char="-"/>
              <a:defRPr/>
            </a:pPr>
            <a:r>
              <a:rPr lang="en-US" sz="3600" dirty="0" smtClean="0">
                <a:latin typeface="Calibri" charset="0"/>
              </a:rPr>
              <a:t>-Se </a:t>
            </a:r>
            <a:r>
              <a:rPr lang="en-US" sz="3600" dirty="0" err="1" smtClean="0">
                <a:latin typeface="Calibri" charset="0"/>
              </a:rPr>
              <a:t>funde</a:t>
            </a:r>
            <a:r>
              <a:rPr lang="en-US" sz="3600" dirty="0" smtClean="0">
                <a:latin typeface="Calibri" charset="0"/>
              </a:rPr>
              <a:t> con la del </a:t>
            </a:r>
            <a:r>
              <a:rPr lang="en-US" sz="3600" dirty="0" err="1" smtClean="0">
                <a:latin typeface="Calibri" charset="0"/>
              </a:rPr>
              <a:t>espermatozoide</a:t>
            </a:r>
            <a:endParaRPr lang="en-US" sz="3600" dirty="0">
              <a:latin typeface="Calibri" charset="0"/>
            </a:endParaRPr>
          </a:p>
          <a:p>
            <a:pPr marL="857250" indent="-457200" eaLnBrk="1" hangingPunct="1">
              <a:buFontTx/>
              <a:buChar char="-"/>
              <a:defRPr/>
            </a:pPr>
            <a:r>
              <a:rPr lang="en-US" sz="3600" dirty="0" err="1" smtClean="0">
                <a:latin typeface="Calibri" charset="0"/>
              </a:rPr>
              <a:t>Membrana</a:t>
            </a:r>
            <a:r>
              <a:rPr lang="en-US" sz="3600" dirty="0" smtClean="0">
                <a:latin typeface="Calibri" charset="0"/>
              </a:rPr>
              <a:t> </a:t>
            </a:r>
            <a:r>
              <a:rPr lang="en-US" sz="3600" dirty="0" err="1" smtClean="0">
                <a:latin typeface="Calibri" charset="0"/>
              </a:rPr>
              <a:t>vitelina</a:t>
            </a:r>
            <a:r>
              <a:rPr lang="en-US" sz="3600" dirty="0" smtClean="0">
                <a:latin typeface="Calibri" charset="0"/>
              </a:rPr>
              <a:t> (</a:t>
            </a:r>
            <a:r>
              <a:rPr lang="en-US" sz="3600" dirty="0" err="1" smtClean="0">
                <a:latin typeface="Calibri" charset="0"/>
              </a:rPr>
              <a:t>invertebrados</a:t>
            </a:r>
            <a:r>
              <a:rPr lang="en-US" sz="3600" dirty="0" smtClean="0">
                <a:latin typeface="Calibri" charset="0"/>
              </a:rPr>
              <a:t>)</a:t>
            </a:r>
          </a:p>
          <a:p>
            <a:pPr marL="857250" indent="-457200" eaLnBrk="1" hangingPunct="1">
              <a:buFontTx/>
              <a:buChar char="-"/>
              <a:defRPr/>
            </a:pPr>
            <a:r>
              <a:rPr lang="en-US" sz="3600" dirty="0" err="1" smtClean="0">
                <a:latin typeface="Calibri" charset="0"/>
              </a:rPr>
              <a:t>Glucoproteínas</a:t>
            </a:r>
            <a:r>
              <a:rPr lang="en-US" sz="3600" dirty="0" smtClean="0">
                <a:latin typeface="Calibri" charset="0"/>
              </a:rPr>
              <a:t>, </a:t>
            </a:r>
            <a:r>
              <a:rPr lang="en-US" sz="3600" dirty="0" err="1" smtClean="0">
                <a:latin typeface="Calibri" charset="0"/>
              </a:rPr>
              <a:t>extensiones</a:t>
            </a:r>
            <a:r>
              <a:rPr lang="en-US" sz="3600" dirty="0" smtClean="0">
                <a:latin typeface="Calibri" charset="0"/>
              </a:rPr>
              <a:t> de </a:t>
            </a:r>
            <a:r>
              <a:rPr lang="en-US" sz="3600" dirty="0" err="1" smtClean="0">
                <a:latin typeface="Calibri" charset="0"/>
              </a:rPr>
              <a:t>otras</a:t>
            </a:r>
            <a:r>
              <a:rPr lang="en-US" sz="3600" dirty="0" smtClean="0">
                <a:latin typeface="Calibri" charset="0"/>
              </a:rPr>
              <a:t> </a:t>
            </a:r>
            <a:r>
              <a:rPr lang="en-US" sz="3600" dirty="0" err="1" smtClean="0">
                <a:latin typeface="Calibri" charset="0"/>
              </a:rPr>
              <a:t>proteínas</a:t>
            </a:r>
            <a:r>
              <a:rPr lang="en-US" sz="3600" dirty="0" smtClean="0">
                <a:latin typeface="Calibri" charset="0"/>
              </a:rPr>
              <a:t> de la </a:t>
            </a:r>
            <a:r>
              <a:rPr lang="en-US" sz="3600" dirty="0" err="1" smtClean="0">
                <a:latin typeface="Calibri" charset="0"/>
              </a:rPr>
              <a:t>membrana</a:t>
            </a:r>
            <a:r>
              <a:rPr lang="en-US" sz="3600" dirty="0" smtClean="0">
                <a:latin typeface="Calibri" charset="0"/>
              </a:rPr>
              <a:t> </a:t>
            </a:r>
            <a:r>
              <a:rPr lang="en-US" sz="3600" dirty="0" err="1" smtClean="0">
                <a:latin typeface="Calibri" charset="0"/>
              </a:rPr>
              <a:t>celular</a:t>
            </a:r>
            <a:r>
              <a:rPr lang="en-US" sz="3600" dirty="0" smtClean="0">
                <a:latin typeface="Calibri" charset="0"/>
              </a:rPr>
              <a:t> y </a:t>
            </a:r>
            <a:r>
              <a:rPr lang="en-US" sz="3600" dirty="0" err="1" smtClean="0">
                <a:latin typeface="Calibri" charset="0"/>
              </a:rPr>
              <a:t>adhesiones</a:t>
            </a:r>
            <a:r>
              <a:rPr lang="en-US" sz="3600" dirty="0" smtClean="0">
                <a:latin typeface="Calibri" charset="0"/>
              </a:rPr>
              <a:t> entre </a:t>
            </a:r>
            <a:r>
              <a:rPr lang="en-US" sz="3600" dirty="0" err="1" smtClean="0">
                <a:latin typeface="Calibri" charset="0"/>
              </a:rPr>
              <a:t>ambas</a:t>
            </a:r>
            <a:r>
              <a:rPr lang="en-US" sz="3600" dirty="0" smtClean="0">
                <a:latin typeface="Calibri" charset="0"/>
              </a:rPr>
              <a:t> </a:t>
            </a:r>
            <a:r>
              <a:rPr lang="en-US" sz="3600" dirty="0" err="1" smtClean="0">
                <a:latin typeface="Calibri" charset="0"/>
              </a:rPr>
              <a:t>membranas</a:t>
            </a:r>
            <a:endParaRPr lang="en-US" sz="3600" dirty="0" smtClean="0">
              <a:latin typeface="Calibri" charset="0"/>
            </a:endParaRPr>
          </a:p>
          <a:p>
            <a:pPr marL="857250" indent="-457200" eaLnBrk="1" hangingPunct="1">
              <a:buFontTx/>
              <a:buChar char="-"/>
              <a:defRPr/>
            </a:pPr>
            <a:r>
              <a:rPr lang="en-US" sz="3600" dirty="0" smtClean="0">
                <a:latin typeface="Calibri" charset="0"/>
              </a:rPr>
              <a:t>(Jelly coat): </a:t>
            </a:r>
            <a:r>
              <a:rPr lang="en-US" sz="3600" dirty="0" err="1" smtClean="0">
                <a:latin typeface="Calibri" charset="0"/>
              </a:rPr>
              <a:t>Gelatina</a:t>
            </a:r>
            <a:r>
              <a:rPr lang="en-US" sz="3600" dirty="0" smtClean="0">
                <a:latin typeface="Calibri" charset="0"/>
              </a:rPr>
              <a:t> -</a:t>
            </a:r>
            <a:r>
              <a:rPr lang="en-US" sz="3600" dirty="0" err="1">
                <a:latin typeface="Calibri" charset="0"/>
              </a:rPr>
              <a:t>f</a:t>
            </a:r>
            <a:r>
              <a:rPr lang="en-US" sz="3600" dirty="0" err="1" smtClean="0">
                <a:latin typeface="Calibri" charset="0"/>
              </a:rPr>
              <a:t>uera</a:t>
            </a:r>
            <a:r>
              <a:rPr lang="en-US" sz="3600" dirty="0" smtClean="0">
                <a:latin typeface="Calibri" charset="0"/>
              </a:rPr>
              <a:t> de la </a:t>
            </a:r>
            <a:r>
              <a:rPr lang="en-US" sz="3600" dirty="0" err="1" smtClean="0">
                <a:latin typeface="Calibri" charset="0"/>
              </a:rPr>
              <a:t>vitelina</a:t>
            </a:r>
            <a:endParaRPr lang="en-US" sz="3600" dirty="0" smtClean="0">
              <a:latin typeface="Calibri" charset="0"/>
            </a:endParaRPr>
          </a:p>
          <a:p>
            <a:pPr marL="857250" indent="-457200" eaLnBrk="1" hangingPunct="1">
              <a:buFontTx/>
              <a:buChar char="-"/>
              <a:defRPr/>
            </a:pPr>
            <a:r>
              <a:rPr lang="en-US" sz="3600" dirty="0" err="1" smtClean="0">
                <a:latin typeface="Calibri" charset="0"/>
              </a:rPr>
              <a:t>Atraer</a:t>
            </a:r>
            <a:r>
              <a:rPr lang="en-US" sz="3600" dirty="0" smtClean="0">
                <a:latin typeface="Calibri" charset="0"/>
              </a:rPr>
              <a:t>  y </a:t>
            </a:r>
            <a:r>
              <a:rPr lang="en-US" sz="3600" dirty="0" err="1" smtClean="0">
                <a:latin typeface="Calibri" charset="0"/>
              </a:rPr>
              <a:t>activar</a:t>
            </a:r>
            <a:r>
              <a:rPr lang="en-US" sz="3600" dirty="0" smtClean="0">
                <a:latin typeface="Calibri" charset="0"/>
              </a:rPr>
              <a:t> al </a:t>
            </a:r>
            <a:r>
              <a:rPr lang="en-US" sz="3600" dirty="0" err="1" smtClean="0">
                <a:latin typeface="Calibri" charset="0"/>
              </a:rPr>
              <a:t>espermatozoide</a:t>
            </a:r>
            <a:endParaRPr lang="en-US" sz="3600" dirty="0" smtClean="0">
              <a:latin typeface="Calibri" charset="0"/>
            </a:endParaRPr>
          </a:p>
          <a:p>
            <a:pPr marL="400050" indent="0" eaLnBrk="1" hangingPunct="1">
              <a:buFont typeface="Arial" charset="0"/>
              <a:buNone/>
              <a:defRPr/>
            </a:pPr>
            <a:endParaRPr lang="en-US" sz="3400" dirty="0">
              <a:latin typeface="Calibri" charset="0"/>
            </a:endParaRPr>
          </a:p>
          <a:p>
            <a:pPr marL="887413" eaLnBrk="1" hangingPunct="1">
              <a:defRPr/>
            </a:pPr>
            <a:endParaRPr lang="en-US" sz="3600" dirty="0">
              <a:latin typeface="Calibri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hoto - Horizontal">
  <a:themeElements>
    <a:clrScheme name="">
      <a:dk1>
        <a:srgbClr val="808080"/>
      </a:dk1>
      <a:lt1>
        <a:srgbClr val="FEFEFE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9D9D9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EFEFE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EFEFE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, Bullets &amp; Photo">
  <a:themeElements>
    <a:clrScheme name="">
      <a:dk1>
        <a:srgbClr val="808080"/>
      </a:dk1>
      <a:lt1>
        <a:srgbClr val="FEFEFE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9D9D9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EFEFE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EFEFE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hoto - Horizontal Reflection">
  <a:themeElements>
    <a:clrScheme name="">
      <a:dk1>
        <a:srgbClr val="808080"/>
      </a:dk1>
      <a:lt1>
        <a:srgbClr val="FEFEFE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9D9D9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EFEFE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EFEFE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hoto - Vertical">
  <a:themeElements>
    <a:clrScheme name="">
      <a:dk1>
        <a:srgbClr val="808080"/>
      </a:dk1>
      <a:lt1>
        <a:srgbClr val="FEFEFE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9D9D9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EFEFE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EFEFE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hoto - Vertical Reflection">
  <a:themeElements>
    <a:clrScheme name="">
      <a:dk1>
        <a:srgbClr val="808080"/>
      </a:dk1>
      <a:lt1>
        <a:srgbClr val="FEFEFE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9D9D9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EFEFE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EFEFE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- Top">
  <a:themeElements>
    <a:clrScheme name="">
      <a:dk1>
        <a:srgbClr val="808080"/>
      </a:dk1>
      <a:lt1>
        <a:srgbClr val="FEFEFE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9D9D9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EFEFE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EFEFE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lank">
  <a:themeElements>
    <a:clrScheme name="">
      <a:dk1>
        <a:srgbClr val="808080"/>
      </a:dk1>
      <a:lt1>
        <a:srgbClr val="FEFEFE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9D9D9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EFEFE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EFEFE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itle - Center">
  <a:themeElements>
    <a:clrScheme name="">
      <a:dk1>
        <a:srgbClr val="808080"/>
      </a:dk1>
      <a:lt1>
        <a:srgbClr val="FEFEFE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9D9D9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EFEFE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EFEFE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Bullets">
  <a:themeElements>
    <a:clrScheme name="">
      <a:dk1>
        <a:srgbClr val="808080"/>
      </a:dk1>
      <a:lt1>
        <a:srgbClr val="FEFEFE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9D9D9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EFEFE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EFEFE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Bullets - Right">
  <a:themeElements>
    <a:clrScheme name="">
      <a:dk1>
        <a:srgbClr val="808080"/>
      </a:dk1>
      <a:lt1>
        <a:srgbClr val="FEFEFE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9D9D9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EFEFE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EFEFE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6340</TotalTime>
  <Pages>0</Pages>
  <Words>3189</Words>
  <Characters>0</Characters>
  <Application>Microsoft Macintosh PowerPoint</Application>
  <PresentationFormat>Custom</PresentationFormat>
  <Lines>0</Lines>
  <Paragraphs>523</Paragraphs>
  <Slides>34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34</vt:i4>
      </vt:variant>
    </vt:vector>
  </HeadingPairs>
  <TitlesOfParts>
    <vt:vector size="54" baseType="lpstr">
      <vt:lpstr>ＭＳ Ｐゴシック</vt:lpstr>
      <vt:lpstr>ヒラギノ角ゴ ProN W3</vt:lpstr>
      <vt:lpstr>Arial</vt:lpstr>
      <vt:lpstr>Calibri</vt:lpstr>
      <vt:lpstr>Cambria</vt:lpstr>
      <vt:lpstr>Gill Sans</vt:lpstr>
      <vt:lpstr>Lucida Grande</vt:lpstr>
      <vt:lpstr>Wingdings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- Center</vt:lpstr>
      <vt:lpstr>Bullets</vt:lpstr>
      <vt:lpstr>Title &amp; Bullets - Right</vt:lpstr>
      <vt:lpstr>Title, Bullets &amp; Photo</vt:lpstr>
      <vt:lpstr>Adjacency</vt:lpstr>
      <vt:lpstr>Office Theme</vt:lpstr>
      <vt:lpstr>Biología del Desarrollo     Fecundación</vt:lpstr>
      <vt:lpstr>Objetivos</vt:lpstr>
      <vt:lpstr>Introducción</vt:lpstr>
      <vt:lpstr>Estructura de los Gametos  - Espermatozoide</vt:lpstr>
      <vt:lpstr>Estructura de los Gametos  - Espermatozoide Anatomía</vt:lpstr>
      <vt:lpstr>Estructura de los Gametos  - Espermatozoide Anatomía</vt:lpstr>
      <vt:lpstr>Estructura de los Gametos  - Óvulo: Anatomía</vt:lpstr>
      <vt:lpstr>Estructura de los Gametos  - Ovulo: Anatomía</vt:lpstr>
      <vt:lpstr>Estructura de los Gametos  - Óvulo: Anatomía</vt:lpstr>
      <vt:lpstr>Estructura de los Gametos  - Óvulo: Anatomía</vt:lpstr>
      <vt:lpstr>Reconocimiento Huevo/Espermatozoide</vt:lpstr>
      <vt:lpstr>Reconocimiento Huevo/Espermatozoide</vt:lpstr>
      <vt:lpstr>Reconocimiento Huevo/Espermatozoide</vt:lpstr>
      <vt:lpstr>Reconocimiento Huevo/Espermatozoide</vt:lpstr>
      <vt:lpstr>Reconocimiento Huevo/Espermatozoide</vt:lpstr>
      <vt:lpstr>Reconocimiento Huevo/Espermatozoide: Fusion</vt:lpstr>
      <vt:lpstr>Polispermia: Bloqueos: Rápido vs Lento</vt:lpstr>
      <vt:lpstr>Polispermia: Bloqueos: Rápidos vs Lento</vt:lpstr>
      <vt:lpstr>Activacion del Metabolismo</vt:lpstr>
      <vt:lpstr>Polispermia: Bloqueos: Rápidos vs Lento</vt:lpstr>
      <vt:lpstr>Activación del Metabolismo</vt:lpstr>
      <vt:lpstr>Rol de IP2-3 en Activación del Metabolismo</vt:lpstr>
      <vt:lpstr>Liberación de Ca2+ Intracelular</vt:lpstr>
      <vt:lpstr>Cuales son los efectos de la liberación del Ca2+</vt:lpstr>
      <vt:lpstr>Rol de IP2-3 en Activación del Metabolismo</vt:lpstr>
      <vt:lpstr>Activación del Metabolismo</vt:lpstr>
      <vt:lpstr>Mamíferos: Fecundación Interna</vt:lpstr>
      <vt:lpstr>Mamiferos: Fecundación Interna</vt:lpstr>
      <vt:lpstr>Mamiferos: Fecundación Interna</vt:lpstr>
      <vt:lpstr>Mamiferos: Fecundación Interna</vt:lpstr>
      <vt:lpstr>MamiferosL Fecundación Interna</vt:lpstr>
      <vt:lpstr>Mamiferos: Fecundación Interna</vt:lpstr>
      <vt:lpstr>Mamíferos: Fecundación Interna</vt:lpstr>
      <vt:lpstr>Mamiferos: Fecundación Interna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Biología del Desarrollo</dc:title>
  <dc:subject/>
  <dc:creator/>
  <cp:keywords/>
  <dc:description/>
  <cp:lastModifiedBy>Microsoft Office User</cp:lastModifiedBy>
  <cp:revision>221</cp:revision>
  <dcterms:modified xsi:type="dcterms:W3CDTF">2019-03-25T14:29:13Z</dcterms:modified>
</cp:coreProperties>
</file>