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1"/>
  </p:sldMasterIdLst>
  <p:notesMasterIdLst>
    <p:notesMasterId r:id="rId19"/>
  </p:notesMasterIdLst>
  <p:sldIdLst>
    <p:sldId id="256" r:id="rId2"/>
    <p:sldId id="257" r:id="rId3"/>
    <p:sldId id="296" r:id="rId4"/>
    <p:sldId id="259" r:id="rId5"/>
    <p:sldId id="297" r:id="rId6"/>
    <p:sldId id="280" r:id="rId7"/>
    <p:sldId id="264" r:id="rId8"/>
    <p:sldId id="265" r:id="rId9"/>
    <p:sldId id="267" r:id="rId10"/>
    <p:sldId id="298" r:id="rId11"/>
    <p:sldId id="279" r:id="rId12"/>
    <p:sldId id="300" r:id="rId13"/>
    <p:sldId id="301" r:id="rId14"/>
    <p:sldId id="303" r:id="rId15"/>
    <p:sldId id="276" r:id="rId16"/>
    <p:sldId id="30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8"/>
    <p:restoredTop sz="75132"/>
  </p:normalViewPr>
  <p:slideViewPr>
    <p:cSldViewPr snapToGrid="0" snapToObjects="1">
      <p:cViewPr varScale="1">
        <p:scale>
          <a:sx n="45" d="100"/>
          <a:sy n="45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4B99-8A72-B745-952B-F4EDB108977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795B-C979-2049-A7C6-2BF7F1F9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iguales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organismos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celullas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Vertical de padre a </a:t>
            </a:r>
            <a:r>
              <a:rPr lang="en-US" baseline="0" dirty="0" err="1" smtClean="0"/>
              <a:t>hijos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6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7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3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9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52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6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9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59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8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4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272E-3852-7646-8065-6233B721B7D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04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reload=9&amp;v=NWLgcApXij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hyperlink" Target="https://www.youtube.com/watch?reload=9&amp;v=NWLgcApXij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E3246-C5A0-FB4E-B8F4-C2BB70F56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751" y="1400309"/>
            <a:ext cx="11125200" cy="29678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Lab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11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Purificaci</a:t>
            </a: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ón</a:t>
            </a:r>
            <a:r>
              <a:rPr lang="en-US" sz="4900" dirty="0" smtClean="0">
                <a:solidFill>
                  <a:schemeClr val="accent1">
                    <a:satMod val="150000"/>
                  </a:schemeClr>
                </a:solidFill>
              </a:rPr>
              <a:t> de </a:t>
            </a: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Glutation</a:t>
            </a:r>
            <a:r>
              <a:rPr lang="en-US" sz="4900" dirty="0" smtClean="0">
                <a:solidFill>
                  <a:schemeClr val="accent1">
                    <a:satMod val="150000"/>
                  </a:schemeClr>
                </a:solidFill>
              </a:rPr>
              <a:t>-S-</a:t>
            </a: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Transferasa</a:t>
            </a:r>
            <a:r>
              <a:rPr lang="en-US" sz="4900" dirty="0" smtClean="0">
                <a:solidFill>
                  <a:schemeClr val="accent1">
                    <a:satMod val="150000"/>
                  </a:schemeClr>
                </a:solidFill>
              </a:rPr>
              <a:t> (GST) de </a:t>
            </a: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Schistosoma</a:t>
            </a:r>
            <a:r>
              <a:rPr lang="en-US" sz="49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mansoni</a:t>
            </a:r>
            <a:r>
              <a:rPr lang="en-US" sz="49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mediante</a:t>
            </a:r>
            <a:r>
              <a:rPr lang="en-US" sz="49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cromatografia</a:t>
            </a:r>
            <a:r>
              <a:rPr lang="en-US" sz="4900" dirty="0" smtClean="0">
                <a:solidFill>
                  <a:schemeClr val="accent1">
                    <a:satMod val="150000"/>
                  </a:schemeClr>
                </a:solidFill>
              </a:rPr>
              <a:t> de </a:t>
            </a:r>
            <a:r>
              <a:rPr lang="en-US" sz="4900" dirty="0" err="1" smtClean="0">
                <a:solidFill>
                  <a:schemeClr val="accent1">
                    <a:satMod val="150000"/>
                  </a:schemeClr>
                </a:solidFill>
              </a:rPr>
              <a:t>afinidad</a:t>
            </a:r>
            <a:r>
              <a:rPr lang="en-US" sz="4900" dirty="0" smtClean="0">
                <a:solidFill>
                  <a:schemeClr val="accent1">
                    <a:satMod val="150000"/>
                  </a:schemeClr>
                </a:solidFill>
              </a:rPr>
              <a:t> (13)</a:t>
            </a:r>
            <a:endParaRPr lang="en-US" sz="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6E7806-71F9-F844-B11B-91028B1DF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600768"/>
            <a:ext cx="9448800" cy="1800031"/>
          </a:xfrm>
        </p:spPr>
        <p:txBody>
          <a:bodyPr>
            <a:normAutofit fontScale="32500" lnSpcReduction="20000"/>
          </a:bodyPr>
          <a:lstStyle/>
          <a:p>
            <a:r>
              <a:rPr lang="es-PR" altLang="en-US" sz="9600" dirty="0">
                <a:ea typeface="ＭＳ Ｐゴシック" panose="020B0600070205080204" pitchFamily="34" charset="-128"/>
              </a:rPr>
              <a:t>Biol 3908 </a:t>
            </a:r>
            <a:r>
              <a:rPr lang="mr-IN" altLang="en-US" sz="9600" dirty="0">
                <a:ea typeface="ＭＳ Ｐゴシック" panose="020B0600070205080204" pitchFamily="34" charset="-128"/>
              </a:rPr>
              <a:t>–</a:t>
            </a:r>
            <a:r>
              <a:rPr lang="es-PR" altLang="en-US" sz="9600" dirty="0">
                <a:ea typeface="ＭＳ Ｐゴシック" panose="020B0600070205080204" pitchFamily="34" charset="-128"/>
              </a:rPr>
              <a:t> Lab Biolog</a:t>
            </a:r>
            <a:r>
              <a:rPr lang="en-US" altLang="en-US" sz="9600" dirty="0" err="1">
                <a:ea typeface="ＭＳ Ｐゴシック" panose="020B0600070205080204" pitchFamily="34" charset="-128"/>
              </a:rPr>
              <a:t>ía</a:t>
            </a:r>
            <a:r>
              <a:rPr lang="en-US" altLang="en-US" sz="9600" dirty="0">
                <a:ea typeface="ＭＳ Ｐゴシック" panose="020B0600070205080204" pitchFamily="34" charset="-128"/>
              </a:rPr>
              <a:t> Molecular</a:t>
            </a:r>
            <a:endParaRPr lang="es-PR" altLang="en-US" sz="9600" dirty="0">
              <a:ea typeface="ＭＳ Ｐゴシック" panose="020B0600070205080204" pitchFamily="34" charset="-128"/>
            </a:endParaRPr>
          </a:p>
          <a:p>
            <a:r>
              <a:rPr lang="es-PR" altLang="en-US" sz="9600" dirty="0">
                <a:ea typeface="ＭＳ Ｐゴシック" panose="020B0600070205080204" pitchFamily="34" charset="-128"/>
              </a:rPr>
              <a:t>José A. Cardé-Serrano, PhD</a:t>
            </a:r>
          </a:p>
          <a:p>
            <a:r>
              <a:rPr lang="es-PR" altLang="en-US" sz="9600" dirty="0">
                <a:ea typeface="ＭＳ Ｐゴシック" panose="020B0600070205080204" pitchFamily="34" charset="-128"/>
              </a:rPr>
              <a:t>Departamento de Biolog</a:t>
            </a:r>
            <a:r>
              <a:rPr lang="en-US" altLang="en-US" sz="9600" dirty="0" err="1">
                <a:ea typeface="ＭＳ Ｐゴシック" panose="020B0600070205080204" pitchFamily="34" charset="-128"/>
              </a:rPr>
              <a:t>ía</a:t>
            </a:r>
            <a:endParaRPr lang="es-PR" altLang="en-US" sz="9600" dirty="0">
              <a:ea typeface="ＭＳ Ｐゴシック" panose="020B0600070205080204" pitchFamily="34" charset="-128"/>
            </a:endParaRPr>
          </a:p>
          <a:p>
            <a:r>
              <a:rPr lang="es-PR" altLang="en-US" sz="9600" dirty="0">
                <a:ea typeface="ＭＳ Ｐゴシック" panose="020B0600070205080204" pitchFamily="34" charset="-128"/>
              </a:rPr>
              <a:t>UPR Arecibo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A5F43EA-A7C7-2247-8887-292109D929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0124"/>
            <a:ext cx="8610600" cy="1673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s-P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" name="Picture 6" descr="mage result for upr arecibo">
            <a:extLst>
              <a:ext uri="{FF2B5EF4-FFF2-40B4-BE49-F238E27FC236}">
                <a16:creationId xmlns:a16="http://schemas.microsoft.com/office/drawing/2014/main" xmlns="" id="{9726DF43-6980-6C4C-8584-EBD019F9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6498"/>
            <a:ext cx="1521502" cy="15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6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36789" y="835747"/>
            <a:ext cx="11669486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6. </a:t>
            </a:r>
            <a:r>
              <a:rPr lang="en-US" sz="2400" dirty="0" err="1" smtClean="0"/>
              <a:t>Mientras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muestra</a:t>
            </a:r>
            <a:r>
              <a:rPr lang="en-US" sz="2400" dirty="0"/>
              <a:t> se </a:t>
            </a:r>
            <a:r>
              <a:rPr lang="en-US" sz="2400" dirty="0" err="1"/>
              <a:t>centrifuga</a:t>
            </a:r>
            <a:r>
              <a:rPr lang="en-US" sz="2400" dirty="0"/>
              <a:t>, prepare la </a:t>
            </a:r>
            <a:r>
              <a:rPr lang="en-US" sz="2400" dirty="0" err="1"/>
              <a:t>resina</a:t>
            </a:r>
            <a:r>
              <a:rPr lang="en-US" sz="2400" dirty="0"/>
              <a:t> de </a:t>
            </a:r>
            <a:r>
              <a:rPr lang="en-US" sz="2400" dirty="0" err="1"/>
              <a:t>Agarosa</a:t>
            </a:r>
            <a:r>
              <a:rPr lang="en-US" sz="2400" dirty="0"/>
              <a:t> + </a:t>
            </a:r>
            <a:r>
              <a:rPr lang="en-US" sz="2400" dirty="0" err="1"/>
              <a:t>Glutatión</a:t>
            </a:r>
            <a:r>
              <a:rPr lang="en-US" sz="2400" dirty="0"/>
              <a:t> a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utilizada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 smtClean="0"/>
              <a:t>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) Con </a:t>
            </a:r>
            <a:r>
              <a:rPr lang="en-US" sz="2400" dirty="0"/>
              <a:t>mucho </a:t>
            </a:r>
            <a:r>
              <a:rPr lang="en-US" sz="2400" dirty="0" err="1"/>
              <a:t>cuidado</a:t>
            </a:r>
            <a:r>
              <a:rPr lang="en-US" sz="2400" dirty="0"/>
              <a:t>, </a:t>
            </a:r>
            <a:r>
              <a:rPr lang="en-US" sz="2400" dirty="0" err="1"/>
              <a:t>utilizando</a:t>
            </a:r>
            <a:r>
              <a:rPr lang="en-US" sz="2400" dirty="0"/>
              <a:t> la P200, </a:t>
            </a:r>
            <a:r>
              <a:rPr lang="en-US" sz="2400" dirty="0" err="1"/>
              <a:t>remueva</a:t>
            </a:r>
            <a:r>
              <a:rPr lang="en-US" sz="2400" dirty="0"/>
              <a:t> el </a:t>
            </a:r>
            <a:r>
              <a:rPr lang="en-US" sz="2400" dirty="0" err="1"/>
              <a:t>sobrenadante</a:t>
            </a:r>
            <a:r>
              <a:rPr lang="en-US" sz="2400" dirty="0"/>
              <a:t> y </a:t>
            </a:r>
            <a:r>
              <a:rPr lang="en-US" sz="2400" dirty="0" err="1"/>
              <a:t>añada</a:t>
            </a:r>
            <a:r>
              <a:rPr lang="en-US" sz="2400" dirty="0"/>
              <a:t> 100 </a:t>
            </a:r>
            <a:r>
              <a:rPr lang="en-US" sz="2400" dirty="0" err="1"/>
              <a:t>μl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b="1" dirty="0" err="1"/>
              <a:t>Solución</a:t>
            </a:r>
            <a:r>
              <a:rPr lang="en-US" sz="2400" b="1" dirty="0"/>
              <a:t> A. </a:t>
            </a:r>
            <a:endParaRPr lang="en-US" sz="2400" b="1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f) </a:t>
            </a:r>
            <a:r>
              <a:rPr lang="en-US" sz="2400" dirty="0" err="1" smtClean="0"/>
              <a:t>Centrifugue</a:t>
            </a:r>
            <a:r>
              <a:rPr lang="en-US" sz="2400" dirty="0" smtClean="0"/>
              <a:t> </a:t>
            </a:r>
            <a:r>
              <a:rPr lang="en-US" sz="2400" dirty="0" err="1"/>
              <a:t>nuevamente</a:t>
            </a:r>
            <a:r>
              <a:rPr lang="en-US" sz="2400" dirty="0"/>
              <a:t> a 2,500 RPM </a:t>
            </a:r>
            <a:r>
              <a:rPr lang="en-US" sz="2400" dirty="0" err="1"/>
              <a:t>por</a:t>
            </a:r>
            <a:r>
              <a:rPr lang="en-US" sz="2400" dirty="0"/>
              <a:t> 1 </a:t>
            </a:r>
            <a:r>
              <a:rPr lang="en-US" sz="2400" dirty="0" err="1"/>
              <a:t>minuto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g) </a:t>
            </a:r>
            <a:r>
              <a:rPr lang="en-US" sz="2400" dirty="0" err="1" smtClean="0"/>
              <a:t>Repita</a:t>
            </a:r>
            <a:r>
              <a:rPr lang="en-US" sz="2400" dirty="0" smtClean="0"/>
              <a:t> </a:t>
            </a:r>
            <a:r>
              <a:rPr lang="en-US" sz="2400" dirty="0"/>
              <a:t>los </a:t>
            </a:r>
            <a:r>
              <a:rPr lang="en-US" sz="2400" dirty="0" err="1"/>
              <a:t>pasos</a:t>
            </a:r>
            <a:r>
              <a:rPr lang="en-US" sz="2400" dirty="0"/>
              <a:t> e y f.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h) </a:t>
            </a:r>
            <a:r>
              <a:rPr lang="en-US" sz="2400" dirty="0" err="1" smtClean="0"/>
              <a:t>Remueva</a:t>
            </a:r>
            <a:r>
              <a:rPr lang="en-US" sz="2400" dirty="0" smtClean="0"/>
              <a:t> </a:t>
            </a:r>
            <a:r>
              <a:rPr lang="en-US" sz="2400" dirty="0" err="1"/>
              <a:t>nuevamente</a:t>
            </a:r>
            <a:r>
              <a:rPr lang="en-US" sz="2400" dirty="0"/>
              <a:t> el </a:t>
            </a:r>
            <a:r>
              <a:rPr lang="en-US" sz="2400" dirty="0" err="1"/>
              <a:t>sobrenadante</a:t>
            </a:r>
            <a:r>
              <a:rPr lang="en-US" sz="2400" dirty="0"/>
              <a:t> y </a:t>
            </a:r>
            <a:r>
              <a:rPr lang="en-US" sz="2400" dirty="0" err="1"/>
              <a:t>añada</a:t>
            </a:r>
            <a:r>
              <a:rPr lang="en-US" sz="2400" dirty="0"/>
              <a:t> 50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b="1" dirty="0" err="1"/>
              <a:t>Solución</a:t>
            </a:r>
            <a:r>
              <a:rPr lang="en-US" sz="2400" b="1" dirty="0"/>
              <a:t> A </a:t>
            </a:r>
            <a:r>
              <a:rPr lang="en-US" sz="2400" dirty="0"/>
              <a:t>y </a:t>
            </a:r>
            <a:r>
              <a:rPr lang="en-US" sz="2400" dirty="0" err="1"/>
              <a:t>coloque</a:t>
            </a:r>
            <a:r>
              <a:rPr lang="en-US" sz="2400" dirty="0"/>
              <a:t> el </a:t>
            </a:r>
            <a:r>
              <a:rPr lang="en-US" sz="2400" dirty="0" err="1" smtClean="0"/>
              <a:t>microtubo</a:t>
            </a:r>
            <a:r>
              <a:rPr lang="en-US" sz="2400" dirty="0" smtClean="0"/>
              <a:t> </a:t>
            </a:r>
            <a:r>
              <a:rPr lang="en-US" sz="2400" dirty="0"/>
              <a:t>en </a:t>
            </a:r>
            <a:r>
              <a:rPr lang="en-US" sz="2400" dirty="0" err="1"/>
              <a:t>hielo</a:t>
            </a:r>
            <a:r>
              <a:rPr lang="en-US" sz="2400" dirty="0"/>
              <a:t> hasta </a:t>
            </a:r>
            <a:r>
              <a:rPr lang="en-US" sz="2400" dirty="0" err="1"/>
              <a:t>que</a:t>
            </a:r>
            <a:r>
              <a:rPr lang="en-US" sz="2400" dirty="0"/>
              <a:t> sea </a:t>
            </a:r>
            <a:r>
              <a:rPr lang="en-US" sz="2400" dirty="0" err="1"/>
              <a:t>utilizada</a:t>
            </a:r>
            <a:r>
              <a:rPr lang="en-US" sz="2400" dirty="0"/>
              <a:t> la </a:t>
            </a:r>
            <a:r>
              <a:rPr lang="en-US" sz="2400" dirty="0" err="1"/>
              <a:t>resina</a:t>
            </a:r>
            <a:r>
              <a:rPr lang="en-US" sz="2400" dirty="0"/>
              <a:t>. 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0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676275" y="687884"/>
            <a:ext cx="11144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7.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/>
              <a:t>vez</a:t>
            </a:r>
            <a:r>
              <a:rPr lang="en-US" sz="2400" dirty="0"/>
              <a:t> </a:t>
            </a:r>
            <a:r>
              <a:rPr lang="en-US" sz="2400" dirty="0" err="1"/>
              <a:t>concluida</a:t>
            </a:r>
            <a:r>
              <a:rPr lang="en-US" sz="2400" dirty="0"/>
              <a:t> la </a:t>
            </a:r>
            <a:r>
              <a:rPr lang="en-US" sz="2400" dirty="0" err="1"/>
              <a:t>centrifugación</a:t>
            </a:r>
            <a:r>
              <a:rPr lang="en-US" sz="2400" dirty="0"/>
              <a:t> del </a:t>
            </a:r>
            <a:r>
              <a:rPr lang="en-US" sz="2400" dirty="0" err="1"/>
              <a:t>lisado</a:t>
            </a:r>
            <a:r>
              <a:rPr lang="en-US" sz="2400" dirty="0"/>
              <a:t> en el </a:t>
            </a:r>
            <a:r>
              <a:rPr lang="en-US" sz="2400" dirty="0" err="1"/>
              <a:t>paso</a:t>
            </a:r>
            <a:r>
              <a:rPr lang="en-US" sz="2400" dirty="0"/>
              <a:t> 5, </a:t>
            </a:r>
            <a:r>
              <a:rPr lang="en-US" sz="2400" dirty="0" err="1"/>
              <a:t>transfiera</a:t>
            </a:r>
            <a:r>
              <a:rPr lang="en-US" sz="2400" dirty="0"/>
              <a:t> 100 </a:t>
            </a:r>
            <a:r>
              <a:rPr lang="en-US" sz="2400" dirty="0" err="1"/>
              <a:t>μl</a:t>
            </a:r>
            <a:r>
              <a:rPr lang="en-US" sz="2400" dirty="0"/>
              <a:t> del </a:t>
            </a:r>
            <a:r>
              <a:rPr lang="en-US" sz="2400" dirty="0" err="1" smtClean="0"/>
              <a:t>sobrenadante</a:t>
            </a:r>
            <a:r>
              <a:rPr lang="en-US" sz="2400" dirty="0" smtClean="0"/>
              <a:t> </a:t>
            </a:r>
            <a:r>
              <a:rPr lang="en-US" sz="2400" dirty="0"/>
              <a:t>a un </a:t>
            </a:r>
            <a:r>
              <a:rPr lang="en-US" sz="2400" dirty="0" err="1"/>
              <a:t>microtubo</a:t>
            </a:r>
            <a:r>
              <a:rPr lang="en-US" sz="2400" dirty="0"/>
              <a:t> de 1.5 ml e </a:t>
            </a:r>
            <a:r>
              <a:rPr lang="en-US" sz="2400" dirty="0" err="1"/>
              <a:t>identifique</a:t>
            </a:r>
            <a:r>
              <a:rPr lang="en-US" sz="2400" dirty="0"/>
              <a:t> el </a:t>
            </a:r>
            <a:r>
              <a:rPr lang="en-US" sz="2400" dirty="0" err="1"/>
              <a:t>tubo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‘</a:t>
            </a:r>
            <a:r>
              <a:rPr lang="en-US" sz="2400" i="1" dirty="0" err="1"/>
              <a:t>Lisado</a:t>
            </a:r>
            <a:r>
              <a:rPr lang="en-US" sz="2400" i="1" dirty="0"/>
              <a:t> </a:t>
            </a:r>
            <a:r>
              <a:rPr lang="en-US" sz="2400" i="1" dirty="0" err="1"/>
              <a:t>celular</a:t>
            </a:r>
            <a:r>
              <a:rPr lang="en-US" sz="2400" i="1" dirty="0"/>
              <a:t>.</a:t>
            </a:r>
            <a:r>
              <a:rPr lang="en-US" sz="2400" dirty="0"/>
              <a:t>’ 74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Transfiera</a:t>
            </a:r>
            <a:r>
              <a:rPr lang="en-US" sz="2400" dirty="0" smtClean="0"/>
              <a:t> </a:t>
            </a:r>
            <a:r>
              <a:rPr lang="en-US" sz="2400" dirty="0"/>
              <a:t>los </a:t>
            </a:r>
            <a:r>
              <a:rPr lang="en-US" sz="2400" dirty="0" err="1"/>
              <a:t>sobrenadantes</a:t>
            </a:r>
            <a:r>
              <a:rPr lang="en-US" sz="2400" dirty="0"/>
              <a:t> de los </a:t>
            </a:r>
            <a:r>
              <a:rPr lang="en-US" sz="2400" dirty="0" err="1"/>
              <a:t>cuatro</a:t>
            </a:r>
            <a:r>
              <a:rPr lang="en-US" sz="2400" dirty="0"/>
              <a:t> </a:t>
            </a:r>
            <a:r>
              <a:rPr lang="en-US" sz="2400" dirty="0" err="1"/>
              <a:t>tubos</a:t>
            </a:r>
            <a:r>
              <a:rPr lang="en-US" sz="2400" dirty="0"/>
              <a:t> a un solo </a:t>
            </a:r>
            <a:r>
              <a:rPr lang="en-US" sz="2400" dirty="0" err="1"/>
              <a:t>tubo</a:t>
            </a:r>
            <a:r>
              <a:rPr lang="en-US" sz="2400" dirty="0"/>
              <a:t> </a:t>
            </a:r>
            <a:r>
              <a:rPr lang="en-US" sz="2400" dirty="0" err="1"/>
              <a:t>cónico</a:t>
            </a:r>
            <a:r>
              <a:rPr lang="en-US" sz="2400" dirty="0"/>
              <a:t> de 15 ml.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9. </a:t>
            </a:r>
            <a:r>
              <a:rPr lang="en-US" sz="2400" dirty="0" err="1" smtClean="0"/>
              <a:t>Resuspenda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resina</a:t>
            </a:r>
            <a:r>
              <a:rPr lang="en-US" sz="2400" dirty="0"/>
              <a:t> al 50% y </a:t>
            </a:r>
            <a:r>
              <a:rPr lang="en-US" sz="2400" dirty="0" err="1"/>
              <a:t>utilizando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punta</a:t>
            </a:r>
            <a:r>
              <a:rPr lang="en-US" sz="2400" dirty="0"/>
              <a:t> de </a:t>
            </a:r>
            <a:r>
              <a:rPr lang="en-US" sz="2400" dirty="0" err="1"/>
              <a:t>pipeta</a:t>
            </a:r>
            <a:r>
              <a:rPr lang="en-US" sz="2400" dirty="0"/>
              <a:t> con la </a:t>
            </a:r>
            <a:r>
              <a:rPr lang="en-US" sz="2400" dirty="0" err="1"/>
              <a:t>punta</a:t>
            </a:r>
            <a:r>
              <a:rPr lang="en-US" sz="2400" dirty="0"/>
              <a:t> </a:t>
            </a:r>
            <a:r>
              <a:rPr lang="en-US" sz="2400" dirty="0" err="1"/>
              <a:t>cortada</a:t>
            </a:r>
            <a:r>
              <a:rPr lang="en-US" sz="2400" dirty="0"/>
              <a:t>, </a:t>
            </a:r>
            <a:r>
              <a:rPr lang="en-US" sz="2400" dirty="0" err="1" smtClean="0"/>
              <a:t>transfiera</a:t>
            </a:r>
            <a:r>
              <a:rPr lang="en-US" sz="2400" dirty="0" smtClean="0"/>
              <a:t> </a:t>
            </a:r>
            <a:r>
              <a:rPr lang="en-US" sz="2400" dirty="0"/>
              <a:t>los 100 </a:t>
            </a:r>
            <a:r>
              <a:rPr lang="en-US" sz="2400" dirty="0" err="1"/>
              <a:t>μl</a:t>
            </a:r>
            <a:r>
              <a:rPr lang="en-US" sz="2400" dirty="0"/>
              <a:t> </a:t>
            </a:r>
            <a:r>
              <a:rPr lang="en-US" sz="2400" dirty="0" err="1"/>
              <a:t>directamente</a:t>
            </a:r>
            <a:r>
              <a:rPr lang="en-US" sz="2400" dirty="0"/>
              <a:t> al </a:t>
            </a:r>
            <a:r>
              <a:rPr lang="en-US" sz="2400" dirty="0" err="1"/>
              <a:t>tubo</a:t>
            </a:r>
            <a:r>
              <a:rPr lang="en-US" sz="2400" dirty="0"/>
              <a:t> </a:t>
            </a:r>
            <a:r>
              <a:rPr lang="en-US" sz="2400" dirty="0" err="1"/>
              <a:t>cónico</a:t>
            </a:r>
            <a:r>
              <a:rPr lang="en-US" sz="2400" dirty="0"/>
              <a:t> con los 6 ml de </a:t>
            </a:r>
            <a:r>
              <a:rPr lang="en-US" sz="2400" dirty="0" err="1"/>
              <a:t>lisado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10. </a:t>
            </a:r>
            <a:r>
              <a:rPr lang="en-US" sz="2400" dirty="0" err="1" smtClean="0"/>
              <a:t>Incube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muestra</a:t>
            </a:r>
            <a:r>
              <a:rPr lang="en-US" sz="2400" dirty="0"/>
              <a:t> con la </a:t>
            </a:r>
            <a:r>
              <a:rPr lang="en-US" sz="2400" dirty="0" err="1"/>
              <a:t>resina</a:t>
            </a:r>
            <a:r>
              <a:rPr lang="en-US" sz="2400" dirty="0"/>
              <a:t> 4°C con </a:t>
            </a:r>
            <a:r>
              <a:rPr lang="en-US" sz="2400" dirty="0" err="1"/>
              <a:t>rotación</a:t>
            </a:r>
            <a:r>
              <a:rPr lang="en-US" sz="2400" dirty="0"/>
              <a:t>, </a:t>
            </a:r>
            <a:r>
              <a:rPr lang="en-US" sz="2400" dirty="0" err="1"/>
              <a:t>por</a:t>
            </a:r>
            <a:r>
              <a:rPr lang="en-US" sz="2400" dirty="0"/>
              <a:t> 1 hora.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11. </a:t>
            </a:r>
            <a:r>
              <a:rPr lang="en-US" sz="2400" dirty="0" err="1" smtClean="0"/>
              <a:t>Luego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terminada</a:t>
            </a:r>
            <a:r>
              <a:rPr lang="en-US" sz="2400" dirty="0"/>
              <a:t> la </a:t>
            </a:r>
            <a:r>
              <a:rPr lang="en-US" sz="2400" dirty="0" err="1"/>
              <a:t>incubación</a:t>
            </a:r>
            <a:r>
              <a:rPr lang="en-US" sz="2400" dirty="0"/>
              <a:t>, </a:t>
            </a:r>
            <a:r>
              <a:rPr lang="en-US" sz="2400" dirty="0" err="1"/>
              <a:t>centrifugue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3 </a:t>
            </a:r>
            <a:r>
              <a:rPr lang="en-US" sz="2400" dirty="0" err="1"/>
              <a:t>minutos</a:t>
            </a:r>
            <a:r>
              <a:rPr lang="en-US" sz="2400" dirty="0"/>
              <a:t> a 2,500 RPM. </a:t>
            </a:r>
          </a:p>
        </p:txBody>
      </p:sp>
    </p:spTree>
    <p:extLst>
      <p:ext uri="{BB962C8B-B14F-4D97-AF65-F5344CB8AC3E}">
        <p14:creationId xmlns:p14="http://schemas.microsoft.com/office/powerpoint/2010/main" val="163710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676275" y="687884"/>
            <a:ext cx="11144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12. </a:t>
            </a:r>
            <a:r>
              <a:rPr lang="en-US" sz="2400" dirty="0" err="1"/>
              <a:t>Transfiera</a:t>
            </a:r>
            <a:r>
              <a:rPr lang="en-US" sz="2400" dirty="0"/>
              <a:t> 100 </a:t>
            </a:r>
            <a:r>
              <a:rPr lang="en-US" sz="2400" dirty="0" err="1"/>
              <a:t>μl</a:t>
            </a:r>
            <a:r>
              <a:rPr lang="en-US" sz="2400" dirty="0"/>
              <a:t> a un </a:t>
            </a:r>
            <a:r>
              <a:rPr lang="en-US" sz="2400" dirty="0" err="1"/>
              <a:t>microtubo</a:t>
            </a:r>
            <a:r>
              <a:rPr lang="en-US" sz="2400" dirty="0"/>
              <a:t> </a:t>
            </a:r>
            <a:r>
              <a:rPr lang="en-US" sz="2400" dirty="0" err="1"/>
              <a:t>identificado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‘</a:t>
            </a:r>
            <a:r>
              <a:rPr lang="en-US" sz="2400" i="1" dirty="0" err="1"/>
              <a:t>Flujo</a:t>
            </a:r>
            <a:r>
              <a:rPr lang="en-US" sz="2400" dirty="0"/>
              <a:t>’.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13. </a:t>
            </a:r>
            <a:r>
              <a:rPr lang="en-US" sz="2400" dirty="0" err="1" smtClean="0"/>
              <a:t>Utilizando</a:t>
            </a:r>
            <a:r>
              <a:rPr lang="en-US" sz="2400" dirty="0" smtClean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pipeta</a:t>
            </a:r>
            <a:r>
              <a:rPr lang="en-US" sz="2400" dirty="0"/>
              <a:t> de 10 ml </a:t>
            </a:r>
            <a:r>
              <a:rPr lang="en-US" sz="2400" dirty="0" err="1"/>
              <a:t>remueva</a:t>
            </a:r>
            <a:r>
              <a:rPr lang="en-US" sz="2400" dirty="0"/>
              <a:t> </a:t>
            </a:r>
            <a:r>
              <a:rPr lang="en-US" sz="2400" dirty="0" err="1"/>
              <a:t>cuidadosamente</a:t>
            </a:r>
            <a:r>
              <a:rPr lang="en-US" sz="2400" dirty="0"/>
              <a:t> el </a:t>
            </a:r>
            <a:r>
              <a:rPr lang="en-US" sz="2400" dirty="0" err="1"/>
              <a:t>resto</a:t>
            </a:r>
            <a:r>
              <a:rPr lang="en-US" sz="2400" dirty="0"/>
              <a:t> del </a:t>
            </a:r>
            <a:r>
              <a:rPr lang="en-US" sz="2400" dirty="0" err="1"/>
              <a:t>sobrenadante</a:t>
            </a:r>
            <a:r>
              <a:rPr lang="en-US" sz="2400" dirty="0"/>
              <a:t> y </a:t>
            </a:r>
            <a:r>
              <a:rPr lang="en-US" sz="2400" dirty="0" err="1" smtClean="0"/>
              <a:t>descarte</a:t>
            </a:r>
            <a:r>
              <a:rPr lang="en-US" sz="2400" dirty="0" smtClean="0"/>
              <a:t> </a:t>
            </a:r>
            <a:r>
              <a:rPr lang="en-US" sz="2400" dirty="0"/>
              <a:t>en un </a:t>
            </a:r>
            <a:r>
              <a:rPr lang="en-US" sz="2400" dirty="0" err="1"/>
              <a:t>contenedor</a:t>
            </a:r>
            <a:r>
              <a:rPr lang="en-US" sz="2400" dirty="0"/>
              <a:t> </a:t>
            </a:r>
            <a:r>
              <a:rPr lang="en-US" sz="2400" dirty="0" err="1"/>
              <a:t>común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14. </a:t>
            </a:r>
            <a:r>
              <a:rPr lang="en-US" sz="2400" dirty="0" err="1" smtClean="0"/>
              <a:t>Utilizando</a:t>
            </a:r>
            <a:r>
              <a:rPr lang="en-US" sz="2400" dirty="0" smtClean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pipeta</a:t>
            </a:r>
            <a:r>
              <a:rPr lang="en-US" sz="2400" dirty="0"/>
              <a:t> con la </a:t>
            </a:r>
            <a:r>
              <a:rPr lang="en-US" sz="2400" dirty="0" err="1"/>
              <a:t>punta</a:t>
            </a:r>
            <a:r>
              <a:rPr lang="en-US" sz="2400" dirty="0"/>
              <a:t> </a:t>
            </a:r>
            <a:r>
              <a:rPr lang="en-US" sz="2400" dirty="0" err="1"/>
              <a:t>cortada</a:t>
            </a:r>
            <a:r>
              <a:rPr lang="en-US" sz="2400" dirty="0"/>
              <a:t>, </a:t>
            </a:r>
            <a:r>
              <a:rPr lang="en-US" sz="2400" dirty="0" err="1"/>
              <a:t>añada</a:t>
            </a:r>
            <a:r>
              <a:rPr lang="en-US" sz="2400" dirty="0"/>
              <a:t> 1000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b="1" dirty="0" err="1"/>
              <a:t>Solución</a:t>
            </a:r>
            <a:r>
              <a:rPr lang="en-US" sz="2400" b="1" dirty="0"/>
              <a:t> A </a:t>
            </a:r>
            <a:r>
              <a:rPr lang="en-US" sz="2400" dirty="0"/>
              <a:t>y </a:t>
            </a:r>
            <a:r>
              <a:rPr lang="en-US" sz="2400" dirty="0" err="1"/>
              <a:t>transfiera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</a:t>
            </a:r>
            <a:r>
              <a:rPr lang="en-US" sz="2400" dirty="0" smtClean="0"/>
              <a:t>el </a:t>
            </a:r>
            <a:r>
              <a:rPr lang="en-US" sz="2400" dirty="0" err="1"/>
              <a:t>contenido</a:t>
            </a:r>
            <a:r>
              <a:rPr lang="en-US" sz="2400" dirty="0"/>
              <a:t> a un </a:t>
            </a:r>
            <a:r>
              <a:rPr lang="en-US" sz="2400" dirty="0" err="1"/>
              <a:t>microtubo</a:t>
            </a:r>
            <a:r>
              <a:rPr lang="en-US" sz="2400" dirty="0"/>
              <a:t> de 1.5 ml.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15. </a:t>
            </a:r>
            <a:r>
              <a:rPr lang="en-US" sz="2400" dirty="0" err="1" smtClean="0"/>
              <a:t>Incube</a:t>
            </a:r>
            <a:r>
              <a:rPr lang="en-US" sz="2400" dirty="0" smtClean="0"/>
              <a:t> </a:t>
            </a:r>
            <a:r>
              <a:rPr lang="en-US" sz="2400" dirty="0"/>
              <a:t>con </a:t>
            </a:r>
            <a:r>
              <a:rPr lang="en-US" sz="2400" dirty="0" err="1"/>
              <a:t>rotación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5 </a:t>
            </a:r>
            <a:r>
              <a:rPr lang="en-US" sz="2400" dirty="0" err="1"/>
              <a:t>minutos</a:t>
            </a:r>
            <a:r>
              <a:rPr lang="en-US" sz="2400" dirty="0"/>
              <a:t> a 4°C.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16. </a:t>
            </a:r>
            <a:r>
              <a:rPr lang="en-US" sz="2400" dirty="0" err="1" smtClean="0"/>
              <a:t>Centrifugue</a:t>
            </a:r>
            <a:r>
              <a:rPr lang="en-US" sz="2400" dirty="0" smtClean="0"/>
              <a:t> </a:t>
            </a:r>
            <a:r>
              <a:rPr lang="en-US" sz="2400" dirty="0"/>
              <a:t>a 2,500 RPM </a:t>
            </a:r>
            <a:r>
              <a:rPr lang="en-US" sz="2400" dirty="0" err="1"/>
              <a:t>por</a:t>
            </a:r>
            <a:r>
              <a:rPr lang="en-US" sz="2400" dirty="0"/>
              <a:t> 1 </a:t>
            </a:r>
            <a:r>
              <a:rPr lang="en-US" sz="2400" dirty="0" err="1"/>
              <a:t>minuto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17. </a:t>
            </a:r>
            <a:r>
              <a:rPr lang="en-US" sz="2400" dirty="0" err="1" smtClean="0"/>
              <a:t>Remueva</a:t>
            </a:r>
            <a:r>
              <a:rPr lang="en-US" sz="2400" dirty="0" smtClean="0"/>
              <a:t> </a:t>
            </a:r>
            <a:r>
              <a:rPr lang="en-US" sz="2400" dirty="0"/>
              <a:t>100 </a:t>
            </a:r>
            <a:r>
              <a:rPr lang="en-US" sz="2400" dirty="0" err="1"/>
              <a:t>μl</a:t>
            </a:r>
            <a:r>
              <a:rPr lang="en-US" sz="2400" dirty="0"/>
              <a:t> del </a:t>
            </a:r>
            <a:r>
              <a:rPr lang="en-US" sz="2400" dirty="0" err="1"/>
              <a:t>sobrenadante</a:t>
            </a:r>
            <a:r>
              <a:rPr lang="en-US" sz="2400" dirty="0"/>
              <a:t> y </a:t>
            </a:r>
            <a:r>
              <a:rPr lang="en-US" sz="2400" dirty="0" err="1"/>
              <a:t>transfiera</a:t>
            </a:r>
            <a:r>
              <a:rPr lang="en-US" sz="2400" dirty="0"/>
              <a:t> a un </a:t>
            </a:r>
            <a:r>
              <a:rPr lang="en-US" sz="2400" dirty="0" err="1"/>
              <a:t>microtubo</a:t>
            </a:r>
            <a:r>
              <a:rPr lang="en-US" sz="2400" dirty="0"/>
              <a:t> </a:t>
            </a:r>
            <a:r>
              <a:rPr lang="en-US" sz="2400" dirty="0" err="1"/>
              <a:t>identificado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‘</a:t>
            </a:r>
            <a:r>
              <a:rPr lang="en-US" sz="2400" i="1" dirty="0" err="1"/>
              <a:t>Lavado</a:t>
            </a:r>
            <a:r>
              <a:rPr lang="en-US" sz="2400" dirty="0"/>
              <a:t>’.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60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676275" y="687884"/>
            <a:ext cx="111442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18. </a:t>
            </a:r>
            <a:r>
              <a:rPr lang="en-US" sz="2400" dirty="0" err="1"/>
              <a:t>Cuidadosamente</a:t>
            </a:r>
            <a:r>
              <a:rPr lang="en-US" sz="2400" dirty="0"/>
              <a:t> </a:t>
            </a:r>
            <a:r>
              <a:rPr lang="en-US" sz="2400" dirty="0" err="1"/>
              <a:t>remueva</a:t>
            </a:r>
            <a:r>
              <a:rPr lang="en-US" sz="2400" dirty="0"/>
              <a:t> el </a:t>
            </a:r>
            <a:r>
              <a:rPr lang="en-US" sz="2400" dirty="0" err="1"/>
              <a:t>resto</a:t>
            </a:r>
            <a:r>
              <a:rPr lang="en-US" sz="2400" dirty="0"/>
              <a:t> del </a:t>
            </a:r>
            <a:r>
              <a:rPr lang="en-US" sz="2400" dirty="0" err="1"/>
              <a:t>sobrenadante</a:t>
            </a:r>
            <a:r>
              <a:rPr lang="en-US" sz="2400" dirty="0"/>
              <a:t> y </a:t>
            </a:r>
            <a:r>
              <a:rPr lang="en-US" sz="2400" dirty="0" err="1"/>
              <a:t>descarte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19. </a:t>
            </a:r>
            <a:r>
              <a:rPr lang="en-US" sz="2400" dirty="0" err="1" smtClean="0"/>
              <a:t>Añada</a:t>
            </a:r>
            <a:r>
              <a:rPr lang="en-US" sz="2400" dirty="0" smtClean="0"/>
              <a:t> </a:t>
            </a:r>
            <a:r>
              <a:rPr lang="en-US" sz="2400" dirty="0"/>
              <a:t>1000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b="1" dirty="0" err="1"/>
              <a:t>Solución</a:t>
            </a:r>
            <a:r>
              <a:rPr lang="en-US" sz="2400" b="1" dirty="0"/>
              <a:t> A </a:t>
            </a:r>
            <a:r>
              <a:rPr lang="en-US" sz="2400" dirty="0"/>
              <a:t>y </a:t>
            </a:r>
            <a:r>
              <a:rPr lang="en-US" sz="2400" dirty="0" err="1"/>
              <a:t>repita</a:t>
            </a:r>
            <a:r>
              <a:rPr lang="en-US" sz="2400" dirty="0"/>
              <a:t> los </a:t>
            </a:r>
            <a:r>
              <a:rPr lang="en-US" sz="2400" dirty="0" err="1"/>
              <a:t>pasos</a:t>
            </a:r>
            <a:r>
              <a:rPr lang="en-US" sz="2400" dirty="0"/>
              <a:t> 15 y 16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20. </a:t>
            </a:r>
            <a:r>
              <a:rPr lang="en-US" sz="2400" dirty="0" err="1" smtClean="0"/>
              <a:t>Remueva</a:t>
            </a:r>
            <a:r>
              <a:rPr lang="en-US" sz="2400" dirty="0" smtClean="0"/>
              <a:t> </a:t>
            </a:r>
            <a:r>
              <a:rPr lang="en-US" sz="2400" dirty="0"/>
              <a:t>el </a:t>
            </a:r>
            <a:r>
              <a:rPr lang="en-US" sz="2400" dirty="0" err="1"/>
              <a:t>sobrenadante</a:t>
            </a:r>
            <a:r>
              <a:rPr lang="en-US" sz="2400" dirty="0"/>
              <a:t> y </a:t>
            </a:r>
            <a:r>
              <a:rPr lang="en-US" sz="2400" dirty="0" err="1"/>
              <a:t>añada</a:t>
            </a:r>
            <a:r>
              <a:rPr lang="en-US" sz="2400" dirty="0"/>
              <a:t> 100μl de </a:t>
            </a:r>
            <a:r>
              <a:rPr lang="en-US" sz="2400" b="1" dirty="0" err="1"/>
              <a:t>Solución</a:t>
            </a:r>
            <a:r>
              <a:rPr lang="en-US" sz="2400" b="1" dirty="0"/>
              <a:t> B </a:t>
            </a:r>
            <a:r>
              <a:rPr lang="en-US" sz="2400" dirty="0"/>
              <a:t>e </a:t>
            </a:r>
            <a:r>
              <a:rPr lang="en-US" sz="2400" dirty="0" err="1"/>
              <a:t>incube</a:t>
            </a:r>
            <a:r>
              <a:rPr lang="en-US" sz="2400" dirty="0"/>
              <a:t> con </a:t>
            </a:r>
            <a:r>
              <a:rPr lang="en-US" sz="2400" dirty="0" err="1"/>
              <a:t>rotación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5 </a:t>
            </a:r>
            <a:r>
              <a:rPr lang="en-US" sz="2400" dirty="0" err="1" smtClean="0"/>
              <a:t>minutos</a:t>
            </a:r>
            <a:r>
              <a:rPr lang="en-US" sz="2400" dirty="0" smtClean="0"/>
              <a:t> </a:t>
            </a:r>
            <a:r>
              <a:rPr lang="en-US" sz="2400" dirty="0"/>
              <a:t>a 4°C.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21. </a:t>
            </a:r>
            <a:r>
              <a:rPr lang="en-US" sz="2400" dirty="0" err="1" smtClean="0"/>
              <a:t>Centrifugue</a:t>
            </a:r>
            <a:r>
              <a:rPr lang="en-US" sz="2400" dirty="0" smtClean="0"/>
              <a:t> </a:t>
            </a:r>
            <a:r>
              <a:rPr lang="en-US" sz="2400" dirty="0"/>
              <a:t>a 2,500 RPM </a:t>
            </a:r>
            <a:r>
              <a:rPr lang="en-US" sz="2400" dirty="0" err="1"/>
              <a:t>por</a:t>
            </a:r>
            <a:r>
              <a:rPr lang="en-US" sz="2400" dirty="0"/>
              <a:t> 1 </a:t>
            </a:r>
            <a:r>
              <a:rPr lang="en-US" sz="2400" dirty="0" err="1"/>
              <a:t>minuto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22. </a:t>
            </a:r>
            <a:r>
              <a:rPr lang="en-US" sz="2400" dirty="0" err="1" smtClean="0"/>
              <a:t>Remueva</a:t>
            </a:r>
            <a:r>
              <a:rPr lang="en-US" sz="2400" dirty="0" smtClean="0"/>
              <a:t> </a:t>
            </a:r>
            <a:r>
              <a:rPr lang="en-US" sz="2400" dirty="0" err="1"/>
              <a:t>todo</a:t>
            </a:r>
            <a:r>
              <a:rPr lang="en-US" sz="2400" dirty="0"/>
              <a:t> el </a:t>
            </a:r>
            <a:r>
              <a:rPr lang="en-US" sz="2400" dirty="0" err="1"/>
              <a:t>volumen</a:t>
            </a:r>
            <a:r>
              <a:rPr lang="en-US" sz="2400" dirty="0"/>
              <a:t> de </a:t>
            </a:r>
            <a:r>
              <a:rPr lang="en-US" sz="2400" dirty="0" err="1"/>
              <a:t>sobrenadante</a:t>
            </a:r>
            <a:r>
              <a:rPr lang="en-US" sz="2400" dirty="0"/>
              <a:t> y </a:t>
            </a:r>
            <a:r>
              <a:rPr lang="en-US" sz="2400" dirty="0" err="1"/>
              <a:t>transfiera</a:t>
            </a:r>
            <a:r>
              <a:rPr lang="en-US" sz="2400" dirty="0"/>
              <a:t> a un </a:t>
            </a:r>
            <a:r>
              <a:rPr lang="en-US" sz="2400" dirty="0" err="1"/>
              <a:t>microtubo</a:t>
            </a:r>
            <a:r>
              <a:rPr lang="en-US" sz="2400" dirty="0"/>
              <a:t> </a:t>
            </a:r>
            <a:r>
              <a:rPr lang="en-US" sz="2400" dirty="0" err="1"/>
              <a:t>identificado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smtClean="0"/>
              <a:t>‘</a:t>
            </a:r>
            <a:r>
              <a:rPr lang="en-US" sz="2400" i="1" dirty="0" err="1"/>
              <a:t>Elución</a:t>
            </a:r>
            <a:r>
              <a:rPr lang="en-US" sz="2400" i="1" dirty="0"/>
              <a:t> 1</a:t>
            </a:r>
            <a:r>
              <a:rPr lang="en-US" sz="2400" dirty="0"/>
              <a:t>’.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23. </a:t>
            </a:r>
            <a:r>
              <a:rPr lang="en-US" sz="2400" dirty="0" err="1" smtClean="0"/>
              <a:t>Repita</a:t>
            </a:r>
            <a:r>
              <a:rPr lang="en-US" sz="2400" dirty="0" smtClean="0"/>
              <a:t> </a:t>
            </a:r>
            <a:r>
              <a:rPr lang="en-US" sz="2400" dirty="0"/>
              <a:t>los </a:t>
            </a:r>
            <a:r>
              <a:rPr lang="en-US" sz="2400" dirty="0" err="1"/>
              <a:t>pasos</a:t>
            </a:r>
            <a:r>
              <a:rPr lang="en-US" sz="2400" dirty="0"/>
              <a:t> 20 y 21.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479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676275" y="687884"/>
            <a:ext cx="11144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24. </a:t>
            </a:r>
            <a:r>
              <a:rPr lang="en-US" sz="2400" dirty="0" err="1"/>
              <a:t>Remueva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el </a:t>
            </a:r>
            <a:r>
              <a:rPr lang="en-US" sz="2400" dirty="0" err="1"/>
              <a:t>volumen</a:t>
            </a:r>
            <a:r>
              <a:rPr lang="en-US" sz="2400" dirty="0"/>
              <a:t> de </a:t>
            </a:r>
            <a:r>
              <a:rPr lang="en-US" sz="2400" dirty="0" err="1"/>
              <a:t>sobrenadante</a:t>
            </a:r>
            <a:r>
              <a:rPr lang="en-US" sz="2400" dirty="0"/>
              <a:t> y </a:t>
            </a:r>
            <a:r>
              <a:rPr lang="en-US" sz="2400" dirty="0" err="1"/>
              <a:t>transfiera</a:t>
            </a:r>
            <a:r>
              <a:rPr lang="en-US" sz="2400" dirty="0"/>
              <a:t> a un </a:t>
            </a:r>
            <a:r>
              <a:rPr lang="en-US" sz="2400" dirty="0" err="1"/>
              <a:t>microtubo</a:t>
            </a:r>
            <a:r>
              <a:rPr lang="en-US" sz="2400" dirty="0"/>
              <a:t> </a:t>
            </a:r>
            <a:r>
              <a:rPr lang="en-US" sz="2400" dirty="0" err="1"/>
              <a:t>identificado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smtClean="0"/>
              <a:t>‘</a:t>
            </a:r>
            <a:r>
              <a:rPr lang="en-US" sz="2400" i="1" dirty="0" err="1"/>
              <a:t>Elución</a:t>
            </a:r>
            <a:r>
              <a:rPr lang="en-US" sz="2400" i="1" dirty="0"/>
              <a:t> 2</a:t>
            </a:r>
            <a:r>
              <a:rPr lang="en-US" sz="2400" dirty="0"/>
              <a:t>’.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25. </a:t>
            </a:r>
            <a:r>
              <a:rPr lang="en-US" sz="2400" dirty="0" err="1" smtClean="0"/>
              <a:t>Añada</a:t>
            </a:r>
            <a:r>
              <a:rPr lang="en-US" sz="2400" dirty="0" smtClean="0"/>
              <a:t> </a:t>
            </a:r>
            <a:r>
              <a:rPr lang="en-US" sz="2400" dirty="0"/>
              <a:t>20 </a:t>
            </a:r>
            <a:r>
              <a:rPr lang="en-US" sz="2400" dirty="0" err="1"/>
              <a:t>μl</a:t>
            </a:r>
            <a:r>
              <a:rPr lang="en-US" sz="2400" dirty="0"/>
              <a:t> de </a:t>
            </a:r>
            <a:r>
              <a:rPr lang="en-US" sz="2400" b="1" dirty="0" err="1"/>
              <a:t>Solución</a:t>
            </a:r>
            <a:r>
              <a:rPr lang="en-US" sz="2400" b="1" dirty="0"/>
              <a:t> A </a:t>
            </a:r>
            <a:r>
              <a:rPr lang="en-US" sz="2400" dirty="0"/>
              <a:t>a la </a:t>
            </a:r>
            <a:r>
              <a:rPr lang="en-US" sz="2400" dirty="0" err="1"/>
              <a:t>resina</a:t>
            </a:r>
            <a:r>
              <a:rPr lang="en-US" sz="2400" dirty="0"/>
              <a:t> </a:t>
            </a:r>
            <a:r>
              <a:rPr lang="en-US" sz="2400" dirty="0" err="1"/>
              <a:t>sobrante</a:t>
            </a:r>
            <a:r>
              <a:rPr lang="en-US" sz="2400" dirty="0"/>
              <a:t> y </a:t>
            </a:r>
            <a:r>
              <a:rPr lang="en-US" sz="2400" dirty="0" err="1"/>
              <a:t>guarde</a:t>
            </a:r>
            <a:r>
              <a:rPr lang="en-US" sz="2400" dirty="0"/>
              <a:t> junto con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demás</a:t>
            </a:r>
            <a:r>
              <a:rPr lang="en-US" sz="2400" dirty="0"/>
              <a:t> </a:t>
            </a:r>
            <a:r>
              <a:rPr lang="en-US" sz="2400" dirty="0" err="1"/>
              <a:t>muestras</a:t>
            </a:r>
            <a:r>
              <a:rPr lang="en-US" sz="2400" dirty="0"/>
              <a:t> </a:t>
            </a:r>
            <a:r>
              <a:rPr lang="en-US" sz="2400" dirty="0" err="1" smtClean="0"/>
              <a:t>recolectadas</a:t>
            </a:r>
            <a:r>
              <a:rPr lang="en-US" sz="24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39FB59-6D1E-4BE4-BACE-D6127AD83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695164"/>
            <a:ext cx="8505825" cy="4032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" y="2695164"/>
            <a:ext cx="3190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Almacene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microtubos</a:t>
            </a:r>
            <a:r>
              <a:rPr lang="en-US" dirty="0"/>
              <a:t> </a:t>
            </a:r>
            <a:r>
              <a:rPr lang="en-US" dirty="0" err="1"/>
              <a:t>recolectados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ejercicio</a:t>
            </a:r>
            <a:r>
              <a:rPr lang="en-US" dirty="0"/>
              <a:t> a -20°C para </a:t>
            </a:r>
            <a:r>
              <a:rPr lang="en-US" dirty="0" err="1"/>
              <a:t>análisis</a:t>
            </a:r>
            <a:r>
              <a:rPr lang="en-US" dirty="0"/>
              <a:t> de </a:t>
            </a:r>
            <a:r>
              <a:rPr lang="en-US" dirty="0" err="1"/>
              <a:t>contenido</a:t>
            </a:r>
            <a:r>
              <a:rPr lang="en-US" dirty="0"/>
              <a:t> </a:t>
            </a:r>
            <a:r>
              <a:rPr lang="en-US" dirty="0" err="1"/>
              <a:t>proteico</a:t>
            </a:r>
            <a:r>
              <a:rPr lang="en-US" dirty="0"/>
              <a:t> en un </a:t>
            </a:r>
            <a:r>
              <a:rPr lang="en-US" dirty="0" err="1"/>
              <a:t>periodo</a:t>
            </a:r>
            <a:r>
              <a:rPr lang="en-US" dirty="0"/>
              <a:t> posterior.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muestras</a:t>
            </a:r>
            <a:r>
              <a:rPr lang="en-US" dirty="0"/>
              <a:t> </a:t>
            </a:r>
            <a:r>
              <a:rPr lang="en-US" dirty="0" err="1"/>
              <a:t>almacenadas</a:t>
            </a:r>
            <a:r>
              <a:rPr lang="en-US" dirty="0"/>
              <a:t>: </a:t>
            </a:r>
            <a:r>
              <a:rPr lang="en-US" dirty="0" err="1"/>
              <a:t>Lisado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, </a:t>
            </a:r>
            <a:r>
              <a:rPr lang="en-US" dirty="0" err="1"/>
              <a:t>Flujo</a:t>
            </a:r>
            <a:r>
              <a:rPr lang="en-US" dirty="0"/>
              <a:t>, </a:t>
            </a:r>
            <a:r>
              <a:rPr lang="en-US" dirty="0" err="1"/>
              <a:t>Lavado</a:t>
            </a:r>
            <a:r>
              <a:rPr lang="en-US" dirty="0"/>
              <a:t>, </a:t>
            </a:r>
            <a:r>
              <a:rPr lang="en-US" dirty="0" err="1"/>
              <a:t>Elución</a:t>
            </a:r>
            <a:r>
              <a:rPr lang="en-US" dirty="0"/>
              <a:t> 1 y </a:t>
            </a:r>
            <a:r>
              <a:rPr lang="en-US" dirty="0" err="1"/>
              <a:t>Elución</a:t>
            </a:r>
            <a:r>
              <a:rPr lang="en-US" dirty="0"/>
              <a:t> 2 y la </a:t>
            </a:r>
            <a:r>
              <a:rPr lang="en-US" dirty="0" err="1"/>
              <a:t>Resina</a:t>
            </a:r>
            <a:r>
              <a:rPr lang="en-US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4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65313"/>
            <a:ext cx="9905998" cy="990600"/>
          </a:xfrm>
        </p:spPr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7" y="1460500"/>
            <a:ext cx="11578507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65313"/>
            <a:ext cx="9905998" cy="990600"/>
          </a:xfrm>
        </p:spPr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 de </a:t>
            </a:r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4FA3D6-22F8-A143-8265-6E6043F7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913"/>
            <a:ext cx="12192000" cy="51652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600" dirty="0">
              <a:effectLst/>
            </a:endParaRPr>
          </a:p>
          <a:p>
            <a:pPr marL="514350" indent="-514350">
              <a:buAutoNum type="arabicPeriod"/>
            </a:pPr>
            <a:r>
              <a:rPr lang="en-US" sz="2800" dirty="0" smtClean="0"/>
              <a:t>¿</a:t>
            </a:r>
            <a:r>
              <a:rPr lang="en-US" sz="2800" dirty="0" err="1"/>
              <a:t>Que</a:t>
            </a:r>
            <a:r>
              <a:rPr lang="en-US" sz="2800" dirty="0"/>
              <a:t>́ </a:t>
            </a:r>
            <a:r>
              <a:rPr lang="en-US" sz="2800" dirty="0" err="1"/>
              <a:t>propósito</a:t>
            </a:r>
            <a:r>
              <a:rPr lang="en-US" sz="2800" dirty="0"/>
              <a:t> </a:t>
            </a:r>
            <a:r>
              <a:rPr lang="en-US" sz="2800" dirty="0" err="1"/>
              <a:t>tiene</a:t>
            </a:r>
            <a:r>
              <a:rPr lang="en-US" sz="2800" dirty="0"/>
              <a:t> el </a:t>
            </a:r>
            <a:r>
              <a:rPr lang="en-US" sz="2800" dirty="0" err="1"/>
              <a:t>paso</a:t>
            </a:r>
            <a:r>
              <a:rPr lang="en-US" sz="2800" dirty="0"/>
              <a:t> de </a:t>
            </a:r>
            <a:r>
              <a:rPr lang="en-US" sz="2800" dirty="0" err="1"/>
              <a:t>sonicación</a:t>
            </a:r>
            <a:r>
              <a:rPr lang="en-US" sz="2800" dirty="0"/>
              <a:t>? </a:t>
            </a: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/>
              <a:t>De </a:t>
            </a:r>
            <a:r>
              <a:rPr lang="en-US" sz="2800" dirty="0" err="1"/>
              <a:t>acuerdo</a:t>
            </a:r>
            <a:r>
              <a:rPr lang="en-US" sz="2800" dirty="0"/>
              <a:t> con la </a:t>
            </a:r>
            <a:r>
              <a:rPr lang="en-US" sz="2800" dirty="0" err="1"/>
              <a:t>función</a:t>
            </a:r>
            <a:r>
              <a:rPr lang="en-US" sz="2800" dirty="0"/>
              <a:t> de la </a:t>
            </a:r>
            <a:r>
              <a:rPr lang="en-US" sz="2800" b="1" dirty="0" err="1"/>
              <a:t>Solución</a:t>
            </a:r>
            <a:r>
              <a:rPr lang="en-US" sz="2800" b="1" dirty="0"/>
              <a:t> A</a:t>
            </a:r>
            <a:r>
              <a:rPr lang="en-US" sz="2800" dirty="0"/>
              <a:t>, </a:t>
            </a:r>
            <a:r>
              <a:rPr lang="en-US" sz="2800" dirty="0" err="1"/>
              <a:t>explique</a:t>
            </a:r>
            <a:r>
              <a:rPr lang="en-US" sz="2800" dirty="0"/>
              <a:t> para </a:t>
            </a:r>
            <a:r>
              <a:rPr lang="en-US" sz="2800" dirty="0" err="1"/>
              <a:t>que</a:t>
            </a:r>
            <a:r>
              <a:rPr lang="en-US" sz="2800" dirty="0"/>
              <a:t>́ se </a:t>
            </a:r>
            <a:r>
              <a:rPr lang="en-US" sz="2800" dirty="0" err="1"/>
              <a:t>utiliza</a:t>
            </a:r>
            <a:r>
              <a:rPr lang="en-US" sz="2800" dirty="0"/>
              <a:t> el </a:t>
            </a:r>
            <a:r>
              <a:rPr lang="en-US" sz="2800" dirty="0" err="1"/>
              <a:t>NaCl</a:t>
            </a:r>
            <a:r>
              <a:rPr lang="en-US" sz="2800" dirty="0"/>
              <a:t> y el NP-40. 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/>
              <a:t>¿</a:t>
            </a:r>
            <a:r>
              <a:rPr lang="en-US" sz="2800" dirty="0" err="1"/>
              <a:t>Que</a:t>
            </a:r>
            <a:r>
              <a:rPr lang="en-US" sz="2800" dirty="0"/>
              <a:t>́ </a:t>
            </a:r>
            <a:r>
              <a:rPr lang="en-US" sz="2800" dirty="0" err="1"/>
              <a:t>propósito</a:t>
            </a:r>
            <a:r>
              <a:rPr lang="en-US" sz="2800" dirty="0"/>
              <a:t> </a:t>
            </a:r>
            <a:r>
              <a:rPr lang="en-US" sz="2800" dirty="0" err="1"/>
              <a:t>tiene</a:t>
            </a:r>
            <a:r>
              <a:rPr lang="en-US" sz="2800" dirty="0"/>
              <a:t> el </a:t>
            </a:r>
            <a:r>
              <a:rPr lang="en-US" sz="2800" dirty="0" err="1"/>
              <a:t>paso</a:t>
            </a:r>
            <a:r>
              <a:rPr lang="en-US" sz="2800" dirty="0"/>
              <a:t> de </a:t>
            </a:r>
            <a:r>
              <a:rPr lang="en-US" sz="2800" dirty="0" err="1"/>
              <a:t>lavado</a:t>
            </a:r>
            <a:r>
              <a:rPr lang="en-US" sz="2800" dirty="0"/>
              <a:t> y </a:t>
            </a:r>
            <a:r>
              <a:rPr lang="en-US" sz="2800" dirty="0" err="1"/>
              <a:t>que</a:t>
            </a:r>
            <a:r>
              <a:rPr lang="en-US" sz="2800" dirty="0"/>
              <a:t>́ </a:t>
            </a:r>
            <a:r>
              <a:rPr lang="en-US" sz="2800" dirty="0" err="1"/>
              <a:t>esperaría</a:t>
            </a:r>
            <a:r>
              <a:rPr lang="en-US" sz="2800" dirty="0"/>
              <a:t> </a:t>
            </a:r>
            <a:r>
              <a:rPr lang="en-US" sz="2800" dirty="0" err="1"/>
              <a:t>encontrar</a:t>
            </a:r>
            <a:r>
              <a:rPr lang="en-US" sz="2800" dirty="0"/>
              <a:t> en </a:t>
            </a:r>
            <a:r>
              <a:rPr lang="en-US" sz="2800" dirty="0" err="1"/>
              <a:t>estas</a:t>
            </a:r>
            <a:r>
              <a:rPr lang="en-US" sz="2800" dirty="0"/>
              <a:t> </a:t>
            </a:r>
            <a:r>
              <a:rPr lang="en-US" sz="2800" dirty="0" err="1"/>
              <a:t>fracciones</a:t>
            </a:r>
            <a:r>
              <a:rPr lang="en-US" sz="2800" dirty="0"/>
              <a:t>? 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7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40F445B-37AF-254F-9703-2D5A98A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7" y="990600"/>
            <a:ext cx="11664043" cy="5572125"/>
          </a:xfrm>
        </p:spPr>
        <p:txBody>
          <a:bodyPr>
            <a:no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Referencias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Wilson, K., and Walker, J. (2011) </a:t>
            </a:r>
            <a:r>
              <a:rPr lang="en-US" sz="2400" b="1" dirty="0"/>
              <a:t>Principles and Techniques of Biochemistry and Molecular </a:t>
            </a:r>
            <a:endParaRPr lang="en-US" sz="2400" dirty="0"/>
          </a:p>
          <a:p>
            <a:r>
              <a:rPr lang="en-US" sz="2400" b="1" dirty="0"/>
              <a:t>Biology </a:t>
            </a:r>
            <a:r>
              <a:rPr lang="en-US" sz="2400" dirty="0"/>
              <a:t>7th Ed. Cambridge </a:t>
            </a:r>
            <a:endParaRPr lang="en-US" sz="2400" dirty="0"/>
          </a:p>
          <a:p>
            <a:r>
              <a:rPr lang="en-US" sz="2400" dirty="0"/>
              <a:t>Harper, S., and </a:t>
            </a:r>
            <a:r>
              <a:rPr lang="en-US" sz="2400" dirty="0" err="1"/>
              <a:t>Speicher</a:t>
            </a:r>
            <a:r>
              <a:rPr lang="en-US" sz="2400" dirty="0"/>
              <a:t>, D.W. (2011) </a:t>
            </a:r>
            <a:r>
              <a:rPr lang="en-US" sz="2400" b="1" dirty="0"/>
              <a:t>Purification of proteins fused to glutathione S-</a:t>
            </a:r>
            <a:r>
              <a:rPr lang="en-US" sz="2400" b="1" dirty="0" err="1"/>
              <a:t>tranferase</a:t>
            </a:r>
            <a:r>
              <a:rPr lang="en-US" sz="2400" b="1" dirty="0"/>
              <a:t> </a:t>
            </a:r>
            <a:r>
              <a:rPr lang="en-US" sz="2400" i="1" dirty="0"/>
              <a:t>Methods Mol. Biol</a:t>
            </a:r>
            <a:r>
              <a:rPr lang="en-US" sz="2400" dirty="0"/>
              <a:t>. 681: 259–280 </a:t>
            </a:r>
            <a:endParaRPr lang="en-US" sz="2400" dirty="0"/>
          </a:p>
          <a:p>
            <a:endParaRPr lang="es-ES" sz="2400" dirty="0" smtClean="0"/>
          </a:p>
          <a:p>
            <a:r>
              <a:rPr lang="es-ES" sz="2400" dirty="0">
                <a:hlinkClick r:id="rId3"/>
              </a:rPr>
              <a:t>https://www.youtube.com/watch?reload=9&amp;v=NWLgcApXijI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1115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Objetivos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590550" y="1323975"/>
            <a:ext cx="1160145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PR" altLang="en-US" sz="3200" dirty="0"/>
              <a:t>Al finalizar el ejercicio el estudiante podrá:</a:t>
            </a:r>
          </a:p>
          <a:p>
            <a:pPr marL="119062">
              <a:lnSpc>
                <a:spcPct val="90000"/>
              </a:lnSpc>
              <a:defRPr/>
            </a:pPr>
            <a:endParaRPr lang="es-PR" altLang="en-US" sz="3200" dirty="0"/>
          </a:p>
          <a:p>
            <a:pPr marL="457200" indent="-457200">
              <a:buFont typeface="Arial" charset="0"/>
              <a:buChar char="•"/>
            </a:pPr>
            <a:r>
              <a:rPr lang="es-PR" sz="2800" dirty="0"/>
              <a:t>Explicar cómo se pueden separar moléculas mediante la técnica de cromatografía </a:t>
            </a:r>
          </a:p>
          <a:p>
            <a:pPr marL="457200" indent="-457200">
              <a:buFont typeface="Arial" charset="0"/>
              <a:buChar char="•"/>
            </a:pPr>
            <a:r>
              <a:rPr lang="es-PR" sz="2800" dirty="0"/>
              <a:t>Diferenciar entre las distintas variantes de cromatografía para purificación de proteínas </a:t>
            </a:r>
          </a:p>
          <a:p>
            <a:pPr marL="457200" indent="-457200">
              <a:buFont typeface="Arial" charset="0"/>
              <a:buChar char="•"/>
            </a:pPr>
            <a:r>
              <a:rPr lang="es-PR" sz="2800" dirty="0"/>
              <a:t>Enumerar diversas alternativas para realizar cromatografía de afinidad </a:t>
            </a:r>
          </a:p>
          <a:p>
            <a:pPr marL="457200" indent="-457200">
              <a:buFont typeface="Arial" charset="0"/>
              <a:buChar char="•"/>
            </a:pPr>
            <a:r>
              <a:rPr lang="es-PR" sz="2800" dirty="0"/>
              <a:t>Trazar el proceso de extracción de proteínas celulares y purificación de proteínas mediante </a:t>
            </a:r>
            <a:r>
              <a:rPr lang="es-PR" sz="2800" dirty="0" smtClean="0"/>
              <a:t>cromatografía </a:t>
            </a:r>
            <a:r>
              <a:rPr lang="es-PR" sz="2800" dirty="0"/>
              <a:t>de afinidad utilizando el sistema Glutatión-GST </a:t>
            </a:r>
          </a:p>
        </p:txBody>
      </p:sp>
    </p:spTree>
    <p:extLst>
      <p:ext uri="{BB962C8B-B14F-4D97-AF65-F5344CB8AC3E}">
        <p14:creationId xmlns:p14="http://schemas.microsoft.com/office/powerpoint/2010/main" val="305756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129302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Introducci</a:t>
            </a:r>
            <a:r>
              <a:rPr lang="en-US" sz="3600" dirty="0" err="1" smtClean="0"/>
              <a:t>ón</a:t>
            </a:r>
            <a:r>
              <a:rPr lang="en-US" sz="3600" dirty="0"/>
              <a:t> </a:t>
            </a:r>
            <a:r>
              <a:rPr lang="en-US" sz="3600" dirty="0" smtClean="0"/>
              <a:t>vector de </a:t>
            </a:r>
            <a:r>
              <a:rPr lang="en-US" sz="3600" dirty="0" err="1" smtClean="0"/>
              <a:t>expresión</a:t>
            </a:r>
            <a:r>
              <a:rPr lang="en-US" sz="3600" dirty="0" smtClean="0"/>
              <a:t>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8157" y="1201254"/>
            <a:ext cx="60940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Prote</a:t>
            </a:r>
            <a:r>
              <a:rPr lang="en-US" sz="2800" dirty="0" err="1" smtClean="0"/>
              <a:t>ína</a:t>
            </a:r>
            <a:r>
              <a:rPr lang="en-US" sz="2800" dirty="0" smtClean="0"/>
              <a:t> </a:t>
            </a:r>
            <a:r>
              <a:rPr lang="en-US" sz="2800" dirty="0" err="1" smtClean="0"/>
              <a:t>recombinantes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resultan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vectores</a:t>
            </a:r>
            <a:r>
              <a:rPr lang="en-US" sz="2800" dirty="0" smtClean="0"/>
              <a:t> de </a:t>
            </a:r>
            <a:r>
              <a:rPr lang="en-US" sz="2800" dirty="0" err="1" smtClean="0"/>
              <a:t>expresión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Se </a:t>
            </a:r>
            <a:r>
              <a:rPr lang="en-US" sz="2800" dirty="0" err="1" smtClean="0"/>
              <a:t>producen</a:t>
            </a:r>
            <a:r>
              <a:rPr lang="en-US" sz="2800" dirty="0" smtClean="0"/>
              <a:t> en </a:t>
            </a:r>
            <a:r>
              <a:rPr lang="en-US" sz="2800" dirty="0" err="1" smtClean="0"/>
              <a:t>celulas</a:t>
            </a:r>
            <a:r>
              <a:rPr lang="en-US" sz="2800" dirty="0" smtClean="0"/>
              <a:t> </a:t>
            </a:r>
            <a:r>
              <a:rPr lang="en-US" sz="2800" dirty="0" err="1" smtClean="0"/>
              <a:t>hospederas</a:t>
            </a:r>
            <a:r>
              <a:rPr lang="en-US" sz="2800" dirty="0" smtClean="0"/>
              <a:t> junto a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endógenas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Si se </a:t>
            </a:r>
            <a:r>
              <a:rPr lang="en-US" sz="2800" dirty="0" err="1" smtClean="0"/>
              <a:t>secretan</a:t>
            </a:r>
            <a:r>
              <a:rPr lang="en-US" sz="2800" dirty="0" smtClean="0"/>
              <a:t> al </a:t>
            </a:r>
            <a:r>
              <a:rPr lang="en-US" sz="2800" dirty="0" err="1" smtClean="0"/>
              <a:t>medio</a:t>
            </a:r>
            <a:r>
              <a:rPr lang="en-US" sz="2800" dirty="0" smtClean="0"/>
              <a:t>, </a:t>
            </a:r>
            <a:r>
              <a:rPr lang="en-US" sz="2800" dirty="0" err="1" smtClean="0"/>
              <a:t>estdaran</a:t>
            </a:r>
            <a:r>
              <a:rPr lang="en-US" sz="2800" dirty="0" smtClean="0"/>
              <a:t> con </a:t>
            </a:r>
            <a:r>
              <a:rPr lang="en-US" sz="2800" dirty="0" err="1" smtClean="0"/>
              <a:t>todas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secretadas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PLT; hay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purificarlass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Estrategia</a:t>
            </a:r>
            <a:r>
              <a:rPr lang="en-US" sz="2800" dirty="0" smtClean="0"/>
              <a:t> de </a:t>
            </a:r>
            <a:r>
              <a:rPr lang="en-US" sz="2800" b="1" dirty="0" err="1" smtClean="0"/>
              <a:t>proteína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fusión</a:t>
            </a:r>
            <a:endParaRPr lang="en-US" sz="2800" b="1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A375B5-E71D-49B8-B18C-5D59DA7B2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16" t="14173" r="23266" b="15623"/>
          <a:stretch/>
        </p:blipFill>
        <p:spPr>
          <a:xfrm>
            <a:off x="6935575" y="1323034"/>
            <a:ext cx="4814080" cy="3733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0EE923-3D7E-477C-8386-696851CFCF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24" t="58979" r="17143" b="19797"/>
          <a:stretch/>
        </p:blipFill>
        <p:spPr>
          <a:xfrm>
            <a:off x="6200775" y="5255194"/>
            <a:ext cx="5940781" cy="10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Proteina</a:t>
            </a:r>
            <a:r>
              <a:rPr lang="en-US" sz="4000" dirty="0" smtClean="0"/>
              <a:t> de </a:t>
            </a:r>
            <a:r>
              <a:rPr lang="en-US" sz="4000" dirty="0" err="1" smtClean="0"/>
              <a:t>fusi</a:t>
            </a:r>
            <a:r>
              <a:rPr lang="en-US" sz="4000" dirty="0" err="1" smtClean="0"/>
              <a:t>ón</a:t>
            </a:r>
            <a:r>
              <a:rPr lang="en-US" sz="4000" dirty="0" smtClean="0"/>
              <a:t>: Tag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69447" y="1325705"/>
            <a:ext cx="56170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Ejemplos</a:t>
            </a:r>
            <a:r>
              <a:rPr lang="en-US" sz="2800" dirty="0" smtClean="0"/>
              <a:t> de  </a:t>
            </a:r>
            <a:r>
              <a:rPr lang="en-US" sz="2800" dirty="0" err="1" smtClean="0"/>
              <a:t>etiquetas</a:t>
            </a:r>
            <a:r>
              <a:rPr lang="en-US" sz="2800" dirty="0" smtClean="0"/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HIS6- 6xHistidina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Afinidad</a:t>
            </a:r>
            <a:r>
              <a:rPr lang="en-US" sz="2800" dirty="0" smtClean="0"/>
              <a:t> Ni, Co, Cu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FLAG </a:t>
            </a:r>
            <a:r>
              <a:rPr lang="mr-IN" sz="2800" dirty="0" smtClean="0"/>
              <a:t>–</a:t>
            </a:r>
            <a:r>
              <a:rPr lang="en-US" sz="2800" dirty="0" smtClean="0"/>
              <a:t> 8 aa; AB </a:t>
            </a:r>
            <a:r>
              <a:rPr lang="en-US" sz="2800" dirty="0" err="1" smtClean="0"/>
              <a:t>especifico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MBP </a:t>
            </a:r>
            <a:r>
              <a:rPr lang="mr-IN" sz="2800" dirty="0" smtClean="0"/>
              <a:t>–</a:t>
            </a:r>
            <a:r>
              <a:rPr lang="en-US" sz="2800" dirty="0" smtClean="0"/>
              <a:t> maltose binding </a:t>
            </a:r>
            <a:r>
              <a:rPr lang="en-US" sz="2800" dirty="0" err="1" smtClean="0"/>
              <a:t>prot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Afin</a:t>
            </a:r>
            <a:r>
              <a:rPr lang="en-US" sz="2800" dirty="0" smtClean="0"/>
              <a:t> a </a:t>
            </a:r>
            <a:r>
              <a:rPr lang="en-US" sz="2800" dirty="0" err="1" smtClean="0"/>
              <a:t>maltosa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GST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glutation</a:t>
            </a:r>
            <a:r>
              <a:rPr lang="en-US" sz="2800" dirty="0" smtClean="0"/>
              <a:t> S </a:t>
            </a:r>
            <a:r>
              <a:rPr lang="en-US" sz="2800" dirty="0" err="1" smtClean="0"/>
              <a:t>transferasa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Afinidad</a:t>
            </a:r>
            <a:r>
              <a:rPr lang="en-US" sz="2800" dirty="0" smtClean="0"/>
              <a:t> a GSH, </a:t>
            </a:r>
            <a:r>
              <a:rPr lang="en-US" sz="2800" dirty="0" err="1" smtClean="0"/>
              <a:t>trip</a:t>
            </a:r>
            <a:r>
              <a:rPr lang="en-US" sz="2800" dirty="0" err="1" smtClean="0"/>
              <a:t>é</a:t>
            </a:r>
            <a:r>
              <a:rPr lang="en-US" sz="2800" dirty="0" err="1" smtClean="0"/>
              <a:t>ptido</a:t>
            </a:r>
            <a:r>
              <a:rPr lang="en-US" sz="2800" dirty="0" smtClean="0"/>
              <a:t>,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sustrato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460139-4142-4CFF-B14B-276FCB0A9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1143692"/>
            <a:ext cx="5411857" cy="4271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057" y="5573029"/>
            <a:ext cx="10022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a)DNA del </a:t>
            </a:r>
            <a:r>
              <a:rPr lang="en-US" sz="2800" dirty="0" err="1" smtClean="0"/>
              <a:t>promotor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del tag </a:t>
            </a:r>
            <a:r>
              <a:rPr lang="mr-IN" sz="2800" dirty="0" smtClean="0"/>
              <a:t>–</a:t>
            </a:r>
            <a:r>
              <a:rPr lang="en-US" sz="2800" dirty="0" smtClean="0"/>
              <a:t> vector b)gen de </a:t>
            </a:r>
            <a:r>
              <a:rPr lang="en-US" sz="2800" dirty="0" err="1" smtClean="0"/>
              <a:t>inter</a:t>
            </a:r>
            <a:r>
              <a:rPr lang="en-US" sz="2800" dirty="0" err="1" smtClean="0"/>
              <a:t>é</a:t>
            </a:r>
            <a:r>
              <a:rPr lang="en-US" sz="2800" dirty="0" err="1" smtClean="0"/>
              <a:t>s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c)</a:t>
            </a:r>
            <a:r>
              <a:rPr lang="en-US" sz="2800" dirty="0" err="1" smtClean="0"/>
              <a:t>proteina</a:t>
            </a:r>
            <a:r>
              <a:rPr lang="en-US" sz="2800" dirty="0" smtClean="0"/>
              <a:t> de </a:t>
            </a:r>
            <a:r>
              <a:rPr lang="en-US" sz="2800" dirty="0" err="1" smtClean="0"/>
              <a:t>fusi</a:t>
            </a:r>
            <a:r>
              <a:rPr lang="en-US" sz="2800" dirty="0" err="1" smtClean="0"/>
              <a:t>ó</a:t>
            </a:r>
            <a:r>
              <a:rPr lang="en-US" sz="2800" dirty="0" smtClean="0"/>
              <a:t> - </a:t>
            </a:r>
            <a:r>
              <a:rPr lang="en-US" sz="2800" dirty="0" smtClean="0"/>
              <a:t>In frame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080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8575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Proteina</a:t>
            </a:r>
            <a:r>
              <a:rPr lang="en-US" sz="4000" dirty="0" smtClean="0"/>
              <a:t> de </a:t>
            </a:r>
            <a:r>
              <a:rPr lang="en-US" sz="4000" dirty="0" err="1" smtClean="0"/>
              <a:t>fusi</a:t>
            </a:r>
            <a:r>
              <a:rPr lang="en-US" sz="4000" dirty="0" err="1" smtClean="0"/>
              <a:t>ón</a:t>
            </a:r>
            <a:r>
              <a:rPr lang="en-US" sz="4000" dirty="0" smtClean="0"/>
              <a:t>: </a:t>
            </a:r>
            <a:r>
              <a:rPr lang="en-US" sz="4000" dirty="0" err="1" smtClean="0"/>
              <a:t>Purificación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16204" y="1389995"/>
            <a:ext cx="524162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Lisis</a:t>
            </a:r>
            <a:r>
              <a:rPr lang="en-US" sz="2800" dirty="0" smtClean="0"/>
              <a:t> </a:t>
            </a:r>
            <a:r>
              <a:rPr lang="en-US" sz="2800" dirty="0" err="1" smtClean="0"/>
              <a:t>celular</a:t>
            </a:r>
            <a:r>
              <a:rPr lang="en-US" sz="2800" dirty="0" smtClean="0"/>
              <a:t> den </a:t>
            </a:r>
            <a:r>
              <a:rPr lang="en-US" sz="2800" dirty="0" err="1" smtClean="0"/>
              <a:t>fase</a:t>
            </a:r>
            <a:r>
              <a:rPr lang="en-US" sz="2800" dirty="0" smtClean="0"/>
              <a:t> log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Extraccion</a:t>
            </a:r>
            <a:r>
              <a:rPr lang="en-US" sz="2800" dirty="0" smtClean="0"/>
              <a:t> de </a:t>
            </a:r>
            <a:r>
              <a:rPr lang="en-US" sz="2800" dirty="0" err="1" smtClean="0"/>
              <a:t>proteinas</a:t>
            </a:r>
            <a:r>
              <a:rPr lang="en-US" sz="2800" dirty="0" smtClean="0"/>
              <a:t>/</a:t>
            </a:r>
            <a:r>
              <a:rPr lang="en-US" sz="2800" dirty="0" err="1" smtClean="0"/>
              <a:t>medio</a:t>
            </a:r>
            <a:r>
              <a:rPr lang="en-US" sz="2800" dirty="0" smtClean="0"/>
              <a:t> de </a:t>
            </a:r>
            <a:r>
              <a:rPr lang="en-US" sz="2800" dirty="0" err="1" smtClean="0"/>
              <a:t>cultivo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err="1" smtClean="0"/>
              <a:t>Cromatograf</a:t>
            </a:r>
            <a:r>
              <a:rPr lang="en-US" sz="2800" b="1" dirty="0" err="1" smtClean="0"/>
              <a:t>ía</a:t>
            </a:r>
            <a:r>
              <a:rPr lang="en-US" sz="2800" dirty="0" smtClean="0"/>
              <a:t> </a:t>
            </a:r>
            <a:r>
              <a:rPr lang="en-US" sz="2800" dirty="0" err="1" smtClean="0"/>
              <a:t>afinidad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Columna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Matriz</a:t>
            </a:r>
            <a:r>
              <a:rPr lang="en-US" sz="2800" dirty="0" smtClean="0"/>
              <a:t> de </a:t>
            </a:r>
            <a:r>
              <a:rPr lang="en-US" sz="2800" dirty="0" err="1" smtClean="0"/>
              <a:t>afinidad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Amortiguadores</a:t>
            </a:r>
            <a:r>
              <a:rPr lang="en-US" sz="2800" dirty="0" smtClean="0"/>
              <a:t> de: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captura</a:t>
            </a:r>
            <a:r>
              <a:rPr lang="en-US" sz="2800" dirty="0" smtClean="0"/>
              <a:t>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lavado</a:t>
            </a:r>
            <a:r>
              <a:rPr lang="en-US" sz="2800" dirty="0" smtClean="0"/>
              <a:t>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elución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B6C19D-4B9B-4419-9FD7-112E4BDE1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69" y="1389995"/>
            <a:ext cx="6817043" cy="31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introducción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195266" y="952500"/>
            <a:ext cx="69199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err="1" smtClean="0"/>
              <a:t>Celulas</a:t>
            </a:r>
            <a:r>
              <a:rPr lang="en-US" sz="2800" dirty="0" smtClean="0"/>
              <a:t> E coli BL21(DE3) </a:t>
            </a:r>
            <a:r>
              <a:rPr lang="en-US" sz="2800" dirty="0" err="1" smtClean="0"/>
              <a:t>fueron</a:t>
            </a:r>
            <a:r>
              <a:rPr lang="en-US" sz="2800" dirty="0" smtClean="0"/>
              <a:t> </a:t>
            </a:r>
            <a:r>
              <a:rPr lang="en-US" sz="2800" dirty="0" err="1" smtClean="0"/>
              <a:t>transformadas</a:t>
            </a:r>
            <a:r>
              <a:rPr lang="en-US" sz="2800" dirty="0" smtClean="0"/>
              <a:t> con pGex-6P2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Se </a:t>
            </a:r>
            <a:r>
              <a:rPr lang="en-US" sz="2800" dirty="0" err="1" smtClean="0"/>
              <a:t>indujo</a:t>
            </a:r>
            <a:r>
              <a:rPr lang="en-US" sz="2800" dirty="0" smtClean="0"/>
              <a:t> </a:t>
            </a:r>
            <a:r>
              <a:rPr lang="en-US" sz="2800" dirty="0" err="1" smtClean="0"/>
              <a:t>expresi</a:t>
            </a:r>
            <a:r>
              <a:rPr lang="en-US" sz="2800" dirty="0" err="1" smtClean="0"/>
              <a:t>ón</a:t>
            </a:r>
            <a:r>
              <a:rPr lang="en-US" sz="2800" dirty="0" smtClean="0"/>
              <a:t> de </a:t>
            </a:r>
            <a:r>
              <a:rPr lang="en-US" sz="2800" dirty="0" err="1" smtClean="0"/>
              <a:t>proteina</a:t>
            </a:r>
            <a:r>
              <a:rPr lang="en-US" sz="2800" dirty="0" smtClean="0"/>
              <a:t> de </a:t>
            </a:r>
            <a:r>
              <a:rPr lang="en-US" sz="2800" dirty="0" err="1" smtClean="0"/>
              <a:t>fusión</a:t>
            </a:r>
            <a:r>
              <a:rPr lang="en-US" sz="2800" dirty="0" smtClean="0"/>
              <a:t>  GST de </a:t>
            </a:r>
            <a:r>
              <a:rPr lang="en-US" sz="2800" i="1" dirty="0" err="1" smtClean="0"/>
              <a:t>S.mansoni</a:t>
            </a:r>
            <a:r>
              <a:rPr lang="en-US" sz="2800" i="1" dirty="0" smtClean="0"/>
              <a:t>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i="1" dirty="0" err="1"/>
              <a:t>E</a:t>
            </a:r>
            <a:r>
              <a:rPr lang="en-US" sz="2800" i="1" dirty="0" err="1" smtClean="0"/>
              <a:t>xtracto</a:t>
            </a:r>
            <a:r>
              <a:rPr lang="en-US" sz="2800" i="1" dirty="0" smtClean="0"/>
              <a:t> con </a:t>
            </a:r>
            <a:r>
              <a:rPr lang="en-US" sz="2800" i="1" dirty="0" err="1" smtClean="0"/>
              <a:t>proteinas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solubles</a:t>
            </a:r>
            <a:endParaRPr lang="en-US" sz="28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Se </a:t>
            </a:r>
            <a:r>
              <a:rPr lang="en-US" sz="2800" dirty="0" err="1" smtClean="0"/>
              <a:t>purificara</a:t>
            </a:r>
            <a:r>
              <a:rPr lang="en-US" sz="2800" dirty="0" smtClean="0"/>
              <a:t> </a:t>
            </a:r>
            <a:r>
              <a:rPr lang="en-US" sz="2800" dirty="0" err="1" smtClean="0"/>
              <a:t>cromatografia</a:t>
            </a:r>
            <a:r>
              <a:rPr lang="en-US" sz="2800" dirty="0" smtClean="0"/>
              <a:t> de </a:t>
            </a:r>
            <a:r>
              <a:rPr lang="en-US" sz="2800" dirty="0" err="1" smtClean="0"/>
              <a:t>afinidad</a:t>
            </a:r>
            <a:r>
              <a:rPr lang="en-US" sz="2800" dirty="0" smtClean="0"/>
              <a:t>, </a:t>
            </a:r>
            <a:r>
              <a:rPr lang="en-US" sz="2800" dirty="0" err="1" smtClean="0"/>
              <a:t>tecnica</a:t>
            </a:r>
            <a:r>
              <a:rPr lang="en-US" sz="2800" dirty="0" smtClean="0"/>
              <a:t> GST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glutation</a:t>
            </a: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err="1" smtClean="0"/>
              <a:t>Captura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incubación</a:t>
            </a:r>
            <a:r>
              <a:rPr lang="en-US" sz="2800" dirty="0" smtClean="0"/>
              <a:t> en </a:t>
            </a:r>
            <a:r>
              <a:rPr lang="en-US" sz="2800" dirty="0" err="1" smtClean="0"/>
              <a:t>matriz</a:t>
            </a:r>
            <a:r>
              <a:rPr lang="en-US" sz="2800" dirty="0" smtClean="0"/>
              <a:t> de </a:t>
            </a:r>
            <a:r>
              <a:rPr lang="en-US" sz="2800" dirty="0" err="1" smtClean="0"/>
              <a:t>agarosa</a:t>
            </a: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err="1" smtClean="0"/>
              <a:t>Elución</a:t>
            </a:r>
            <a:r>
              <a:rPr lang="en-US" sz="2800" dirty="0" smtClean="0"/>
              <a:t> con </a:t>
            </a:r>
            <a:r>
              <a:rPr lang="en-US" sz="2800" dirty="0" err="1" smtClean="0"/>
              <a:t>glutation</a:t>
            </a:r>
            <a:r>
              <a:rPr lang="en-US" sz="2800" dirty="0" smtClean="0"/>
              <a:t> </a:t>
            </a:r>
            <a:r>
              <a:rPr lang="en-US" sz="2800" dirty="0" err="1" smtClean="0"/>
              <a:t>libre</a:t>
            </a:r>
            <a:r>
              <a:rPr lang="en-US" sz="2800" dirty="0" smtClean="0"/>
              <a:t> - </a:t>
            </a:r>
            <a:r>
              <a:rPr lang="en-US" sz="2800" dirty="0" err="1" smtClean="0"/>
              <a:t>competencia</a:t>
            </a:r>
            <a:endParaRPr lang="en-US" sz="2800" dirty="0" smtClean="0"/>
          </a:p>
        </p:txBody>
      </p:sp>
      <p:pic>
        <p:nvPicPr>
          <p:cNvPr id="1026" name="Picture 2" descr="mage result for gst chroma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08" y="1515933"/>
            <a:ext cx="5166227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5829300"/>
            <a:ext cx="8478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hlinkClick r:id="rId5"/>
              </a:rPr>
              <a:t>https://www.youtube.com/watch?reload=9&amp;v=NWLgcApXijI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670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Materiales</a:t>
            </a:r>
            <a:r>
              <a:rPr lang="en-US" sz="4000" dirty="0" smtClean="0"/>
              <a:t> y equipo0s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89184" y="787986"/>
            <a:ext cx="5684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Soluciones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sz="2400" b="1" i="1" dirty="0" err="1"/>
              <a:t>Solución</a:t>
            </a:r>
            <a:r>
              <a:rPr lang="en-US" sz="2400" b="1" i="1" dirty="0"/>
              <a:t> A (20ml) </a:t>
            </a:r>
            <a:endParaRPr lang="en-US" sz="2400" dirty="0"/>
          </a:p>
          <a:p>
            <a:r>
              <a:rPr lang="en-US" sz="2400" i="1" dirty="0" err="1"/>
              <a:t>Amortiguador</a:t>
            </a:r>
            <a:r>
              <a:rPr lang="en-US" sz="2400" i="1" dirty="0"/>
              <a:t> para </a:t>
            </a:r>
            <a:r>
              <a:rPr lang="en-US" sz="2400" i="1" dirty="0" err="1"/>
              <a:t>Lisis</a:t>
            </a:r>
            <a:r>
              <a:rPr lang="en-US" sz="2400" i="1" dirty="0"/>
              <a:t> </a:t>
            </a:r>
            <a:r>
              <a:rPr lang="en-US" sz="2400" i="1" dirty="0" err="1"/>
              <a:t>Celular</a:t>
            </a:r>
            <a:r>
              <a:rPr lang="en-US" sz="2400" i="1" dirty="0"/>
              <a:t> </a:t>
            </a:r>
            <a:endParaRPr lang="en-US" sz="2400" dirty="0"/>
          </a:p>
          <a:p>
            <a:r>
              <a:rPr lang="en-US" sz="2400" dirty="0" smtClean="0"/>
              <a:t>	50 </a:t>
            </a:r>
            <a:r>
              <a:rPr lang="en-US" sz="2400" dirty="0" err="1"/>
              <a:t>mM</a:t>
            </a:r>
            <a:r>
              <a:rPr lang="en-US" sz="2400" dirty="0"/>
              <a:t> </a:t>
            </a:r>
            <a:r>
              <a:rPr lang="en-US" sz="2400" dirty="0" err="1"/>
              <a:t>Tris</a:t>
            </a:r>
            <a:r>
              <a:rPr lang="en-US" sz="2400" dirty="0"/>
              <a:t> pH 7.5 </a:t>
            </a:r>
            <a:endParaRPr lang="en-US" sz="2400" dirty="0" smtClean="0"/>
          </a:p>
          <a:p>
            <a:r>
              <a:rPr lang="en-US" sz="2400" dirty="0" smtClean="0"/>
              <a:t>	150 </a:t>
            </a:r>
            <a:r>
              <a:rPr lang="en-US" sz="2400" dirty="0" err="1"/>
              <a:t>mM</a:t>
            </a:r>
            <a:r>
              <a:rPr lang="en-US" sz="2400" dirty="0"/>
              <a:t> </a:t>
            </a:r>
            <a:r>
              <a:rPr lang="en-US" sz="2400" dirty="0" err="1"/>
              <a:t>NaCl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	0.05 </a:t>
            </a:r>
            <a:r>
              <a:rPr lang="en-US" sz="2400" dirty="0"/>
              <a:t>% NP-40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i="1" dirty="0" err="1"/>
              <a:t>Solución</a:t>
            </a:r>
            <a:r>
              <a:rPr lang="en-US" sz="2400" b="1" i="1" dirty="0"/>
              <a:t> B </a:t>
            </a:r>
            <a:endParaRPr lang="en-US" sz="2400" dirty="0"/>
          </a:p>
          <a:p>
            <a:r>
              <a:rPr lang="en-US" sz="2400" i="1" dirty="0" err="1"/>
              <a:t>Amortiguador</a:t>
            </a:r>
            <a:r>
              <a:rPr lang="en-US" sz="2400" i="1" dirty="0"/>
              <a:t> para </a:t>
            </a:r>
            <a:r>
              <a:rPr lang="en-US" sz="2400" i="1" dirty="0" err="1"/>
              <a:t>Elución</a:t>
            </a:r>
            <a:r>
              <a:rPr lang="en-US" sz="2400" i="1" dirty="0"/>
              <a:t> </a:t>
            </a:r>
            <a:endParaRPr lang="en-US" sz="2400" dirty="0"/>
          </a:p>
          <a:p>
            <a:r>
              <a:rPr lang="en-US" sz="2400" dirty="0"/>
              <a:t>50 </a:t>
            </a:r>
            <a:r>
              <a:rPr lang="en-US" sz="2400" dirty="0" err="1"/>
              <a:t>mM</a:t>
            </a:r>
            <a:r>
              <a:rPr lang="en-US" sz="2400" dirty="0"/>
              <a:t> </a:t>
            </a:r>
            <a:r>
              <a:rPr lang="en-US" sz="2400" dirty="0" err="1"/>
              <a:t>Tris</a:t>
            </a:r>
            <a:r>
              <a:rPr lang="en-US" sz="2400" dirty="0"/>
              <a:t> pH 8.0</a:t>
            </a:r>
            <a:br>
              <a:rPr lang="en-US" sz="2400" dirty="0"/>
            </a:br>
            <a:r>
              <a:rPr lang="en-US" sz="2400" dirty="0"/>
              <a:t>10 </a:t>
            </a:r>
            <a:r>
              <a:rPr lang="en-US" sz="2400" dirty="0" err="1"/>
              <a:t>mM</a:t>
            </a:r>
            <a:r>
              <a:rPr lang="en-US" sz="2400" dirty="0"/>
              <a:t> </a:t>
            </a:r>
            <a:r>
              <a:rPr lang="en-US" sz="2400" dirty="0" err="1"/>
              <a:t>Glutatión</a:t>
            </a:r>
            <a:r>
              <a:rPr lang="en-US" sz="2400" dirty="0"/>
              <a:t> </a:t>
            </a:r>
            <a:r>
              <a:rPr lang="en-US" sz="2400" dirty="0" err="1"/>
              <a:t>reducido</a:t>
            </a:r>
            <a:r>
              <a:rPr lang="en-US" sz="2400" dirty="0"/>
              <a:t> </a:t>
            </a:r>
            <a:endParaRPr lang="en-US" sz="2400" dirty="0"/>
          </a:p>
          <a:p>
            <a:r>
              <a:rPr lang="en-US" sz="2400" b="1" dirty="0" err="1"/>
              <a:t>Solución</a:t>
            </a:r>
            <a:r>
              <a:rPr lang="en-US" sz="2400" b="1" dirty="0"/>
              <a:t> C 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i="1" dirty="0" err="1"/>
              <a:t>Amortiguador</a:t>
            </a:r>
            <a:r>
              <a:rPr lang="en-US" sz="2400" i="1" dirty="0"/>
              <a:t> con </a:t>
            </a:r>
            <a:r>
              <a:rPr lang="en-US" sz="2400" i="1" dirty="0" err="1"/>
              <a:t>tinte</a:t>
            </a:r>
            <a:r>
              <a:rPr lang="en-US" sz="2400" i="1" dirty="0"/>
              <a:t> </a:t>
            </a:r>
            <a:r>
              <a:rPr lang="en-US" sz="2400" i="1" dirty="0" err="1"/>
              <a:t>Bromofenol</a:t>
            </a:r>
            <a:r>
              <a:rPr lang="en-US" sz="2400" i="1" dirty="0"/>
              <a:t> </a:t>
            </a:r>
            <a:endParaRPr lang="en-US" sz="24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2720" y="1029437"/>
            <a:ext cx="54067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Materiales</a:t>
            </a:r>
            <a:r>
              <a:rPr lang="en-US" sz="2400" b="1" dirty="0"/>
              <a:t> y </a:t>
            </a:r>
            <a:r>
              <a:rPr lang="en-US" sz="2400" b="1" dirty="0" err="1"/>
              <a:t>equipos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sz="2400" dirty="0" err="1"/>
              <a:t>Centrífuga</a:t>
            </a:r>
            <a:r>
              <a:rPr lang="en-US" sz="2400" dirty="0"/>
              <a:t> de </a:t>
            </a:r>
            <a:r>
              <a:rPr lang="en-US" sz="2400" dirty="0" err="1"/>
              <a:t>volumen</a:t>
            </a:r>
            <a:r>
              <a:rPr lang="en-US" sz="2400" dirty="0"/>
              <a:t> </a:t>
            </a:r>
            <a:r>
              <a:rPr lang="en-US" sz="2400" dirty="0" err="1"/>
              <a:t>intermedio</a:t>
            </a:r>
            <a:r>
              <a:rPr lang="en-US" sz="2400" dirty="0"/>
              <a:t> </a:t>
            </a:r>
            <a:r>
              <a:rPr lang="en-US" sz="2400" dirty="0" err="1"/>
              <a:t>Microtubos</a:t>
            </a:r>
            <a:r>
              <a:rPr lang="en-US" sz="2400" dirty="0"/>
              <a:t> 1.5 mL</a:t>
            </a:r>
            <a:br>
              <a:rPr lang="en-US" sz="2400" dirty="0"/>
            </a:br>
            <a:r>
              <a:rPr lang="en-US" sz="2400" dirty="0" err="1"/>
              <a:t>Nevera</a:t>
            </a:r>
            <a:r>
              <a:rPr lang="en-US" sz="2400" dirty="0"/>
              <a:t> </a:t>
            </a:r>
            <a:r>
              <a:rPr lang="en-US" sz="2400" dirty="0" smtClean="0"/>
              <a:t>4oC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Sonicador</a:t>
            </a:r>
            <a:r>
              <a:rPr lang="en-US" sz="2400" dirty="0"/>
              <a:t> </a:t>
            </a:r>
            <a:endParaRPr lang="en-US" sz="2400" dirty="0"/>
          </a:p>
          <a:p>
            <a:r>
              <a:rPr lang="en-US" sz="2400" dirty="0" err="1"/>
              <a:t>Hielo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Micropipetas</a:t>
            </a:r>
            <a:r>
              <a:rPr lang="en-US" sz="2400" dirty="0"/>
              <a:t> con </a:t>
            </a:r>
            <a:r>
              <a:rPr lang="en-US" sz="2400" dirty="0" err="1"/>
              <a:t>puntas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Tubos</a:t>
            </a:r>
            <a:r>
              <a:rPr lang="en-US" sz="2400" dirty="0" smtClean="0"/>
              <a:t> </a:t>
            </a:r>
            <a:r>
              <a:rPr lang="en-US" sz="2400" dirty="0" err="1"/>
              <a:t>cónicos</a:t>
            </a:r>
            <a:r>
              <a:rPr lang="en-US" sz="2400" dirty="0"/>
              <a:t> de 15 ml </a:t>
            </a:r>
            <a:endParaRPr lang="en-US" sz="2400" dirty="0" smtClean="0"/>
          </a:p>
          <a:p>
            <a:r>
              <a:rPr lang="en-US" sz="2400" dirty="0" err="1" smtClean="0"/>
              <a:t>Centrífuga</a:t>
            </a:r>
            <a:r>
              <a:rPr lang="en-US" sz="2400" dirty="0" smtClean="0"/>
              <a:t> </a:t>
            </a:r>
            <a:r>
              <a:rPr lang="en-US" sz="2400" dirty="0" err="1"/>
              <a:t>refrigerada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Tubos</a:t>
            </a:r>
            <a:r>
              <a:rPr lang="en-US" sz="2400" dirty="0"/>
              <a:t> de </a:t>
            </a:r>
            <a:r>
              <a:rPr lang="en-US" sz="2400" dirty="0" err="1"/>
              <a:t>centrífuga</a:t>
            </a:r>
            <a:r>
              <a:rPr lang="en-US" sz="2400" dirty="0"/>
              <a:t> de 50 ml </a:t>
            </a:r>
            <a:r>
              <a:rPr lang="en-US" sz="2400" dirty="0" err="1"/>
              <a:t>Agarosa</a:t>
            </a:r>
            <a:r>
              <a:rPr lang="en-US" sz="2400" dirty="0"/>
              <a:t> + </a:t>
            </a:r>
            <a:r>
              <a:rPr lang="en-US" sz="2400" dirty="0" err="1"/>
              <a:t>glutatión</a:t>
            </a:r>
            <a:r>
              <a:rPr lang="en-US" sz="2400" dirty="0"/>
              <a:t> </a:t>
            </a:r>
            <a:r>
              <a:rPr lang="en-US" sz="2400" dirty="0" err="1"/>
              <a:t>Microcentrífuga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Rotadora</a:t>
            </a:r>
            <a:r>
              <a:rPr lang="en-US" sz="2400" dirty="0"/>
              <a:t> (‘</a:t>
            </a:r>
            <a:r>
              <a:rPr lang="en-US" sz="2400" dirty="0" err="1"/>
              <a:t>nutator</a:t>
            </a:r>
            <a:r>
              <a:rPr lang="en-US" sz="2400" dirty="0"/>
              <a:t>’)</a:t>
            </a:r>
            <a:br>
              <a:rPr lang="en-US" sz="2400" dirty="0"/>
            </a:br>
            <a:r>
              <a:rPr lang="en-US" sz="2400" dirty="0" err="1"/>
              <a:t>Pipetas</a:t>
            </a:r>
            <a:r>
              <a:rPr lang="en-US" sz="2400" dirty="0"/>
              <a:t> de 10 ml con </a:t>
            </a:r>
            <a:r>
              <a:rPr lang="en-US" sz="2400" dirty="0" err="1"/>
              <a:t>pipetor</a:t>
            </a:r>
            <a:r>
              <a:rPr lang="en-US" sz="2400" dirty="0"/>
              <a:t>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328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08234" y="917865"/>
            <a:ext cx="563536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smtClean="0"/>
              <a:t> </a:t>
            </a: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57250" y="1047750"/>
            <a:ext cx="109524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/>
              <a:t>Resuspenda</a:t>
            </a:r>
            <a:r>
              <a:rPr lang="en-US" sz="2400" dirty="0" smtClean="0"/>
              <a:t> </a:t>
            </a:r>
            <a:r>
              <a:rPr lang="en-US" sz="2400" dirty="0"/>
              <a:t>el pellet de de 50 ml de </a:t>
            </a:r>
            <a:r>
              <a:rPr lang="en-US" sz="2400" dirty="0" err="1"/>
              <a:t>cultivo</a:t>
            </a:r>
            <a:r>
              <a:rPr lang="en-US" sz="2400" dirty="0"/>
              <a:t> en 6 ml de </a:t>
            </a:r>
            <a:r>
              <a:rPr lang="en-US" sz="2400" b="1" dirty="0" err="1"/>
              <a:t>Solución</a:t>
            </a:r>
            <a:r>
              <a:rPr lang="en-US" sz="2400" b="1" dirty="0"/>
              <a:t> A. </a:t>
            </a: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Incube</a:t>
            </a:r>
            <a:r>
              <a:rPr lang="en-US" sz="2400" dirty="0" smtClean="0"/>
              <a:t> </a:t>
            </a:r>
            <a:r>
              <a:rPr lang="en-US" sz="2400" dirty="0"/>
              <a:t>en </a:t>
            </a:r>
            <a:r>
              <a:rPr lang="en-US" sz="2400" dirty="0" err="1" smtClean="0"/>
              <a:t>hielo</a:t>
            </a:r>
            <a:r>
              <a:rPr lang="en-US" sz="2400" dirty="0" smtClean="0"/>
              <a:t> </a:t>
            </a:r>
            <a:r>
              <a:rPr lang="en-US" sz="2400" dirty="0" err="1"/>
              <a:t>por</a:t>
            </a:r>
            <a:r>
              <a:rPr lang="en-US" sz="2400" dirty="0"/>
              <a:t> 10 </a:t>
            </a:r>
            <a:r>
              <a:rPr lang="en-US" sz="2400" dirty="0" err="1"/>
              <a:t>minutos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Rompa</a:t>
            </a:r>
            <a:r>
              <a:rPr lang="en-US" sz="2400" dirty="0" smtClean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células</a:t>
            </a:r>
            <a:r>
              <a:rPr lang="en-US" sz="2400" dirty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</a:t>
            </a:r>
            <a:r>
              <a:rPr lang="en-US" sz="2400" b="1" dirty="0" err="1"/>
              <a:t>sonicación</a:t>
            </a:r>
            <a:r>
              <a:rPr lang="en-US" sz="2400" dirty="0"/>
              <a:t>: 3 </a:t>
            </a:r>
            <a:r>
              <a:rPr lang="en-US" sz="2400" dirty="0" err="1"/>
              <a:t>pulsos</a:t>
            </a:r>
            <a:r>
              <a:rPr lang="en-US" sz="2400" dirty="0"/>
              <a:t> de 10 </a:t>
            </a:r>
            <a:r>
              <a:rPr lang="en-US" sz="2400" dirty="0" err="1"/>
              <a:t>segundos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uno</a:t>
            </a:r>
            <a:r>
              <a:rPr lang="en-US" sz="2400" dirty="0"/>
              <a:t>, </a:t>
            </a:r>
            <a:r>
              <a:rPr lang="en-US" sz="2400" dirty="0" err="1"/>
              <a:t>separados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smtClean="0"/>
              <a:t>10 </a:t>
            </a:r>
            <a:r>
              <a:rPr lang="en-US" sz="2400" dirty="0" err="1"/>
              <a:t>segundos</a:t>
            </a:r>
            <a:r>
              <a:rPr lang="en-US" sz="2400" dirty="0"/>
              <a:t> de </a:t>
            </a:r>
            <a:r>
              <a:rPr lang="en-US" sz="2400" dirty="0" err="1"/>
              <a:t>descanso</a:t>
            </a:r>
            <a:r>
              <a:rPr lang="en-US" sz="2400" dirty="0"/>
              <a:t>. </a:t>
            </a:r>
            <a:r>
              <a:rPr lang="en-US" sz="2400" b="1" dirty="0" err="1"/>
              <a:t>Mantenga</a:t>
            </a:r>
            <a:r>
              <a:rPr lang="en-US" sz="2400" dirty="0"/>
              <a:t> la </a:t>
            </a:r>
            <a:r>
              <a:rPr lang="en-US" sz="2400" dirty="0" err="1"/>
              <a:t>muestra</a:t>
            </a:r>
            <a:r>
              <a:rPr lang="en-US" sz="2400" dirty="0"/>
              <a:t> en </a:t>
            </a:r>
            <a:r>
              <a:rPr lang="en-US" sz="2400" dirty="0" err="1"/>
              <a:t>hielo</a:t>
            </a:r>
            <a:r>
              <a:rPr lang="en-US" sz="2400" dirty="0"/>
              <a:t> </a:t>
            </a:r>
            <a:r>
              <a:rPr lang="en-US" sz="2400" dirty="0" err="1"/>
              <a:t>siempre</a:t>
            </a:r>
            <a:r>
              <a:rPr lang="en-US" sz="2400" dirty="0"/>
              <a:t> y </a:t>
            </a:r>
            <a:r>
              <a:rPr lang="en-US" sz="2400" dirty="0" err="1"/>
              <a:t>trate</a:t>
            </a:r>
            <a:r>
              <a:rPr lang="en-US" sz="2400" dirty="0"/>
              <a:t> de </a:t>
            </a:r>
            <a:r>
              <a:rPr lang="en-US" sz="2400" dirty="0" err="1"/>
              <a:t>evitar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la </a:t>
            </a:r>
            <a:r>
              <a:rPr lang="en-US" sz="2400" dirty="0" err="1"/>
              <a:t>sonda</a:t>
            </a:r>
            <a:r>
              <a:rPr lang="en-US" sz="2400" dirty="0"/>
              <a:t> toque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paredes</a:t>
            </a:r>
            <a:r>
              <a:rPr lang="en-US" sz="2400" dirty="0"/>
              <a:t> del </a:t>
            </a:r>
            <a:r>
              <a:rPr lang="en-US" sz="2400" dirty="0" err="1"/>
              <a:t>tubo</a:t>
            </a:r>
            <a:r>
              <a:rPr lang="en-US" sz="2400" dirty="0"/>
              <a:t>. </a:t>
            </a:r>
            <a:r>
              <a:rPr lang="en-US" sz="2400" b="1" dirty="0"/>
              <a:t>Evite</a:t>
            </a:r>
            <a:r>
              <a:rPr lang="en-US" sz="2400" dirty="0"/>
              <a:t> la </a:t>
            </a:r>
            <a:r>
              <a:rPr lang="en-US" sz="2400" dirty="0" err="1"/>
              <a:t>sobre-sonicación</a:t>
            </a:r>
            <a:r>
              <a:rPr lang="en-US" sz="2400" dirty="0"/>
              <a:t>,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calienta</a:t>
            </a:r>
            <a:r>
              <a:rPr lang="en-US" sz="2400" dirty="0"/>
              <a:t> la </a:t>
            </a:r>
            <a:r>
              <a:rPr lang="en-US" sz="2400" dirty="0" err="1"/>
              <a:t>muestra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y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b="1" dirty="0" err="1"/>
              <a:t>desnaturalizar</a:t>
            </a:r>
            <a:r>
              <a:rPr lang="en-US" sz="2400" dirty="0"/>
              <a:t> la </a:t>
            </a:r>
            <a:r>
              <a:rPr lang="en-US" sz="2400" dirty="0" err="1"/>
              <a:t>proteína</a:t>
            </a:r>
            <a:r>
              <a:rPr lang="en-US" sz="2400" dirty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Transfiera</a:t>
            </a:r>
            <a:r>
              <a:rPr lang="en-US" sz="2400" dirty="0" smtClean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muestra</a:t>
            </a:r>
            <a:r>
              <a:rPr lang="en-US" sz="2400" dirty="0"/>
              <a:t> a </a:t>
            </a:r>
            <a:r>
              <a:rPr lang="en-US" sz="2400" dirty="0" err="1"/>
              <a:t>cuatro</a:t>
            </a:r>
            <a:r>
              <a:rPr lang="en-US" sz="2400" dirty="0"/>
              <a:t> </a:t>
            </a:r>
            <a:r>
              <a:rPr lang="en-US" sz="2400" dirty="0" err="1"/>
              <a:t>microtubos</a:t>
            </a:r>
            <a:r>
              <a:rPr lang="en-US" sz="2400" dirty="0"/>
              <a:t> de 1.5 ml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uno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5. </a:t>
            </a:r>
            <a:r>
              <a:rPr lang="en-US" sz="2400" dirty="0" err="1" smtClean="0"/>
              <a:t>Centrifugue</a:t>
            </a:r>
            <a:r>
              <a:rPr lang="en-US" sz="2400" dirty="0" smtClean="0"/>
              <a:t> </a:t>
            </a:r>
            <a:r>
              <a:rPr lang="en-US" sz="2400" dirty="0"/>
              <a:t>a 4°C </a:t>
            </a:r>
            <a:r>
              <a:rPr lang="en-US" sz="2400" dirty="0" err="1"/>
              <a:t>por</a:t>
            </a:r>
            <a:r>
              <a:rPr lang="en-US" sz="2400" dirty="0"/>
              <a:t> 15 </a:t>
            </a:r>
            <a:r>
              <a:rPr lang="en-US" sz="2400" dirty="0" err="1"/>
              <a:t>minutos</a:t>
            </a:r>
            <a:r>
              <a:rPr lang="en-US" sz="2400" dirty="0"/>
              <a:t> a 12,000 RPMs.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14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36789" y="1104150"/>
            <a:ext cx="11088461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. </a:t>
            </a:r>
            <a:r>
              <a:rPr lang="en-US" sz="2400" dirty="0" err="1" smtClean="0"/>
              <a:t>Mientras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muestra</a:t>
            </a:r>
            <a:r>
              <a:rPr lang="en-US" sz="2400" dirty="0"/>
              <a:t> se </a:t>
            </a:r>
            <a:r>
              <a:rPr lang="en-US" sz="2400" dirty="0" err="1"/>
              <a:t>centrifuga</a:t>
            </a:r>
            <a:r>
              <a:rPr lang="en-US" sz="2400" dirty="0"/>
              <a:t>, prepare la </a:t>
            </a:r>
            <a:r>
              <a:rPr lang="en-US" sz="2400" dirty="0" err="1"/>
              <a:t>resina</a:t>
            </a:r>
            <a:r>
              <a:rPr lang="en-US" sz="2400" dirty="0"/>
              <a:t> de </a:t>
            </a:r>
            <a:r>
              <a:rPr lang="en-US" sz="2400" dirty="0" err="1"/>
              <a:t>Agarosa</a:t>
            </a:r>
            <a:r>
              <a:rPr lang="en-US" sz="2400" dirty="0"/>
              <a:t> + </a:t>
            </a:r>
            <a:r>
              <a:rPr lang="en-US" sz="2400" dirty="0" err="1"/>
              <a:t>Glutatión</a:t>
            </a:r>
            <a:r>
              <a:rPr lang="en-US" sz="2400" dirty="0"/>
              <a:t> a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utilizada</a:t>
            </a:r>
            <a:r>
              <a:rPr lang="en-US" sz="2400" dirty="0"/>
              <a:t>: </a:t>
            </a:r>
          </a:p>
          <a:p>
            <a:pPr marL="914400" lvl="1" indent="-457200">
              <a:buAutoNum type="alphaLcParenR"/>
            </a:pPr>
            <a:r>
              <a:rPr lang="en-US" sz="2400" dirty="0" err="1" smtClean="0"/>
              <a:t>Utilizando</a:t>
            </a:r>
            <a:r>
              <a:rPr lang="en-US" sz="2400" dirty="0" smtClean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navaja</a:t>
            </a:r>
            <a:r>
              <a:rPr lang="en-US" sz="2400" dirty="0"/>
              <a:t>, </a:t>
            </a:r>
            <a:r>
              <a:rPr lang="en-US" sz="2400" dirty="0" err="1"/>
              <a:t>corte</a:t>
            </a:r>
            <a:r>
              <a:rPr lang="en-US" sz="2400" dirty="0"/>
              <a:t> la </a:t>
            </a:r>
            <a:r>
              <a:rPr lang="en-US" sz="2400" dirty="0" err="1"/>
              <a:t>punta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punta</a:t>
            </a:r>
            <a:r>
              <a:rPr lang="en-US" sz="2400" dirty="0"/>
              <a:t> de </a:t>
            </a:r>
            <a:r>
              <a:rPr lang="en-US" sz="2400" dirty="0" err="1"/>
              <a:t>micropipeta</a:t>
            </a:r>
            <a:r>
              <a:rPr lang="en-US" sz="2400" dirty="0"/>
              <a:t> P200 a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distancia</a:t>
            </a:r>
            <a:r>
              <a:rPr lang="en-US" sz="2400" dirty="0"/>
              <a:t> </a:t>
            </a:r>
            <a:r>
              <a:rPr lang="en-US" sz="2400" dirty="0" err="1"/>
              <a:t>aproximada</a:t>
            </a:r>
            <a:r>
              <a:rPr lang="en-US" sz="2400" dirty="0"/>
              <a:t> de 5 mm. </a:t>
            </a:r>
            <a:endParaRPr lang="en-US" sz="2400" dirty="0" smtClean="0"/>
          </a:p>
          <a:p>
            <a:pPr marL="914400" lvl="1" indent="-457200">
              <a:buAutoNum type="alphaLcParenR"/>
            </a:pPr>
            <a:endParaRPr lang="en-US" sz="2400" dirty="0"/>
          </a:p>
          <a:p>
            <a:pPr lvl="1"/>
            <a:r>
              <a:rPr lang="en-US" sz="2400" dirty="0" smtClean="0"/>
              <a:t>b) </a:t>
            </a:r>
            <a:r>
              <a:rPr lang="en-US" sz="2400" dirty="0" err="1" smtClean="0"/>
              <a:t>Agite</a:t>
            </a:r>
            <a:r>
              <a:rPr lang="en-US" sz="2400" dirty="0" smtClean="0"/>
              <a:t> </a:t>
            </a:r>
            <a:r>
              <a:rPr lang="en-US" sz="2400" dirty="0" err="1"/>
              <a:t>suavemente</a:t>
            </a:r>
            <a:r>
              <a:rPr lang="en-US" sz="2400" dirty="0"/>
              <a:t> la </a:t>
            </a:r>
            <a:r>
              <a:rPr lang="en-US" sz="2400" dirty="0" err="1"/>
              <a:t>mezcla</a:t>
            </a:r>
            <a:r>
              <a:rPr lang="en-US" sz="2400" dirty="0"/>
              <a:t> de </a:t>
            </a:r>
            <a:r>
              <a:rPr lang="en-US" sz="2400" dirty="0" err="1"/>
              <a:t>resina</a:t>
            </a:r>
            <a:r>
              <a:rPr lang="en-US" sz="2400" dirty="0"/>
              <a:t> </a:t>
            </a:r>
            <a:r>
              <a:rPr lang="en-US" sz="2400" dirty="0" err="1"/>
              <a:t>provista</a:t>
            </a:r>
            <a:r>
              <a:rPr lang="en-US" sz="2400" dirty="0"/>
              <a:t> (50% </a:t>
            </a:r>
            <a:r>
              <a:rPr lang="en-US" sz="2400" dirty="0" err="1"/>
              <a:t>resina</a:t>
            </a:r>
            <a:r>
              <a:rPr lang="en-US" sz="2400" dirty="0"/>
              <a:t>/50% </a:t>
            </a:r>
            <a:r>
              <a:rPr lang="en-US" sz="2400" dirty="0" err="1"/>
              <a:t>Amortiguador</a:t>
            </a:r>
            <a:r>
              <a:rPr lang="en-US" sz="2400" dirty="0"/>
              <a:t>).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c) </a:t>
            </a:r>
            <a:r>
              <a:rPr lang="en-US" sz="2400" dirty="0" err="1" smtClean="0"/>
              <a:t>Utilizando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punta</a:t>
            </a:r>
            <a:r>
              <a:rPr lang="en-US" sz="2400" dirty="0"/>
              <a:t> </a:t>
            </a:r>
            <a:r>
              <a:rPr lang="en-US" sz="2400" dirty="0" err="1"/>
              <a:t>cortada</a:t>
            </a:r>
            <a:r>
              <a:rPr lang="en-US" sz="2400" dirty="0"/>
              <a:t> y la </a:t>
            </a:r>
            <a:r>
              <a:rPr lang="en-US" sz="2400" dirty="0" err="1"/>
              <a:t>micropipeta</a:t>
            </a:r>
            <a:r>
              <a:rPr lang="en-US" sz="2400" dirty="0"/>
              <a:t> P200, </a:t>
            </a:r>
            <a:r>
              <a:rPr lang="en-US" sz="2400" dirty="0" err="1"/>
              <a:t>transfiera</a:t>
            </a:r>
            <a:r>
              <a:rPr lang="en-US" sz="2400" dirty="0"/>
              <a:t> 100 </a:t>
            </a:r>
            <a:r>
              <a:rPr lang="en-US" sz="2400" dirty="0" err="1"/>
              <a:t>μl</a:t>
            </a:r>
            <a:r>
              <a:rPr lang="en-US" sz="2400" dirty="0"/>
              <a:t> a un </a:t>
            </a:r>
            <a:r>
              <a:rPr lang="en-US" sz="2400" dirty="0" err="1"/>
              <a:t>microtubo</a:t>
            </a:r>
            <a:r>
              <a:rPr lang="en-US" sz="2400" dirty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identificado</a:t>
            </a:r>
            <a:r>
              <a:rPr lang="en-US" sz="2400" dirty="0" smtClean="0"/>
              <a:t> </a:t>
            </a:r>
            <a:r>
              <a:rPr lang="en-US" sz="2400" dirty="0" err="1"/>
              <a:t>como</a:t>
            </a:r>
            <a:r>
              <a:rPr lang="en-US" sz="2400" dirty="0"/>
              <a:t> “</a:t>
            </a:r>
            <a:r>
              <a:rPr lang="en-US" sz="2400" dirty="0" err="1"/>
              <a:t>resina</a:t>
            </a:r>
            <a:r>
              <a:rPr lang="en-US" sz="2400" dirty="0"/>
              <a:t> 50%”.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d) </a:t>
            </a:r>
            <a:r>
              <a:rPr lang="en-US" sz="2400" dirty="0" err="1" smtClean="0"/>
              <a:t>Centrifugue</a:t>
            </a:r>
            <a:r>
              <a:rPr lang="en-US" sz="2400" dirty="0" smtClean="0"/>
              <a:t> </a:t>
            </a:r>
            <a:r>
              <a:rPr lang="en-US" sz="2400" dirty="0"/>
              <a:t>a 2,500 RPM </a:t>
            </a:r>
            <a:r>
              <a:rPr lang="en-US" sz="2400" dirty="0" err="1"/>
              <a:t>por</a:t>
            </a:r>
            <a:r>
              <a:rPr lang="en-US" sz="2400" dirty="0"/>
              <a:t> 1 </a:t>
            </a:r>
            <a:r>
              <a:rPr lang="en-US" sz="2400" dirty="0" err="1"/>
              <a:t>minuto</a:t>
            </a:r>
            <a:r>
              <a:rPr lang="en-US" sz="2400" dirty="0"/>
              <a:t>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40824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327</TotalTime>
  <Words>1040</Words>
  <Application>Microsoft Macintosh PowerPoint</Application>
  <PresentationFormat>Widescreen</PresentationFormat>
  <Paragraphs>174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Mangal</vt:lpstr>
      <vt:lpstr>ＭＳ Ｐゴシック</vt:lpstr>
      <vt:lpstr>Arial</vt:lpstr>
      <vt:lpstr>Vapor Trail</vt:lpstr>
      <vt:lpstr>Lab 11  Purificación de Glutation-S-Transferasa (GST) de Schistosoma mansoni mediante cromatografia de afinidad (13)</vt:lpstr>
      <vt:lpstr>Objetivos</vt:lpstr>
      <vt:lpstr>Introducción vector de expresión. </vt:lpstr>
      <vt:lpstr>Proteina de fusión: Tag</vt:lpstr>
      <vt:lpstr>Proteina de fusión: Purificación</vt:lpstr>
      <vt:lpstr>introducción</vt:lpstr>
      <vt:lpstr>Materiales y equipo0s</vt:lpstr>
      <vt:lpstr>Protocolo</vt:lpstr>
      <vt:lpstr>Protocolo</vt:lpstr>
      <vt:lpstr>Protocolo</vt:lpstr>
      <vt:lpstr>Protocolo</vt:lpstr>
      <vt:lpstr>Protocolo</vt:lpstr>
      <vt:lpstr>Protocolo</vt:lpstr>
      <vt:lpstr>Protocolo</vt:lpstr>
      <vt:lpstr>Resultados</vt:lpstr>
      <vt:lpstr>Preguntas de repaso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 Secuenciación de ADN y Bioinformática </dc:title>
  <dc:creator>JOSE A. CARDE SERRANO</dc:creator>
  <cp:lastModifiedBy>Microsoft Office User</cp:lastModifiedBy>
  <cp:revision>37</cp:revision>
  <dcterms:created xsi:type="dcterms:W3CDTF">2019-02-17T23:12:43Z</dcterms:created>
  <dcterms:modified xsi:type="dcterms:W3CDTF">2019-04-04T15:11:53Z</dcterms:modified>
</cp:coreProperties>
</file>