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40"/>
  </p:notes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78" r:id="rId10"/>
    <p:sldId id="291" r:id="rId11"/>
    <p:sldId id="292" r:id="rId12"/>
    <p:sldId id="279" r:id="rId13"/>
    <p:sldId id="308" r:id="rId14"/>
    <p:sldId id="293" r:id="rId15"/>
    <p:sldId id="309" r:id="rId16"/>
    <p:sldId id="310" r:id="rId17"/>
    <p:sldId id="311" r:id="rId18"/>
    <p:sldId id="280" r:id="rId19"/>
    <p:sldId id="281" r:id="rId20"/>
    <p:sldId id="294" r:id="rId21"/>
    <p:sldId id="295" r:id="rId22"/>
    <p:sldId id="312" r:id="rId23"/>
    <p:sldId id="296" r:id="rId24"/>
    <p:sldId id="313" r:id="rId25"/>
    <p:sldId id="314" r:id="rId26"/>
    <p:sldId id="316" r:id="rId27"/>
    <p:sldId id="297" r:id="rId28"/>
    <p:sldId id="315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/>
    <p:restoredTop sz="74955" autoAdjust="0"/>
  </p:normalViewPr>
  <p:slideViewPr>
    <p:cSldViewPr snapToGrid="0" snapToObjects="1">
      <p:cViewPr varScale="1">
        <p:scale>
          <a:sx n="69" d="100"/>
          <a:sy n="69" d="100"/>
        </p:scale>
        <p:origin x="135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EBBC-AFB2-5F4C-BACF-BA6B7A42A465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DE1A8-E188-1441-BD75-3D069A930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5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baseline="0" dirty="0" err="1" smtClean="0"/>
              <a:t>Donde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entra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activa</a:t>
            </a:r>
            <a:r>
              <a:rPr lang="en-US" baseline="0" dirty="0" smtClean="0"/>
              <a:t> genes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especificar</a:t>
            </a:r>
            <a:r>
              <a:rPr lang="en-US" baseline="0" dirty="0" smtClean="0"/>
              <a:t> ventral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reprime</a:t>
            </a:r>
            <a:r>
              <a:rPr lang="en-US" baseline="0" dirty="0" smtClean="0"/>
              <a:t> los de dorsal, </a:t>
            </a:r>
            <a:r>
              <a:rPr lang="en-US" baseline="0" dirty="0" err="1" smtClean="0"/>
              <a:t>todos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dorsales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err="1" smtClean="0"/>
              <a:t>Huevos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hembras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homocigotas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gen de </a:t>
            </a:r>
            <a:r>
              <a:rPr lang="en-US" baseline="0" dirty="0" err="1" smtClean="0"/>
              <a:t>cascada</a:t>
            </a:r>
            <a:r>
              <a:rPr lang="en-US" baseline="0" dirty="0" smtClean="0"/>
              <a:t> q </a:t>
            </a:r>
            <a:r>
              <a:rPr lang="en-US" baseline="0" dirty="0" err="1" smtClean="0"/>
              <a:t>controla</a:t>
            </a:r>
            <a:r>
              <a:rPr lang="en-US" baseline="0" dirty="0" smtClean="0"/>
              <a:t> dorsal, dorsal no </a:t>
            </a:r>
            <a:r>
              <a:rPr lang="en-US" baseline="0" dirty="0" err="1" smtClean="0"/>
              <a:t>entra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ninguna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celula</a:t>
            </a:r>
            <a:r>
              <a:rPr lang="en-US" baseline="0" dirty="0" smtClean="0"/>
              <a:t> (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exoesqueleto</a:t>
            </a:r>
            <a:r>
              <a:rPr lang="en-US" baseline="0" dirty="0" smtClean="0"/>
              <a:t>(</a:t>
            </a:r>
          </a:p>
          <a:p>
            <a:pPr marL="171450" lvl="0" indent="-171450">
              <a:buFontTx/>
              <a:buChar char="-"/>
            </a:pPr>
            <a:r>
              <a:rPr lang="en-US" baseline="0" dirty="0" err="1" smtClean="0"/>
              <a:t>Ventralized</a:t>
            </a:r>
            <a:r>
              <a:rPr lang="en-US" baseline="0" dirty="0" smtClean="0"/>
              <a:t> – dorsal </a:t>
            </a:r>
            <a:r>
              <a:rPr lang="en-US" baseline="0" dirty="0" err="1" smtClean="0"/>
              <a:t>entra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todas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celulas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WT, la </a:t>
            </a:r>
            <a:r>
              <a:rPr lang="en-US" baseline="0" dirty="0" err="1" smtClean="0"/>
              <a:t>misma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dorsalizada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pero</a:t>
            </a:r>
            <a:r>
              <a:rPr lang="en-US" baseline="0" dirty="0" smtClean="0"/>
              <a:t> se le </a:t>
            </a:r>
            <a:r>
              <a:rPr lang="en-US" baseline="0" dirty="0" err="1" smtClean="0"/>
              <a:t>inyectan</a:t>
            </a:r>
            <a:r>
              <a:rPr lang="en-US" baseline="0" dirty="0" smtClean="0"/>
              <a:t> mRNAs de dorsal</a:t>
            </a:r>
          </a:p>
          <a:p>
            <a:pPr marL="171450" lvl="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Homeo</a:t>
            </a:r>
            <a:r>
              <a:rPr lang="en-US" dirty="0" smtClean="0"/>
              <a:t>_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determinal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destino</a:t>
            </a:r>
            <a:r>
              <a:rPr lang="en-US" baseline="0" dirty="0" smtClean="0"/>
              <a:t> final de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segmento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Homeo</a:t>
            </a:r>
            <a:r>
              <a:rPr lang="en-US" dirty="0" smtClean="0"/>
              <a:t>_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determinal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destino</a:t>
            </a:r>
            <a:r>
              <a:rPr lang="en-US" baseline="0" dirty="0" smtClean="0"/>
              <a:t> final de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segmento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Mutantes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bicoid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telson</a:t>
            </a:r>
            <a:r>
              <a:rPr lang="en-US" baseline="0" dirty="0" smtClean="0"/>
              <a:t> abdomen abdomen </a:t>
            </a:r>
            <a:r>
              <a:rPr lang="en-US" baseline="0" dirty="0" err="1" smtClean="0"/>
              <a:t>telson</a:t>
            </a:r>
            <a:endParaRPr lang="en-US" baseline="0" dirty="0" smtClean="0"/>
          </a:p>
          <a:p>
            <a:pPr lvl="0"/>
            <a:r>
              <a:rPr lang="en-US" baseline="0" dirty="0" smtClean="0"/>
              <a:t> </a:t>
            </a:r>
          </a:p>
          <a:p>
            <a:pPr lvl="0"/>
            <a:r>
              <a:rPr lang="en-US" baseline="0" dirty="0" err="1" smtClean="0"/>
              <a:t>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Fk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abds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Fk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</a:t>
            </a:r>
            <a:endParaRPr lang="en-US" baseline="0" dirty="0" smtClean="0"/>
          </a:p>
          <a:p>
            <a:pPr lvl="0"/>
            <a:endParaRPr lang="en-US" baseline="0" dirty="0" smtClean="0"/>
          </a:p>
          <a:p>
            <a:pPr lvl="0"/>
            <a:r>
              <a:rPr lang="en-US" baseline="0" dirty="0" smtClean="0"/>
              <a:t>Normal </a:t>
            </a:r>
            <a:r>
              <a:rPr lang="en-US" baseline="0" dirty="0" err="1" smtClean="0"/>
              <a:t>seria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cabeza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torax</a:t>
            </a:r>
            <a:r>
              <a:rPr lang="en-US" baseline="0" dirty="0" smtClean="0"/>
              <a:t> abdomen </a:t>
            </a:r>
            <a:r>
              <a:rPr lang="en-US" baseline="0" dirty="0" err="1" smtClean="0"/>
              <a:t>telson</a:t>
            </a:r>
            <a:endParaRPr lang="en-US" baseline="0" dirty="0" smtClean="0"/>
          </a:p>
          <a:p>
            <a:pPr lvl="0"/>
            <a:r>
              <a:rPr lang="en-US" baseline="0" dirty="0" err="1" smtClean="0"/>
              <a:t>Cabeza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Torax</a:t>
            </a:r>
            <a:r>
              <a:rPr lang="en-US" baseline="0" dirty="0" smtClean="0"/>
              <a:t> T, abdomen </a:t>
            </a:r>
            <a:r>
              <a:rPr lang="en-US" baseline="0" dirty="0" err="1" smtClean="0"/>
              <a:t>Ab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telson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fk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ap</a:t>
            </a:r>
            <a:endParaRPr lang="en-US" baseline="0" dirty="0" smtClean="0"/>
          </a:p>
          <a:p>
            <a:pPr lvl="0"/>
            <a:endParaRPr lang="en-US" baseline="0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arenR"/>
            </a:pP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maternales</a:t>
            </a:r>
            <a:r>
              <a:rPr lang="en-US" dirty="0" smtClean="0"/>
              <a:t> mRNA</a:t>
            </a:r>
          </a:p>
          <a:p>
            <a:pPr marL="228600" indent="-228600">
              <a:buAutoNum type="alphaUcParenR"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proteinas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Huckbein</a:t>
            </a:r>
            <a:endParaRPr lang="en-US" dirty="0" smtClean="0"/>
          </a:p>
          <a:p>
            <a:r>
              <a:rPr lang="en-US" dirty="0" err="1" smtClean="0"/>
              <a:t>tailles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67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linea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regulada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un enhancer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pegan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bcd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hnchbk</a:t>
            </a:r>
            <a:endParaRPr lang="en-US" baseline="0" dirty="0" smtClean="0"/>
          </a:p>
          <a:p>
            <a:r>
              <a:rPr lang="en-US" baseline="0" dirty="0" smtClean="0"/>
              <a:t>Lac Z se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promotor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Si se </a:t>
            </a:r>
            <a:r>
              <a:rPr lang="en-US" baseline="0" dirty="0" err="1" smtClean="0"/>
              <a:t>muta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</a:t>
            </a:r>
            <a:r>
              <a:rPr lang="en-US" baseline="0" dirty="0" smtClean="0"/>
              <a:t> enhancer </a:t>
            </a:r>
            <a:r>
              <a:rPr lang="en-US" baseline="0" dirty="0" err="1" smtClean="0"/>
              <a:t>esa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linea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pierde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Si se </a:t>
            </a:r>
            <a:r>
              <a:rPr lang="en-US" baseline="0" dirty="0" err="1" smtClean="0"/>
              <a:t>apagan</a:t>
            </a:r>
            <a:r>
              <a:rPr lang="en-US" baseline="0" dirty="0" smtClean="0"/>
              <a:t> los genes </a:t>
            </a:r>
            <a:r>
              <a:rPr lang="en-US" baseline="0" dirty="0" err="1" smtClean="0"/>
              <a:t>reguladores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negativos</a:t>
            </a:r>
            <a:r>
              <a:rPr lang="en-US" baseline="0" dirty="0" smtClean="0"/>
              <a:t> (gap, se </a:t>
            </a:r>
            <a:r>
              <a:rPr lang="en-US" baseline="0" dirty="0" err="1" smtClean="0"/>
              <a:t>puede</a:t>
            </a:r>
            <a:r>
              <a:rPr lang="en-US" baseline="0" dirty="0" smtClean="0"/>
              <a:t> “mover” la </a:t>
            </a:r>
            <a:r>
              <a:rPr lang="en-US" baseline="0" dirty="0" err="1" smtClean="0"/>
              <a:t>linea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0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Principios</a:t>
            </a:r>
            <a:r>
              <a:rPr lang="en-US" dirty="0" smtClean="0"/>
              <a:t> </a:t>
            </a:r>
            <a:r>
              <a:rPr lang="en-US" dirty="0" err="1" smtClean="0"/>
              <a:t>basicos</a:t>
            </a:r>
            <a:r>
              <a:rPr lang="en-US" dirty="0" smtClean="0"/>
              <a:t> de la </a:t>
            </a:r>
            <a:r>
              <a:rPr lang="en-US" dirty="0" err="1" smtClean="0"/>
              <a:t>regulacion</a:t>
            </a:r>
            <a:r>
              <a:rPr lang="en-US" dirty="0" smtClean="0"/>
              <a:t> </a:t>
            </a:r>
            <a:r>
              <a:rPr lang="en-US" dirty="0" err="1" smtClean="0"/>
              <a:t>genetica</a:t>
            </a:r>
            <a:r>
              <a:rPr lang="en-US" baseline="0" dirty="0" smtClean="0"/>
              <a:t> del plan corporal</a:t>
            </a:r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Forward</a:t>
            </a:r>
            <a:r>
              <a:rPr lang="en-US" baseline="0" dirty="0" smtClean="0"/>
              <a:t> genetics:</a:t>
            </a:r>
          </a:p>
          <a:p>
            <a:pPr marL="171450" lvl="0" indent="-171450">
              <a:buFontTx/>
              <a:buChar char="-"/>
            </a:pPr>
            <a:r>
              <a:rPr lang="en-US" baseline="0" dirty="0" err="1" smtClean="0"/>
              <a:t>Generar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mutaciones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azar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filtrar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mutaciones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afectan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formacion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plano</a:t>
            </a:r>
            <a:r>
              <a:rPr lang="en-US" baseline="0" dirty="0" smtClean="0"/>
              <a:t> corporal.</a:t>
            </a:r>
          </a:p>
          <a:p>
            <a:pPr marL="171450" lvl="0" indent="-171450">
              <a:buFontTx/>
              <a:buChar char="-"/>
            </a:pPr>
            <a:r>
              <a:rPr lang="en-US" baseline="0" dirty="0" err="1" smtClean="0"/>
              <a:t>Salen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embrios</a:t>
            </a:r>
            <a:r>
              <a:rPr lang="en-US" baseline="0" dirty="0" smtClean="0"/>
              <a:t>  y </a:t>
            </a:r>
            <a:r>
              <a:rPr lang="en-US" baseline="0" dirty="0" err="1" smtClean="0"/>
              <a:t>adultos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deformidades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ausencias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Se </a:t>
            </a:r>
            <a:r>
              <a:rPr lang="en-US" baseline="0" dirty="0" err="1" smtClean="0"/>
              <a:t>reparten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distintos</a:t>
            </a:r>
            <a:r>
              <a:rPr lang="en-US" baseline="0" dirty="0" smtClean="0"/>
              <a:t> labs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Se </a:t>
            </a:r>
            <a:r>
              <a:rPr lang="en-US" baseline="0" dirty="0" err="1" smtClean="0"/>
              <a:t>clonan</a:t>
            </a:r>
            <a:r>
              <a:rPr lang="en-US" baseline="0" dirty="0" smtClean="0"/>
              <a:t> los genes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Se </a:t>
            </a:r>
            <a:r>
              <a:rPr lang="en-US" baseline="0" dirty="0" err="1" smtClean="0"/>
              <a:t>caracterizan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terminos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patrones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funciones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Se </a:t>
            </a:r>
            <a:r>
              <a:rPr lang="en-US" baseline="0" dirty="0" err="1" smtClean="0"/>
              <a:t>unen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Se </a:t>
            </a:r>
            <a:r>
              <a:rPr lang="en-US" baseline="0" dirty="0" err="1" smtClean="0"/>
              <a:t>sabe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nadie</a:t>
            </a:r>
            <a:r>
              <a:rPr lang="en-US" baseline="0" dirty="0" smtClean="0"/>
              <a:t> mas.</a:t>
            </a:r>
          </a:p>
          <a:p>
            <a:pPr marL="171450" lvl="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E3452A16-4E21-7B4D-A4C1-BFDD80364883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30293" cy="5713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315200" cy="3083344"/>
          </a:xfrm>
        </p:spPr>
        <p:txBody>
          <a:bodyPr/>
          <a:lstStyle/>
          <a:p>
            <a:pPr algn="ctr"/>
            <a:r>
              <a:rPr lang="en-US" dirty="0" err="1" smtClean="0"/>
              <a:t>Especificación</a:t>
            </a:r>
            <a:r>
              <a:rPr lang="en-US" dirty="0" smtClean="0"/>
              <a:t> de </a:t>
            </a:r>
            <a:r>
              <a:rPr lang="en-US" dirty="0" err="1" smtClean="0"/>
              <a:t>Ejes</a:t>
            </a:r>
            <a:r>
              <a:rPr lang="en-US" dirty="0" smtClean="0"/>
              <a:t> en Drosophila-Cap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13368"/>
            <a:ext cx="7315200" cy="114463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Biol</a:t>
            </a:r>
            <a:r>
              <a:rPr lang="en-US" dirty="0" smtClean="0"/>
              <a:t> 3019 </a:t>
            </a:r>
            <a:r>
              <a:rPr lang="en-US" dirty="0" err="1" smtClean="0"/>
              <a:t>Biol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endParaRPr lang="en-US" dirty="0" smtClean="0"/>
          </a:p>
          <a:p>
            <a:r>
              <a:rPr lang="en-US" dirty="0" smtClean="0"/>
              <a:t>JA </a:t>
            </a:r>
            <a:r>
              <a:rPr lang="en-US" dirty="0" err="1" smtClean="0"/>
              <a:t>Cardé</a:t>
            </a:r>
            <a:r>
              <a:rPr lang="en-US" dirty="0" smtClean="0"/>
              <a:t>, PhD</a:t>
            </a:r>
          </a:p>
          <a:p>
            <a:r>
              <a:rPr lang="en-US" dirty="0" smtClean="0"/>
              <a:t>UPR - Aguadilla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7533" y="4723284"/>
            <a:ext cx="7659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invalidUrl="http://courses.biology.utah.edu/bastiani/3230/db lecture/Lectures/FlyMaternal/?C=M;O=A"/>
              </a:rPr>
              <a:t>http://courses.biology.utah.edu/bastiani/3230/db%20lecture/Lectures/FlyMaternal/?C=M;O=</a:t>
            </a:r>
            <a:r>
              <a:rPr lang="en-US" dirty="0" smtClean="0">
                <a:hlinkClick r:id="rId4" invalidUrl="http://courses.biology.utah.edu/bastiani/3230/db lecture/Lectures/FlyMaternal/?C=M;O=A"/>
              </a:rPr>
              <a:t>A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25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Determinan</a:t>
            </a:r>
            <a:r>
              <a:rPr lang="en-US" dirty="0" smtClean="0"/>
              <a:t> el </a:t>
            </a:r>
            <a:r>
              <a:rPr lang="en-US" dirty="0" err="1" smtClean="0"/>
              <a:t>eje</a:t>
            </a:r>
            <a:r>
              <a:rPr lang="en-US" dirty="0" smtClean="0"/>
              <a:t> 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748454"/>
            <a:ext cx="5158217" cy="6109546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Genes </a:t>
            </a:r>
            <a:r>
              <a:rPr lang="en-US" dirty="0" err="1" smtClean="0"/>
              <a:t>maternales</a:t>
            </a:r>
            <a:r>
              <a:rPr lang="en-US" dirty="0" smtClean="0"/>
              <a:t> (mRNAs)</a:t>
            </a:r>
          </a:p>
          <a:p>
            <a:pPr lvl="0"/>
            <a:r>
              <a:rPr lang="en-US" dirty="0" err="1"/>
              <a:t>b</a:t>
            </a:r>
            <a:r>
              <a:rPr lang="en-US" dirty="0" err="1" smtClean="0"/>
              <a:t>icoid</a:t>
            </a:r>
            <a:r>
              <a:rPr lang="en-US" dirty="0" smtClean="0"/>
              <a:t>: se </a:t>
            </a:r>
            <a:r>
              <a:rPr lang="en-US" dirty="0" err="1" smtClean="0"/>
              <a:t>localiza</a:t>
            </a:r>
            <a:r>
              <a:rPr lang="en-US" dirty="0" smtClean="0"/>
              <a:t> en el </a:t>
            </a:r>
            <a:r>
              <a:rPr lang="en-US" dirty="0" err="1" smtClean="0"/>
              <a:t>futuro</a:t>
            </a:r>
            <a:r>
              <a:rPr lang="en-US" dirty="0" smtClean="0"/>
              <a:t> polo anterior via </a:t>
            </a:r>
            <a:r>
              <a:rPr lang="en-US" dirty="0" err="1" smtClean="0"/>
              <a:t>su</a:t>
            </a:r>
            <a:r>
              <a:rPr lang="en-US" dirty="0" smtClean="0"/>
              <a:t> 3’UTR y el </a:t>
            </a:r>
            <a:r>
              <a:rPr lang="en-US" dirty="0" err="1" smtClean="0"/>
              <a:t>citoesqueleto</a:t>
            </a:r>
            <a:endParaRPr lang="en-US" dirty="0" smtClean="0"/>
          </a:p>
          <a:p>
            <a:pPr lvl="0"/>
            <a:r>
              <a:rPr lang="en-US" dirty="0" err="1"/>
              <a:t>n</a:t>
            </a:r>
            <a:r>
              <a:rPr lang="en-US" dirty="0" err="1" smtClean="0"/>
              <a:t>anos</a:t>
            </a:r>
            <a:r>
              <a:rPr lang="en-US" dirty="0" smtClean="0"/>
              <a:t> via </a:t>
            </a:r>
            <a:r>
              <a:rPr lang="en-US" dirty="0" err="1" smtClean="0"/>
              <a:t>su</a:t>
            </a:r>
            <a:r>
              <a:rPr lang="en-US" dirty="0" smtClean="0"/>
              <a:t> 3’UTR en el posterior</a:t>
            </a:r>
          </a:p>
          <a:p>
            <a:pPr lvl="0"/>
            <a:r>
              <a:rPr lang="en-US" dirty="0"/>
              <a:t>h</a:t>
            </a:r>
            <a:r>
              <a:rPr lang="en-US" dirty="0" smtClean="0"/>
              <a:t>unchback y caudal: a lo largo de </a:t>
            </a:r>
            <a:r>
              <a:rPr lang="en-US" dirty="0" err="1" smtClean="0"/>
              <a:t>todo</a:t>
            </a:r>
            <a:r>
              <a:rPr lang="en-US" dirty="0" smtClean="0"/>
              <a:t> el </a:t>
            </a:r>
            <a:r>
              <a:rPr lang="en-US" dirty="0" err="1" smtClean="0"/>
              <a:t>embrión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437" y="928935"/>
            <a:ext cx="3867563" cy="4886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4636" b="-13545"/>
          <a:stretch/>
        </p:blipFill>
        <p:spPr>
          <a:xfrm>
            <a:off x="296230" y="3434546"/>
            <a:ext cx="4774712" cy="328759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228" y="787530"/>
            <a:ext cx="3744620" cy="59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5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Determinan</a:t>
            </a:r>
            <a:r>
              <a:rPr lang="en-US" dirty="0" smtClean="0"/>
              <a:t> el </a:t>
            </a:r>
            <a:r>
              <a:rPr lang="en-US" dirty="0" err="1" smtClean="0"/>
              <a:t>eje</a:t>
            </a:r>
            <a:r>
              <a:rPr lang="en-US" dirty="0"/>
              <a:t> </a:t>
            </a:r>
            <a:r>
              <a:rPr lang="en-US" dirty="0" smtClean="0"/>
              <a:t>DV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766342"/>
            <a:ext cx="5537342" cy="5941841"/>
          </a:xfrm>
        </p:spPr>
        <p:txBody>
          <a:bodyPr>
            <a:normAutofit fontScale="92500"/>
          </a:bodyPr>
          <a:lstStyle/>
          <a:p>
            <a:pPr lvl="0"/>
            <a:r>
              <a:rPr lang="en-US" sz="2200" dirty="0" err="1" smtClean="0"/>
              <a:t>Aumento</a:t>
            </a:r>
            <a:r>
              <a:rPr lang="en-US" sz="2200" dirty="0" smtClean="0"/>
              <a:t> en </a:t>
            </a:r>
            <a:r>
              <a:rPr lang="en-US" sz="2200" dirty="0" err="1" smtClean="0"/>
              <a:t>volúmen</a:t>
            </a:r>
            <a:r>
              <a:rPr lang="en-US" sz="2200" dirty="0" smtClean="0"/>
              <a:t>, el </a:t>
            </a:r>
            <a:r>
              <a:rPr lang="en-US" sz="2200" dirty="0" err="1" smtClean="0"/>
              <a:t>núcleo</a:t>
            </a:r>
            <a:r>
              <a:rPr lang="en-US" sz="2200" dirty="0" smtClean="0"/>
              <a:t> se </a:t>
            </a:r>
            <a:r>
              <a:rPr lang="en-US" sz="2200" dirty="0" err="1" smtClean="0"/>
              <a:t>deplaza</a:t>
            </a:r>
            <a:r>
              <a:rPr lang="en-US" sz="2200" dirty="0" smtClean="0"/>
              <a:t> dorsal anterior</a:t>
            </a:r>
          </a:p>
          <a:p>
            <a:pPr lvl="0"/>
            <a:r>
              <a:rPr lang="en-US" sz="2400" b="1" dirty="0" err="1"/>
              <a:t>g</a:t>
            </a:r>
            <a:r>
              <a:rPr lang="en-US" sz="2400" b="1" dirty="0" err="1" smtClean="0"/>
              <a:t>urken</a:t>
            </a:r>
            <a:r>
              <a:rPr lang="en-US" sz="2400" dirty="0" smtClean="0"/>
              <a:t> mRNA entre el </a:t>
            </a:r>
            <a:r>
              <a:rPr lang="en-US" sz="2400" dirty="0" err="1" smtClean="0"/>
              <a:t>núcleo</a:t>
            </a:r>
            <a:r>
              <a:rPr lang="en-US" sz="2400" dirty="0" smtClean="0"/>
              <a:t> y </a:t>
            </a:r>
            <a:r>
              <a:rPr lang="en-US" sz="2400" dirty="0" err="1" smtClean="0"/>
              <a:t>membrana</a:t>
            </a:r>
            <a:endParaRPr lang="en-US" sz="2400" dirty="0" smtClean="0"/>
          </a:p>
          <a:p>
            <a:pPr lvl="1"/>
            <a:r>
              <a:rPr lang="en-US" sz="2400" dirty="0" smtClean="0"/>
              <a:t>en </a:t>
            </a:r>
            <a:r>
              <a:rPr lang="en-US" sz="2400" dirty="0" err="1" smtClean="0"/>
              <a:t>gradiente</a:t>
            </a:r>
            <a:r>
              <a:rPr lang="en-US" sz="2400" dirty="0" smtClean="0"/>
              <a:t> AP en la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 dorsal</a:t>
            </a:r>
          </a:p>
          <a:p>
            <a:pPr lvl="1"/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 smtClean="0"/>
              <a:t>foliculares</a:t>
            </a:r>
            <a:r>
              <a:rPr lang="en-US" sz="2400" dirty="0" smtClean="0"/>
              <a:t> </a:t>
            </a:r>
            <a:r>
              <a:rPr lang="en-US" sz="2400" dirty="0" err="1" smtClean="0"/>
              <a:t>dorsales</a:t>
            </a:r>
            <a:r>
              <a:rPr lang="en-US" sz="2400" dirty="0" smtClean="0"/>
              <a:t> </a:t>
            </a:r>
            <a:r>
              <a:rPr lang="en-US" sz="2400" dirty="0" err="1" smtClean="0"/>
              <a:t>expuestas</a:t>
            </a:r>
            <a:r>
              <a:rPr lang="en-US" sz="2400" dirty="0" smtClean="0"/>
              <a:t> a </a:t>
            </a:r>
            <a:r>
              <a:rPr lang="en-US" sz="2400" dirty="0" err="1" smtClean="0"/>
              <a:t>gurken</a:t>
            </a:r>
            <a:r>
              <a:rPr lang="en-US" sz="2400" dirty="0" smtClean="0"/>
              <a:t>  </a:t>
            </a:r>
            <a:r>
              <a:rPr lang="en-US" sz="2400" dirty="0" err="1" smtClean="0"/>
              <a:t>establecen</a:t>
            </a:r>
            <a:r>
              <a:rPr lang="en-US" sz="2400" dirty="0" smtClean="0"/>
              <a:t> la </a:t>
            </a:r>
            <a:r>
              <a:rPr lang="en-US" sz="2400" dirty="0" err="1" smtClean="0"/>
              <a:t>polaridad</a:t>
            </a:r>
            <a:r>
              <a:rPr lang="en-US" sz="2400" dirty="0" smtClean="0"/>
              <a:t> DV</a:t>
            </a:r>
          </a:p>
          <a:p>
            <a:pPr lvl="1"/>
            <a:r>
              <a:rPr lang="en-US" sz="2400" dirty="0" err="1" smtClean="0"/>
              <a:t>Ventralización</a:t>
            </a:r>
            <a:r>
              <a:rPr lang="en-US" sz="2400" dirty="0" smtClean="0"/>
              <a:t> del </a:t>
            </a:r>
            <a:r>
              <a:rPr lang="en-US" sz="2400" dirty="0" err="1" smtClean="0"/>
              <a:t>embrión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deficiencias</a:t>
            </a:r>
            <a:r>
              <a:rPr lang="en-US" sz="2400" dirty="0" smtClean="0"/>
              <a:t> de </a:t>
            </a:r>
            <a:r>
              <a:rPr lang="en-US" sz="2400" dirty="0" err="1" smtClean="0"/>
              <a:t>gurken</a:t>
            </a:r>
            <a:endParaRPr lang="en-US" sz="2400" dirty="0" smtClean="0"/>
          </a:p>
          <a:p>
            <a:pPr lvl="0"/>
            <a:r>
              <a:rPr lang="en-US" sz="2400" b="1" dirty="0" smtClean="0"/>
              <a:t>Dorsal</a:t>
            </a:r>
            <a:r>
              <a:rPr lang="en-US" sz="2400" dirty="0" smtClean="0"/>
              <a:t> – </a:t>
            </a:r>
            <a:r>
              <a:rPr lang="en-US" sz="2400" dirty="0" err="1" smtClean="0"/>
              <a:t>morfógeno</a:t>
            </a:r>
            <a:r>
              <a:rPr lang="en-US" sz="2400" dirty="0" smtClean="0"/>
              <a:t> ventral</a:t>
            </a:r>
          </a:p>
          <a:p>
            <a:pPr lvl="1"/>
            <a:r>
              <a:rPr lang="en-US" sz="2400" dirty="0" smtClean="0"/>
              <a:t>maternal, </a:t>
            </a:r>
            <a:r>
              <a:rPr lang="en-US" sz="2400" dirty="0" err="1" smtClean="0"/>
              <a:t>traducido</a:t>
            </a:r>
            <a:r>
              <a:rPr lang="en-US" sz="2400" dirty="0" smtClean="0"/>
              <a:t> en </a:t>
            </a:r>
            <a:r>
              <a:rPr lang="en-US" sz="2400" dirty="0" err="1" smtClean="0"/>
              <a:t>todo</a:t>
            </a:r>
            <a:r>
              <a:rPr lang="en-US" sz="2400" dirty="0" smtClean="0"/>
              <a:t> el </a:t>
            </a:r>
            <a:r>
              <a:rPr lang="en-US" sz="2400" dirty="0" err="1" smtClean="0"/>
              <a:t>huevo</a:t>
            </a:r>
            <a:r>
              <a:rPr lang="en-US" sz="2400" dirty="0" smtClean="0"/>
              <a:t> 90 min </a:t>
            </a:r>
            <a:r>
              <a:rPr lang="en-US" sz="2400" dirty="0" err="1" smtClean="0"/>
              <a:t>luego</a:t>
            </a:r>
            <a:r>
              <a:rPr lang="en-US" sz="2400" dirty="0" smtClean="0"/>
              <a:t> de </a:t>
            </a:r>
            <a:r>
              <a:rPr lang="en-US" sz="2400" dirty="0" err="1" smtClean="0"/>
              <a:t>fecundación</a:t>
            </a:r>
            <a:endParaRPr lang="en-US" sz="2400" dirty="0" smtClean="0"/>
          </a:p>
          <a:p>
            <a:pPr lvl="0"/>
            <a:r>
              <a:rPr lang="en-US" sz="2400" dirty="0" err="1"/>
              <a:t>c</a:t>
            </a:r>
            <a:r>
              <a:rPr lang="en-US" sz="2400" dirty="0" err="1" smtClean="0"/>
              <a:t>omo</a:t>
            </a:r>
            <a:r>
              <a:rPr lang="en-US" sz="2400" dirty="0" smtClean="0"/>
              <a:t> </a:t>
            </a:r>
            <a:r>
              <a:rPr lang="en-US" sz="2400" dirty="0" err="1" smtClean="0"/>
              <a:t>actua</a:t>
            </a:r>
            <a:r>
              <a:rPr lang="en-US" sz="2400" dirty="0" smtClean="0"/>
              <a:t> solo </a:t>
            </a:r>
            <a:r>
              <a:rPr lang="en-US" sz="2400" dirty="0" err="1" smtClean="0"/>
              <a:t>como</a:t>
            </a:r>
            <a:r>
              <a:rPr lang="en-US" sz="2400" dirty="0" smtClean="0"/>
              <a:t> ventral?</a:t>
            </a:r>
          </a:p>
          <a:p>
            <a:pPr lvl="1"/>
            <a:r>
              <a:rPr lang="en-US" sz="2400" dirty="0" err="1" smtClean="0"/>
              <a:t>Es</a:t>
            </a:r>
            <a:r>
              <a:rPr lang="en-US" sz="2400" dirty="0" smtClean="0"/>
              <a:t> un TF, </a:t>
            </a:r>
            <a:r>
              <a:rPr lang="en-US" sz="2400" dirty="0" err="1" smtClean="0"/>
              <a:t>internalizado</a:t>
            </a:r>
            <a:r>
              <a:rPr lang="en-US" sz="2400" dirty="0" smtClean="0"/>
              <a:t> </a:t>
            </a:r>
            <a:r>
              <a:rPr lang="en-US" sz="2400" dirty="0" err="1" smtClean="0"/>
              <a:t>sólo</a:t>
            </a:r>
            <a:r>
              <a:rPr lang="en-US" sz="2400" dirty="0" smtClean="0"/>
              <a:t> en </a:t>
            </a:r>
            <a:r>
              <a:rPr lang="en-US" sz="2400" dirty="0" err="1" smtClean="0"/>
              <a:t>núcleos</a:t>
            </a:r>
            <a:r>
              <a:rPr lang="en-US" sz="2400" dirty="0" smtClean="0"/>
              <a:t> </a:t>
            </a:r>
            <a:r>
              <a:rPr lang="en-US" sz="2400" dirty="0" err="1" smtClean="0"/>
              <a:t>ventrales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37" y="1145764"/>
            <a:ext cx="3532963" cy="51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Segmentacion</a:t>
            </a:r>
            <a:r>
              <a:rPr lang="en-US" dirty="0" smtClean="0"/>
              <a:t> y Plan corporal 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8108" y="653359"/>
            <a:ext cx="5534508" cy="6204641"/>
          </a:xfrm>
        </p:spPr>
        <p:txBody>
          <a:bodyPr>
            <a:noAutofit/>
          </a:bodyPr>
          <a:lstStyle/>
          <a:p>
            <a:r>
              <a:rPr lang="en-US" sz="2800" dirty="0" err="1"/>
              <a:t>J</a:t>
            </a:r>
            <a:r>
              <a:rPr lang="en-US" sz="2800" dirty="0" err="1" smtClean="0"/>
              <a:t>erarquía</a:t>
            </a:r>
            <a:r>
              <a:rPr lang="en-US" sz="2800" dirty="0" smtClean="0"/>
              <a:t> de genes </a:t>
            </a:r>
            <a:r>
              <a:rPr lang="en-US" sz="2800" dirty="0" err="1" smtClean="0"/>
              <a:t>establecen</a:t>
            </a:r>
            <a:r>
              <a:rPr lang="en-US" sz="2800" dirty="0" smtClean="0"/>
              <a:t>  </a:t>
            </a:r>
            <a:r>
              <a:rPr lang="en-US" sz="2800" dirty="0" err="1" smtClean="0"/>
              <a:t>polaridad</a:t>
            </a:r>
            <a:r>
              <a:rPr lang="en-US" sz="2800" dirty="0" smtClean="0"/>
              <a:t> AP </a:t>
            </a:r>
            <a:endParaRPr lang="en-US" sz="2800" dirty="0"/>
          </a:p>
          <a:p>
            <a:r>
              <a:rPr lang="en-US" sz="2800" dirty="0" err="1" smtClean="0"/>
              <a:t>dividen</a:t>
            </a:r>
            <a:r>
              <a:rPr lang="en-US" sz="2800" dirty="0" smtClean="0"/>
              <a:t> el </a:t>
            </a:r>
            <a:r>
              <a:rPr lang="en-US" sz="2800" dirty="0" err="1" smtClean="0"/>
              <a:t>embrión</a:t>
            </a:r>
            <a:r>
              <a:rPr lang="en-US" sz="2800" dirty="0" smtClean="0"/>
              <a:t> en </a:t>
            </a:r>
            <a:r>
              <a:rPr lang="en-US" sz="2800" dirty="0" err="1" smtClean="0"/>
              <a:t>segmentos</a:t>
            </a:r>
            <a:r>
              <a:rPr lang="en-US" sz="2800" dirty="0" smtClean="0"/>
              <a:t> y le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identidad</a:t>
            </a:r>
            <a:r>
              <a:rPr lang="en-US" sz="2800" dirty="0" smtClean="0"/>
              <a:t> a </a:t>
            </a:r>
            <a:r>
              <a:rPr lang="en-US" sz="2800" dirty="0" err="1" smtClean="0"/>
              <a:t>estos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Genes </a:t>
            </a:r>
            <a:r>
              <a:rPr lang="en-US" sz="2800" dirty="0" err="1" smtClean="0"/>
              <a:t>maternales</a:t>
            </a:r>
            <a:r>
              <a:rPr lang="en-US" sz="2800" dirty="0" smtClean="0"/>
              <a:t> </a:t>
            </a:r>
            <a:r>
              <a:rPr lang="en-US" sz="2800" dirty="0" err="1" smtClean="0"/>
              <a:t>comienzan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TF </a:t>
            </a:r>
            <a:r>
              <a:rPr lang="en-US" sz="2800" dirty="0" err="1" smtClean="0">
                <a:sym typeface="Wingdings"/>
              </a:rPr>
              <a:t>que</a:t>
            </a:r>
            <a:r>
              <a:rPr lang="en-US" sz="2800" dirty="0" smtClean="0">
                <a:sym typeface="Wingdings"/>
              </a:rPr>
              <a:t> son </a:t>
            </a:r>
            <a:r>
              <a:rPr lang="en-US" sz="2800" dirty="0" err="1" smtClean="0">
                <a:sym typeface="Wingdings"/>
              </a:rPr>
              <a:t>reguladoras</a:t>
            </a:r>
            <a:r>
              <a:rPr lang="en-US" sz="2800" dirty="0" smtClean="0">
                <a:sym typeface="Wingdings"/>
              </a:rPr>
              <a:t> de </a:t>
            </a:r>
            <a:r>
              <a:rPr lang="en-US" sz="2800" dirty="0" err="1" smtClean="0">
                <a:sym typeface="Wingdings"/>
              </a:rPr>
              <a:t>cigóticos</a:t>
            </a:r>
            <a:endParaRPr lang="en-US" sz="2800" dirty="0" smtClean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1)Genes gap 1ros </a:t>
            </a:r>
            <a:r>
              <a:rPr lang="en-US" sz="2800" dirty="0" err="1" smtClean="0">
                <a:sym typeface="Wingdings"/>
              </a:rPr>
              <a:t>cigóticos</a:t>
            </a:r>
            <a:endParaRPr lang="en-US" sz="2800" dirty="0">
              <a:sym typeface="Wingdings"/>
            </a:endParaRPr>
          </a:p>
          <a:p>
            <a:r>
              <a:rPr lang="en-US" sz="2800" dirty="0" err="1" smtClean="0">
                <a:sym typeface="Wingdings"/>
              </a:rPr>
              <a:t>sus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mutaciones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crean</a:t>
            </a:r>
            <a:r>
              <a:rPr lang="en-US" sz="2800" dirty="0" smtClean="0">
                <a:sym typeface="Wingdings"/>
              </a:rPr>
              <a:t> gap en </a:t>
            </a:r>
            <a:r>
              <a:rPr lang="en-US" sz="2800" dirty="0" err="1" smtClean="0">
                <a:sym typeface="Wingdings"/>
              </a:rPr>
              <a:t>segmentación</a:t>
            </a:r>
            <a:endParaRPr lang="en-US" sz="2800" dirty="0">
              <a:sym typeface="Wingdings"/>
            </a:endParaRPr>
          </a:p>
          <a:p>
            <a:r>
              <a:rPr lang="en-US" sz="2800" dirty="0" err="1" smtClean="0">
                <a:sym typeface="Wingdings"/>
              </a:rPr>
              <a:t>expresión</a:t>
            </a:r>
            <a:r>
              <a:rPr lang="en-US" sz="2800" dirty="0" smtClean="0">
                <a:sym typeface="Wingdings"/>
              </a:rPr>
              <a:t> 3 </a:t>
            </a:r>
            <a:r>
              <a:rPr lang="en-US" sz="2800" dirty="0" err="1" smtClean="0">
                <a:sym typeface="Wingdings"/>
              </a:rPr>
              <a:t>segmentos</a:t>
            </a:r>
            <a:r>
              <a:rPr lang="en-US" sz="2800" dirty="0" smtClean="0">
                <a:sym typeface="Wingdings"/>
              </a:rPr>
              <a:t> de </a:t>
            </a:r>
            <a:r>
              <a:rPr lang="en-US" sz="2800" dirty="0" err="1" smtClean="0">
                <a:sym typeface="Wingdings"/>
              </a:rPr>
              <a:t>anchos</a:t>
            </a:r>
            <a:r>
              <a:rPr lang="en-US" sz="2800" dirty="0" smtClean="0">
                <a:sym typeface="Wingdings"/>
              </a:rPr>
              <a:t>, TF,  y </a:t>
            </a:r>
            <a:r>
              <a:rPr lang="en-US" sz="2800" dirty="0" err="1" smtClean="0">
                <a:sym typeface="Wingdings"/>
              </a:rPr>
              <a:t>activan</a:t>
            </a:r>
            <a:r>
              <a:rPr lang="en-US" sz="2800" dirty="0" smtClean="0">
                <a:sym typeface="Wingdings"/>
              </a:rPr>
              <a:t> a: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786064"/>
            <a:ext cx="3657600" cy="5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Segmentacion</a:t>
            </a:r>
            <a:r>
              <a:rPr lang="en-US" dirty="0" smtClean="0"/>
              <a:t> y Plan corporal 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8108" y="653359"/>
            <a:ext cx="5342238" cy="6204641"/>
          </a:xfrm>
        </p:spPr>
        <p:txBody>
          <a:bodyPr>
            <a:noAutofit/>
          </a:bodyPr>
          <a:lstStyle/>
          <a:p>
            <a:r>
              <a:rPr lang="en-US" sz="2800" dirty="0" smtClean="0">
                <a:sym typeface="Wingdings"/>
              </a:rPr>
              <a:t>2)Genes </a:t>
            </a:r>
            <a:r>
              <a:rPr lang="en-US" sz="2800" dirty="0" err="1" smtClean="0">
                <a:sym typeface="Wingdings"/>
              </a:rPr>
              <a:t>regla</a:t>
            </a:r>
            <a:r>
              <a:rPr lang="en-US" sz="2800" dirty="0" smtClean="0">
                <a:sym typeface="Wingdings"/>
              </a:rPr>
              <a:t>-par </a:t>
            </a:r>
          </a:p>
          <a:p>
            <a:r>
              <a:rPr lang="en-US" sz="2800" dirty="0" err="1" smtClean="0">
                <a:sym typeface="Wingdings"/>
              </a:rPr>
              <a:t>dividen</a:t>
            </a:r>
            <a:r>
              <a:rPr lang="en-US" sz="2800" dirty="0" smtClean="0">
                <a:sym typeface="Wingdings"/>
              </a:rPr>
              <a:t> el </a:t>
            </a:r>
            <a:r>
              <a:rPr lang="en-US" sz="2800" dirty="0" err="1" smtClean="0">
                <a:sym typeface="Wingdings"/>
              </a:rPr>
              <a:t>embrión</a:t>
            </a:r>
            <a:r>
              <a:rPr lang="en-US" sz="2800" dirty="0" smtClean="0">
                <a:sym typeface="Wingdings"/>
              </a:rPr>
              <a:t> en </a:t>
            </a:r>
            <a:r>
              <a:rPr lang="en-US" sz="2800" dirty="0" err="1" smtClean="0">
                <a:sym typeface="Wingdings"/>
              </a:rPr>
              <a:t>bandas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transversales</a:t>
            </a:r>
            <a:endParaRPr lang="en-US" sz="2800" dirty="0">
              <a:sym typeface="Wingdings"/>
            </a:endParaRPr>
          </a:p>
          <a:p>
            <a:r>
              <a:rPr lang="en-US" sz="2800" dirty="0" err="1" smtClean="0">
                <a:sym typeface="Wingdings"/>
              </a:rPr>
              <a:t>activan</a:t>
            </a:r>
            <a:r>
              <a:rPr lang="en-US" sz="2800" dirty="0" smtClean="0">
                <a:sym typeface="Wingdings"/>
              </a:rPr>
              <a:t> a los </a:t>
            </a:r>
          </a:p>
          <a:p>
            <a:r>
              <a:rPr lang="en-US" sz="2800" dirty="0" smtClean="0">
                <a:sym typeface="Wingdings"/>
              </a:rPr>
              <a:t>3)Genes </a:t>
            </a:r>
            <a:r>
              <a:rPr lang="en-US" sz="2800" dirty="0" err="1" smtClean="0">
                <a:sym typeface="Wingdings"/>
              </a:rPr>
              <a:t>polaridad</a:t>
            </a:r>
            <a:r>
              <a:rPr lang="en-US" sz="2800" dirty="0" smtClean="0">
                <a:sym typeface="Wingdings"/>
              </a:rPr>
              <a:t> de </a:t>
            </a:r>
            <a:r>
              <a:rPr lang="en-US" sz="2800" dirty="0" err="1" smtClean="0">
                <a:sym typeface="Wingdings"/>
              </a:rPr>
              <a:t>segmento</a:t>
            </a:r>
            <a:r>
              <a:rPr lang="en-US" sz="2800" dirty="0" smtClean="0">
                <a:sym typeface="Wingdings"/>
              </a:rPr>
              <a:t> </a:t>
            </a:r>
          </a:p>
          <a:p>
            <a:r>
              <a:rPr lang="en-US" sz="2800" dirty="0" err="1" smtClean="0">
                <a:sym typeface="Wingdings"/>
              </a:rPr>
              <a:t>dividen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embrión</a:t>
            </a:r>
            <a:r>
              <a:rPr lang="en-US" sz="2800" dirty="0" smtClean="0">
                <a:sym typeface="Wingdings"/>
              </a:rPr>
              <a:t> en 7/14 </a:t>
            </a:r>
            <a:r>
              <a:rPr lang="en-US" sz="2800" dirty="0" err="1" smtClean="0">
                <a:sym typeface="Wingdings"/>
              </a:rPr>
              <a:t>segmentos</a:t>
            </a:r>
            <a:r>
              <a:rPr lang="en-US" sz="2800" dirty="0" smtClean="0">
                <a:sym typeface="Wingdings"/>
              </a:rPr>
              <a:t> con </a:t>
            </a:r>
            <a:r>
              <a:rPr lang="en-US" sz="2800" dirty="0" err="1" smtClean="0">
                <a:sym typeface="Wingdings"/>
              </a:rPr>
              <a:t>polaridad</a:t>
            </a:r>
            <a:r>
              <a:rPr lang="en-US" sz="2800" dirty="0" smtClean="0">
                <a:sym typeface="Wingdings"/>
              </a:rPr>
              <a:t> anterior y posterior.</a:t>
            </a:r>
          </a:p>
          <a:p>
            <a:r>
              <a:rPr lang="en-US" sz="2800" dirty="0" smtClean="0">
                <a:sym typeface="Wingdings"/>
              </a:rPr>
              <a:t>4)</a:t>
            </a:r>
            <a:r>
              <a:rPr lang="en-US" sz="2800" dirty="0" err="1" smtClean="0">
                <a:sym typeface="Wingdings"/>
              </a:rPr>
              <a:t>Homeo</a:t>
            </a:r>
            <a:r>
              <a:rPr lang="en-US" sz="2800" dirty="0" smtClean="0">
                <a:sym typeface="Wingdings"/>
              </a:rPr>
              <a:t>: </a:t>
            </a:r>
            <a:r>
              <a:rPr lang="en-US" sz="2800" dirty="0" err="1" smtClean="0">
                <a:sym typeface="Wingdings"/>
              </a:rPr>
              <a:t>regulados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por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todos</a:t>
            </a:r>
            <a:r>
              <a:rPr lang="en-US" sz="2800" dirty="0" smtClean="0">
                <a:sym typeface="Wingdings"/>
              </a:rPr>
              <a:t> los </a:t>
            </a:r>
            <a:r>
              <a:rPr lang="en-US" sz="2800" dirty="0" err="1" smtClean="0">
                <a:sym typeface="Wingdings"/>
              </a:rPr>
              <a:t>anteriores</a:t>
            </a:r>
            <a:endParaRPr lang="en-US" sz="2800" dirty="0">
              <a:sym typeface="Wingdings"/>
            </a:endParaRPr>
          </a:p>
          <a:p>
            <a:r>
              <a:rPr lang="en-US" sz="2800" dirty="0" err="1" smtClean="0">
                <a:sym typeface="Wingdings"/>
              </a:rPr>
              <a:t>determinan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destino</a:t>
            </a:r>
            <a:r>
              <a:rPr lang="en-US" sz="2800" dirty="0" smtClean="0">
                <a:sym typeface="Wingdings"/>
              </a:rPr>
              <a:t> final de </a:t>
            </a:r>
            <a:r>
              <a:rPr lang="en-US" sz="2800" dirty="0" err="1" smtClean="0">
                <a:sym typeface="Wingdings"/>
              </a:rPr>
              <a:t>cada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segmento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741" y="833121"/>
            <a:ext cx="4005258" cy="58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Segmentacion</a:t>
            </a:r>
            <a:r>
              <a:rPr lang="en-US" dirty="0" smtClean="0"/>
              <a:t> Plan corporal 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8108" y="653359"/>
            <a:ext cx="5534508" cy="6204641"/>
          </a:xfrm>
        </p:spPr>
        <p:txBody>
          <a:bodyPr>
            <a:noAutofit/>
          </a:bodyPr>
          <a:lstStyle/>
          <a:p>
            <a:r>
              <a:rPr lang="en-US" sz="2400" dirty="0" smtClean="0"/>
              <a:t>Se </a:t>
            </a:r>
            <a:r>
              <a:rPr lang="en-US" sz="2400" dirty="0" err="1" smtClean="0"/>
              <a:t>postulan</a:t>
            </a:r>
            <a:r>
              <a:rPr lang="en-US" sz="2400" dirty="0" smtClean="0"/>
              <a:t> 2 </a:t>
            </a:r>
            <a:r>
              <a:rPr lang="en-US" sz="2400" dirty="0" err="1" smtClean="0"/>
              <a:t>centros</a:t>
            </a:r>
            <a:r>
              <a:rPr lang="en-US" sz="2400" dirty="0" smtClean="0"/>
              <a:t> de </a:t>
            </a:r>
            <a:r>
              <a:rPr lang="en-US" sz="2400" dirty="0" err="1" smtClean="0"/>
              <a:t>organización</a:t>
            </a:r>
            <a:r>
              <a:rPr lang="en-US" sz="2400" dirty="0" smtClean="0"/>
              <a:t> y un </a:t>
            </a:r>
            <a:r>
              <a:rPr lang="en-US" sz="2400" dirty="0" err="1" smtClean="0"/>
              <a:t>gradiente</a:t>
            </a:r>
            <a:endParaRPr lang="en-US" sz="2400" dirty="0" smtClean="0"/>
          </a:p>
          <a:p>
            <a:r>
              <a:rPr lang="en-US" sz="2400" dirty="0" err="1" smtClean="0"/>
              <a:t>Ligaduras</a:t>
            </a:r>
            <a:r>
              <a:rPr lang="en-US" sz="2400" dirty="0" smtClean="0"/>
              <a:t> en el </a:t>
            </a:r>
            <a:r>
              <a:rPr lang="en-US" sz="2400" dirty="0" err="1" smtClean="0"/>
              <a:t>medio</a:t>
            </a:r>
            <a:r>
              <a:rPr lang="en-US" sz="2400" dirty="0" smtClean="0"/>
              <a:t> del </a:t>
            </a:r>
            <a:r>
              <a:rPr lang="en-US" sz="2400" dirty="0" err="1" smtClean="0"/>
              <a:t>embrión</a:t>
            </a:r>
            <a:r>
              <a:rPr lang="en-US" sz="2400" dirty="0" smtClean="0">
                <a:sym typeface="Wingdings"/>
              </a:rPr>
              <a:t></a:t>
            </a:r>
            <a:endParaRPr lang="en-US" sz="2400" dirty="0" smtClean="0"/>
          </a:p>
          <a:p>
            <a:pPr lvl="1"/>
            <a:r>
              <a:rPr lang="en-US" sz="2200" dirty="0" err="1" smtClean="0"/>
              <a:t>Embrión</a:t>
            </a:r>
            <a:r>
              <a:rPr lang="en-US" sz="2200" dirty="0" smtClean="0"/>
              <a:t> con anterior y posterior sin </a:t>
            </a:r>
            <a:r>
              <a:rPr lang="en-US" sz="2200" dirty="0" err="1" smtClean="0"/>
              <a:t>segmentos</a:t>
            </a:r>
            <a:r>
              <a:rPr lang="en-US" sz="2200" dirty="0" smtClean="0"/>
              <a:t> </a:t>
            </a:r>
            <a:r>
              <a:rPr lang="en-US" sz="2200" dirty="0" err="1" smtClean="0"/>
              <a:t>medios</a:t>
            </a:r>
            <a:endParaRPr lang="en-US" sz="2200" dirty="0" smtClean="0"/>
          </a:p>
          <a:p>
            <a:pPr lvl="1"/>
            <a:r>
              <a:rPr lang="en-US" sz="2200" dirty="0" err="1" smtClean="0"/>
              <a:t>Mientras</a:t>
            </a:r>
            <a:r>
              <a:rPr lang="en-US" sz="2200" dirty="0" smtClean="0"/>
              <a:t> mas </a:t>
            </a:r>
            <a:r>
              <a:rPr lang="en-US" sz="2200" dirty="0" err="1" smtClean="0"/>
              <a:t>tarde</a:t>
            </a:r>
            <a:r>
              <a:rPr lang="en-US" sz="2200" dirty="0" smtClean="0"/>
              <a:t>, </a:t>
            </a:r>
            <a:r>
              <a:rPr lang="en-US" sz="2200" dirty="0" err="1" smtClean="0"/>
              <a:t>menos</a:t>
            </a:r>
            <a:r>
              <a:rPr lang="en-US" sz="2200" dirty="0" smtClean="0"/>
              <a:t> </a:t>
            </a:r>
            <a:r>
              <a:rPr lang="en-US" sz="2200" dirty="0" err="1" smtClean="0"/>
              <a:t>segmentos</a:t>
            </a:r>
            <a:r>
              <a:rPr lang="en-US" sz="2200" dirty="0" smtClean="0"/>
              <a:t> </a:t>
            </a:r>
            <a:r>
              <a:rPr lang="en-US" sz="2200" dirty="0" err="1" smtClean="0"/>
              <a:t>faltan</a:t>
            </a:r>
            <a:endParaRPr lang="en-US" sz="2200" dirty="0" smtClean="0"/>
          </a:p>
          <a:p>
            <a:r>
              <a:rPr lang="en-US" sz="2400" dirty="0" err="1" smtClean="0"/>
              <a:t>Tx</a:t>
            </a:r>
            <a:r>
              <a:rPr lang="en-US" sz="2400" dirty="0" smtClean="0"/>
              <a:t> con </a:t>
            </a:r>
            <a:r>
              <a:rPr lang="en-US" sz="2400" dirty="0" err="1" smtClean="0"/>
              <a:t>RNAsa</a:t>
            </a:r>
            <a:r>
              <a:rPr lang="en-US" sz="2400" dirty="0" smtClean="0"/>
              <a:t> o UV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bicoid</a:t>
            </a:r>
            <a:r>
              <a:rPr lang="en-US" sz="2400" dirty="0" smtClean="0"/>
              <a:t> mRNA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en-US" sz="2400" dirty="0" err="1" smtClean="0"/>
              <a:t>embriones</a:t>
            </a:r>
            <a:r>
              <a:rPr lang="en-US" sz="2400" dirty="0" smtClean="0"/>
              <a:t> con </a:t>
            </a:r>
            <a:r>
              <a:rPr lang="en-US" sz="2400" dirty="0" err="1" smtClean="0"/>
              <a:t>telson</a:t>
            </a:r>
            <a:r>
              <a:rPr lang="en-US" sz="2400" dirty="0" smtClean="0"/>
              <a:t>/abdomen-abdomen/</a:t>
            </a:r>
            <a:r>
              <a:rPr lang="en-US" sz="2400" dirty="0" err="1" smtClean="0"/>
              <a:t>telson</a:t>
            </a:r>
            <a:endParaRPr lang="en-US" sz="2400" dirty="0" smtClean="0"/>
          </a:p>
          <a:p>
            <a:r>
              <a:rPr lang="en-US" sz="2400" dirty="0" err="1" smtClean="0"/>
              <a:t>Gradiente</a:t>
            </a:r>
            <a:r>
              <a:rPr lang="en-US" sz="2400" dirty="0" smtClean="0"/>
              <a:t> de Dorsal</a:t>
            </a:r>
          </a:p>
          <a:p>
            <a:r>
              <a:rPr lang="en-US" sz="2400" dirty="0" err="1" smtClean="0"/>
              <a:t>Establecido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reacción</a:t>
            </a:r>
            <a:r>
              <a:rPr lang="en-US" sz="2400" dirty="0" smtClean="0"/>
              <a:t> en </a:t>
            </a:r>
            <a:r>
              <a:rPr lang="en-US" sz="2400" b="1" dirty="0" err="1" smtClean="0"/>
              <a:t>cascada</a:t>
            </a:r>
            <a:r>
              <a:rPr lang="en-US" sz="2400" dirty="0" smtClean="0"/>
              <a:t> de Dorsal, Cactus, Toll, </a:t>
            </a:r>
            <a:r>
              <a:rPr lang="en-US" sz="2400" dirty="0" err="1" smtClean="0"/>
              <a:t>Spatzle</a:t>
            </a:r>
            <a:r>
              <a:rPr lang="en-US" sz="2400" dirty="0" smtClean="0"/>
              <a:t>, </a:t>
            </a:r>
            <a:r>
              <a:rPr lang="en-US" sz="2400" dirty="0" err="1" smtClean="0"/>
              <a:t>Pelle</a:t>
            </a:r>
            <a:r>
              <a:rPr lang="en-US" sz="2400" dirty="0" smtClean="0"/>
              <a:t>, Tube.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877465"/>
            <a:ext cx="3657599" cy="1744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499" y="3202040"/>
            <a:ext cx="3746500" cy="363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9792"/>
            <a:ext cx="7315200" cy="50682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69" y="601063"/>
            <a:ext cx="8659445" cy="62569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eje</a:t>
            </a:r>
            <a:r>
              <a:rPr lang="en-US" sz="2400" dirty="0" smtClean="0"/>
              <a:t> A/P  Drosophila </a:t>
            </a:r>
            <a:r>
              <a:rPr lang="en-US" sz="2400" dirty="0" err="1" smtClean="0"/>
              <a:t>especificado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3 </a:t>
            </a:r>
            <a:r>
              <a:rPr lang="en-US" sz="2400" dirty="0" err="1" smtClean="0"/>
              <a:t>grupos</a:t>
            </a:r>
            <a:r>
              <a:rPr lang="en-US" sz="2400" dirty="0" smtClean="0"/>
              <a:t> de genes:</a:t>
            </a:r>
          </a:p>
          <a:p>
            <a:pPr lvl="1"/>
            <a:r>
              <a:rPr lang="en-US" sz="2400" dirty="0" smtClean="0"/>
              <a:t>Genes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definen</a:t>
            </a:r>
            <a:r>
              <a:rPr lang="en-US" sz="2400" dirty="0" smtClean="0"/>
              <a:t> el </a:t>
            </a:r>
            <a:r>
              <a:rPr lang="en-US" sz="2400" b="1" dirty="0" err="1" smtClean="0"/>
              <a:t>centro</a:t>
            </a:r>
            <a:r>
              <a:rPr lang="en-US" sz="2400" b="1" dirty="0" smtClean="0"/>
              <a:t> anterior</a:t>
            </a:r>
            <a:r>
              <a:rPr lang="en-US" sz="2400" dirty="0" smtClean="0"/>
              <a:t> de </a:t>
            </a:r>
            <a:r>
              <a:rPr lang="en-US" sz="2400" dirty="0" err="1" smtClean="0"/>
              <a:t>organización</a:t>
            </a:r>
            <a:endParaRPr lang="en-US" sz="2400" dirty="0" smtClean="0"/>
          </a:p>
          <a:p>
            <a:pPr lvl="2"/>
            <a:r>
              <a:rPr lang="en-US" sz="2200" dirty="0" err="1" smtClean="0"/>
              <a:t>Gradiente</a:t>
            </a:r>
            <a:r>
              <a:rPr lang="en-US" sz="2200" dirty="0" smtClean="0"/>
              <a:t> de </a:t>
            </a:r>
            <a:r>
              <a:rPr lang="en-US" sz="2200" b="1" dirty="0" err="1" smtClean="0"/>
              <a:t>Bicoid</a:t>
            </a:r>
            <a:endParaRPr lang="en-US" sz="2200" b="1" dirty="0" smtClean="0"/>
          </a:p>
          <a:p>
            <a:pPr lvl="3"/>
            <a:r>
              <a:rPr lang="en-US" sz="2000" dirty="0" smtClean="0"/>
              <a:t>TF </a:t>
            </a:r>
            <a:r>
              <a:rPr lang="en-US" sz="2000" dirty="0" err="1" smtClean="0"/>
              <a:t>activador</a:t>
            </a:r>
            <a:r>
              <a:rPr lang="en-US" sz="2000" dirty="0" smtClean="0"/>
              <a:t> para genes gap </a:t>
            </a:r>
            <a:r>
              <a:rPr lang="en-US" sz="2000" dirty="0" err="1" smtClean="0"/>
              <a:t>anteriores</a:t>
            </a:r>
            <a:r>
              <a:rPr lang="en-US" sz="2000" dirty="0" smtClean="0"/>
              <a:t> </a:t>
            </a:r>
          </a:p>
          <a:p>
            <a:pPr lvl="3"/>
            <a:r>
              <a:rPr lang="en-US" sz="2000" dirty="0" err="1" smtClean="0"/>
              <a:t>Represor</a:t>
            </a:r>
            <a:r>
              <a:rPr lang="en-US" sz="2000" dirty="0" smtClean="0"/>
              <a:t> </a:t>
            </a:r>
            <a:r>
              <a:rPr lang="en-US" sz="2000" dirty="0" err="1" smtClean="0"/>
              <a:t>traduccional</a:t>
            </a:r>
            <a:r>
              <a:rPr lang="en-US" sz="2000" dirty="0" smtClean="0"/>
              <a:t> de genes </a:t>
            </a:r>
            <a:r>
              <a:rPr lang="en-US" sz="2000" b="1" dirty="0" smtClean="0"/>
              <a:t>gap</a:t>
            </a:r>
            <a:r>
              <a:rPr lang="en-US" sz="2000" dirty="0" smtClean="0"/>
              <a:t> </a:t>
            </a:r>
            <a:r>
              <a:rPr lang="en-US" sz="2000" dirty="0" err="1" smtClean="0"/>
              <a:t>posteriores</a:t>
            </a:r>
            <a:endParaRPr lang="en-US" sz="2000" dirty="0" smtClean="0"/>
          </a:p>
          <a:p>
            <a:pPr lvl="1"/>
            <a:r>
              <a:rPr lang="en-US" sz="2400" dirty="0" smtClean="0"/>
              <a:t>Genes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definen</a:t>
            </a:r>
            <a:r>
              <a:rPr lang="en-US" sz="2400" dirty="0" smtClean="0"/>
              <a:t> el </a:t>
            </a:r>
            <a:r>
              <a:rPr lang="en-US" sz="2400" b="1" dirty="0" err="1" smtClean="0"/>
              <a:t>centro</a:t>
            </a:r>
            <a:r>
              <a:rPr lang="en-US" sz="2400" b="1" dirty="0" smtClean="0"/>
              <a:t> posterior </a:t>
            </a:r>
            <a:r>
              <a:rPr lang="en-US" sz="2400" dirty="0" smtClean="0"/>
              <a:t>de </a:t>
            </a:r>
            <a:r>
              <a:rPr lang="en-US" sz="2400" dirty="0" err="1" smtClean="0"/>
              <a:t>organización</a:t>
            </a:r>
            <a:endParaRPr lang="en-US" sz="2400" dirty="0" smtClean="0"/>
          </a:p>
          <a:p>
            <a:pPr lvl="2"/>
            <a:r>
              <a:rPr lang="en-US" sz="2200" b="1" dirty="0" smtClean="0"/>
              <a:t>Nanos</a:t>
            </a:r>
            <a:r>
              <a:rPr lang="en-US" sz="2200" dirty="0" smtClean="0"/>
              <a:t>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US" sz="2200" dirty="0" err="1" smtClean="0"/>
              <a:t>represor</a:t>
            </a:r>
            <a:r>
              <a:rPr lang="en-US" sz="2200" dirty="0" smtClean="0"/>
              <a:t> </a:t>
            </a:r>
            <a:r>
              <a:rPr lang="en-US" sz="2200" dirty="0" err="1" smtClean="0"/>
              <a:t>traduccional</a:t>
            </a:r>
            <a:r>
              <a:rPr lang="en-US" sz="2200" dirty="0" smtClean="0"/>
              <a:t>  </a:t>
            </a:r>
            <a:r>
              <a:rPr lang="en-US" sz="2200" dirty="0" err="1" smtClean="0"/>
              <a:t>para</a:t>
            </a:r>
            <a:r>
              <a:rPr lang="en-US" sz="2200" dirty="0" smtClean="0"/>
              <a:t> genes </a:t>
            </a:r>
            <a:r>
              <a:rPr lang="en-US" sz="2200" dirty="0" err="1" smtClean="0"/>
              <a:t>anteriores</a:t>
            </a:r>
            <a:endParaRPr lang="en-US" sz="2200" dirty="0" smtClean="0"/>
          </a:p>
          <a:p>
            <a:pPr lvl="2"/>
            <a:r>
              <a:rPr lang="en-US" sz="2200" b="1" dirty="0" smtClean="0"/>
              <a:t>Caudal</a:t>
            </a:r>
            <a:r>
              <a:rPr lang="en-US" sz="2200" dirty="0" smtClean="0"/>
              <a:t>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US" sz="2200" dirty="0" err="1" smtClean="0"/>
              <a:t>activador</a:t>
            </a:r>
            <a:r>
              <a:rPr lang="en-US" sz="2200" dirty="0" smtClean="0"/>
              <a:t> </a:t>
            </a:r>
            <a:r>
              <a:rPr lang="en-US" sz="2200" dirty="0" err="1" smtClean="0"/>
              <a:t>transcripcional</a:t>
            </a:r>
            <a:r>
              <a:rPr lang="en-US" sz="2200" dirty="0" smtClean="0"/>
              <a:t> genes </a:t>
            </a:r>
            <a:r>
              <a:rPr lang="en-US" sz="2200" b="1" dirty="0" smtClean="0"/>
              <a:t>gap</a:t>
            </a:r>
            <a:r>
              <a:rPr lang="en-US" sz="2200" dirty="0" smtClean="0"/>
              <a:t> </a:t>
            </a:r>
            <a:r>
              <a:rPr lang="en-US" sz="2200" dirty="0" err="1" smtClean="0"/>
              <a:t>abdominales</a:t>
            </a:r>
            <a:endParaRPr lang="en-US" sz="2200" dirty="0" smtClean="0"/>
          </a:p>
          <a:p>
            <a:pPr lvl="1"/>
            <a:r>
              <a:rPr lang="en-US" sz="2400" dirty="0" smtClean="0"/>
              <a:t>Genes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definen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b="1" dirty="0" err="1" smtClean="0"/>
              <a:t>regiones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fronteras</a:t>
            </a:r>
            <a:r>
              <a:rPr lang="en-US" sz="2400" b="1" dirty="0" smtClean="0"/>
              <a:t> </a:t>
            </a:r>
            <a:r>
              <a:rPr lang="en-US" sz="2400" dirty="0" err="1" smtClean="0"/>
              <a:t>terminales</a:t>
            </a:r>
            <a:endParaRPr lang="en-US" sz="2400" dirty="0" smtClean="0"/>
          </a:p>
          <a:p>
            <a:pPr lvl="2"/>
            <a:r>
              <a:rPr lang="en-US" sz="2200" dirty="0" err="1" smtClean="0"/>
              <a:t>Fronteras</a:t>
            </a:r>
            <a:r>
              <a:rPr lang="en-US" sz="2200" dirty="0" smtClean="0"/>
              <a:t> entre </a:t>
            </a:r>
            <a:r>
              <a:rPr lang="en-US" sz="2200" dirty="0" err="1" smtClean="0"/>
              <a:t>acron</a:t>
            </a:r>
            <a:r>
              <a:rPr lang="en-US" sz="2200" dirty="0" smtClean="0"/>
              <a:t> (anterior) y </a:t>
            </a:r>
            <a:r>
              <a:rPr lang="en-US" sz="2200" dirty="0" err="1" smtClean="0"/>
              <a:t>telson</a:t>
            </a:r>
            <a:r>
              <a:rPr lang="en-US" sz="2200" dirty="0" smtClean="0"/>
              <a:t> (posterior)</a:t>
            </a:r>
          </a:p>
          <a:p>
            <a:pPr lvl="2"/>
            <a:r>
              <a:rPr lang="en-US" sz="2200" dirty="0" err="1" smtClean="0"/>
              <a:t>Definidas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b="1" dirty="0" smtClean="0"/>
              <a:t>torso</a:t>
            </a:r>
            <a:r>
              <a:rPr lang="en-US" sz="2200" dirty="0" smtClean="0"/>
              <a:t>, </a:t>
            </a:r>
            <a:r>
              <a:rPr lang="en-US" sz="2200" dirty="0" err="1" smtClean="0"/>
              <a:t>activado</a:t>
            </a:r>
            <a:r>
              <a:rPr lang="en-US" sz="2200" dirty="0" smtClean="0"/>
              <a:t> en los </a:t>
            </a:r>
            <a:r>
              <a:rPr lang="en-US" sz="2200" dirty="0" err="1" smtClean="0"/>
              <a:t>extremos</a:t>
            </a:r>
            <a:r>
              <a:rPr lang="en-US" sz="2200" dirty="0" smtClean="0"/>
              <a:t> del </a:t>
            </a:r>
            <a:r>
              <a:rPr lang="en-US" sz="2200" dirty="0" err="1" smtClean="0"/>
              <a:t>embrion</a:t>
            </a:r>
            <a:endParaRPr lang="en-US" sz="2200" dirty="0" smtClean="0"/>
          </a:p>
          <a:p>
            <a:pPr lvl="2"/>
            <a:r>
              <a:rPr lang="en-US" sz="2200" dirty="0"/>
              <a:t> </a:t>
            </a:r>
            <a:r>
              <a:rPr lang="en-US" sz="2200" b="1" dirty="0" err="1" smtClean="0"/>
              <a:t>Capicua</a:t>
            </a:r>
            <a:endParaRPr lang="en-US" sz="2200" b="1" dirty="0" smtClean="0"/>
          </a:p>
          <a:p>
            <a:pPr lvl="2"/>
            <a:r>
              <a:rPr lang="en-US" sz="2200" dirty="0" err="1" smtClean="0"/>
              <a:t>Regula</a:t>
            </a:r>
            <a:r>
              <a:rPr lang="en-US" sz="2200" dirty="0" smtClean="0"/>
              <a:t> </a:t>
            </a:r>
            <a:r>
              <a:rPr lang="en-US" sz="2200" b="1" dirty="0" smtClean="0"/>
              <a:t>gap</a:t>
            </a:r>
            <a:r>
              <a:rPr lang="en-US" sz="2200" dirty="0" smtClean="0"/>
              <a:t> genes </a:t>
            </a:r>
            <a:r>
              <a:rPr lang="en-US" sz="2200" dirty="0" err="1" smtClean="0"/>
              <a:t>centrales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656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68" y="708272"/>
            <a:ext cx="3873500" cy="582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" y="705523"/>
            <a:ext cx="4013201" cy="5832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00" y="73272"/>
            <a:ext cx="44323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Resúmen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5549893" cy="5692793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800" dirty="0" err="1" smtClean="0"/>
              <a:t>Nusslein-Volhard</a:t>
            </a:r>
            <a:r>
              <a:rPr lang="en-US" sz="2800" dirty="0" smtClean="0"/>
              <a:t> y </a:t>
            </a:r>
            <a:r>
              <a:rPr lang="en-US" sz="2800" dirty="0" err="1" smtClean="0"/>
              <a:t>Wieschaus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Interesados</a:t>
            </a:r>
            <a:r>
              <a:rPr lang="en-US" sz="2800" dirty="0" smtClean="0"/>
              <a:t> en genes </a:t>
            </a:r>
            <a:r>
              <a:rPr lang="en-US" sz="2800" dirty="0" err="1" smtClean="0"/>
              <a:t>involucrados</a:t>
            </a:r>
            <a:r>
              <a:rPr lang="en-US" sz="2800" dirty="0" smtClean="0"/>
              <a:t> en el </a:t>
            </a:r>
            <a:r>
              <a:rPr lang="en-US" sz="2800" dirty="0" err="1" smtClean="0"/>
              <a:t>desarrollo</a:t>
            </a:r>
            <a:r>
              <a:rPr lang="en-US" sz="2800" dirty="0" smtClean="0"/>
              <a:t> </a:t>
            </a:r>
          </a:p>
          <a:p>
            <a:pPr lvl="0">
              <a:buFontTx/>
              <a:buChar char="-"/>
            </a:pPr>
            <a:r>
              <a:rPr lang="en-US" sz="2800" dirty="0" smtClean="0"/>
              <a:t>Como </a:t>
            </a:r>
            <a:r>
              <a:rPr lang="en-US" sz="2800" dirty="0" err="1" smtClean="0"/>
              <a:t>estos</a:t>
            </a:r>
            <a:r>
              <a:rPr lang="en-US" sz="2800" dirty="0" smtClean="0"/>
              <a:t> </a:t>
            </a:r>
            <a:r>
              <a:rPr lang="en-US" sz="2800" dirty="0" err="1" smtClean="0"/>
              <a:t>convierten</a:t>
            </a:r>
            <a:r>
              <a:rPr lang="en-US" sz="2800" dirty="0" smtClean="0"/>
              <a:t> un </a:t>
            </a:r>
            <a:r>
              <a:rPr lang="en-US" sz="2800" dirty="0" err="1" smtClean="0"/>
              <a:t>huevo</a:t>
            </a:r>
            <a:r>
              <a:rPr lang="en-US" sz="2800" dirty="0" smtClean="0"/>
              <a:t> en un </a:t>
            </a:r>
            <a:r>
              <a:rPr lang="en-US" sz="2800" dirty="0" err="1" smtClean="0"/>
              <a:t>organismo</a:t>
            </a:r>
            <a:r>
              <a:rPr lang="en-US" sz="2800" dirty="0" smtClean="0"/>
              <a:t> </a:t>
            </a:r>
            <a:r>
              <a:rPr lang="en-US" sz="2800" dirty="0" err="1" smtClean="0"/>
              <a:t>complejo</a:t>
            </a:r>
            <a:r>
              <a:rPr lang="en-US" sz="2800" dirty="0" smtClean="0"/>
              <a:t>?</a:t>
            </a:r>
          </a:p>
          <a:p>
            <a:pPr lvl="0">
              <a:buFontTx/>
              <a:buChar char="-"/>
            </a:pPr>
            <a:r>
              <a:rPr lang="en-US" sz="2800" dirty="0" smtClean="0"/>
              <a:t>En los 70 </a:t>
            </a:r>
            <a:r>
              <a:rPr lang="en-US" sz="2800" dirty="0" err="1" smtClean="0"/>
              <a:t>comenzaron</a:t>
            </a:r>
            <a:r>
              <a:rPr lang="en-US" sz="2800" dirty="0" smtClean="0"/>
              <a:t> a </a:t>
            </a:r>
            <a:r>
              <a:rPr lang="en-US" sz="2800" dirty="0" err="1" smtClean="0"/>
              <a:t>estudiar</a:t>
            </a:r>
            <a:r>
              <a:rPr lang="en-US" sz="2800" dirty="0" smtClean="0"/>
              <a:t> a </a:t>
            </a:r>
            <a:r>
              <a:rPr lang="en-US" sz="2800" i="1" dirty="0" smtClean="0"/>
              <a:t>Drosophila</a:t>
            </a:r>
          </a:p>
          <a:p>
            <a:pPr lvl="0">
              <a:buFontTx/>
              <a:buChar char="-"/>
            </a:pPr>
            <a:r>
              <a:rPr lang="en-US" sz="2800" dirty="0" err="1" smtClean="0"/>
              <a:t>Esta</a:t>
            </a:r>
            <a:r>
              <a:rPr lang="en-US" sz="2800" dirty="0" smtClean="0"/>
              <a:t> </a:t>
            </a:r>
            <a:r>
              <a:rPr lang="en-US" sz="2800" dirty="0" err="1" smtClean="0"/>
              <a:t>pasa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varias</a:t>
            </a:r>
            <a:r>
              <a:rPr lang="en-US" sz="2800" dirty="0" smtClean="0"/>
              <a:t> </a:t>
            </a:r>
            <a:r>
              <a:rPr lang="en-US" sz="2800" dirty="0" err="1" smtClean="0"/>
              <a:t>etapas</a:t>
            </a:r>
            <a:r>
              <a:rPr lang="en-US" sz="2800" dirty="0" smtClean="0"/>
              <a:t> de </a:t>
            </a:r>
            <a:r>
              <a:rPr lang="en-US" sz="2800" dirty="0" err="1" smtClean="0"/>
              <a:t>desarrollo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95" y="1023738"/>
            <a:ext cx="3817306" cy="54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929169"/>
            <a:ext cx="5549893" cy="5692793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800" b="1" dirty="0" err="1" smtClean="0"/>
              <a:t>Aislaron</a:t>
            </a:r>
            <a:r>
              <a:rPr lang="en-US" sz="2800" dirty="0" smtClean="0"/>
              <a:t> </a:t>
            </a:r>
            <a:r>
              <a:rPr lang="en-US" sz="2800" dirty="0" err="1" smtClean="0"/>
              <a:t>mutaciones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resultaban</a:t>
            </a:r>
            <a:r>
              <a:rPr lang="en-US" sz="2800" dirty="0" smtClean="0"/>
              <a:t> en </a:t>
            </a:r>
            <a:r>
              <a:rPr lang="en-US" sz="2800" dirty="0" err="1" smtClean="0"/>
              <a:t>muerte</a:t>
            </a:r>
            <a:r>
              <a:rPr lang="en-US" sz="2800" dirty="0" smtClean="0"/>
              <a:t> del </a:t>
            </a:r>
            <a:r>
              <a:rPr lang="en-US" sz="2800" dirty="0" err="1" smtClean="0"/>
              <a:t>embrión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smtClean="0"/>
              <a:t>O en </a:t>
            </a:r>
            <a:r>
              <a:rPr lang="en-US" sz="2800" dirty="0" err="1" smtClean="0"/>
              <a:t>errores</a:t>
            </a:r>
            <a:r>
              <a:rPr lang="en-US" sz="2800" dirty="0" smtClean="0"/>
              <a:t> de </a:t>
            </a:r>
            <a:r>
              <a:rPr lang="en-US" sz="2800" dirty="0" err="1" smtClean="0"/>
              <a:t>desarrollo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b="1" dirty="0" err="1" smtClean="0"/>
              <a:t>Identificaron</a:t>
            </a:r>
            <a:r>
              <a:rPr lang="en-US" sz="2800" dirty="0" smtClean="0"/>
              <a:t> genes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controlaban</a:t>
            </a:r>
            <a:r>
              <a:rPr lang="en-US" sz="2800" dirty="0" smtClean="0"/>
              <a:t> el </a:t>
            </a:r>
            <a:r>
              <a:rPr lang="en-US" sz="2800" dirty="0" err="1" smtClean="0"/>
              <a:t>desarrollo</a:t>
            </a:r>
            <a:r>
              <a:rPr lang="en-US" sz="2800" dirty="0" smtClean="0"/>
              <a:t> </a:t>
            </a:r>
            <a:r>
              <a:rPr lang="en-US" sz="2800" dirty="0" err="1" smtClean="0"/>
              <a:t>temprano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smtClean="0"/>
              <a:t>No hay </a:t>
            </a:r>
            <a:r>
              <a:rPr lang="en-US" sz="2800" dirty="0" err="1" smtClean="0"/>
              <a:t>polarización</a:t>
            </a:r>
            <a:r>
              <a:rPr lang="en-US" sz="2800" dirty="0" smtClean="0"/>
              <a:t> en el </a:t>
            </a:r>
            <a:r>
              <a:rPr lang="en-US" sz="2800" b="1" dirty="0" err="1" smtClean="0"/>
              <a:t>huevo</a:t>
            </a:r>
            <a:r>
              <a:rPr lang="en-US" sz="2800" dirty="0" smtClean="0"/>
              <a:t> al </a:t>
            </a:r>
            <a:r>
              <a:rPr lang="en-US" sz="2800" dirty="0" err="1" smtClean="0"/>
              <a:t>comienzo</a:t>
            </a:r>
            <a:r>
              <a:rPr lang="en-US" sz="2800" dirty="0" smtClean="0"/>
              <a:t> de la </a:t>
            </a:r>
            <a:r>
              <a:rPr lang="en-US" sz="2800" dirty="0" err="1" smtClean="0"/>
              <a:t>fecundación</a:t>
            </a:r>
            <a:r>
              <a:rPr lang="en-US" sz="2800" dirty="0" smtClean="0"/>
              <a:t> </a:t>
            </a:r>
            <a:r>
              <a:rPr lang="en-US" sz="2800" dirty="0" err="1" smtClean="0"/>
              <a:t>pero</a:t>
            </a:r>
            <a:r>
              <a:rPr lang="en-US" sz="2800" dirty="0" smtClean="0"/>
              <a:t> </a:t>
            </a:r>
            <a:r>
              <a:rPr lang="en-US" sz="2800" dirty="0" err="1" smtClean="0"/>
              <a:t>luego</a:t>
            </a:r>
            <a:r>
              <a:rPr lang="en-US" sz="2800" dirty="0" smtClean="0"/>
              <a:t> </a:t>
            </a:r>
            <a:r>
              <a:rPr lang="en-US" sz="2800" dirty="0" err="1" smtClean="0"/>
              <a:t>si</a:t>
            </a:r>
            <a:r>
              <a:rPr lang="en-US" sz="2800" dirty="0" smtClean="0"/>
              <a:t> en el </a:t>
            </a:r>
            <a:r>
              <a:rPr lang="en-US" sz="2800" dirty="0" err="1" smtClean="0"/>
              <a:t>embrión</a:t>
            </a:r>
            <a:r>
              <a:rPr lang="en-US" sz="2800" dirty="0" smtClean="0"/>
              <a:t> </a:t>
            </a:r>
            <a:r>
              <a:rPr lang="en-US" sz="2800" dirty="0" err="1" smtClean="0"/>
              <a:t>si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Gradientes</a:t>
            </a:r>
            <a:endParaRPr lang="en-US" sz="2800" dirty="0" smtClean="0"/>
          </a:p>
          <a:p>
            <a:pPr lvl="0">
              <a:buFontTx/>
              <a:buChar char="-"/>
            </a:pPr>
            <a:endParaRPr lang="en-US" sz="2800" dirty="0"/>
          </a:p>
        </p:txBody>
      </p:sp>
      <p:pic>
        <p:nvPicPr>
          <p:cNvPr id="4" name="Picture 3" descr="Screen shot 2014-05-04 at 10.33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71" y="0"/>
            <a:ext cx="4178229" cy="42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8454"/>
            <a:ext cx="5177625" cy="6109545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 Thomas Hunt Morgan: </a:t>
            </a:r>
            <a:r>
              <a:rPr lang="en-US" sz="2400" dirty="0" err="1" smtClean="0"/>
              <a:t>Genética</a:t>
            </a:r>
            <a:r>
              <a:rPr lang="en-US" sz="2400" dirty="0" smtClean="0"/>
              <a:t> de Drosophila: la mas </a:t>
            </a:r>
            <a:r>
              <a:rPr lang="en-US" sz="2400" dirty="0" err="1" smtClean="0"/>
              <a:t>conocida</a:t>
            </a:r>
            <a:endParaRPr lang="en-US" sz="2400" dirty="0" smtClean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fácil</a:t>
            </a:r>
            <a:r>
              <a:rPr lang="en-US" sz="2400" dirty="0" smtClean="0"/>
              <a:t> de </a:t>
            </a:r>
            <a:r>
              <a:rPr lang="en-US" sz="2400" dirty="0" err="1" smtClean="0"/>
              <a:t>reproducir</a:t>
            </a:r>
            <a:r>
              <a:rPr lang="en-US" sz="2400" dirty="0" smtClean="0"/>
              <a:t>, </a:t>
            </a:r>
            <a:r>
              <a:rPr lang="en-US" sz="2400" dirty="0" err="1" smtClean="0"/>
              <a:t>prolíficas</a:t>
            </a:r>
            <a:endParaRPr lang="en-US" sz="2400" dirty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alta</a:t>
            </a:r>
            <a:r>
              <a:rPr lang="en-US" sz="2400" dirty="0" smtClean="0"/>
              <a:t> </a:t>
            </a:r>
            <a:r>
              <a:rPr lang="en-US" sz="2400" dirty="0" err="1" smtClean="0"/>
              <a:t>tolerancia</a:t>
            </a:r>
            <a:r>
              <a:rPr lang="en-US" sz="2400" dirty="0" smtClean="0"/>
              <a:t> a </a:t>
            </a:r>
            <a:r>
              <a:rPr lang="en-US" sz="2400" dirty="0" err="1" smtClean="0"/>
              <a:t>condiciones</a:t>
            </a:r>
            <a:r>
              <a:rPr lang="en-US" sz="2400" dirty="0" smtClean="0"/>
              <a:t> </a:t>
            </a:r>
            <a:r>
              <a:rPr lang="en-US" sz="2400" dirty="0" err="1" smtClean="0"/>
              <a:t>diversas</a:t>
            </a:r>
            <a:endParaRPr lang="en-US" sz="2400" dirty="0" smtClean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cromosomas</a:t>
            </a:r>
            <a:r>
              <a:rPr lang="en-US" sz="2400" dirty="0" smtClean="0"/>
              <a:t> </a:t>
            </a:r>
            <a:r>
              <a:rPr lang="en-US" sz="2400" dirty="0" err="1" smtClean="0"/>
              <a:t>politénicos</a:t>
            </a:r>
            <a:r>
              <a:rPr lang="en-US" sz="2400" dirty="0" smtClean="0"/>
              <a:t> </a:t>
            </a:r>
            <a:r>
              <a:rPr lang="en-US" sz="2400" dirty="0" err="1" smtClean="0"/>
              <a:t>ya</a:t>
            </a:r>
            <a:r>
              <a:rPr lang="en-US" sz="2400" dirty="0" smtClean="0"/>
              <a:t> </a:t>
            </a:r>
            <a:r>
              <a:rPr lang="en-US" sz="2400" dirty="0" err="1" smtClean="0"/>
              <a:t>identificados</a:t>
            </a:r>
            <a:endParaRPr lang="en-US" sz="2400" dirty="0" smtClean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múltiples</a:t>
            </a:r>
            <a:r>
              <a:rPr lang="en-US" sz="2400" dirty="0" smtClean="0"/>
              <a:t> </a:t>
            </a:r>
            <a:r>
              <a:rPr lang="en-US" sz="2400" dirty="0" err="1" smtClean="0"/>
              <a:t>mutaciones</a:t>
            </a:r>
            <a:r>
              <a:rPr lang="en-US" sz="2400" dirty="0" smtClean="0"/>
              <a:t> </a:t>
            </a:r>
            <a:r>
              <a:rPr lang="en-US" sz="2400" dirty="0" err="1" smtClean="0"/>
              <a:t>propiedad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comunidad</a:t>
            </a:r>
            <a:r>
              <a:rPr lang="en-US" sz="2400" dirty="0" smtClean="0"/>
              <a:t> </a:t>
            </a:r>
            <a:r>
              <a:rPr lang="en-US" sz="2400" dirty="0" err="1" smtClean="0"/>
              <a:t>científica</a:t>
            </a:r>
            <a:endParaRPr lang="en-US" sz="2400" dirty="0" smtClean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embriológicamente</a:t>
            </a:r>
            <a:r>
              <a:rPr lang="en-US" sz="2400" dirty="0" smtClean="0"/>
              <a:t> </a:t>
            </a:r>
            <a:r>
              <a:rPr lang="en-US" sz="2400" dirty="0" err="1" smtClean="0"/>
              <a:t>difíciles</a:t>
            </a:r>
            <a:r>
              <a:rPr lang="en-US" sz="2400" dirty="0" smtClean="0"/>
              <a:t>, </a:t>
            </a:r>
            <a:r>
              <a:rPr lang="en-US" sz="2400" dirty="0" err="1" smtClean="0"/>
              <a:t>pequeñas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manipular</a:t>
            </a:r>
            <a:r>
              <a:rPr lang="en-US" sz="2400" dirty="0" smtClean="0"/>
              <a:t>, </a:t>
            </a:r>
            <a:r>
              <a:rPr lang="en-US" sz="2400" dirty="0" err="1" smtClean="0"/>
              <a:t>opacas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microscopio</a:t>
            </a:r>
            <a:endParaRPr lang="en-US" sz="2400" dirty="0" smtClean="0"/>
          </a:p>
          <a:p>
            <a:pPr lvl="0"/>
            <a:r>
              <a:rPr lang="en-US" sz="2400" dirty="0" smtClean="0"/>
              <a:t>- hasta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llega</a:t>
            </a:r>
            <a:r>
              <a:rPr lang="en-US" sz="2400" dirty="0" smtClean="0"/>
              <a:t> la </a:t>
            </a:r>
            <a:r>
              <a:rPr lang="en-US" sz="2400" dirty="0" err="1" smtClean="0"/>
              <a:t>biología</a:t>
            </a:r>
            <a:r>
              <a:rPr lang="en-US" sz="2400" dirty="0" smtClean="0"/>
              <a:t> molecular:</a:t>
            </a:r>
          </a:p>
          <a:p>
            <a:pPr lvl="0"/>
            <a:r>
              <a:rPr lang="en-US" sz="2400" dirty="0" err="1" smtClean="0"/>
              <a:t>Secuenciación</a:t>
            </a:r>
            <a:r>
              <a:rPr lang="en-US" sz="2400" dirty="0" smtClean="0"/>
              <a:t>, </a:t>
            </a:r>
            <a:r>
              <a:rPr lang="en-US" sz="2400" dirty="0" err="1" smtClean="0"/>
              <a:t>trangénesis</a:t>
            </a:r>
            <a:r>
              <a:rPr lang="en-US" dirty="0" smtClean="0"/>
              <a:t>, </a:t>
            </a:r>
          </a:p>
          <a:p>
            <a:pPr lvl="0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801"/>
          <a:stretch/>
        </p:blipFill>
        <p:spPr>
          <a:xfrm>
            <a:off x="5130800" y="1338148"/>
            <a:ext cx="4013200" cy="372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5549893" cy="5692793"/>
          </a:xfrm>
        </p:spPr>
        <p:txBody>
          <a:bodyPr>
            <a:normAutofit fontScale="92500"/>
          </a:bodyPr>
          <a:lstStyle/>
          <a:p>
            <a:pPr lvl="0">
              <a:buFontTx/>
              <a:buChar char="-"/>
            </a:pPr>
            <a:r>
              <a:rPr lang="en-US" sz="2800" dirty="0" err="1" smtClean="0"/>
              <a:t>Gradientes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Establecen</a:t>
            </a:r>
            <a:r>
              <a:rPr lang="en-US" sz="2800" dirty="0" smtClean="0"/>
              <a:t> </a:t>
            </a:r>
            <a:r>
              <a:rPr lang="en-US" sz="2800" dirty="0" err="1" smtClean="0"/>
              <a:t>polaridad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smtClean="0"/>
              <a:t>AP y DV</a:t>
            </a:r>
          </a:p>
          <a:p>
            <a:pPr lvl="0">
              <a:buFontTx/>
              <a:buChar char="-"/>
            </a:pPr>
            <a:r>
              <a:rPr lang="en-US" sz="2800" dirty="0" err="1" smtClean="0"/>
              <a:t>Gradiente</a:t>
            </a:r>
            <a:r>
              <a:rPr lang="en-US" sz="2800" dirty="0" smtClean="0"/>
              <a:t> en la </a:t>
            </a:r>
            <a:r>
              <a:rPr lang="en-US" sz="2800" dirty="0" err="1" smtClean="0"/>
              <a:t>cabeza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smtClean="0"/>
              <a:t>O en la cola</a:t>
            </a:r>
          </a:p>
          <a:p>
            <a:pPr lvl="0">
              <a:buFontTx/>
              <a:buChar char="-"/>
            </a:pPr>
            <a:r>
              <a:rPr lang="en-US" sz="2800" dirty="0" smtClean="0"/>
              <a:t>O en ambos</a:t>
            </a:r>
          </a:p>
          <a:p>
            <a:pPr lvl="0">
              <a:buFontTx/>
              <a:buChar char="-"/>
            </a:pPr>
            <a:r>
              <a:rPr lang="en-US" sz="2800" dirty="0" smtClean="0"/>
              <a:t>O </a:t>
            </a:r>
            <a:r>
              <a:rPr lang="en-US" sz="2800" dirty="0" err="1" smtClean="0"/>
              <a:t>Dorso</a:t>
            </a:r>
            <a:r>
              <a:rPr lang="en-US" sz="2800" dirty="0" smtClean="0"/>
              <a:t> ventral</a:t>
            </a:r>
          </a:p>
          <a:p>
            <a:pPr lvl="0">
              <a:buFontTx/>
              <a:buChar char="-"/>
            </a:pPr>
            <a:r>
              <a:rPr lang="en-US" sz="2800" dirty="0" smtClean="0"/>
              <a:t>En </a:t>
            </a:r>
            <a:r>
              <a:rPr lang="en-US" sz="2800" dirty="0" err="1" smtClean="0"/>
              <a:t>cualquier</a:t>
            </a:r>
            <a:r>
              <a:rPr lang="en-US" sz="2800" dirty="0" smtClean="0"/>
              <a:t> </a:t>
            </a:r>
            <a:r>
              <a:rPr lang="en-US" sz="2800" dirty="0" err="1" smtClean="0"/>
              <a:t>momento</a:t>
            </a:r>
            <a:r>
              <a:rPr lang="en-US" sz="2800" dirty="0" smtClean="0"/>
              <a:t> hay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mezcla</a:t>
            </a:r>
            <a:r>
              <a:rPr lang="en-US" sz="2800" dirty="0" smtClean="0"/>
              <a:t> de </a:t>
            </a:r>
            <a:r>
              <a:rPr lang="en-US" sz="2800" dirty="0" err="1" smtClean="0"/>
              <a:t>proteínas</a:t>
            </a:r>
            <a:r>
              <a:rPr lang="en-US" sz="2800" dirty="0" smtClean="0"/>
              <a:t> en el </a:t>
            </a:r>
            <a:r>
              <a:rPr lang="en-US" sz="2800" dirty="0" err="1" smtClean="0"/>
              <a:t>embrión</a:t>
            </a:r>
            <a:r>
              <a:rPr lang="en-US" sz="2800" dirty="0" smtClean="0"/>
              <a:t> a </a:t>
            </a:r>
            <a:r>
              <a:rPr lang="en-US" sz="2800" dirty="0" err="1" smtClean="0"/>
              <a:t>distintas</a:t>
            </a:r>
            <a:r>
              <a:rPr lang="en-US" sz="2800" dirty="0" smtClean="0"/>
              <a:t> </a:t>
            </a:r>
            <a:r>
              <a:rPr lang="en-US" sz="2800" dirty="0" err="1" smtClean="0"/>
              <a:t>concentraciones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activan</a:t>
            </a:r>
            <a:r>
              <a:rPr lang="en-US" sz="2800" dirty="0" smtClean="0"/>
              <a:t> genes (Ant, Post, Vent)</a:t>
            </a:r>
            <a:endParaRPr lang="en-US" sz="2800" dirty="0"/>
          </a:p>
          <a:p>
            <a:pPr lvl="0">
              <a:buFontTx/>
              <a:buChar char="-"/>
            </a:pPr>
            <a:r>
              <a:rPr lang="en-US" sz="2800" dirty="0" err="1" smtClean="0"/>
              <a:t>Necesarios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la </a:t>
            </a:r>
            <a:r>
              <a:rPr lang="en-US" sz="2800" dirty="0" err="1" smtClean="0"/>
              <a:t>segmentación</a:t>
            </a:r>
            <a:endParaRPr lang="en-US" sz="2800" dirty="0" smtClean="0"/>
          </a:p>
        </p:txBody>
      </p:sp>
      <p:pic>
        <p:nvPicPr>
          <p:cNvPr id="5" name="Picture 4" descr="Screen shot 2014-05-04 at 10.36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748455"/>
            <a:ext cx="5422900" cy="1905000"/>
          </a:xfrm>
          <a:prstGeom prst="rect">
            <a:avLst/>
          </a:prstGeom>
        </p:spPr>
      </p:pic>
      <p:pic>
        <p:nvPicPr>
          <p:cNvPr id="6" name="Picture 5" descr="Screen shot 2014-05-04 at 10.36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786065"/>
            <a:ext cx="5397500" cy="2019300"/>
          </a:xfrm>
          <a:prstGeom prst="rect">
            <a:avLst/>
          </a:prstGeom>
        </p:spPr>
      </p:pic>
      <p:pic>
        <p:nvPicPr>
          <p:cNvPr id="7" name="Picture 6" descr="Screen shot 2014-05-04 at 10.36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837355"/>
            <a:ext cx="5359400" cy="1816100"/>
          </a:xfrm>
          <a:prstGeom prst="rect">
            <a:avLst/>
          </a:prstGeom>
        </p:spPr>
      </p:pic>
      <p:pic>
        <p:nvPicPr>
          <p:cNvPr id="8" name="Picture 7" descr="Screen shot 2014-05-04 at 10.37.2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29" y="799439"/>
            <a:ext cx="5359400" cy="1828800"/>
          </a:xfrm>
          <a:prstGeom prst="rect">
            <a:avLst/>
          </a:prstGeom>
        </p:spPr>
      </p:pic>
      <p:pic>
        <p:nvPicPr>
          <p:cNvPr id="9" name="Picture 8" descr="Screen shot 2014-05-04 at 11.40.1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21" y="748455"/>
            <a:ext cx="3486056" cy="3237052"/>
          </a:xfrm>
          <a:prstGeom prst="rect">
            <a:avLst/>
          </a:prstGeom>
        </p:spPr>
      </p:pic>
      <p:pic>
        <p:nvPicPr>
          <p:cNvPr id="10" name="Picture 9" descr="Screen shot 2014-05-04 at 11.43.31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97" y="799439"/>
            <a:ext cx="3481179" cy="3186068"/>
          </a:xfrm>
          <a:prstGeom prst="rect">
            <a:avLst/>
          </a:prstGeom>
        </p:spPr>
      </p:pic>
      <p:pic>
        <p:nvPicPr>
          <p:cNvPr id="11" name="Picture 10" descr="Screen shot 2014-05-04 at 11.44.5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97" y="837355"/>
            <a:ext cx="3481180" cy="3314413"/>
          </a:xfrm>
          <a:prstGeom prst="rect">
            <a:avLst/>
          </a:prstGeom>
        </p:spPr>
      </p:pic>
      <p:pic>
        <p:nvPicPr>
          <p:cNvPr id="12" name="Picture 11" descr="Screen shot 2014-05-04 at 11.46.1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07" y="875505"/>
            <a:ext cx="3665294" cy="33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3" y="786065"/>
            <a:ext cx="4948588" cy="5692793"/>
          </a:xfrm>
        </p:spPr>
        <p:txBody>
          <a:bodyPr>
            <a:normAutofit fontScale="92500" lnSpcReduction="10000"/>
          </a:bodyPr>
          <a:lstStyle/>
          <a:p>
            <a:pPr lvl="0">
              <a:buFontTx/>
              <a:buChar char="-"/>
            </a:pPr>
            <a:r>
              <a:rPr lang="en-US" sz="2800" dirty="0" err="1" smtClean="0"/>
              <a:t>Moscas</a:t>
            </a:r>
            <a:r>
              <a:rPr lang="en-US" sz="2800" dirty="0" smtClean="0"/>
              <a:t> </a:t>
            </a:r>
            <a:r>
              <a:rPr lang="en-US" sz="2800" dirty="0" err="1" smtClean="0"/>
              <a:t>estan</a:t>
            </a:r>
            <a:r>
              <a:rPr lang="en-US" sz="2800" dirty="0" smtClean="0"/>
              <a:t> </a:t>
            </a:r>
            <a:r>
              <a:rPr lang="en-US" sz="2800" dirty="0" err="1" smtClean="0"/>
              <a:t>formadas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segmentos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smtClean="0"/>
              <a:t>Los genes </a:t>
            </a:r>
            <a:r>
              <a:rPr lang="en-US" sz="2800" dirty="0" err="1" smtClean="0"/>
              <a:t>embriónicos</a:t>
            </a:r>
            <a:r>
              <a:rPr lang="en-US" sz="2800" dirty="0" smtClean="0"/>
              <a:t> los </a:t>
            </a:r>
            <a:r>
              <a:rPr lang="en-US" sz="2800" dirty="0" err="1" smtClean="0"/>
              <a:t>establecen</a:t>
            </a:r>
            <a:endParaRPr lang="en-US" sz="2800" dirty="0" smtClean="0"/>
          </a:p>
          <a:p>
            <a:pPr lvl="1">
              <a:buFontTx/>
              <a:buChar char="-"/>
            </a:pPr>
            <a:r>
              <a:rPr lang="en-US" sz="2600" dirty="0" err="1" smtClean="0"/>
              <a:t>Cabeza</a:t>
            </a:r>
            <a:endParaRPr lang="en-US" sz="2600" dirty="0" smtClean="0"/>
          </a:p>
          <a:p>
            <a:pPr lvl="1">
              <a:buFontTx/>
              <a:buChar char="-"/>
            </a:pPr>
            <a:r>
              <a:rPr lang="en-US" sz="2600" dirty="0" err="1" smtClean="0"/>
              <a:t>Torax</a:t>
            </a:r>
            <a:endParaRPr lang="en-US" sz="2600" dirty="0" smtClean="0"/>
          </a:p>
          <a:p>
            <a:pPr lvl="1">
              <a:buFontTx/>
              <a:buChar char="-"/>
            </a:pPr>
            <a:r>
              <a:rPr lang="en-US" sz="2600" dirty="0" smtClean="0"/>
              <a:t>Abdomen</a:t>
            </a:r>
          </a:p>
          <a:p>
            <a:pPr lvl="1">
              <a:buFontTx/>
              <a:buChar char="-"/>
            </a:pPr>
            <a:r>
              <a:rPr lang="en-US" sz="2600" dirty="0" err="1" smtClean="0"/>
              <a:t>Estas</a:t>
            </a:r>
            <a:r>
              <a:rPr lang="en-US" sz="2600" dirty="0" smtClean="0"/>
              <a:t> </a:t>
            </a:r>
            <a:r>
              <a:rPr lang="en-US" sz="2600" dirty="0" err="1" smtClean="0"/>
              <a:t>tres</a:t>
            </a:r>
            <a:r>
              <a:rPr lang="en-US" sz="2600" dirty="0" smtClean="0"/>
              <a:t> </a:t>
            </a:r>
            <a:r>
              <a:rPr lang="en-US" sz="2600" dirty="0" err="1" smtClean="0"/>
              <a:t>regiones</a:t>
            </a:r>
            <a:r>
              <a:rPr lang="en-US" sz="2600" dirty="0" smtClean="0"/>
              <a:t> </a:t>
            </a:r>
            <a:r>
              <a:rPr lang="en-US" sz="2600" dirty="0" err="1" smtClean="0"/>
              <a:t>generales</a:t>
            </a:r>
            <a:r>
              <a:rPr lang="en-US" sz="2600" dirty="0" smtClean="0"/>
              <a:t> son </a:t>
            </a:r>
            <a:r>
              <a:rPr lang="en-US" sz="2600" dirty="0" err="1" smtClean="0"/>
              <a:t>ubicadas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la </a:t>
            </a:r>
            <a:r>
              <a:rPr lang="en-US" sz="2600" dirty="0" err="1" smtClean="0"/>
              <a:t>expresión</a:t>
            </a:r>
            <a:r>
              <a:rPr lang="en-US" sz="2600" dirty="0" smtClean="0"/>
              <a:t> de los </a:t>
            </a:r>
            <a:r>
              <a:rPr lang="en-US" sz="2600" dirty="0" smtClean="0">
                <a:solidFill>
                  <a:srgbClr val="FF0000"/>
                </a:solidFill>
              </a:rPr>
              <a:t>gap genes </a:t>
            </a:r>
          </a:p>
          <a:p>
            <a:pPr lvl="1">
              <a:buFontTx/>
              <a:buChar char="-"/>
            </a:pPr>
            <a:r>
              <a:rPr lang="en-US" sz="2600" b="1" i="1" dirty="0" err="1" smtClean="0"/>
              <a:t>Ej:Kruppel</a:t>
            </a:r>
            <a:r>
              <a:rPr lang="en-US" sz="2600" dirty="0" smtClean="0"/>
              <a:t> -  </a:t>
            </a:r>
            <a:r>
              <a:rPr lang="en-US" sz="2600" dirty="0" err="1" smtClean="0"/>
              <a:t>expresado</a:t>
            </a:r>
            <a:r>
              <a:rPr lang="en-US" sz="2600" dirty="0" smtClean="0"/>
              <a:t> en </a:t>
            </a:r>
            <a:r>
              <a:rPr lang="en-US" sz="2600" dirty="0" err="1" smtClean="0"/>
              <a:t>torax</a:t>
            </a:r>
            <a:endParaRPr lang="en-US" sz="2600" dirty="0" smtClean="0"/>
          </a:p>
          <a:p>
            <a:pPr lvl="1">
              <a:buFontTx/>
              <a:buChar char="-"/>
            </a:pPr>
            <a:r>
              <a:rPr lang="en-US" sz="2600" dirty="0" err="1" smtClean="0"/>
              <a:t>Mutantes</a:t>
            </a:r>
            <a:r>
              <a:rPr lang="en-US" sz="2600" dirty="0" smtClean="0"/>
              <a:t> de </a:t>
            </a:r>
            <a:r>
              <a:rPr lang="en-US" sz="2600" dirty="0" err="1" smtClean="0"/>
              <a:t>Kruppel</a:t>
            </a:r>
            <a:r>
              <a:rPr lang="en-US" sz="2600" dirty="0" smtClean="0">
                <a:sym typeface="Wingdings"/>
              </a:rPr>
              <a:t> no </a:t>
            </a:r>
            <a:r>
              <a:rPr lang="en-US" sz="2600" dirty="0" err="1" smtClean="0">
                <a:sym typeface="Wingdings"/>
              </a:rPr>
              <a:t>segmentos</a:t>
            </a:r>
            <a:r>
              <a:rPr lang="en-US" sz="2600" dirty="0" smtClean="0">
                <a:sym typeface="Wingdings"/>
              </a:rPr>
              <a:t> </a:t>
            </a:r>
            <a:r>
              <a:rPr lang="en-US" sz="2600" dirty="0" err="1" smtClean="0">
                <a:sym typeface="Wingdings"/>
              </a:rPr>
              <a:t>torácicos</a:t>
            </a:r>
            <a:endParaRPr lang="en-US" sz="2600" dirty="0" smtClean="0"/>
          </a:p>
        </p:txBody>
      </p:sp>
      <p:pic>
        <p:nvPicPr>
          <p:cNvPr id="4" name="Picture 3" descr="Screen shot 2014-05-05 at 12.12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0" y="786065"/>
            <a:ext cx="4148740" cy="1830117"/>
          </a:xfrm>
          <a:prstGeom prst="rect">
            <a:avLst/>
          </a:prstGeom>
        </p:spPr>
      </p:pic>
      <p:pic>
        <p:nvPicPr>
          <p:cNvPr id="13" name="Picture 12" descr="Screen shot 2014-05-05 at 12.14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0" y="2760956"/>
            <a:ext cx="4148740" cy="1838049"/>
          </a:xfrm>
          <a:prstGeom prst="rect">
            <a:avLst/>
          </a:prstGeom>
        </p:spPr>
      </p:pic>
      <p:pic>
        <p:nvPicPr>
          <p:cNvPr id="14" name="Picture 13" descr="Screen shot 2014-05-05 at 12.19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1" y="4728433"/>
            <a:ext cx="4148739" cy="203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240914"/>
            <a:ext cx="5842000" cy="3878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845" y="78156"/>
            <a:ext cx="3278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Diferenciación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Especificacieon</a:t>
            </a:r>
            <a:r>
              <a:rPr lang="en-US" sz="2400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Gradientes</a:t>
            </a:r>
            <a:r>
              <a:rPr lang="en-US" sz="2400" dirty="0" smtClean="0"/>
              <a:t> </a:t>
            </a:r>
            <a:r>
              <a:rPr lang="en-US" sz="2400" dirty="0" err="1" smtClean="0"/>
              <a:t>ovocito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Determinación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Final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769" y="3089522"/>
            <a:ext cx="312615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Transicion</a:t>
            </a:r>
            <a:r>
              <a:rPr lang="en-US" sz="2200" dirty="0" smtClean="0"/>
              <a:t> de E a D </a:t>
            </a:r>
            <a:r>
              <a:rPr lang="en-US" sz="2200" dirty="0" err="1" smtClean="0"/>
              <a:t>ocurre</a:t>
            </a:r>
            <a:r>
              <a:rPr lang="en-US" sz="2200" dirty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genes de </a:t>
            </a:r>
            <a:r>
              <a:rPr lang="en-US" sz="2200" dirty="0" err="1" smtClean="0"/>
              <a:t>segmentacion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Gap genes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En </a:t>
            </a:r>
            <a:r>
              <a:rPr lang="en-US" sz="2200" dirty="0" err="1" smtClean="0"/>
              <a:t>mutantes</a:t>
            </a:r>
            <a:r>
              <a:rPr lang="en-US" sz="2200" dirty="0" smtClean="0"/>
              <a:t> </a:t>
            </a:r>
            <a:r>
              <a:rPr lang="en-US" sz="2200" dirty="0" err="1" smtClean="0"/>
              <a:t>faltan</a:t>
            </a:r>
            <a:r>
              <a:rPr lang="en-US" sz="2200" dirty="0" smtClean="0"/>
              <a:t> </a:t>
            </a:r>
            <a:r>
              <a:rPr lang="en-US" sz="2200" dirty="0" err="1" smtClean="0"/>
              <a:t>grandes</a:t>
            </a:r>
            <a:r>
              <a:rPr lang="en-US" sz="2200" dirty="0" smtClean="0"/>
              <a:t> </a:t>
            </a:r>
            <a:r>
              <a:rPr lang="en-US" sz="2200" dirty="0" err="1" smtClean="0"/>
              <a:t>regiones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Kruppel</a:t>
            </a:r>
            <a:r>
              <a:rPr lang="en-US" sz="2200" dirty="0" smtClean="0"/>
              <a:t> -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Knirps</a:t>
            </a:r>
            <a:r>
              <a:rPr lang="en-US" sz="2200" dirty="0" smtClean="0"/>
              <a:t> - post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Hunchback -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Tailless - anterior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Huckbein</a:t>
            </a:r>
            <a:r>
              <a:rPr lang="en-US" sz="2200" dirty="0" smtClean="0"/>
              <a:t> - posterior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1" y="918308"/>
            <a:ext cx="5841999" cy="4505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4400" y="5705231"/>
            <a:ext cx="5466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Para </a:t>
            </a:r>
            <a:r>
              <a:rPr lang="en-US" dirty="0" err="1" smtClean="0"/>
              <a:t>segmentos</a:t>
            </a:r>
            <a:r>
              <a:rPr lang="en-US" dirty="0" smtClean="0"/>
              <a:t> 4-6  </a:t>
            </a:r>
            <a:r>
              <a:rPr lang="en-US" dirty="0" err="1" smtClean="0"/>
              <a:t>centro</a:t>
            </a:r>
            <a:r>
              <a:rPr lang="en-US" dirty="0" smtClean="0"/>
              <a:t> del </a:t>
            </a:r>
            <a:r>
              <a:rPr lang="en-US" dirty="0" err="1" smtClean="0"/>
              <a:t>embrion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Importancia</a:t>
            </a:r>
            <a:r>
              <a:rPr lang="en-US" dirty="0" smtClean="0"/>
              <a:t> del </a:t>
            </a:r>
            <a:r>
              <a:rPr lang="en-US" dirty="0" err="1" smtClean="0"/>
              <a:t>sincitio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3" y="786065"/>
            <a:ext cx="4948588" cy="5692793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800" dirty="0" smtClean="0"/>
              <a:t>Los Gaps genes </a:t>
            </a:r>
            <a:r>
              <a:rPr lang="en-US" sz="2800" dirty="0" err="1" smtClean="0"/>
              <a:t>expresan</a:t>
            </a:r>
            <a:r>
              <a:rPr lang="en-US" sz="2800" dirty="0" smtClean="0"/>
              <a:t> </a:t>
            </a:r>
            <a:r>
              <a:rPr lang="en-US" sz="2800" dirty="0" err="1" smtClean="0"/>
              <a:t>proteínas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controlan</a:t>
            </a:r>
            <a:r>
              <a:rPr lang="en-US" sz="2800" dirty="0" smtClean="0"/>
              <a:t> a los </a:t>
            </a:r>
            <a:r>
              <a:rPr lang="en-US" sz="2800" dirty="0" smtClean="0">
                <a:solidFill>
                  <a:srgbClr val="FF0000"/>
                </a:solidFill>
              </a:rPr>
              <a:t>pair rule </a:t>
            </a:r>
            <a:r>
              <a:rPr lang="en-US" sz="2800" dirty="0" smtClean="0"/>
              <a:t>genes</a:t>
            </a:r>
          </a:p>
          <a:p>
            <a:pPr lvl="0">
              <a:buFontTx/>
              <a:buChar char="-"/>
            </a:pPr>
            <a:r>
              <a:rPr lang="en-US" sz="2800" dirty="0" err="1" smtClean="0"/>
              <a:t>Estos</a:t>
            </a:r>
            <a:r>
              <a:rPr lang="en-US" sz="2800" dirty="0" smtClean="0"/>
              <a:t> </a:t>
            </a:r>
            <a:r>
              <a:rPr lang="en-US" sz="2800" dirty="0" err="1" smtClean="0"/>
              <a:t>especifícan</a:t>
            </a:r>
            <a:r>
              <a:rPr lang="en-US" sz="2800" dirty="0" smtClean="0"/>
              <a:t> la </a:t>
            </a:r>
            <a:r>
              <a:rPr lang="en-US" sz="2800" dirty="0" err="1" smtClean="0"/>
              <a:t>formación</a:t>
            </a:r>
            <a:r>
              <a:rPr lang="en-US" sz="2800" dirty="0" smtClean="0"/>
              <a:t> de </a:t>
            </a:r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segmento</a:t>
            </a:r>
            <a:r>
              <a:rPr lang="en-US" sz="2800" dirty="0" smtClean="0"/>
              <a:t> corporal</a:t>
            </a:r>
          </a:p>
          <a:p>
            <a:pPr lvl="0">
              <a:buFontTx/>
              <a:buChar char="-"/>
            </a:pPr>
            <a:r>
              <a:rPr lang="en-US" sz="2800" b="1" i="1" dirty="0" err="1"/>
              <a:t>f</a:t>
            </a:r>
            <a:r>
              <a:rPr lang="en-US" sz="2800" b="1" i="1" dirty="0" err="1" smtClean="0"/>
              <a:t>ushi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tarazzu</a:t>
            </a:r>
            <a:r>
              <a:rPr lang="en-US" sz="2800" b="1" i="1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expresado</a:t>
            </a:r>
            <a:r>
              <a:rPr lang="en-US" sz="2800" dirty="0" smtClean="0"/>
              <a:t> en los </a:t>
            </a:r>
            <a:r>
              <a:rPr lang="en-US" sz="2800" dirty="0" err="1" smtClean="0"/>
              <a:t>límites</a:t>
            </a:r>
            <a:r>
              <a:rPr lang="en-US" sz="2800" dirty="0" smtClean="0"/>
              <a:t> de los </a:t>
            </a:r>
            <a:r>
              <a:rPr lang="en-US" sz="2800" dirty="0" err="1" smtClean="0"/>
              <a:t>segmentos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Mutantes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ftz</a:t>
            </a:r>
            <a:r>
              <a:rPr lang="en-US" sz="2800" dirty="0" smtClean="0"/>
              <a:t> les </a:t>
            </a:r>
            <a:r>
              <a:rPr lang="en-US" sz="2800" dirty="0" err="1" smtClean="0"/>
              <a:t>falta</a:t>
            </a:r>
            <a:r>
              <a:rPr lang="en-US" sz="2800" dirty="0" smtClean="0"/>
              <a:t> un </a:t>
            </a:r>
            <a:r>
              <a:rPr lang="en-US" sz="2800" dirty="0" err="1" smtClean="0"/>
              <a:t>segmento</a:t>
            </a:r>
            <a:r>
              <a:rPr lang="en-US" sz="2800" dirty="0" smtClean="0"/>
              <a:t> </a:t>
            </a:r>
            <a:r>
              <a:rPr lang="en-US" sz="2800" dirty="0" err="1" smtClean="0"/>
              <a:t>si</a:t>
            </a:r>
            <a:r>
              <a:rPr lang="en-US" sz="2800" dirty="0" smtClean="0"/>
              <a:t> y </a:t>
            </a:r>
            <a:r>
              <a:rPr lang="en-US" sz="2800" dirty="0" err="1" smtClean="0"/>
              <a:t>uno</a:t>
            </a:r>
            <a:r>
              <a:rPr lang="en-US" sz="2800" dirty="0" smtClean="0"/>
              <a:t> no</a:t>
            </a:r>
            <a:endParaRPr lang="en-US" sz="2600" dirty="0" smtClean="0"/>
          </a:p>
        </p:txBody>
      </p:sp>
      <p:pic>
        <p:nvPicPr>
          <p:cNvPr id="5" name="Picture 4" descr="Screen shot 2014-05-05 at 12.3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46" y="1023557"/>
            <a:ext cx="4575554" cy="1701800"/>
          </a:xfrm>
          <a:prstGeom prst="rect">
            <a:avLst/>
          </a:prstGeom>
        </p:spPr>
      </p:pic>
      <p:pic>
        <p:nvPicPr>
          <p:cNvPr id="6" name="Picture 5" descr="Screen shot 2014-05-05 at 12.32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46" y="2725357"/>
            <a:ext cx="4575554" cy="1562100"/>
          </a:xfrm>
          <a:prstGeom prst="rect">
            <a:avLst/>
          </a:prstGeom>
        </p:spPr>
      </p:pic>
      <p:pic>
        <p:nvPicPr>
          <p:cNvPr id="7" name="Picture 6" descr="Screen shot 2014-05-05 at 12.32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75" y="4287457"/>
            <a:ext cx="238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0182"/>
          <a:stretch/>
        </p:blipFill>
        <p:spPr>
          <a:xfrm>
            <a:off x="332152" y="1309077"/>
            <a:ext cx="8596926" cy="439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692" y="1635412"/>
            <a:ext cx="5989515" cy="4742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845" y="136770"/>
            <a:ext cx="327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Genes </a:t>
            </a:r>
            <a:r>
              <a:rPr lang="en-US" sz="2400" dirty="0" err="1" smtClean="0"/>
              <a:t>Regla</a:t>
            </a:r>
            <a:r>
              <a:rPr lang="en-US" sz="2400" dirty="0" smtClean="0"/>
              <a:t> Par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75845" y="1085993"/>
            <a:ext cx="27158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Fushitarazzu</a:t>
            </a: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Division </a:t>
            </a:r>
            <a:r>
              <a:rPr lang="en-US" sz="2400" dirty="0" smtClean="0">
                <a:solidFill>
                  <a:srgbClr val="FFFFFF"/>
                </a:solidFill>
              </a:rPr>
              <a:t>14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Regulado</a:t>
            </a:r>
            <a:r>
              <a:rPr lang="en-US" sz="2400" dirty="0" smtClean="0">
                <a:solidFill>
                  <a:srgbClr val="FFFFFF"/>
                </a:solidFill>
              </a:rPr>
              <a:t> + </a:t>
            </a:r>
            <a:r>
              <a:rPr lang="en-US" sz="2400" dirty="0" err="1" smtClean="0">
                <a:solidFill>
                  <a:srgbClr val="FFFFFF"/>
                </a:solidFill>
              </a:rPr>
              <a:t>por</a:t>
            </a:r>
            <a:r>
              <a:rPr lang="en-US" sz="2400" dirty="0" smtClean="0">
                <a:solidFill>
                  <a:srgbClr val="FFFFFF"/>
                </a:solidFill>
              </a:rPr>
              <a:t> el </a:t>
            </a:r>
            <a:r>
              <a:rPr lang="en-US" sz="2400" dirty="0" err="1" smtClean="0">
                <a:solidFill>
                  <a:srgbClr val="FFFFFF"/>
                </a:solidFill>
              </a:rPr>
              <a:t>reglapar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primario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para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inibicion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Autoregulado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por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su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propio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producto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para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activacion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6000"/>
            <a:ext cx="5784898" cy="3302000"/>
          </a:xfrm>
          <a:prstGeom prst="rect">
            <a:avLst/>
          </a:prstGeom>
        </p:spPr>
      </p:pic>
      <p:pic>
        <p:nvPicPr>
          <p:cNvPr id="8" name="Picture 7" descr="Screen Shot 2018-04-29 at 7.01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17" y="-1"/>
            <a:ext cx="6023083" cy="3556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462" y="108902"/>
            <a:ext cx="284737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Patrones</a:t>
            </a:r>
            <a:r>
              <a:rPr lang="en-US" sz="2000" dirty="0" smtClean="0"/>
              <a:t> de </a:t>
            </a:r>
            <a:r>
              <a:rPr lang="en-US" sz="2000" dirty="0" err="1" smtClean="0"/>
              <a:t>expresion</a:t>
            </a:r>
            <a:endParaRPr lang="en-US" sz="2000" dirty="0" smtClean="0"/>
          </a:p>
          <a:p>
            <a:r>
              <a:rPr lang="en-US" sz="2000" dirty="0" err="1"/>
              <a:t>d</a:t>
            </a:r>
            <a:r>
              <a:rPr lang="en-US" sz="2000" dirty="0" err="1" smtClean="0"/>
              <a:t>elimintados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segmentos</a:t>
            </a:r>
            <a:endParaRPr lang="en-US" sz="2000" dirty="0"/>
          </a:p>
          <a:p>
            <a:r>
              <a:rPr lang="en-US" sz="2000" dirty="0" smtClean="0"/>
              <a:t>Genes </a:t>
            </a:r>
            <a:r>
              <a:rPr lang="en-US" sz="2000" dirty="0" err="1" smtClean="0"/>
              <a:t>Regla</a:t>
            </a:r>
            <a:r>
              <a:rPr lang="en-US" sz="2000" dirty="0" smtClean="0"/>
              <a:t> par</a:t>
            </a:r>
          </a:p>
          <a:p>
            <a:r>
              <a:rPr lang="en-US" sz="2000" dirty="0" err="1" smtClean="0"/>
              <a:t>Aparecen</a:t>
            </a:r>
            <a:r>
              <a:rPr lang="en-US" sz="2000" dirty="0" smtClean="0"/>
              <a:t> </a:t>
            </a:r>
            <a:r>
              <a:rPr lang="en-US" sz="2000" dirty="0" err="1" smtClean="0"/>
              <a:t>ciclo</a:t>
            </a:r>
            <a:r>
              <a:rPr lang="en-US" sz="2000" dirty="0" smtClean="0"/>
              <a:t> 13</a:t>
            </a:r>
          </a:p>
          <a:p>
            <a:r>
              <a:rPr lang="en-US" sz="2000" dirty="0" err="1" smtClean="0"/>
              <a:t>Precursores</a:t>
            </a:r>
            <a:r>
              <a:rPr lang="en-US" sz="2000" dirty="0" smtClean="0"/>
              <a:t> de los </a:t>
            </a:r>
            <a:r>
              <a:rPr lang="en-US" sz="2000" dirty="0" err="1" smtClean="0"/>
              <a:t>segmentos</a:t>
            </a:r>
            <a:endParaRPr lang="en-US" sz="2000" dirty="0" smtClean="0"/>
          </a:p>
          <a:p>
            <a:r>
              <a:rPr lang="en-US" sz="2000" dirty="0" err="1" smtClean="0"/>
              <a:t>Bandas</a:t>
            </a:r>
            <a:r>
              <a:rPr lang="en-US" sz="2000" dirty="0" smtClean="0"/>
              <a:t> </a:t>
            </a:r>
            <a:r>
              <a:rPr lang="en-US" sz="2000" dirty="0" err="1" smtClean="0"/>
              <a:t>verticales</a:t>
            </a:r>
            <a:endParaRPr lang="en-US" sz="2000" dirty="0" smtClean="0"/>
          </a:p>
          <a:p>
            <a:r>
              <a:rPr lang="en-US" sz="2000" dirty="0" smtClean="0"/>
              <a:t>8 genes</a:t>
            </a:r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939692" y="3653692"/>
            <a:ext cx="3204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hairy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Even skipped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Enhancer </a:t>
            </a:r>
            <a:r>
              <a:rPr lang="en-US" sz="2400" dirty="0" err="1" smtClean="0"/>
              <a:t>regulado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+ </a:t>
            </a:r>
            <a:r>
              <a:rPr lang="en-US" sz="2400" dirty="0" err="1" smtClean="0"/>
              <a:t>bcd</a:t>
            </a:r>
            <a:r>
              <a:rPr lang="en-US" sz="2400" dirty="0" smtClean="0"/>
              <a:t> y </a:t>
            </a:r>
            <a:r>
              <a:rPr lang="en-US" sz="2400" dirty="0" err="1" smtClean="0"/>
              <a:t>hnchbak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- Giant y </a:t>
            </a:r>
            <a:r>
              <a:rPr lang="en-US" sz="2400" dirty="0" err="1" smtClean="0"/>
              <a:t>kruppel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Runt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Fushitarazzu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Division 14</a:t>
            </a:r>
          </a:p>
        </p:txBody>
      </p:sp>
    </p:spTree>
    <p:extLst>
      <p:ext uri="{BB962C8B-B14F-4D97-AF65-F5344CB8AC3E}">
        <p14:creationId xmlns:p14="http://schemas.microsoft.com/office/powerpoint/2010/main" val="11310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4746661" cy="6071935"/>
          </a:xfrm>
        </p:spPr>
        <p:txBody>
          <a:bodyPr>
            <a:normAutofit fontScale="85000" lnSpcReduction="10000"/>
          </a:bodyPr>
          <a:lstStyle/>
          <a:p>
            <a:pPr lvl="0">
              <a:buFontTx/>
              <a:buChar char="-"/>
            </a:pPr>
            <a:r>
              <a:rPr lang="en-US" sz="2800" dirty="0" smtClean="0"/>
              <a:t>Los </a:t>
            </a:r>
            <a:r>
              <a:rPr lang="en-US" sz="2800" dirty="0" err="1" smtClean="0"/>
              <a:t>segmentos</a:t>
            </a:r>
            <a:r>
              <a:rPr lang="en-US" sz="2800" dirty="0" smtClean="0"/>
              <a:t> son </a:t>
            </a:r>
            <a:r>
              <a:rPr lang="en-US" sz="2800" dirty="0" err="1" smtClean="0"/>
              <a:t>definidos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los genes de </a:t>
            </a:r>
            <a:r>
              <a:rPr lang="en-US" sz="2800" dirty="0" err="1" smtClean="0">
                <a:solidFill>
                  <a:srgbClr val="FF0000"/>
                </a:solidFill>
              </a:rPr>
              <a:t>polaridad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para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segmentos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0">
              <a:buFontTx/>
              <a:buChar char="-"/>
            </a:pPr>
            <a:r>
              <a:rPr lang="en-US" sz="2800" dirty="0" smtClean="0"/>
              <a:t>Le </a:t>
            </a:r>
            <a:r>
              <a:rPr lang="en-US" sz="2800" dirty="0" err="1" smtClean="0"/>
              <a:t>dan</a:t>
            </a:r>
            <a:r>
              <a:rPr lang="en-US" sz="2800" dirty="0" smtClean="0"/>
              <a:t> a </a:t>
            </a:r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segmento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orientación</a:t>
            </a:r>
            <a:r>
              <a:rPr lang="en-US" sz="2800" dirty="0" smtClean="0"/>
              <a:t> </a:t>
            </a:r>
            <a:r>
              <a:rPr lang="en-US" sz="2800" b="1" dirty="0" smtClean="0"/>
              <a:t>Anterior</a:t>
            </a:r>
            <a:r>
              <a:rPr lang="en-US" sz="2800" dirty="0" smtClean="0"/>
              <a:t> y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b="1" dirty="0" smtClean="0"/>
              <a:t>Posterior</a:t>
            </a:r>
            <a:r>
              <a:rPr lang="en-US" sz="2800" dirty="0" smtClean="0"/>
              <a:t> (A/P)</a:t>
            </a:r>
          </a:p>
          <a:p>
            <a:pPr lvl="0">
              <a:buFontTx/>
              <a:buChar char="-"/>
            </a:pPr>
            <a:r>
              <a:rPr lang="en-US" sz="2800" b="1" i="1" dirty="0" smtClean="0"/>
              <a:t>engrailed</a:t>
            </a:r>
            <a:r>
              <a:rPr lang="en-US" sz="2800" dirty="0" smtClean="0"/>
              <a:t>, </a:t>
            </a:r>
            <a:r>
              <a:rPr lang="en-US" sz="2800" dirty="0" err="1" smtClean="0"/>
              <a:t>es</a:t>
            </a:r>
            <a:r>
              <a:rPr lang="en-US" sz="2800" dirty="0" smtClean="0"/>
              <a:t> un gen de </a:t>
            </a:r>
            <a:r>
              <a:rPr lang="en-US" sz="2800" dirty="0" err="1" smtClean="0"/>
              <a:t>polaridad</a:t>
            </a:r>
            <a:r>
              <a:rPr lang="en-US" sz="2800" dirty="0" smtClean="0"/>
              <a:t> de </a:t>
            </a:r>
            <a:r>
              <a:rPr lang="en-US" sz="2800" dirty="0" err="1" smtClean="0"/>
              <a:t>segmento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Mutantes</a:t>
            </a:r>
            <a:r>
              <a:rPr lang="en-US" sz="2800" dirty="0" smtClean="0"/>
              <a:t> </a:t>
            </a:r>
            <a:r>
              <a:rPr lang="en-US" sz="2800" dirty="0" err="1" smtClean="0"/>
              <a:t>pierden</a:t>
            </a:r>
            <a:r>
              <a:rPr lang="en-US" sz="2800" dirty="0" smtClean="0"/>
              <a:t> el posterior y </a:t>
            </a:r>
            <a:r>
              <a:rPr lang="en-US" sz="2800" dirty="0" err="1" smtClean="0"/>
              <a:t>terminan</a:t>
            </a:r>
            <a:r>
              <a:rPr lang="en-US" sz="2800" dirty="0" smtClean="0"/>
              <a:t> con dos </a:t>
            </a:r>
            <a:r>
              <a:rPr lang="en-US" sz="2800" dirty="0" err="1" smtClean="0"/>
              <a:t>anteriores</a:t>
            </a:r>
            <a:r>
              <a:rPr lang="en-US" sz="2800" dirty="0" smtClean="0"/>
              <a:t> o </a:t>
            </a:r>
            <a:r>
              <a:rPr lang="en-US" sz="2800" dirty="0" err="1" smtClean="0"/>
              <a:t>imágenes</a:t>
            </a:r>
            <a:r>
              <a:rPr lang="en-US" sz="2800" dirty="0" smtClean="0"/>
              <a:t> de </a:t>
            </a:r>
            <a:r>
              <a:rPr lang="en-US" sz="2800" dirty="0" err="1" smtClean="0"/>
              <a:t>espejo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Esto</a:t>
            </a:r>
            <a:r>
              <a:rPr lang="en-US" sz="2800" dirty="0" smtClean="0"/>
              <a:t> </a:t>
            </a:r>
            <a:r>
              <a:rPr lang="en-US" sz="2800" dirty="0" err="1" smtClean="0"/>
              <a:t>ocurre</a:t>
            </a:r>
            <a:r>
              <a:rPr lang="en-US" sz="2800" dirty="0" smtClean="0"/>
              <a:t> en </a:t>
            </a:r>
            <a:r>
              <a:rPr lang="en-US" sz="2800" dirty="0" err="1" smtClean="0"/>
              <a:t>varias</a:t>
            </a:r>
            <a:r>
              <a:rPr lang="en-US" sz="2800" dirty="0" smtClean="0"/>
              <a:t> </a:t>
            </a:r>
            <a:r>
              <a:rPr lang="en-US" sz="2800" dirty="0" err="1" smtClean="0"/>
              <a:t>horas</a:t>
            </a:r>
            <a:r>
              <a:rPr lang="en-US" sz="2800" dirty="0" smtClean="0"/>
              <a:t>, </a:t>
            </a:r>
            <a:r>
              <a:rPr lang="en-US" sz="2800" dirty="0" err="1" smtClean="0"/>
              <a:t>convierte</a:t>
            </a:r>
            <a:r>
              <a:rPr lang="en-US" sz="2800" dirty="0" smtClean="0"/>
              <a:t> un </a:t>
            </a:r>
            <a:r>
              <a:rPr lang="en-US" sz="2800" dirty="0" err="1" smtClean="0"/>
              <a:t>huevo</a:t>
            </a:r>
            <a:r>
              <a:rPr lang="en-US" sz="2800" dirty="0" smtClean="0"/>
              <a:t> </a:t>
            </a:r>
            <a:r>
              <a:rPr lang="en-US" sz="2800" dirty="0" err="1" smtClean="0"/>
              <a:t>amorfo</a:t>
            </a:r>
            <a:r>
              <a:rPr lang="en-US" sz="2800" dirty="0" smtClean="0"/>
              <a:t> en un </a:t>
            </a:r>
            <a:r>
              <a:rPr lang="en-US" sz="2800" dirty="0" err="1" smtClean="0"/>
              <a:t>embrión</a:t>
            </a:r>
            <a:r>
              <a:rPr lang="en-US" sz="2800" dirty="0" smtClean="0"/>
              <a:t> </a:t>
            </a:r>
            <a:r>
              <a:rPr lang="en-US" sz="2800" dirty="0" err="1" smtClean="0"/>
              <a:t>donde</a:t>
            </a:r>
            <a:r>
              <a:rPr lang="en-US" sz="2800" dirty="0" smtClean="0"/>
              <a:t> </a:t>
            </a:r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célula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identidad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Preparan</a:t>
            </a:r>
            <a:r>
              <a:rPr lang="en-US" sz="2800" dirty="0" smtClean="0"/>
              <a:t> el </a:t>
            </a:r>
            <a:r>
              <a:rPr lang="en-US" sz="2800" dirty="0" err="1" smtClean="0"/>
              <a:t>embrión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lo </a:t>
            </a:r>
            <a:r>
              <a:rPr lang="en-US" sz="2800" dirty="0" err="1" smtClean="0"/>
              <a:t>próximo</a:t>
            </a:r>
            <a:endParaRPr lang="en-US" sz="2600" dirty="0" smtClean="0"/>
          </a:p>
        </p:txBody>
      </p:sp>
      <p:pic>
        <p:nvPicPr>
          <p:cNvPr id="4" name="Picture 3" descr="Screen shot 2014-05-05 at 12.5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33" y="1095838"/>
            <a:ext cx="4350667" cy="2013247"/>
          </a:xfrm>
          <a:prstGeom prst="rect">
            <a:avLst/>
          </a:prstGeom>
        </p:spPr>
      </p:pic>
      <p:pic>
        <p:nvPicPr>
          <p:cNvPr id="8" name="Picture 7" descr="Screen shot 2014-05-05 at 12.58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31" y="3488243"/>
            <a:ext cx="3530600" cy="21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844" y="136770"/>
            <a:ext cx="89681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Genes </a:t>
            </a:r>
            <a:r>
              <a:rPr lang="en-US" sz="2400" dirty="0" err="1" smtClean="0"/>
              <a:t>Polaridad</a:t>
            </a:r>
            <a:r>
              <a:rPr lang="en-US" sz="2400" dirty="0" smtClean="0"/>
              <a:t> de </a:t>
            </a:r>
            <a:r>
              <a:rPr lang="en-US" sz="2400" dirty="0" err="1" smtClean="0"/>
              <a:t>Segmentos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Importancia</a:t>
            </a:r>
            <a:r>
              <a:rPr lang="en-US" sz="2000" dirty="0" smtClean="0"/>
              <a:t> del </a:t>
            </a:r>
            <a:r>
              <a:rPr lang="en-US" sz="2000" dirty="0" err="1" smtClean="0"/>
              <a:t>sincitio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Cuando</a:t>
            </a:r>
            <a:r>
              <a:rPr lang="en-US" sz="2000" dirty="0" smtClean="0"/>
              <a:t> </a:t>
            </a:r>
            <a:r>
              <a:rPr lang="en-US" sz="2000" dirty="0" err="1" smtClean="0"/>
              <a:t>ya</a:t>
            </a:r>
            <a:r>
              <a:rPr lang="en-US" sz="2000" dirty="0" smtClean="0"/>
              <a:t> no hay </a:t>
            </a:r>
            <a:r>
              <a:rPr lang="en-US" sz="2000" dirty="0" err="1" smtClean="0"/>
              <a:t>sincitio</a:t>
            </a:r>
            <a:r>
              <a:rPr lang="en-US" sz="2000" dirty="0" smtClean="0"/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Interaccion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entre </a:t>
            </a:r>
            <a:r>
              <a:rPr lang="en-US" sz="2000" dirty="0" err="1" smtClean="0"/>
              <a:t>celulas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Ocurre</a:t>
            </a:r>
            <a:r>
              <a:rPr lang="en-US" sz="2000" dirty="0" smtClean="0"/>
              <a:t> via genes de </a:t>
            </a:r>
            <a:r>
              <a:rPr lang="en-US" sz="2000" dirty="0" err="1" smtClean="0"/>
              <a:t>polaridad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Refuerza</a:t>
            </a:r>
            <a:r>
              <a:rPr lang="en-US" sz="2000" dirty="0" smtClean="0"/>
              <a:t> la </a:t>
            </a:r>
            <a:r>
              <a:rPr lang="en-US" sz="2000" dirty="0" err="1" smtClean="0"/>
              <a:t>periocidad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Induce a </a:t>
            </a:r>
            <a:r>
              <a:rPr lang="en-US" sz="2000" dirty="0" err="1" smtClean="0"/>
              <a:t>diferenciacion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Codifican</a:t>
            </a:r>
            <a:r>
              <a:rPr lang="en-US" sz="2000" dirty="0" smtClean="0"/>
              <a:t> </a:t>
            </a:r>
            <a:r>
              <a:rPr lang="en-US" sz="2000" dirty="0" err="1" smtClean="0"/>
              <a:t>proteinas</a:t>
            </a:r>
            <a:r>
              <a:rPr lang="en-US" sz="2000" dirty="0" smtClean="0"/>
              <a:t> </a:t>
            </a:r>
            <a:r>
              <a:rPr lang="en-US" sz="2000" dirty="0" err="1" smtClean="0"/>
              <a:t>Wnt</a:t>
            </a:r>
            <a:r>
              <a:rPr lang="en-US" sz="2000" dirty="0" smtClean="0"/>
              <a:t> y Hedgehog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Alternan</a:t>
            </a:r>
            <a:r>
              <a:rPr lang="en-US" sz="2000" dirty="0" smtClean="0"/>
              <a:t> la </a:t>
            </a:r>
            <a:r>
              <a:rPr lang="en-US" sz="2000" dirty="0" err="1" smtClean="0"/>
              <a:t>expresion</a:t>
            </a:r>
            <a:r>
              <a:rPr lang="en-US" sz="2000" dirty="0" smtClean="0"/>
              <a:t> de </a:t>
            </a:r>
            <a:r>
              <a:rPr lang="en-US" sz="2000" dirty="0" err="1" smtClean="0"/>
              <a:t>estas</a:t>
            </a:r>
            <a:r>
              <a:rPr lang="en-US" sz="2000" dirty="0" smtClean="0"/>
              <a:t> dos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Engrailed </a:t>
            </a:r>
            <a:r>
              <a:rPr lang="en-US" sz="2000" dirty="0" err="1" smtClean="0"/>
              <a:t>donde</a:t>
            </a:r>
            <a:r>
              <a:rPr lang="en-US" sz="2000" dirty="0" smtClean="0"/>
              <a:t> se </a:t>
            </a:r>
            <a:r>
              <a:rPr lang="en-US" sz="2000" dirty="0" err="1" smtClean="0"/>
              <a:t>expresa</a:t>
            </a:r>
            <a:r>
              <a:rPr lang="en-US" sz="2000" dirty="0" smtClean="0"/>
              <a:t> induce la </a:t>
            </a:r>
            <a:r>
              <a:rPr lang="en-US" sz="2000" dirty="0" err="1" smtClean="0"/>
              <a:t>expresion</a:t>
            </a:r>
            <a:r>
              <a:rPr lang="en-US" sz="2000" dirty="0" smtClean="0"/>
              <a:t> de Hedgehog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Engrailed </a:t>
            </a:r>
            <a:r>
              <a:rPr lang="en-US" sz="2000" dirty="0" err="1" smtClean="0"/>
              <a:t>esta</a:t>
            </a:r>
            <a:r>
              <a:rPr lang="en-US" sz="2000" dirty="0" smtClean="0"/>
              <a:t> en 14 </a:t>
            </a:r>
            <a:r>
              <a:rPr lang="en-US" sz="2000" dirty="0" err="1" smtClean="0"/>
              <a:t>bandas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Bajo</a:t>
            </a:r>
            <a:r>
              <a:rPr lang="en-US" sz="2000" dirty="0" smtClean="0"/>
              <a:t> el control de los </a:t>
            </a:r>
            <a:r>
              <a:rPr lang="en-US" sz="2000" dirty="0" err="1" smtClean="0"/>
              <a:t>regla</a:t>
            </a:r>
            <a:r>
              <a:rPr lang="en-US" sz="2000" dirty="0" smtClean="0"/>
              <a:t> par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727"/>
          <a:stretch/>
        </p:blipFill>
        <p:spPr>
          <a:xfrm>
            <a:off x="312614" y="4024924"/>
            <a:ext cx="8596926" cy="27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3" y="786065"/>
            <a:ext cx="4616554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400" dirty="0" smtClean="0"/>
              <a:t>Ed Lewis: </a:t>
            </a:r>
            <a:r>
              <a:rPr lang="en-US" sz="2400" dirty="0" err="1" smtClean="0"/>
              <a:t>como</a:t>
            </a:r>
            <a:r>
              <a:rPr lang="en-US" sz="2400" dirty="0" smtClean="0"/>
              <a:t> se </a:t>
            </a:r>
            <a:r>
              <a:rPr lang="en-US" sz="2400" dirty="0" err="1" smtClean="0"/>
              <a:t>desarrollan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partes</a:t>
            </a:r>
            <a:r>
              <a:rPr lang="en-US" sz="2400" dirty="0" smtClean="0"/>
              <a:t> del </a:t>
            </a:r>
            <a:r>
              <a:rPr lang="en-US" sz="2400" dirty="0" err="1" smtClean="0"/>
              <a:t>cuerpo</a:t>
            </a:r>
            <a:r>
              <a:rPr lang="en-US" sz="2400" dirty="0" smtClean="0"/>
              <a:t>?</a:t>
            </a:r>
          </a:p>
          <a:p>
            <a:pPr lvl="0">
              <a:buFontTx/>
              <a:buChar char="-"/>
            </a:pPr>
            <a:r>
              <a:rPr lang="en-US" sz="2400" dirty="0" smtClean="0"/>
              <a:t>Como la </a:t>
            </a:r>
            <a:r>
              <a:rPr lang="en-US" sz="2400" dirty="0" err="1" smtClean="0"/>
              <a:t>pata</a:t>
            </a:r>
            <a:r>
              <a:rPr lang="en-US" sz="2400" dirty="0" smtClean="0"/>
              <a:t> o el </a:t>
            </a:r>
            <a:r>
              <a:rPr lang="en-US" sz="2400" dirty="0" err="1" smtClean="0"/>
              <a:t>ala</a:t>
            </a:r>
            <a:r>
              <a:rPr lang="en-US" sz="2400" dirty="0" smtClean="0"/>
              <a:t> </a:t>
            </a:r>
            <a:r>
              <a:rPr lang="en-US" sz="2400" dirty="0" err="1" smtClean="0"/>
              <a:t>saben</a:t>
            </a:r>
            <a:r>
              <a:rPr lang="en-US" sz="2400" dirty="0" smtClean="0"/>
              <a:t> </a:t>
            </a:r>
            <a:r>
              <a:rPr lang="en-US" sz="2400" dirty="0" err="1" smtClean="0"/>
              <a:t>donde</a:t>
            </a:r>
            <a:r>
              <a:rPr lang="en-US" sz="2400" dirty="0" smtClean="0"/>
              <a:t>  y </a:t>
            </a:r>
            <a:r>
              <a:rPr lang="en-US" sz="2400" dirty="0" err="1" smtClean="0"/>
              <a:t>cuando</a:t>
            </a:r>
            <a:r>
              <a:rPr lang="en-US" sz="2400" dirty="0" smtClean="0"/>
              <a:t> van?</a:t>
            </a:r>
          </a:p>
          <a:p>
            <a:pPr lvl="0">
              <a:buFontTx/>
              <a:buChar char="-"/>
            </a:pPr>
            <a:r>
              <a:rPr lang="en-US" sz="2400" dirty="0" err="1" smtClean="0"/>
              <a:t>Ya</a:t>
            </a:r>
            <a:r>
              <a:rPr lang="en-US" sz="2400" dirty="0" smtClean="0"/>
              <a:t> se </a:t>
            </a:r>
            <a:r>
              <a:rPr lang="en-US" sz="2400" dirty="0" err="1" smtClean="0"/>
              <a:t>sabia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los </a:t>
            </a:r>
            <a:r>
              <a:rPr lang="en-US" sz="2400" dirty="0" err="1" smtClean="0"/>
              <a:t>segmen-tos</a:t>
            </a:r>
            <a:r>
              <a:rPr lang="en-US" sz="2400" dirty="0" smtClean="0"/>
              <a:t> van de la </a:t>
            </a:r>
            <a:r>
              <a:rPr lang="en-US" sz="2400" dirty="0" err="1" smtClean="0"/>
              <a:t>mano</a:t>
            </a:r>
            <a:r>
              <a:rPr lang="en-US" sz="2400" dirty="0" smtClean="0"/>
              <a:t> con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partes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mosca</a:t>
            </a:r>
            <a:endParaRPr lang="en-US" sz="2400" dirty="0" smtClean="0"/>
          </a:p>
          <a:p>
            <a:pPr lvl="0">
              <a:buFontTx/>
              <a:buChar char="-"/>
            </a:pP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segmento</a:t>
            </a:r>
            <a:r>
              <a:rPr lang="en-US" sz="2400" dirty="0" smtClean="0"/>
              <a:t> </a:t>
            </a:r>
            <a:r>
              <a:rPr lang="en-US" sz="2400" dirty="0" err="1" smtClean="0"/>
              <a:t>tiene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estructuras</a:t>
            </a:r>
            <a:r>
              <a:rPr lang="en-US" sz="2400" dirty="0" smtClean="0"/>
              <a:t> </a:t>
            </a:r>
            <a:r>
              <a:rPr lang="en-US" sz="2400" dirty="0" err="1" smtClean="0"/>
              <a:t>especificas</a:t>
            </a:r>
            <a:r>
              <a:rPr lang="en-US" sz="2400" dirty="0" smtClean="0"/>
              <a:t>:</a:t>
            </a:r>
          </a:p>
          <a:p>
            <a:pPr lvl="0">
              <a:buFontTx/>
              <a:buChar char="-"/>
            </a:pPr>
            <a:r>
              <a:rPr lang="en-US" sz="2400" dirty="0" err="1" smtClean="0"/>
              <a:t>Antena</a:t>
            </a:r>
            <a:r>
              <a:rPr lang="en-US" sz="2400" dirty="0" smtClean="0"/>
              <a:t> en </a:t>
            </a:r>
            <a:r>
              <a:rPr lang="en-US" sz="2400" dirty="0" err="1" smtClean="0"/>
              <a:t>cabeza</a:t>
            </a:r>
            <a:endParaRPr lang="en-US" sz="2400" dirty="0" smtClean="0"/>
          </a:p>
          <a:p>
            <a:pPr lvl="0">
              <a:buFontTx/>
              <a:buChar char="-"/>
            </a:pPr>
            <a:r>
              <a:rPr lang="en-US" sz="2400" dirty="0" smtClean="0"/>
              <a:t>Alas en </a:t>
            </a:r>
            <a:r>
              <a:rPr lang="en-US" sz="2400" dirty="0" err="1" smtClean="0"/>
              <a:t>torax</a:t>
            </a:r>
            <a:endParaRPr lang="en-US" sz="2400" dirty="0" smtClean="0"/>
          </a:p>
          <a:p>
            <a:pPr lvl="0">
              <a:buFontTx/>
              <a:buChar char="-"/>
            </a:pPr>
            <a:r>
              <a:rPr lang="en-US" sz="2600" dirty="0" smtClean="0"/>
              <a:t>Lewis </a:t>
            </a:r>
            <a:r>
              <a:rPr lang="en-US" sz="2600" dirty="0" err="1" smtClean="0"/>
              <a:t>buscó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los genes 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controlan</a:t>
            </a:r>
            <a:r>
              <a:rPr lang="en-US" sz="2600" dirty="0" smtClean="0"/>
              <a:t> lo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va</a:t>
            </a:r>
            <a:r>
              <a:rPr lang="en-US" sz="2600" dirty="0" smtClean="0"/>
              <a:t> a </a:t>
            </a:r>
            <a:r>
              <a:rPr lang="en-US" sz="2600" dirty="0" err="1" smtClean="0"/>
              <a:t>construirse</a:t>
            </a:r>
            <a:r>
              <a:rPr lang="en-US" sz="2600" dirty="0" smtClean="0"/>
              <a:t> y </a:t>
            </a:r>
            <a:r>
              <a:rPr lang="en-US" sz="2600" dirty="0" err="1" smtClean="0"/>
              <a:t>donde</a:t>
            </a:r>
            <a:r>
              <a:rPr lang="en-US" sz="2600" dirty="0" smtClean="0"/>
              <a:t>: </a:t>
            </a:r>
            <a:r>
              <a:rPr lang="en-US" sz="2600" dirty="0" err="1" smtClean="0"/>
              <a:t>Homeo</a:t>
            </a:r>
            <a:r>
              <a:rPr lang="en-US" sz="2600" dirty="0" smtClean="0"/>
              <a:t> </a:t>
            </a:r>
          </a:p>
        </p:txBody>
      </p:sp>
      <p:pic>
        <p:nvPicPr>
          <p:cNvPr id="5" name="Picture 4" descr="Screen shot 2014-05-05 at 1.15.5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t="9151"/>
          <a:stretch/>
        </p:blipFill>
        <p:spPr>
          <a:xfrm>
            <a:off x="4890701" y="3661661"/>
            <a:ext cx="4253299" cy="2874053"/>
          </a:xfrm>
          <a:prstGeom prst="rect">
            <a:avLst/>
          </a:prstGeom>
        </p:spPr>
      </p:pic>
      <p:pic>
        <p:nvPicPr>
          <p:cNvPr id="7" name="Picture 6" descr="Screen shot 2014-05-05 at 1.24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01" y="1730377"/>
            <a:ext cx="4253299" cy="1910662"/>
          </a:xfrm>
          <a:prstGeom prst="rect">
            <a:avLst/>
          </a:prstGeom>
        </p:spPr>
      </p:pic>
      <p:pic>
        <p:nvPicPr>
          <p:cNvPr id="9" name="Picture 8" descr="Screen shot 2014-05-05 at 1.30.3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01" y="1730377"/>
            <a:ext cx="4253299" cy="48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Fecundación</a:t>
            </a:r>
            <a:r>
              <a:rPr lang="en-US" dirty="0" smtClean="0"/>
              <a:t> en Drosophila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3" y="748455"/>
            <a:ext cx="6140837" cy="595453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800" dirty="0" err="1" smtClean="0"/>
              <a:t>Huevo</a:t>
            </a:r>
            <a:r>
              <a:rPr lang="en-US" sz="2800" dirty="0" smtClean="0"/>
              <a:t> </a:t>
            </a:r>
            <a:r>
              <a:rPr lang="en-US" sz="2800" dirty="0" err="1" smtClean="0"/>
              <a:t>activado</a:t>
            </a:r>
            <a:r>
              <a:rPr lang="en-US" sz="2800" dirty="0" smtClean="0"/>
              <a:t> al </a:t>
            </a:r>
            <a:r>
              <a:rPr lang="en-US" sz="2800" dirty="0" err="1" smtClean="0"/>
              <a:t>ovularse</a:t>
            </a:r>
            <a:endParaRPr lang="en-US" sz="2800" dirty="0" smtClean="0"/>
          </a:p>
          <a:p>
            <a:pPr lvl="1"/>
            <a:r>
              <a:rPr lang="en-US" sz="2600" dirty="0" smtClean="0"/>
              <a:t>- Canales de Ca+2 </a:t>
            </a:r>
            <a:r>
              <a:rPr lang="en-US" sz="2600" dirty="0" err="1" smtClean="0"/>
              <a:t>abren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</a:t>
            </a:r>
            <a:r>
              <a:rPr lang="en-US" sz="2600" dirty="0" err="1" smtClean="0"/>
              <a:t>presión</a:t>
            </a:r>
            <a:endParaRPr lang="en-US" sz="2600" dirty="0" smtClean="0"/>
          </a:p>
          <a:p>
            <a:pPr lvl="1"/>
            <a:r>
              <a:rPr lang="en-US" sz="2600" dirty="0" smtClean="0"/>
              <a:t>- Se </a:t>
            </a:r>
            <a:r>
              <a:rPr lang="en-US" sz="2600" dirty="0" err="1" smtClean="0"/>
              <a:t>activa</a:t>
            </a:r>
            <a:r>
              <a:rPr lang="en-US" sz="2600" dirty="0" smtClean="0"/>
              <a:t> meiosis </a:t>
            </a:r>
          </a:p>
          <a:p>
            <a:pPr lvl="1"/>
            <a:r>
              <a:rPr lang="en-US" sz="2600" dirty="0" smtClean="0"/>
              <a:t>- Se </a:t>
            </a:r>
            <a:r>
              <a:rPr lang="en-US" sz="2600" dirty="0" err="1" smtClean="0"/>
              <a:t>activa</a:t>
            </a:r>
            <a:r>
              <a:rPr lang="en-US" sz="2600" dirty="0" smtClean="0"/>
              <a:t> </a:t>
            </a:r>
            <a:r>
              <a:rPr lang="en-US" sz="2600" dirty="0" err="1" smtClean="0"/>
              <a:t>traducción</a:t>
            </a:r>
            <a:r>
              <a:rPr lang="en-US" sz="2600" dirty="0" smtClean="0"/>
              <a:t> de mRNAs </a:t>
            </a:r>
            <a:r>
              <a:rPr lang="en-US" sz="2600" dirty="0" err="1" smtClean="0"/>
              <a:t>citoplásmiscos</a:t>
            </a:r>
            <a:r>
              <a:rPr lang="en-US" sz="2600" dirty="0" smtClean="0"/>
              <a:t> </a:t>
            </a:r>
          </a:p>
          <a:p>
            <a:pPr lvl="1"/>
            <a:endParaRPr lang="en-US" sz="2600" dirty="0" smtClean="0"/>
          </a:p>
          <a:p>
            <a:pPr lvl="0"/>
            <a:r>
              <a:rPr lang="en-US" sz="2800" dirty="0" err="1" smtClean="0"/>
              <a:t>Micropili</a:t>
            </a:r>
            <a:r>
              <a:rPr lang="en-US" sz="2800" dirty="0" smtClean="0"/>
              <a:t> – </a:t>
            </a:r>
            <a:r>
              <a:rPr lang="en-US" sz="2800" dirty="0" err="1" smtClean="0"/>
              <a:t>tunel</a:t>
            </a:r>
            <a:r>
              <a:rPr lang="en-US" sz="2800" dirty="0" smtClean="0"/>
              <a:t> en el </a:t>
            </a:r>
            <a:r>
              <a:rPr lang="en-US" sz="2800" dirty="0" err="1" smtClean="0"/>
              <a:t>corión</a:t>
            </a:r>
            <a:endParaRPr lang="en-US" sz="2800" dirty="0"/>
          </a:p>
          <a:p>
            <a:pPr lvl="1"/>
            <a:r>
              <a:rPr lang="en-US" sz="2600" dirty="0" smtClean="0"/>
              <a:t>- </a:t>
            </a:r>
            <a:r>
              <a:rPr lang="en-US" sz="2600" dirty="0" err="1" smtClean="0"/>
              <a:t>único</a:t>
            </a:r>
            <a:r>
              <a:rPr lang="en-US" sz="2600" dirty="0" smtClean="0"/>
              <a:t> </a:t>
            </a:r>
            <a:r>
              <a:rPr lang="en-US" sz="2600" dirty="0" err="1" smtClean="0"/>
              <a:t>punto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</a:t>
            </a:r>
            <a:r>
              <a:rPr lang="en-US" sz="2600" dirty="0" err="1" smtClean="0"/>
              <a:t>donde</a:t>
            </a:r>
            <a:r>
              <a:rPr lang="en-US" sz="2600" dirty="0" smtClean="0"/>
              <a:t> </a:t>
            </a:r>
            <a:r>
              <a:rPr lang="en-US" sz="2600" dirty="0" err="1" smtClean="0"/>
              <a:t>entra</a:t>
            </a:r>
            <a:r>
              <a:rPr lang="en-US" sz="2600" dirty="0" smtClean="0"/>
              <a:t> el </a:t>
            </a:r>
          </a:p>
          <a:p>
            <a:pPr marL="320040" lvl="1" indent="0">
              <a:buNone/>
            </a:pPr>
            <a:r>
              <a:rPr lang="en-US" sz="2600" dirty="0" err="1" smtClean="0"/>
              <a:t>esperm</a:t>
            </a:r>
            <a:r>
              <a:rPr lang="en-US" sz="2600" dirty="0" smtClean="0"/>
              <a:t> </a:t>
            </a:r>
            <a:r>
              <a:rPr lang="en-US" sz="2400" dirty="0" err="1" smtClean="0"/>
              <a:t>entra</a:t>
            </a:r>
            <a:r>
              <a:rPr lang="en-US" sz="2400" dirty="0" smtClean="0"/>
              <a:t> </a:t>
            </a:r>
            <a:r>
              <a:rPr lang="en-US" sz="2400" dirty="0" err="1"/>
              <a:t>huevo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</a:t>
            </a:r>
            <a:r>
              <a:rPr lang="en-US" sz="2400" dirty="0" err="1"/>
              <a:t>activado</a:t>
            </a:r>
            <a:endParaRPr lang="en-US" sz="2400" dirty="0"/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- </a:t>
            </a:r>
            <a:r>
              <a:rPr lang="en-US" sz="2600" dirty="0" err="1" smtClean="0"/>
              <a:t>región</a:t>
            </a:r>
            <a:r>
              <a:rPr lang="en-US" sz="2600" dirty="0" smtClean="0"/>
              <a:t> dorsal </a:t>
            </a:r>
            <a:r>
              <a:rPr lang="en-US" sz="2600" dirty="0" err="1" smtClean="0"/>
              <a:t>futura</a:t>
            </a:r>
            <a:r>
              <a:rPr lang="en-US" sz="2600" dirty="0" smtClean="0"/>
              <a:t> del </a:t>
            </a:r>
            <a:r>
              <a:rPr lang="en-US" sz="2600" dirty="0" err="1" smtClean="0"/>
              <a:t>embrión</a:t>
            </a:r>
            <a:r>
              <a:rPr lang="en-US" sz="2600" dirty="0" smtClean="0"/>
              <a:t>, </a:t>
            </a:r>
            <a:r>
              <a:rPr lang="en-US" sz="2600" dirty="0" err="1" smtClean="0"/>
              <a:t>entra</a:t>
            </a:r>
            <a:r>
              <a:rPr lang="en-US" sz="2600" dirty="0" smtClean="0"/>
              <a:t> </a:t>
            </a:r>
            <a:r>
              <a:rPr lang="en-US" sz="2600" dirty="0" err="1" smtClean="0"/>
              <a:t>uno</a:t>
            </a:r>
            <a:endParaRPr lang="en-US" sz="2600" dirty="0" smtClean="0"/>
          </a:p>
          <a:p>
            <a:pPr lvl="1"/>
            <a:endParaRPr lang="en-US" sz="2600" dirty="0" smtClean="0"/>
          </a:p>
          <a:p>
            <a:pPr lvl="0"/>
            <a:r>
              <a:rPr lang="en-US" sz="2800" dirty="0" err="1" smtClean="0"/>
              <a:t>Ejes</a:t>
            </a:r>
            <a:r>
              <a:rPr lang="en-US" sz="2800" dirty="0" smtClean="0"/>
              <a:t>, </a:t>
            </a:r>
            <a:r>
              <a:rPr lang="en-US" sz="2800" dirty="0" err="1" smtClean="0"/>
              <a:t>predeterminados</a:t>
            </a:r>
            <a:r>
              <a:rPr lang="en-US" sz="2800" dirty="0" smtClean="0"/>
              <a:t> antes de la </a:t>
            </a:r>
            <a:r>
              <a:rPr lang="en-US" sz="2800" dirty="0" err="1" smtClean="0"/>
              <a:t>fecundación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333" y="883922"/>
            <a:ext cx="3132667" cy="3789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333" y="4673600"/>
            <a:ext cx="3132667" cy="20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5812951" cy="6071935"/>
          </a:xfrm>
        </p:spPr>
        <p:txBody>
          <a:bodyPr>
            <a:normAutofit fontScale="92500" lnSpcReduction="10000"/>
          </a:bodyPr>
          <a:lstStyle/>
          <a:p>
            <a:pPr lvl="0">
              <a:buFontTx/>
              <a:buChar char="-"/>
            </a:pPr>
            <a:r>
              <a:rPr lang="en-US" sz="3200" dirty="0" err="1" smtClean="0"/>
              <a:t>Homeo</a:t>
            </a:r>
            <a:r>
              <a:rPr lang="en-US" sz="3200" dirty="0" smtClean="0"/>
              <a:t>= similar</a:t>
            </a:r>
          </a:p>
          <a:p>
            <a:pPr lvl="0">
              <a:buFontTx/>
              <a:buChar char="-"/>
            </a:pPr>
            <a:r>
              <a:rPr lang="en-US" sz="3200" dirty="0" err="1" smtClean="0"/>
              <a:t>Mutantes</a:t>
            </a:r>
            <a:r>
              <a:rPr lang="en-US" sz="3200" dirty="0" smtClean="0"/>
              <a:t> </a:t>
            </a:r>
            <a:r>
              <a:rPr lang="en-US" sz="3200" dirty="0" err="1" smtClean="0"/>
              <a:t>Homeóticos</a:t>
            </a:r>
            <a:r>
              <a:rPr lang="en-US" sz="3200" dirty="0" smtClean="0"/>
              <a:t>: </a:t>
            </a:r>
            <a:r>
              <a:rPr lang="en-US" sz="3200" dirty="0" err="1" smtClean="0"/>
              <a:t>hace</a:t>
            </a:r>
            <a:r>
              <a:rPr lang="en-US" sz="3200" dirty="0" smtClean="0"/>
              <a:t> </a:t>
            </a:r>
            <a:r>
              <a:rPr lang="en-US" sz="3200" dirty="0" err="1" smtClean="0"/>
              <a:t>referencia</a:t>
            </a:r>
            <a:r>
              <a:rPr lang="en-US" sz="3200" dirty="0" smtClean="0"/>
              <a:t> al </a:t>
            </a:r>
            <a:r>
              <a:rPr lang="en-US" sz="3200" dirty="0" err="1" smtClean="0"/>
              <a:t>proceso</a:t>
            </a:r>
            <a:r>
              <a:rPr lang="en-US" sz="3200" dirty="0" smtClean="0"/>
              <a:t> </a:t>
            </a:r>
            <a:r>
              <a:rPr lang="en-US" sz="3200" dirty="0" err="1" smtClean="0"/>
              <a:t>por</a:t>
            </a:r>
            <a:r>
              <a:rPr lang="en-US" sz="3200" dirty="0" smtClean="0"/>
              <a:t> el </a:t>
            </a:r>
            <a:r>
              <a:rPr lang="en-US" sz="3200" dirty="0" err="1" smtClean="0"/>
              <a:t>cual</a:t>
            </a:r>
            <a:r>
              <a:rPr lang="en-US" sz="3200" dirty="0" smtClean="0"/>
              <a:t> </a:t>
            </a:r>
            <a:r>
              <a:rPr lang="en-US" sz="3200" dirty="0" err="1" smtClean="0"/>
              <a:t>una</a:t>
            </a:r>
            <a:r>
              <a:rPr lang="en-US" sz="3200" dirty="0" smtClean="0"/>
              <a:t> parte del </a:t>
            </a:r>
            <a:r>
              <a:rPr lang="en-US" sz="3200" dirty="0" err="1" smtClean="0"/>
              <a:t>cuerpo</a:t>
            </a:r>
            <a:r>
              <a:rPr lang="en-US" sz="3200" dirty="0" smtClean="0"/>
              <a:t> </a:t>
            </a:r>
            <a:r>
              <a:rPr lang="en-US" sz="3200" dirty="0" err="1" smtClean="0"/>
              <a:t>viene</a:t>
            </a:r>
            <a:r>
              <a:rPr lang="en-US" sz="3200" dirty="0" smtClean="0"/>
              <a:t> a </a:t>
            </a:r>
            <a:r>
              <a:rPr lang="en-US" sz="3200" dirty="0" err="1" smtClean="0"/>
              <a:t>ser</a:t>
            </a:r>
            <a:r>
              <a:rPr lang="en-US" sz="3200" dirty="0" smtClean="0"/>
              <a:t> </a:t>
            </a:r>
            <a:r>
              <a:rPr lang="en-US" sz="3200" dirty="0" err="1" smtClean="0"/>
              <a:t>como</a:t>
            </a:r>
            <a:r>
              <a:rPr lang="en-US" sz="3200" dirty="0" smtClean="0"/>
              <a:t> </a:t>
            </a:r>
            <a:r>
              <a:rPr lang="en-US" sz="3200" dirty="0" err="1" smtClean="0"/>
              <a:t>otra</a:t>
            </a:r>
            <a:r>
              <a:rPr lang="en-US" sz="3200" dirty="0" smtClean="0"/>
              <a:t>, en </a:t>
            </a:r>
            <a:r>
              <a:rPr lang="en-US" sz="3200" dirty="0" err="1" smtClean="0"/>
              <a:t>ellos</a:t>
            </a:r>
            <a:r>
              <a:rPr lang="en-US" sz="3200" dirty="0" smtClean="0"/>
              <a:t>,  </a:t>
            </a:r>
            <a:r>
              <a:rPr lang="en-US" sz="3200" dirty="0" err="1" smtClean="0"/>
              <a:t>asumiendo</a:t>
            </a:r>
            <a:r>
              <a:rPr lang="en-US" sz="3200" dirty="0" smtClean="0"/>
              <a:t>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identidad</a:t>
            </a:r>
            <a:endParaRPr lang="en-US" sz="3200" dirty="0" smtClean="0"/>
          </a:p>
          <a:p>
            <a:pPr lvl="0">
              <a:buFontTx/>
              <a:buChar char="-"/>
            </a:pPr>
            <a:r>
              <a:rPr lang="en-US" sz="3200" dirty="0" smtClean="0"/>
              <a:t>Genes </a:t>
            </a:r>
            <a:r>
              <a:rPr lang="en-US" sz="3200" dirty="0" err="1" smtClean="0"/>
              <a:t>homeoticos</a:t>
            </a:r>
            <a:r>
              <a:rPr lang="en-US" sz="3200" dirty="0" smtClean="0"/>
              <a:t> </a:t>
            </a:r>
            <a:r>
              <a:rPr lang="mr-IN" sz="3200" dirty="0" smtClean="0"/>
              <a:t>–</a:t>
            </a:r>
            <a:r>
              <a:rPr lang="en-US" sz="3200" dirty="0" smtClean="0"/>
              <a:t> los </a:t>
            </a:r>
            <a:r>
              <a:rPr lang="en-US" sz="3200" dirty="0" err="1" smtClean="0"/>
              <a:t>que</a:t>
            </a:r>
            <a:r>
              <a:rPr lang="en-US" sz="3200" dirty="0" smtClean="0"/>
              <a:t> al </a:t>
            </a:r>
            <a:r>
              <a:rPr lang="en-US" sz="3200" dirty="0" err="1" smtClean="0"/>
              <a:t>mutar</a:t>
            </a:r>
            <a:r>
              <a:rPr lang="en-US" sz="3200" dirty="0" smtClean="0"/>
              <a:t> </a:t>
            </a:r>
            <a:r>
              <a:rPr lang="en-US" sz="3200" dirty="0" err="1" smtClean="0"/>
              <a:t>inducen</a:t>
            </a:r>
            <a:r>
              <a:rPr lang="en-US" sz="3200" dirty="0" smtClean="0"/>
              <a:t> </a:t>
            </a:r>
            <a:r>
              <a:rPr lang="en-US" sz="3200" dirty="0" err="1" smtClean="0"/>
              <a:t>esos</a:t>
            </a:r>
            <a:r>
              <a:rPr lang="en-US" sz="3200" dirty="0" smtClean="0"/>
              <a:t> </a:t>
            </a:r>
            <a:r>
              <a:rPr lang="en-US" sz="3200" dirty="0" err="1" smtClean="0"/>
              <a:t>cambios</a:t>
            </a:r>
            <a:endParaRPr lang="en-US" sz="3200" dirty="0" smtClean="0"/>
          </a:p>
          <a:p>
            <a:pPr lvl="0">
              <a:buFontTx/>
              <a:buChar char="-"/>
            </a:pPr>
            <a:r>
              <a:rPr lang="en-US" sz="3200" dirty="0" err="1" smtClean="0"/>
              <a:t>Especifican</a:t>
            </a:r>
            <a:r>
              <a:rPr lang="en-US" sz="3200" dirty="0" smtClean="0"/>
              <a:t> ID de </a:t>
            </a:r>
            <a:r>
              <a:rPr lang="en-US" sz="3200" dirty="0" err="1" smtClean="0"/>
              <a:t>segmentos</a:t>
            </a:r>
            <a:endParaRPr lang="en-US" sz="3200" dirty="0" smtClean="0"/>
          </a:p>
          <a:p>
            <a:pPr lvl="0">
              <a:buFontTx/>
              <a:buChar char="-"/>
            </a:pPr>
            <a:r>
              <a:rPr lang="en-US" sz="3200" b="1" dirty="0" err="1" smtClean="0"/>
              <a:t>Complejo</a:t>
            </a:r>
            <a:r>
              <a:rPr lang="en-US" sz="3200" dirty="0" smtClean="0"/>
              <a:t> </a:t>
            </a:r>
            <a:r>
              <a:rPr lang="en-US" sz="3200" dirty="0" err="1" smtClean="0"/>
              <a:t>bithorax</a:t>
            </a:r>
            <a:r>
              <a:rPr lang="en-US" sz="3200" dirty="0" smtClean="0"/>
              <a:t> </a:t>
            </a:r>
            <a:r>
              <a:rPr lang="en-US" sz="2600" dirty="0" smtClean="0"/>
              <a:t>(</a:t>
            </a:r>
            <a:r>
              <a:rPr lang="en-US" sz="2600" dirty="0" err="1" smtClean="0"/>
              <a:t>Ubx</a:t>
            </a:r>
            <a:r>
              <a:rPr lang="en-US" sz="2600" dirty="0" smtClean="0"/>
              <a:t>/</a:t>
            </a:r>
            <a:r>
              <a:rPr lang="en-US" sz="2600" dirty="0" err="1" smtClean="0"/>
              <a:t>AbdA</a:t>
            </a:r>
            <a:r>
              <a:rPr lang="en-US" sz="2600" dirty="0" smtClean="0"/>
              <a:t> y B)</a:t>
            </a:r>
          </a:p>
          <a:p>
            <a:pPr lvl="0">
              <a:buFontTx/>
              <a:buChar char="-"/>
            </a:pPr>
            <a:r>
              <a:rPr lang="en-US" sz="3200" dirty="0" smtClean="0"/>
              <a:t>Gen </a:t>
            </a:r>
            <a:r>
              <a:rPr lang="en-US" sz="3200" dirty="0" err="1" smtClean="0"/>
              <a:t>Ultrabithorax</a:t>
            </a:r>
            <a:r>
              <a:rPr lang="en-US" sz="3200" dirty="0" smtClean="0"/>
              <a:t> (</a:t>
            </a:r>
            <a:r>
              <a:rPr lang="en-US" sz="3200" dirty="0" err="1" smtClean="0"/>
              <a:t>Ubx</a:t>
            </a:r>
            <a:r>
              <a:rPr lang="en-US" sz="3200" dirty="0" smtClean="0"/>
              <a:t>) WT?</a:t>
            </a:r>
          </a:p>
          <a:p>
            <a:pPr lvl="0">
              <a:buFontTx/>
              <a:buChar char="-"/>
            </a:pPr>
            <a:r>
              <a:rPr lang="en-US" sz="3200" dirty="0" err="1" smtClean="0"/>
              <a:t>Mutantes</a:t>
            </a:r>
            <a:r>
              <a:rPr lang="en-US" sz="3200" dirty="0" smtClean="0"/>
              <a:t> </a:t>
            </a:r>
            <a:r>
              <a:rPr lang="en-US" sz="3200" dirty="0" err="1" smtClean="0"/>
              <a:t>tienen</a:t>
            </a:r>
            <a:r>
              <a:rPr lang="en-US" sz="3200" dirty="0" smtClean="0"/>
              <a:t> 2 pares de alas en </a:t>
            </a:r>
            <a:r>
              <a:rPr lang="en-US" sz="3200" dirty="0" err="1" smtClean="0"/>
              <a:t>lugar</a:t>
            </a:r>
            <a:r>
              <a:rPr lang="en-US" sz="3200" dirty="0" smtClean="0"/>
              <a:t> de </a:t>
            </a:r>
            <a:r>
              <a:rPr lang="en-US" sz="3200" dirty="0" err="1" smtClean="0"/>
              <a:t>una</a:t>
            </a:r>
            <a:r>
              <a:rPr lang="en-US" sz="3200" dirty="0" smtClean="0"/>
              <a:t>.</a:t>
            </a:r>
          </a:p>
        </p:txBody>
      </p:sp>
      <p:pic>
        <p:nvPicPr>
          <p:cNvPr id="5" name="Picture 4" descr="Screen shot 2014-05-05 at 1.42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5"/>
          <a:stretch/>
        </p:blipFill>
        <p:spPr>
          <a:xfrm>
            <a:off x="5859622" y="93198"/>
            <a:ext cx="3265422" cy="2919830"/>
          </a:xfrm>
          <a:prstGeom prst="rect">
            <a:avLst/>
          </a:prstGeom>
        </p:spPr>
      </p:pic>
      <p:pic>
        <p:nvPicPr>
          <p:cNvPr id="7" name="Picture 6" descr="Screen shot 2014-05-05 at 1.42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4"/>
          <a:stretch/>
        </p:blipFill>
        <p:spPr>
          <a:xfrm>
            <a:off x="5859622" y="3782273"/>
            <a:ext cx="3265421" cy="2920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2911" y="3782273"/>
            <a:ext cx="165606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WT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8335327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600" dirty="0" err="1" smtClean="0"/>
              <a:t>Mutantes</a:t>
            </a:r>
            <a:r>
              <a:rPr lang="en-US" sz="2600" dirty="0" smtClean="0"/>
              <a:t> </a:t>
            </a:r>
            <a:r>
              <a:rPr lang="en-US" sz="2600" dirty="0" err="1" smtClean="0"/>
              <a:t>Ubx</a:t>
            </a:r>
            <a:r>
              <a:rPr lang="en-US" sz="2600" dirty="0" smtClean="0"/>
              <a:t>, el </a:t>
            </a:r>
            <a:r>
              <a:rPr lang="en-US" sz="2600" dirty="0" err="1" smtClean="0"/>
              <a:t>segmento</a:t>
            </a:r>
            <a:r>
              <a:rPr lang="en-US" sz="2600" dirty="0" smtClean="0"/>
              <a:t> 3 ha </a:t>
            </a:r>
            <a:r>
              <a:rPr lang="en-US" sz="2600" dirty="0" err="1" smtClean="0"/>
              <a:t>sido</a:t>
            </a:r>
            <a:r>
              <a:rPr lang="en-US" sz="2600" dirty="0" smtClean="0"/>
              <a:t> </a:t>
            </a:r>
            <a:r>
              <a:rPr lang="en-US" sz="2600" dirty="0" err="1" smtClean="0"/>
              <a:t>convertido</a:t>
            </a:r>
            <a:r>
              <a:rPr lang="en-US" sz="2600" dirty="0" smtClean="0"/>
              <a:t> en un </a:t>
            </a:r>
            <a:r>
              <a:rPr lang="en-US" sz="2600" dirty="0" err="1" smtClean="0"/>
              <a:t>segmento</a:t>
            </a:r>
            <a:r>
              <a:rPr lang="en-US" sz="2600" dirty="0" smtClean="0"/>
              <a:t> 2</a:t>
            </a:r>
          </a:p>
          <a:p>
            <a:pPr lvl="0">
              <a:buFontTx/>
              <a:buChar char="-"/>
            </a:pPr>
            <a:r>
              <a:rPr lang="en-US" sz="2600" dirty="0" smtClean="0"/>
              <a:t>En </a:t>
            </a:r>
            <a:r>
              <a:rPr lang="en-US" sz="2600" dirty="0" err="1" smtClean="0"/>
              <a:t>lugar</a:t>
            </a:r>
            <a:r>
              <a:rPr lang="en-US" sz="2600" dirty="0" smtClean="0"/>
              <a:t> de </a:t>
            </a:r>
            <a:r>
              <a:rPr lang="en-US" sz="2600" dirty="0" err="1" smtClean="0"/>
              <a:t>halteres</a:t>
            </a:r>
            <a:r>
              <a:rPr lang="en-US" sz="2600" dirty="0"/>
              <a:t> </a:t>
            </a:r>
            <a:r>
              <a:rPr lang="en-US" sz="2600" dirty="0" smtClean="0">
                <a:sym typeface="Wingdings"/>
              </a:rPr>
              <a:t> </a:t>
            </a:r>
            <a:r>
              <a:rPr lang="en-US" sz="2600" dirty="0" err="1" smtClean="0"/>
              <a:t>otro</a:t>
            </a:r>
            <a:r>
              <a:rPr lang="en-US" sz="2600" dirty="0" smtClean="0"/>
              <a:t> par de alas</a:t>
            </a:r>
          </a:p>
          <a:p>
            <a:pPr lvl="0">
              <a:buFontTx/>
              <a:buChar char="-"/>
            </a:pPr>
            <a:r>
              <a:rPr lang="en-US" sz="2600" dirty="0" smtClean="0"/>
              <a:t>PLT: </a:t>
            </a:r>
            <a:r>
              <a:rPr lang="en-US" sz="2600" dirty="0" err="1" smtClean="0"/>
              <a:t>Ubx</a:t>
            </a:r>
            <a:r>
              <a:rPr lang="en-US" sz="2600" dirty="0" smtClean="0"/>
              <a:t>. WT </a:t>
            </a:r>
            <a:r>
              <a:rPr lang="en-US" sz="2600" dirty="0" err="1" smtClean="0"/>
              <a:t>apaga</a:t>
            </a:r>
            <a:r>
              <a:rPr lang="en-US" sz="2600" dirty="0" smtClean="0"/>
              <a:t> gen de alas en 3ro</a:t>
            </a:r>
          </a:p>
        </p:txBody>
      </p:sp>
      <p:pic>
        <p:nvPicPr>
          <p:cNvPr id="4" name="Picture 3" descr="Screen shot 2014-05-05 at 1.46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0" y="2911152"/>
            <a:ext cx="8768668" cy="38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4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8640127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600" dirty="0" err="1" smtClean="0"/>
              <a:t>Complejo</a:t>
            </a:r>
            <a:r>
              <a:rPr lang="en-US" sz="2600" dirty="0" smtClean="0"/>
              <a:t> </a:t>
            </a:r>
            <a:r>
              <a:rPr lang="en-US" sz="2600" dirty="0" err="1" smtClean="0"/>
              <a:t>Antennapedia</a:t>
            </a:r>
            <a:r>
              <a:rPr lang="en-US" sz="2600" dirty="0" smtClean="0"/>
              <a:t> (</a:t>
            </a:r>
            <a:r>
              <a:rPr lang="en-US" sz="2600" dirty="0" err="1" smtClean="0"/>
              <a:t>Antp</a:t>
            </a:r>
            <a:r>
              <a:rPr lang="en-US" sz="2600" dirty="0" smtClean="0"/>
              <a:t>)</a:t>
            </a:r>
          </a:p>
          <a:p>
            <a:pPr lvl="0">
              <a:buFontTx/>
              <a:buChar char="-"/>
            </a:pPr>
            <a:r>
              <a:rPr lang="en-US" sz="2600" dirty="0" smtClean="0"/>
              <a:t>Un </a:t>
            </a:r>
            <a:r>
              <a:rPr lang="en-US" sz="2600" dirty="0" err="1" smtClean="0"/>
              <a:t>exceso</a:t>
            </a:r>
            <a:r>
              <a:rPr lang="en-US" sz="2600" dirty="0" smtClean="0"/>
              <a:t> de </a:t>
            </a:r>
            <a:r>
              <a:rPr lang="en-US" sz="2600" dirty="0" err="1" smtClean="0"/>
              <a:t>Antp</a:t>
            </a:r>
            <a:r>
              <a:rPr lang="en-US" sz="2600" dirty="0" smtClean="0"/>
              <a:t> y la </a:t>
            </a:r>
            <a:r>
              <a:rPr lang="en-US" sz="2600" dirty="0" err="1" smtClean="0"/>
              <a:t>antena</a:t>
            </a:r>
            <a:r>
              <a:rPr lang="en-US" sz="2600" dirty="0" smtClean="0"/>
              <a:t> en la </a:t>
            </a:r>
            <a:r>
              <a:rPr lang="en-US" sz="2600" dirty="0" err="1" smtClean="0"/>
              <a:t>cabeza</a:t>
            </a:r>
            <a:r>
              <a:rPr lang="en-US" sz="2600" dirty="0" smtClean="0"/>
              <a:t> se </a:t>
            </a:r>
            <a:r>
              <a:rPr lang="en-US" sz="2600" dirty="0" err="1" smtClean="0"/>
              <a:t>convertira</a:t>
            </a:r>
            <a:r>
              <a:rPr lang="en-US" sz="2600" dirty="0" smtClean="0"/>
              <a:t> en </a:t>
            </a:r>
            <a:r>
              <a:rPr lang="en-US" sz="2600" dirty="0" err="1" smtClean="0"/>
              <a:t>pata</a:t>
            </a:r>
            <a:r>
              <a:rPr lang="en-US" sz="2600" dirty="0" smtClean="0"/>
              <a:t> </a:t>
            </a:r>
            <a:r>
              <a:rPr lang="en-US" sz="2600" dirty="0" err="1" smtClean="0"/>
              <a:t>como</a:t>
            </a:r>
            <a:r>
              <a:rPr lang="en-US" sz="2600" dirty="0" smtClean="0"/>
              <a:t> </a:t>
            </a:r>
            <a:r>
              <a:rPr lang="en-US" sz="2600" dirty="0" err="1" smtClean="0"/>
              <a:t>las</a:t>
            </a:r>
            <a:r>
              <a:rPr lang="en-US" sz="2600" dirty="0" smtClean="0"/>
              <a:t> del </a:t>
            </a:r>
            <a:r>
              <a:rPr lang="en-US" sz="2600" dirty="0" err="1" smtClean="0"/>
              <a:t>segmento</a:t>
            </a:r>
            <a:r>
              <a:rPr lang="en-US" sz="2600" dirty="0" smtClean="0"/>
              <a:t> 2</a:t>
            </a:r>
          </a:p>
        </p:txBody>
      </p:sp>
      <p:pic>
        <p:nvPicPr>
          <p:cNvPr id="5" name="Picture 4" descr="Screen shot 2014-05-05 at 1.49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" y="3526159"/>
            <a:ext cx="9097328" cy="33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8640127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600" dirty="0" smtClean="0"/>
              <a:t>PLT lo </a:t>
            </a:r>
            <a:r>
              <a:rPr lang="en-US" sz="2600" dirty="0" err="1" smtClean="0"/>
              <a:t>segmentos</a:t>
            </a:r>
            <a:r>
              <a:rPr lang="en-US" sz="2600" dirty="0" smtClean="0"/>
              <a:t> son </a:t>
            </a:r>
            <a:r>
              <a:rPr lang="en-US" sz="2600" dirty="0" err="1" smtClean="0"/>
              <a:t>esencialmente</a:t>
            </a:r>
            <a:r>
              <a:rPr lang="en-US" sz="2600" dirty="0" smtClean="0"/>
              <a:t> lo </a:t>
            </a:r>
            <a:r>
              <a:rPr lang="en-US" sz="2600" dirty="0" err="1" smtClean="0"/>
              <a:t>mismos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Tienen</a:t>
            </a:r>
            <a:r>
              <a:rPr lang="en-US" sz="2600" dirty="0" smtClean="0"/>
              <a:t> el </a:t>
            </a:r>
            <a:r>
              <a:rPr lang="en-US" sz="2600" dirty="0" err="1" smtClean="0"/>
              <a:t>potencial</a:t>
            </a:r>
            <a:r>
              <a:rPr lang="en-US" sz="2600" dirty="0" smtClean="0"/>
              <a:t> de </a:t>
            </a:r>
            <a:r>
              <a:rPr lang="en-US" sz="2600" dirty="0" err="1" smtClean="0"/>
              <a:t>fabricar</a:t>
            </a:r>
            <a:r>
              <a:rPr lang="en-US" sz="2600" dirty="0" smtClean="0"/>
              <a:t> </a:t>
            </a:r>
            <a:r>
              <a:rPr lang="en-US" sz="2600" dirty="0" err="1" smtClean="0"/>
              <a:t>las</a:t>
            </a:r>
            <a:r>
              <a:rPr lang="en-US" sz="2600" dirty="0" smtClean="0"/>
              <a:t> </a:t>
            </a:r>
            <a:r>
              <a:rPr lang="en-US" sz="2600" dirty="0" err="1" smtClean="0"/>
              <a:t>mismas</a:t>
            </a:r>
            <a:r>
              <a:rPr lang="en-US" sz="2600" dirty="0" smtClean="0"/>
              <a:t> </a:t>
            </a:r>
            <a:r>
              <a:rPr lang="en-US" sz="2600" dirty="0" err="1" smtClean="0"/>
              <a:t>estructuras</a:t>
            </a:r>
            <a:r>
              <a:rPr lang="en-US" sz="2600" dirty="0" smtClean="0"/>
              <a:t> </a:t>
            </a:r>
          </a:p>
          <a:p>
            <a:pPr lvl="0">
              <a:buFontTx/>
              <a:buChar char="-"/>
            </a:pPr>
            <a:r>
              <a:rPr lang="en-US" sz="2600" dirty="0" err="1" smtClean="0"/>
              <a:t>Cuando</a:t>
            </a:r>
            <a:r>
              <a:rPr lang="en-US" sz="2600" dirty="0" smtClean="0"/>
              <a:t> se da la </a:t>
            </a:r>
            <a:r>
              <a:rPr lang="en-US" sz="2600" dirty="0" err="1" smtClean="0"/>
              <a:t>expresión</a:t>
            </a:r>
            <a:r>
              <a:rPr lang="en-US" sz="2600" dirty="0" smtClean="0"/>
              <a:t> de los genes </a:t>
            </a:r>
            <a:r>
              <a:rPr lang="en-US" sz="2600" dirty="0" err="1" smtClean="0"/>
              <a:t>Homeóticos</a:t>
            </a:r>
            <a:endParaRPr lang="en-US" sz="2600" dirty="0"/>
          </a:p>
          <a:p>
            <a:pPr lvl="0">
              <a:buFontTx/>
              <a:buChar char="-"/>
            </a:pPr>
            <a:r>
              <a:rPr lang="en-US" sz="2600" dirty="0" err="1"/>
              <a:t>Q</a:t>
            </a:r>
            <a:r>
              <a:rPr lang="en-US" sz="2600" dirty="0" err="1" smtClean="0"/>
              <a:t>ue</a:t>
            </a:r>
            <a:r>
              <a:rPr lang="en-US" sz="2600" dirty="0" smtClean="0"/>
              <a:t> le </a:t>
            </a:r>
            <a:r>
              <a:rPr lang="en-US" sz="2600" dirty="0" err="1" smtClean="0"/>
              <a:t>dicen</a:t>
            </a:r>
            <a:r>
              <a:rPr lang="en-US" sz="2600" dirty="0" smtClean="0"/>
              <a:t> a </a:t>
            </a:r>
            <a:r>
              <a:rPr lang="en-US" sz="2600" dirty="0" err="1" smtClean="0"/>
              <a:t>cada</a:t>
            </a:r>
            <a:r>
              <a:rPr lang="en-US" sz="2600" dirty="0" smtClean="0"/>
              <a:t> </a:t>
            </a:r>
            <a:r>
              <a:rPr lang="en-US" sz="2600" dirty="0" err="1" smtClean="0"/>
              <a:t>segmento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hacer</a:t>
            </a:r>
            <a:endParaRPr lang="en-US" sz="2600" dirty="0" smtClean="0"/>
          </a:p>
          <a:p>
            <a:pPr lvl="0">
              <a:buFontTx/>
              <a:buChar char="-"/>
            </a:pPr>
            <a:endParaRPr lang="en-US" sz="2600" dirty="0" smtClean="0"/>
          </a:p>
        </p:txBody>
      </p:sp>
      <p:pic>
        <p:nvPicPr>
          <p:cNvPr id="5" name="Picture 4" descr="Screen shot 2014-05-05 at 1.49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" y="3526159"/>
            <a:ext cx="9097328" cy="3331841"/>
          </a:xfrm>
          <a:prstGeom prst="rect">
            <a:avLst/>
          </a:prstGeom>
        </p:spPr>
      </p:pic>
      <p:pic>
        <p:nvPicPr>
          <p:cNvPr id="4" name="Picture 3" descr="Screen shot 2014-05-05 at 1.50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" y="2692014"/>
            <a:ext cx="9097328" cy="4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3" y="786065"/>
            <a:ext cx="4271327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800" dirty="0" smtClean="0"/>
              <a:t>Genes </a:t>
            </a:r>
            <a:r>
              <a:rPr lang="en-US" sz="2800" dirty="0" err="1" smtClean="0"/>
              <a:t>Homeóticos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smtClean="0"/>
              <a:t>En clusters </a:t>
            </a:r>
          </a:p>
          <a:p>
            <a:pPr lvl="0">
              <a:buFontTx/>
              <a:buChar char="-"/>
            </a:pPr>
            <a:r>
              <a:rPr lang="en-US" sz="2800" dirty="0"/>
              <a:t>E</a:t>
            </a:r>
            <a:r>
              <a:rPr lang="en-US" sz="2800" dirty="0" smtClean="0"/>
              <a:t>n el </a:t>
            </a:r>
            <a:r>
              <a:rPr lang="en-US" sz="2800" dirty="0" err="1" smtClean="0"/>
              <a:t>mismo</a:t>
            </a:r>
            <a:r>
              <a:rPr lang="en-US" sz="2800" dirty="0"/>
              <a:t> </a:t>
            </a:r>
            <a:r>
              <a:rPr lang="en-US" sz="2800" dirty="0" err="1" smtClean="0"/>
              <a:t>cromosoma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Ej</a:t>
            </a:r>
            <a:r>
              <a:rPr lang="en-US" sz="2800" dirty="0" smtClean="0"/>
              <a:t>: </a:t>
            </a:r>
            <a:r>
              <a:rPr lang="en-US" sz="2800" dirty="0" err="1" smtClean="0"/>
              <a:t>Ubx</a:t>
            </a:r>
            <a:r>
              <a:rPr lang="en-US" sz="2800" dirty="0" smtClean="0"/>
              <a:t> y dos mas</a:t>
            </a:r>
          </a:p>
          <a:p>
            <a:pPr lvl="0">
              <a:buFontTx/>
              <a:buChar char="-"/>
            </a:pPr>
            <a:r>
              <a:rPr lang="en-US" sz="2800" dirty="0" err="1" smtClean="0"/>
              <a:t>Todos</a:t>
            </a:r>
            <a:r>
              <a:rPr lang="en-US" sz="2800" dirty="0" smtClean="0"/>
              <a:t> en la </a:t>
            </a:r>
            <a:r>
              <a:rPr lang="en-US" sz="2800" dirty="0" err="1" smtClean="0"/>
              <a:t>orientacion</a:t>
            </a:r>
            <a:r>
              <a:rPr lang="en-US" sz="2800" dirty="0" smtClean="0"/>
              <a:t> </a:t>
            </a:r>
            <a:r>
              <a:rPr lang="en-US" sz="2800" dirty="0" err="1" smtClean="0"/>
              <a:t>correcta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expresarlos</a:t>
            </a:r>
            <a:r>
              <a:rPr lang="en-US" sz="2800" dirty="0" smtClean="0"/>
              <a:t> de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vez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Controla</a:t>
            </a:r>
            <a:r>
              <a:rPr lang="en-US" sz="2800" dirty="0" smtClean="0"/>
              <a:t> </a:t>
            </a:r>
            <a:r>
              <a:rPr lang="en-US" sz="2800" dirty="0" err="1" smtClean="0"/>
              <a:t>segmentos</a:t>
            </a:r>
            <a:r>
              <a:rPr lang="en-US" sz="2800" dirty="0" smtClean="0"/>
              <a:t> </a:t>
            </a:r>
            <a:r>
              <a:rPr lang="en-US" sz="2800" dirty="0" err="1" smtClean="0"/>
              <a:t>toracicos</a:t>
            </a:r>
            <a:r>
              <a:rPr lang="en-US" sz="2800" dirty="0" smtClean="0"/>
              <a:t> y </a:t>
            </a:r>
            <a:r>
              <a:rPr lang="en-US" sz="2800" dirty="0" err="1" smtClean="0"/>
              <a:t>abdominales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Ubx</a:t>
            </a:r>
            <a:endParaRPr lang="en-US" sz="2800" dirty="0" smtClean="0"/>
          </a:p>
          <a:p>
            <a:pPr lvl="0">
              <a:buFontTx/>
              <a:buChar char="-"/>
            </a:pPr>
            <a:r>
              <a:rPr lang="en-US" sz="2800" dirty="0" err="1" smtClean="0"/>
              <a:t>abdA</a:t>
            </a:r>
            <a:r>
              <a:rPr lang="en-US" sz="2800" dirty="0" smtClean="0"/>
              <a:t> y </a:t>
            </a:r>
            <a:r>
              <a:rPr lang="en-US" sz="2800"/>
              <a:t>a</a:t>
            </a:r>
            <a:r>
              <a:rPr lang="en-US" sz="2800" smtClean="0"/>
              <a:t>bdB</a:t>
            </a:r>
            <a:endParaRPr lang="en-US" sz="2800" dirty="0" smtClean="0"/>
          </a:p>
          <a:p>
            <a:pPr lvl="0">
              <a:buFontTx/>
              <a:buChar char="-"/>
            </a:pPr>
            <a:endParaRPr lang="en-US" sz="2600" dirty="0" smtClean="0"/>
          </a:p>
        </p:txBody>
      </p:sp>
      <p:pic>
        <p:nvPicPr>
          <p:cNvPr id="6" name="Picture 5" descr="Screen shot 2014-05-05 at 1.56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926024"/>
            <a:ext cx="4826000" cy="56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3" y="786065"/>
            <a:ext cx="8805875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600" dirty="0" smtClean="0"/>
              <a:t>Genes </a:t>
            </a:r>
            <a:r>
              <a:rPr lang="en-US" sz="2600" dirty="0" err="1" smtClean="0"/>
              <a:t>Homeóticos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smtClean="0"/>
              <a:t>En clusters en el </a:t>
            </a:r>
            <a:r>
              <a:rPr lang="en-US" sz="2600" dirty="0" err="1" smtClean="0"/>
              <a:t>mismo</a:t>
            </a:r>
            <a:r>
              <a:rPr lang="en-US" sz="2600" dirty="0" smtClean="0"/>
              <a:t> </a:t>
            </a:r>
            <a:r>
              <a:rPr lang="en-US" sz="2600" dirty="0" err="1" smtClean="0"/>
              <a:t>cromosoma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Ej</a:t>
            </a:r>
            <a:r>
              <a:rPr lang="en-US" sz="2600" dirty="0" smtClean="0"/>
              <a:t>: </a:t>
            </a:r>
            <a:r>
              <a:rPr lang="en-US" sz="2600" dirty="0" err="1" smtClean="0"/>
              <a:t>Antp</a:t>
            </a:r>
            <a:r>
              <a:rPr lang="en-US" sz="2600" dirty="0" smtClean="0"/>
              <a:t> son 5 genes</a:t>
            </a:r>
          </a:p>
          <a:p>
            <a:pPr lvl="0">
              <a:buFontTx/>
              <a:buChar char="-"/>
            </a:pPr>
            <a:r>
              <a:rPr lang="en-US" sz="2600" dirty="0" err="1" smtClean="0"/>
              <a:t>Todos</a:t>
            </a:r>
            <a:r>
              <a:rPr lang="en-US" sz="2600" dirty="0" smtClean="0"/>
              <a:t> en la </a:t>
            </a:r>
            <a:r>
              <a:rPr lang="en-US" sz="2600" dirty="0" err="1" smtClean="0"/>
              <a:t>orientacion</a:t>
            </a:r>
            <a:r>
              <a:rPr lang="en-US" sz="2600" dirty="0" smtClean="0"/>
              <a:t> </a:t>
            </a:r>
            <a:r>
              <a:rPr lang="en-US" sz="2600" dirty="0" err="1" smtClean="0"/>
              <a:t>correcta</a:t>
            </a:r>
            <a:r>
              <a:rPr lang="en-US" sz="2600" dirty="0" smtClean="0"/>
              <a:t> </a:t>
            </a:r>
            <a:r>
              <a:rPr lang="en-US" sz="2600" dirty="0" err="1" smtClean="0"/>
              <a:t>para</a:t>
            </a:r>
            <a:r>
              <a:rPr lang="en-US" sz="2600" dirty="0" smtClean="0"/>
              <a:t> </a:t>
            </a:r>
            <a:r>
              <a:rPr lang="en-US" sz="2600" dirty="0" err="1" smtClean="0"/>
              <a:t>expresarlos</a:t>
            </a:r>
            <a:r>
              <a:rPr lang="en-US" sz="2600" dirty="0" smtClean="0"/>
              <a:t> de </a:t>
            </a:r>
            <a:r>
              <a:rPr lang="en-US" sz="2600" dirty="0" err="1" smtClean="0"/>
              <a:t>una</a:t>
            </a:r>
            <a:r>
              <a:rPr lang="en-US" sz="2600" dirty="0" smtClean="0"/>
              <a:t> </a:t>
            </a:r>
            <a:r>
              <a:rPr lang="en-US" sz="2600" dirty="0" err="1" smtClean="0"/>
              <a:t>vez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Controla</a:t>
            </a:r>
            <a:r>
              <a:rPr lang="en-US" sz="2600" dirty="0" smtClean="0"/>
              <a:t> </a:t>
            </a:r>
            <a:r>
              <a:rPr lang="en-US" sz="2600" dirty="0" err="1" smtClean="0"/>
              <a:t>segmentos</a:t>
            </a:r>
            <a:r>
              <a:rPr lang="en-US" sz="2600" dirty="0" smtClean="0"/>
              <a:t> </a:t>
            </a:r>
            <a:r>
              <a:rPr lang="en-US" sz="2600" dirty="0" err="1" smtClean="0"/>
              <a:t>cabeza</a:t>
            </a:r>
            <a:r>
              <a:rPr lang="en-US" sz="2600" dirty="0" smtClean="0"/>
              <a:t> y </a:t>
            </a:r>
            <a:r>
              <a:rPr lang="en-US" sz="2600" dirty="0" err="1" smtClean="0"/>
              <a:t>torax</a:t>
            </a:r>
            <a:r>
              <a:rPr lang="en-US" sz="2600" dirty="0" smtClean="0"/>
              <a:t> </a:t>
            </a:r>
          </a:p>
          <a:p>
            <a:pPr lvl="0">
              <a:buFontTx/>
              <a:buChar char="-"/>
            </a:pPr>
            <a:r>
              <a:rPr lang="en-US" sz="2600" dirty="0" smtClean="0"/>
              <a:t>Lab</a:t>
            </a:r>
          </a:p>
          <a:p>
            <a:pPr lvl="0">
              <a:buFontTx/>
              <a:buChar char="-"/>
            </a:pPr>
            <a:r>
              <a:rPr lang="en-US" sz="2600" dirty="0" err="1" smtClean="0"/>
              <a:t>Antp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Scr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Dfd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Pb</a:t>
            </a:r>
            <a:endParaRPr lang="en-US" sz="2600" dirty="0" smtClean="0"/>
          </a:p>
          <a:p>
            <a:pPr lvl="0">
              <a:buFontTx/>
              <a:buChar char="-"/>
            </a:pPr>
            <a:endParaRPr lang="en-US" sz="2600" dirty="0" smtClean="0"/>
          </a:p>
        </p:txBody>
      </p:sp>
      <p:pic>
        <p:nvPicPr>
          <p:cNvPr id="5" name="Picture 4" descr="Screen shot 2014-05-05 at 1.58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3" y="3545116"/>
            <a:ext cx="6789317" cy="33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3" y="786065"/>
            <a:ext cx="8805875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600" dirty="0" smtClean="0"/>
              <a:t>Genes </a:t>
            </a:r>
            <a:r>
              <a:rPr lang="en-US" sz="2600" dirty="0" err="1" smtClean="0"/>
              <a:t>Homeóticos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Comparten</a:t>
            </a:r>
            <a:r>
              <a:rPr lang="en-US" sz="2600" dirty="0" smtClean="0"/>
              <a:t> un </a:t>
            </a:r>
            <a:r>
              <a:rPr lang="en-US" sz="2600" dirty="0" err="1" smtClean="0"/>
              <a:t>dominio</a:t>
            </a:r>
            <a:r>
              <a:rPr lang="en-US" sz="2600" dirty="0" smtClean="0"/>
              <a:t> de 180 </a:t>
            </a:r>
            <a:r>
              <a:rPr lang="en-US" sz="2600" dirty="0" err="1" smtClean="0"/>
              <a:t>nucleótidos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codifica</a:t>
            </a:r>
            <a:r>
              <a:rPr lang="en-US" sz="2600" dirty="0" smtClean="0"/>
              <a:t> </a:t>
            </a:r>
            <a:r>
              <a:rPr lang="en-US" sz="2600" dirty="0" err="1" smtClean="0"/>
              <a:t>para</a:t>
            </a:r>
            <a:r>
              <a:rPr lang="en-US" sz="2600" dirty="0" smtClean="0"/>
              <a:t> 60 </a:t>
            </a:r>
            <a:r>
              <a:rPr lang="en-US" sz="2600" dirty="0" err="1" smtClean="0"/>
              <a:t>aminoácidos</a:t>
            </a:r>
            <a:r>
              <a:rPr lang="en-US" sz="2600" dirty="0" smtClean="0"/>
              <a:t> </a:t>
            </a:r>
            <a:r>
              <a:rPr lang="en-US" sz="2600" dirty="0" err="1" smtClean="0"/>
              <a:t>conservados</a:t>
            </a:r>
            <a:r>
              <a:rPr lang="en-US" sz="2600" dirty="0" smtClean="0"/>
              <a:t>- </a:t>
            </a:r>
            <a:r>
              <a:rPr lang="en-US" sz="2600" b="1" dirty="0" err="1" smtClean="0"/>
              <a:t>Homeobox</a:t>
            </a:r>
            <a:endParaRPr lang="en-US" sz="2600" b="1" dirty="0" smtClean="0"/>
          </a:p>
          <a:p>
            <a:pPr lvl="0">
              <a:buFontTx/>
              <a:buChar char="-"/>
            </a:pPr>
            <a:r>
              <a:rPr lang="en-US" sz="2600" dirty="0" smtClean="0"/>
              <a:t>Son parte de la </a:t>
            </a:r>
            <a:r>
              <a:rPr lang="en-US" sz="2600" dirty="0" err="1" smtClean="0"/>
              <a:t>porción</a:t>
            </a:r>
            <a:r>
              <a:rPr lang="en-US" sz="2600" dirty="0" smtClean="0"/>
              <a:t> de la </a:t>
            </a:r>
            <a:r>
              <a:rPr lang="en-US" sz="2600" dirty="0" err="1" smtClean="0"/>
              <a:t>proteína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se </a:t>
            </a:r>
            <a:r>
              <a:rPr lang="en-US" sz="2600" dirty="0" err="1" smtClean="0"/>
              <a:t>une</a:t>
            </a:r>
            <a:r>
              <a:rPr lang="en-US" sz="2600" dirty="0" smtClean="0"/>
              <a:t> al DNA  (DBD - </a:t>
            </a:r>
            <a:r>
              <a:rPr lang="en-US" sz="2600" dirty="0" err="1" smtClean="0"/>
              <a:t>promotores</a:t>
            </a:r>
            <a:r>
              <a:rPr lang="en-US" sz="2600" dirty="0" smtClean="0"/>
              <a:t>) </a:t>
            </a:r>
            <a:r>
              <a:rPr lang="en-US" sz="2600" dirty="0" err="1" smtClean="0"/>
              <a:t>para</a:t>
            </a:r>
            <a:r>
              <a:rPr lang="en-US" sz="2600" dirty="0" smtClean="0"/>
              <a:t> </a:t>
            </a:r>
            <a:r>
              <a:rPr lang="en-US" sz="2600" dirty="0" err="1" smtClean="0"/>
              <a:t>activar</a:t>
            </a:r>
            <a:r>
              <a:rPr lang="en-US" sz="2600" dirty="0" smtClean="0"/>
              <a:t> genes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fabrican</a:t>
            </a:r>
            <a:r>
              <a:rPr lang="en-US" sz="2600" dirty="0" smtClean="0"/>
              <a:t> </a:t>
            </a:r>
            <a:r>
              <a:rPr lang="en-US" sz="2600" dirty="0" err="1" smtClean="0"/>
              <a:t>órganos</a:t>
            </a:r>
            <a:endParaRPr lang="en-US" sz="2600" dirty="0" smtClean="0"/>
          </a:p>
        </p:txBody>
      </p:sp>
      <p:pic>
        <p:nvPicPr>
          <p:cNvPr id="4" name="Picture 3" descr="Screen shot 2014-05-05 at 2.01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15" y="3128044"/>
            <a:ext cx="6642100" cy="3729956"/>
          </a:xfrm>
          <a:prstGeom prst="rect">
            <a:avLst/>
          </a:prstGeom>
        </p:spPr>
      </p:pic>
      <p:pic>
        <p:nvPicPr>
          <p:cNvPr id="6" name="Picture 5" descr="Screen shot 2014-05-05 at 2.03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28044"/>
            <a:ext cx="6781800" cy="3729956"/>
          </a:xfrm>
          <a:prstGeom prst="rect">
            <a:avLst/>
          </a:prstGeom>
        </p:spPr>
      </p:pic>
      <p:pic>
        <p:nvPicPr>
          <p:cNvPr id="7" name="Picture 6" descr="Screen shot 2014-05-05 at 2.04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40367"/>
            <a:ext cx="6946215" cy="3729955"/>
          </a:xfrm>
          <a:prstGeom prst="rect">
            <a:avLst/>
          </a:prstGeom>
        </p:spPr>
      </p:pic>
      <p:pic>
        <p:nvPicPr>
          <p:cNvPr id="8" name="Picture 7" descr="Screen shot 2014-05-05 at 2.05.2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84222"/>
            <a:ext cx="6946214" cy="2057400"/>
          </a:xfrm>
          <a:prstGeom prst="rect">
            <a:avLst/>
          </a:prstGeom>
        </p:spPr>
      </p:pic>
      <p:pic>
        <p:nvPicPr>
          <p:cNvPr id="9" name="Picture 8" descr="Screen shot 2014-05-05 at 2.05.4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15" y="3128044"/>
            <a:ext cx="647768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3" y="786065"/>
            <a:ext cx="8805875" cy="6071935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2600" dirty="0" smtClean="0"/>
              <a:t>Genes </a:t>
            </a:r>
            <a:r>
              <a:rPr lang="en-US" sz="2600" dirty="0" err="1" smtClean="0"/>
              <a:t>Homeoticos</a:t>
            </a:r>
            <a:r>
              <a:rPr lang="en-US" sz="2600" dirty="0" smtClean="0"/>
              <a:t> </a:t>
            </a:r>
            <a:r>
              <a:rPr lang="en-US" sz="2600" dirty="0" err="1" smtClean="0"/>
              <a:t>pueden</a:t>
            </a:r>
            <a:r>
              <a:rPr lang="en-US" sz="2600" dirty="0" smtClean="0"/>
              <a:t> </a:t>
            </a:r>
            <a:r>
              <a:rPr lang="en-US" sz="2600" dirty="0" err="1" smtClean="0"/>
              <a:t>prender</a:t>
            </a:r>
            <a:r>
              <a:rPr lang="en-US" sz="2600" dirty="0" smtClean="0"/>
              <a:t> o </a:t>
            </a:r>
            <a:r>
              <a:rPr lang="en-US" sz="2600" dirty="0" err="1" smtClean="0"/>
              <a:t>apagar</a:t>
            </a:r>
            <a:r>
              <a:rPr lang="en-US" sz="2600" dirty="0" smtClean="0"/>
              <a:t> genes</a:t>
            </a:r>
          </a:p>
          <a:p>
            <a:pPr lvl="0">
              <a:buFontTx/>
              <a:buChar char="-"/>
            </a:pPr>
            <a:r>
              <a:rPr lang="en-US" sz="2600" dirty="0" err="1" smtClean="0"/>
              <a:t>Ubx</a:t>
            </a:r>
            <a:r>
              <a:rPr lang="en-US" sz="2600" dirty="0" smtClean="0"/>
              <a:t> </a:t>
            </a:r>
            <a:r>
              <a:rPr lang="en-US" sz="2600" b="1" dirty="0" err="1" smtClean="0"/>
              <a:t>apaga</a:t>
            </a:r>
            <a:r>
              <a:rPr lang="en-US" sz="2600" dirty="0" smtClean="0"/>
              <a:t> los genes </a:t>
            </a:r>
            <a:r>
              <a:rPr lang="en-US" sz="2600" dirty="0" err="1" smtClean="0"/>
              <a:t>para</a:t>
            </a:r>
            <a:r>
              <a:rPr lang="en-US" sz="2600" dirty="0" smtClean="0"/>
              <a:t> alas en el </a:t>
            </a:r>
            <a:r>
              <a:rPr lang="en-US" sz="2600" dirty="0" err="1" smtClean="0"/>
              <a:t>segmento</a:t>
            </a:r>
            <a:r>
              <a:rPr lang="en-US" sz="2600" dirty="0" smtClean="0"/>
              <a:t> 3</a:t>
            </a:r>
          </a:p>
          <a:p>
            <a:pPr lvl="0">
              <a:buFontTx/>
              <a:buChar char="-"/>
            </a:pPr>
            <a:r>
              <a:rPr lang="en-US" sz="2600" dirty="0" err="1" smtClean="0"/>
              <a:t>Mutas</a:t>
            </a:r>
            <a:r>
              <a:rPr lang="en-US" sz="2600" dirty="0" smtClean="0"/>
              <a:t> a </a:t>
            </a:r>
            <a:r>
              <a:rPr lang="en-US" sz="2600" dirty="0" err="1" smtClean="0"/>
              <a:t>Ubx</a:t>
            </a:r>
            <a:r>
              <a:rPr lang="en-US" sz="2600" dirty="0" smtClean="0"/>
              <a:t> y </a:t>
            </a:r>
            <a:r>
              <a:rPr lang="en-US" sz="2600" dirty="0" err="1" smtClean="0"/>
              <a:t>las</a:t>
            </a:r>
            <a:r>
              <a:rPr lang="en-US" sz="2600" dirty="0" smtClean="0"/>
              <a:t> alas </a:t>
            </a:r>
            <a:r>
              <a:rPr lang="en-US" sz="2600" dirty="0" err="1" smtClean="0"/>
              <a:t>salen</a:t>
            </a:r>
            <a:r>
              <a:rPr lang="en-US" sz="2600" dirty="0" smtClean="0"/>
              <a:t> </a:t>
            </a:r>
            <a:r>
              <a:rPr lang="en-US" sz="2600" dirty="0" err="1" smtClean="0"/>
              <a:t>porque</a:t>
            </a:r>
            <a:r>
              <a:rPr lang="en-US" sz="2600" dirty="0" smtClean="0"/>
              <a:t> </a:t>
            </a:r>
            <a:r>
              <a:rPr lang="en-US" sz="2600" dirty="0" err="1" smtClean="0"/>
              <a:t>sus</a:t>
            </a:r>
            <a:r>
              <a:rPr lang="en-US" sz="2600" dirty="0" smtClean="0"/>
              <a:t> genes </a:t>
            </a:r>
            <a:r>
              <a:rPr lang="en-US" sz="2600" dirty="0" err="1" smtClean="0"/>
              <a:t>nadie</a:t>
            </a:r>
            <a:r>
              <a:rPr lang="en-US" sz="2600" dirty="0" smtClean="0"/>
              <a:t> los </a:t>
            </a:r>
            <a:r>
              <a:rPr lang="en-US" sz="2600" dirty="0" err="1" smtClean="0"/>
              <a:t>apaga</a:t>
            </a:r>
            <a:endParaRPr lang="en-US" sz="2600" dirty="0"/>
          </a:p>
          <a:p>
            <a:pPr lvl="0">
              <a:buFontTx/>
              <a:buChar char="-"/>
            </a:pPr>
            <a:endParaRPr lang="en-US" sz="2600" dirty="0" smtClean="0"/>
          </a:p>
        </p:txBody>
      </p:sp>
      <p:pic>
        <p:nvPicPr>
          <p:cNvPr id="5" name="Picture 4" descr="Screen shot 2014-05-05 at 2.10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36" y="3708400"/>
            <a:ext cx="65278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Resumen</a:t>
            </a:r>
            <a:r>
              <a:rPr lang="en-US" dirty="0" smtClean="0"/>
              <a:t> y </a:t>
            </a:r>
            <a:r>
              <a:rPr lang="en-US" dirty="0" err="1" smtClean="0"/>
              <a:t>Ejemplos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4" y="786065"/>
            <a:ext cx="3725612" cy="6071935"/>
          </a:xfrm>
        </p:spPr>
        <p:txBody>
          <a:bodyPr>
            <a:normAutofit fontScale="92500" lnSpcReduction="10000"/>
          </a:bodyPr>
          <a:lstStyle/>
          <a:p>
            <a:pPr lvl="0">
              <a:buFontTx/>
              <a:buChar char="-"/>
            </a:pPr>
            <a:r>
              <a:rPr lang="en-US" sz="2600" dirty="0" smtClean="0"/>
              <a:t>Genes </a:t>
            </a:r>
            <a:r>
              <a:rPr lang="en-US" sz="2600" dirty="0" err="1" smtClean="0"/>
              <a:t>Homeoticos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Altamente</a:t>
            </a:r>
            <a:r>
              <a:rPr lang="en-US" sz="2600" dirty="0" smtClean="0"/>
              <a:t> </a:t>
            </a:r>
            <a:r>
              <a:rPr lang="en-US" sz="2600" dirty="0" err="1" smtClean="0"/>
              <a:t>conservados</a:t>
            </a:r>
            <a:r>
              <a:rPr lang="en-US" sz="2600" dirty="0" smtClean="0"/>
              <a:t> a </a:t>
            </a:r>
            <a:r>
              <a:rPr lang="en-US" sz="2600" dirty="0" err="1" smtClean="0"/>
              <a:t>traves</a:t>
            </a:r>
            <a:r>
              <a:rPr lang="en-US" sz="2600" dirty="0" smtClean="0"/>
              <a:t> de la </a:t>
            </a:r>
            <a:r>
              <a:rPr lang="en-US" sz="2600" dirty="0" err="1" smtClean="0"/>
              <a:t>evolución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err="1" smtClean="0"/>
              <a:t>Hox</a:t>
            </a:r>
            <a:r>
              <a:rPr lang="en-US" sz="2600" dirty="0" smtClean="0"/>
              <a:t> en </a:t>
            </a:r>
            <a:r>
              <a:rPr lang="en-US" sz="2600" dirty="0" err="1" smtClean="0"/>
              <a:t>mamiferos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smtClean="0"/>
              <a:t>No hay </a:t>
            </a:r>
            <a:r>
              <a:rPr lang="en-US" sz="2600" dirty="0" err="1" smtClean="0"/>
              <a:t>segmentos</a:t>
            </a:r>
            <a:r>
              <a:rPr lang="en-US" sz="2600" dirty="0" smtClean="0"/>
              <a:t> en </a:t>
            </a:r>
            <a:r>
              <a:rPr lang="en-US" sz="2600" dirty="0" err="1" smtClean="0"/>
              <a:t>mamiferos</a:t>
            </a:r>
            <a:r>
              <a:rPr lang="en-US" sz="2600" smtClean="0"/>
              <a:t> </a:t>
            </a:r>
            <a:endParaRPr lang="en-US" sz="2600"/>
          </a:p>
          <a:p>
            <a:pPr lvl="0">
              <a:buFontTx/>
              <a:buChar char="-"/>
            </a:pPr>
            <a:r>
              <a:rPr lang="en-US" sz="2600" smtClean="0"/>
              <a:t>si</a:t>
            </a:r>
            <a:r>
              <a:rPr lang="en-US" sz="2600" dirty="0" smtClean="0"/>
              <a:t> hay </a:t>
            </a:r>
            <a:r>
              <a:rPr lang="en-US" sz="2600" dirty="0" err="1" smtClean="0"/>
              <a:t>similaridad</a:t>
            </a:r>
            <a:r>
              <a:rPr lang="en-US" sz="2600" dirty="0" smtClean="0"/>
              <a:t> </a:t>
            </a:r>
            <a:r>
              <a:rPr lang="en-US" sz="2600" dirty="0" err="1" smtClean="0"/>
              <a:t>embrionica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smtClean="0"/>
              <a:t>Hay </a:t>
            </a:r>
            <a:r>
              <a:rPr lang="en-US" sz="2600" dirty="0" err="1" smtClean="0"/>
              <a:t>correlacion</a:t>
            </a:r>
            <a:r>
              <a:rPr lang="en-US" sz="2600" dirty="0" smtClean="0"/>
              <a:t> entre el cluster de </a:t>
            </a:r>
            <a:r>
              <a:rPr lang="en-US" sz="2600" dirty="0" err="1" smtClean="0"/>
              <a:t>Hox</a:t>
            </a:r>
            <a:r>
              <a:rPr lang="en-US" sz="2600" dirty="0" smtClean="0"/>
              <a:t> y la </a:t>
            </a:r>
            <a:r>
              <a:rPr lang="en-US" sz="2600" dirty="0" err="1" smtClean="0"/>
              <a:t>orientacion</a:t>
            </a:r>
            <a:r>
              <a:rPr lang="en-US" sz="2600" dirty="0" smtClean="0"/>
              <a:t> de la </a:t>
            </a:r>
            <a:r>
              <a:rPr lang="en-US" sz="2600" dirty="0" err="1" smtClean="0"/>
              <a:t>expresion</a:t>
            </a:r>
            <a:r>
              <a:rPr lang="en-US" sz="2600" dirty="0" smtClean="0"/>
              <a:t> de </a:t>
            </a:r>
            <a:r>
              <a:rPr lang="en-US" sz="2600" dirty="0" err="1" smtClean="0"/>
              <a:t>estos</a:t>
            </a:r>
            <a:r>
              <a:rPr lang="en-US" sz="2600" dirty="0" smtClean="0"/>
              <a:t> genes en </a:t>
            </a:r>
            <a:r>
              <a:rPr lang="en-US" sz="2600" dirty="0" err="1" smtClean="0"/>
              <a:t>mamiferos</a:t>
            </a:r>
            <a:endParaRPr lang="en-US" sz="2600" dirty="0" smtClean="0"/>
          </a:p>
          <a:p>
            <a:pPr lvl="0">
              <a:buFontTx/>
              <a:buChar char="-"/>
            </a:pPr>
            <a:r>
              <a:rPr lang="en-US" sz="2600" dirty="0" smtClean="0"/>
              <a:t>PLT </a:t>
            </a:r>
            <a:r>
              <a:rPr lang="en-US" sz="2600" dirty="0" err="1" smtClean="0"/>
              <a:t>Hox</a:t>
            </a:r>
            <a:r>
              <a:rPr lang="en-US" sz="2600" dirty="0" smtClean="0"/>
              <a:t> en </a:t>
            </a:r>
            <a:r>
              <a:rPr lang="en-US" sz="2600" dirty="0" err="1" smtClean="0"/>
              <a:t>mamiferos</a:t>
            </a:r>
            <a:r>
              <a:rPr lang="en-US" sz="2600" dirty="0" smtClean="0"/>
              <a:t> = </a:t>
            </a:r>
            <a:r>
              <a:rPr lang="en-US" sz="2600" dirty="0" err="1" smtClean="0"/>
              <a:t>Homeobox</a:t>
            </a:r>
            <a:r>
              <a:rPr lang="en-US" sz="2600" dirty="0" smtClean="0"/>
              <a:t> en Drosophila</a:t>
            </a:r>
          </a:p>
          <a:p>
            <a:pPr lvl="0">
              <a:buFontTx/>
              <a:buChar char="-"/>
            </a:pPr>
            <a:endParaRPr lang="en-US" sz="2600" dirty="0" smtClean="0"/>
          </a:p>
        </p:txBody>
      </p:sp>
      <p:pic>
        <p:nvPicPr>
          <p:cNvPr id="5" name="Picture 4" descr="Screen shot 2014-05-05 at 2.13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86" y="1104900"/>
            <a:ext cx="5371714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r>
              <a:rPr lang="en-US" dirty="0" err="1" smtClean="0"/>
              <a:t>temprano</a:t>
            </a:r>
            <a:r>
              <a:rPr lang="en-US" dirty="0" smtClean="0"/>
              <a:t> en Drosophila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49" y="793815"/>
            <a:ext cx="5617921" cy="5783514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dirty="0" err="1" smtClean="0"/>
              <a:t>Segmentación</a:t>
            </a:r>
            <a:r>
              <a:rPr lang="en-US" sz="2800" dirty="0" smtClean="0"/>
              <a:t> superficial:</a:t>
            </a:r>
          </a:p>
          <a:p>
            <a:pPr lvl="0"/>
            <a:r>
              <a:rPr lang="en-US" sz="2800" dirty="0" err="1" smtClean="0"/>
              <a:t>Blastodermo</a:t>
            </a:r>
            <a:r>
              <a:rPr lang="en-US" sz="2800" dirty="0" smtClean="0"/>
              <a:t> </a:t>
            </a:r>
            <a:r>
              <a:rPr lang="en-US" sz="2800" dirty="0" err="1" smtClean="0"/>
              <a:t>sincitial</a:t>
            </a:r>
            <a:r>
              <a:rPr lang="en-US" sz="2800" dirty="0" smtClean="0"/>
              <a:t>: 13 </a:t>
            </a:r>
            <a:r>
              <a:rPr lang="en-US" sz="2800" dirty="0" err="1" smtClean="0"/>
              <a:t>cariocinesis</a:t>
            </a:r>
            <a:r>
              <a:rPr lang="en-US" sz="2800" dirty="0" smtClean="0"/>
              <a:t> antes de </a:t>
            </a:r>
            <a:r>
              <a:rPr lang="en-US" sz="2800" dirty="0" err="1" smtClean="0"/>
              <a:t>celularización</a:t>
            </a:r>
            <a:endParaRPr lang="en-US" sz="2800" dirty="0"/>
          </a:p>
          <a:p>
            <a:pPr lvl="0"/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núcleo</a:t>
            </a:r>
            <a:r>
              <a:rPr lang="en-US" sz="2800" dirty="0" smtClean="0"/>
              <a:t> </a:t>
            </a:r>
            <a:r>
              <a:rPr lang="en-US" sz="2800" dirty="0" err="1" smtClean="0"/>
              <a:t>rodeado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el </a:t>
            </a:r>
            <a:r>
              <a:rPr lang="en-US" sz="2800" dirty="0" err="1" smtClean="0"/>
              <a:t>mismo</a:t>
            </a:r>
            <a:r>
              <a:rPr lang="en-US" sz="2800" dirty="0" smtClean="0"/>
              <a:t> </a:t>
            </a:r>
            <a:r>
              <a:rPr lang="en-US" sz="2800" dirty="0" err="1" smtClean="0"/>
              <a:t>citoplasma</a:t>
            </a:r>
            <a:r>
              <a:rPr lang="en-US" sz="2800" dirty="0" smtClean="0"/>
              <a:t> </a:t>
            </a:r>
            <a:r>
              <a:rPr lang="en-US" sz="2800" dirty="0" err="1" smtClean="0"/>
              <a:t>rico</a:t>
            </a:r>
            <a:r>
              <a:rPr lang="en-US" sz="2800" dirty="0" smtClean="0"/>
              <a:t> en </a:t>
            </a:r>
            <a:r>
              <a:rPr lang="en-US" sz="2800" dirty="0" err="1" smtClean="0"/>
              <a:t>actina</a:t>
            </a:r>
            <a:endParaRPr lang="en-US" sz="2800" dirty="0" smtClean="0"/>
          </a:p>
          <a:p>
            <a:pPr lvl="0"/>
            <a:r>
              <a:rPr lang="en-US" sz="2800" dirty="0" smtClean="0"/>
              <a:t>No </a:t>
            </a:r>
            <a:r>
              <a:rPr lang="en-US" sz="2800" dirty="0" err="1" smtClean="0"/>
              <a:t>determinantes</a:t>
            </a:r>
            <a:r>
              <a:rPr lang="en-US" sz="2800" dirty="0" smtClean="0"/>
              <a:t> </a:t>
            </a:r>
            <a:r>
              <a:rPr lang="en-US" sz="2800" dirty="0" err="1" smtClean="0"/>
              <a:t>citoplásmicos</a:t>
            </a:r>
            <a:r>
              <a:rPr lang="en-US" sz="2800" dirty="0" smtClean="0"/>
              <a:t> de la </a:t>
            </a:r>
            <a:r>
              <a:rPr lang="en-US" sz="2800" dirty="0" err="1" smtClean="0"/>
              <a:t>morfogénesis</a:t>
            </a:r>
            <a:r>
              <a:rPr lang="en-US" sz="2800" dirty="0" smtClean="0"/>
              <a:t> </a:t>
            </a:r>
            <a:r>
              <a:rPr lang="en-US" sz="2800" dirty="0" err="1" smtClean="0"/>
              <a:t>si</a:t>
            </a:r>
            <a:r>
              <a:rPr lang="en-US" sz="2800" dirty="0" smtClean="0"/>
              <a:t> de </a:t>
            </a:r>
            <a:r>
              <a:rPr lang="en-US" sz="2800" dirty="0" err="1" smtClean="0"/>
              <a:t>polaridad</a:t>
            </a:r>
            <a:endParaRPr lang="en-US" sz="2800" dirty="0" smtClean="0"/>
          </a:p>
          <a:p>
            <a:pPr lvl="0"/>
            <a:r>
              <a:rPr lang="en-US" sz="2800" dirty="0" err="1" smtClean="0"/>
              <a:t>Ejes</a:t>
            </a:r>
            <a:r>
              <a:rPr lang="en-US" sz="2800" dirty="0" smtClean="0"/>
              <a:t>:</a:t>
            </a:r>
          </a:p>
          <a:p>
            <a:pPr lvl="0"/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interacción</a:t>
            </a:r>
            <a:r>
              <a:rPr lang="en-US" sz="2800" dirty="0" smtClean="0"/>
              <a:t> de </a:t>
            </a:r>
            <a:r>
              <a:rPr lang="en-US" sz="2800" dirty="0" err="1" smtClean="0"/>
              <a:t>componentes</a:t>
            </a:r>
            <a:r>
              <a:rPr lang="en-US" sz="2800" dirty="0" smtClean="0"/>
              <a:t> en la </a:t>
            </a:r>
            <a:r>
              <a:rPr lang="en-US" sz="2800" dirty="0" err="1" smtClean="0"/>
              <a:t>célula</a:t>
            </a:r>
            <a:r>
              <a:rPr lang="en-US" sz="2800" dirty="0" smtClean="0"/>
              <a:t> </a:t>
            </a:r>
            <a:r>
              <a:rPr lang="en-US" sz="2800" dirty="0" err="1" smtClean="0"/>
              <a:t>multinucleada</a:t>
            </a:r>
            <a:endParaRPr lang="en-US" sz="2800" dirty="0" smtClean="0"/>
          </a:p>
          <a:p>
            <a:pPr lvl="0"/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interacción</a:t>
            </a:r>
            <a:r>
              <a:rPr lang="en-US" sz="2800" dirty="0" smtClean="0"/>
              <a:t> entre el </a:t>
            </a:r>
            <a:r>
              <a:rPr lang="en-US" sz="2800" dirty="0" err="1" smtClean="0"/>
              <a:t>huevo</a:t>
            </a:r>
            <a:r>
              <a:rPr lang="en-US" sz="2800" dirty="0" smtClean="0"/>
              <a:t> y </a:t>
            </a:r>
            <a:r>
              <a:rPr lang="en-US" sz="2800" dirty="0" err="1" smtClean="0"/>
              <a:t>las</a:t>
            </a:r>
            <a:r>
              <a:rPr lang="en-US" sz="2800" dirty="0" smtClean="0"/>
              <a:t> </a:t>
            </a:r>
            <a:r>
              <a:rPr lang="en-US" sz="2800" dirty="0" err="1" smtClean="0"/>
              <a:t>células</a:t>
            </a:r>
            <a:r>
              <a:rPr lang="en-US" sz="2800" dirty="0" smtClean="0"/>
              <a:t> </a:t>
            </a:r>
            <a:r>
              <a:rPr lang="en-US" sz="2800" dirty="0" err="1" smtClean="0"/>
              <a:t>foliculares</a:t>
            </a:r>
            <a:r>
              <a:rPr lang="en-US" sz="2800" dirty="0" smtClean="0"/>
              <a:t> </a:t>
            </a:r>
            <a:r>
              <a:rPr lang="en-US" sz="2800" dirty="0" err="1" smtClean="0"/>
              <a:t>previo</a:t>
            </a:r>
            <a:r>
              <a:rPr lang="en-US" sz="2800" dirty="0" smtClean="0"/>
              <a:t> a </a:t>
            </a:r>
            <a:r>
              <a:rPr lang="en-US" sz="2800" dirty="0" err="1" smtClean="0"/>
              <a:t>fecundación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70" y="1600925"/>
            <a:ext cx="3266413" cy="41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Segmentación</a:t>
            </a:r>
            <a:r>
              <a:rPr lang="en-US" dirty="0" smtClean="0"/>
              <a:t>: Superficial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748454"/>
            <a:ext cx="4430570" cy="5692793"/>
          </a:xfrm>
        </p:spPr>
        <p:txBody>
          <a:bodyPr>
            <a:noAutofit/>
          </a:bodyPr>
          <a:lstStyle/>
          <a:p>
            <a:pPr lvl="0"/>
            <a:r>
              <a:rPr lang="en-US" sz="2400" dirty="0" err="1" smtClean="0"/>
              <a:t>vitelo</a:t>
            </a:r>
            <a:r>
              <a:rPr lang="en-US" sz="2400" dirty="0" smtClean="0"/>
              <a:t> </a:t>
            </a:r>
            <a:r>
              <a:rPr lang="en-US" sz="2400" dirty="0" err="1" smtClean="0"/>
              <a:t>centrolecítico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division </a:t>
            </a:r>
            <a:r>
              <a:rPr lang="en-US" sz="2400" dirty="0" err="1" smtClean="0"/>
              <a:t>sólo</a:t>
            </a:r>
            <a:r>
              <a:rPr lang="en-US" sz="2400" dirty="0" smtClean="0"/>
              <a:t> en la </a:t>
            </a:r>
            <a:r>
              <a:rPr lang="en-US" sz="2400" dirty="0" err="1" smtClean="0"/>
              <a:t>superficie</a:t>
            </a:r>
            <a:endParaRPr lang="en-US" sz="2400" dirty="0" smtClean="0"/>
          </a:p>
          <a:p>
            <a:pPr lvl="0"/>
            <a:r>
              <a:rPr lang="en-US" sz="2400" dirty="0" err="1" smtClean="0"/>
              <a:t>Sincitio</a:t>
            </a:r>
            <a:r>
              <a:rPr lang="en-US" sz="2400" dirty="0" smtClean="0"/>
              <a:t>: </a:t>
            </a:r>
            <a:r>
              <a:rPr lang="en-US" sz="2400" dirty="0" err="1" smtClean="0"/>
              <a:t>creado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/>
              <a:t> </a:t>
            </a:r>
            <a:r>
              <a:rPr lang="en-US" sz="2400" dirty="0" smtClean="0"/>
              <a:t>13 </a:t>
            </a:r>
            <a:r>
              <a:rPr lang="en-US" sz="2400" dirty="0" err="1" smtClean="0"/>
              <a:t>divisiones</a:t>
            </a:r>
            <a:r>
              <a:rPr lang="en-US" sz="2400" dirty="0" smtClean="0"/>
              <a:t> </a:t>
            </a:r>
            <a:r>
              <a:rPr lang="en-US" sz="2400" dirty="0" err="1" smtClean="0"/>
              <a:t>nucleares</a:t>
            </a:r>
            <a:r>
              <a:rPr lang="en-US" sz="2400" dirty="0" smtClean="0"/>
              <a:t> antes de la </a:t>
            </a:r>
            <a:r>
              <a:rPr lang="en-US" sz="2400" dirty="0" err="1" smtClean="0"/>
              <a:t>primera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endParaRPr lang="en-US" sz="2400" dirty="0" smtClean="0"/>
          </a:p>
          <a:p>
            <a:pPr lvl="0"/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r>
              <a:rPr lang="en-US" sz="2400" dirty="0" smtClean="0"/>
              <a:t> </a:t>
            </a:r>
            <a:r>
              <a:rPr lang="en-US" sz="2400" dirty="0" err="1" smtClean="0"/>
              <a:t>multinucleada</a:t>
            </a:r>
            <a:r>
              <a:rPr lang="en-US" sz="2400" dirty="0" smtClean="0"/>
              <a:t> y un solo </a:t>
            </a:r>
            <a:r>
              <a:rPr lang="en-US" sz="2400" dirty="0" err="1" smtClean="0"/>
              <a:t>citoplasma</a:t>
            </a:r>
            <a:endParaRPr lang="en-US" sz="2400" dirty="0" smtClean="0"/>
          </a:p>
          <a:p>
            <a:pPr lvl="0"/>
            <a:r>
              <a:rPr lang="en-US" sz="2400" dirty="0" smtClean="0"/>
              <a:t>Mitosis </a:t>
            </a:r>
            <a:r>
              <a:rPr lang="en-US" sz="2400" dirty="0" err="1" smtClean="0"/>
              <a:t>bifásica</a:t>
            </a:r>
            <a:endParaRPr lang="en-US" sz="2400" dirty="0" smtClean="0"/>
          </a:p>
          <a:p>
            <a:pPr lvl="0"/>
            <a:r>
              <a:rPr lang="en-US" sz="2400" dirty="0" smtClean="0"/>
              <a:t>9na </a:t>
            </a:r>
            <a:r>
              <a:rPr lang="en-US" sz="2400" dirty="0" err="1" smtClean="0"/>
              <a:t>div:Células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migran</a:t>
            </a:r>
            <a:r>
              <a:rPr lang="en-US" sz="2400" dirty="0" smtClean="0">
                <a:sym typeface="Wingdings"/>
              </a:rPr>
              <a:t> a polo posterior :</a:t>
            </a:r>
            <a:r>
              <a:rPr lang="en-US" sz="2400" dirty="0" err="1" smtClean="0">
                <a:sym typeface="Wingdings"/>
              </a:rPr>
              <a:t>Gametos</a:t>
            </a:r>
            <a:endParaRPr lang="en-US" sz="2400" dirty="0" smtClean="0">
              <a:sym typeface="Wingdings"/>
            </a:endParaRPr>
          </a:p>
          <a:p>
            <a:pPr lvl="0"/>
            <a:r>
              <a:rPr lang="en-US" sz="2400" dirty="0" err="1" smtClean="0">
                <a:sym typeface="Wingdings"/>
              </a:rPr>
              <a:t>Enérgidas</a:t>
            </a:r>
            <a:r>
              <a:rPr lang="en-US" sz="2400" dirty="0" smtClean="0">
                <a:sym typeface="Wingdings"/>
              </a:rPr>
              <a:t>: </a:t>
            </a:r>
            <a:r>
              <a:rPr lang="en-US" sz="2400" dirty="0" err="1" smtClean="0">
                <a:sym typeface="Wingdings"/>
              </a:rPr>
              <a:t>células</a:t>
            </a:r>
            <a:r>
              <a:rPr lang="en-US" sz="2400" dirty="0" smtClean="0">
                <a:sym typeface="Wingdings"/>
              </a:rPr>
              <a:t> y </a:t>
            </a:r>
            <a:r>
              <a:rPr lang="en-US" sz="2400" dirty="0" err="1" smtClean="0">
                <a:sym typeface="Wingdings"/>
              </a:rPr>
              <a:t>su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citoplasma</a:t>
            </a:r>
            <a:r>
              <a:rPr lang="en-US" sz="2400" dirty="0" smtClean="0">
                <a:sym typeface="Wingdings"/>
              </a:rPr>
              <a:t> en el </a:t>
            </a:r>
            <a:r>
              <a:rPr lang="en-US" sz="2400" dirty="0" err="1" smtClean="0">
                <a:sym typeface="Wingdings"/>
              </a:rPr>
              <a:t>sincitio</a:t>
            </a:r>
            <a:endParaRPr lang="en-US" sz="2400" dirty="0" smtClean="0">
              <a:sym typeface="Wingdings"/>
            </a:endParaRPr>
          </a:p>
          <a:p>
            <a:pPr lvl="0"/>
            <a:r>
              <a:rPr lang="en-US" sz="2400" dirty="0" err="1" smtClean="0">
                <a:sym typeface="Wingdings"/>
              </a:rPr>
              <a:t>Blastodermos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celular</a:t>
            </a:r>
            <a:r>
              <a:rPr lang="en-US" sz="2400" dirty="0" smtClean="0">
                <a:sym typeface="Wingdings"/>
              </a:rPr>
              <a:t>- </a:t>
            </a:r>
            <a:r>
              <a:rPr lang="en-US" sz="2400" dirty="0" err="1" smtClean="0">
                <a:sym typeface="Wingdings"/>
              </a:rPr>
              <a:t>membrana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invagina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7" y="686042"/>
            <a:ext cx="4639733" cy="31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2085" b="74815"/>
          <a:stretch/>
        </p:blipFill>
        <p:spPr>
          <a:xfrm>
            <a:off x="5060693" y="3826939"/>
            <a:ext cx="3727714" cy="172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67186"/>
          <a:stretch/>
        </p:blipFill>
        <p:spPr>
          <a:xfrm>
            <a:off x="4504266" y="5295957"/>
            <a:ext cx="4639733" cy="15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 blastula Transition: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845845"/>
            <a:ext cx="5277784" cy="5692793"/>
          </a:xfrm>
        </p:spPr>
        <p:txBody>
          <a:bodyPr>
            <a:noAutofit/>
          </a:bodyPr>
          <a:lstStyle/>
          <a:p>
            <a:pPr lvl="0"/>
            <a:r>
              <a:rPr lang="en-US" sz="2600" dirty="0" err="1" smtClean="0"/>
              <a:t>Ciclos</a:t>
            </a:r>
            <a:r>
              <a:rPr lang="en-US" sz="2600" dirty="0" smtClean="0"/>
              <a:t> 1-10: 8 </a:t>
            </a:r>
            <a:r>
              <a:rPr lang="en-US" sz="2600" dirty="0" err="1" smtClean="0"/>
              <a:t>minutos</a:t>
            </a:r>
            <a:endParaRPr lang="en-US" sz="2600" dirty="0" smtClean="0"/>
          </a:p>
          <a:p>
            <a:pPr lvl="0"/>
            <a:r>
              <a:rPr lang="en-US" sz="2600" dirty="0" err="1" smtClean="0"/>
              <a:t>Ciclos</a:t>
            </a:r>
            <a:r>
              <a:rPr lang="en-US" sz="2600" dirty="0" smtClean="0"/>
              <a:t> 13-14 hasta 2 </a:t>
            </a:r>
            <a:r>
              <a:rPr lang="en-US" sz="2600" dirty="0" err="1" smtClean="0"/>
              <a:t>horas</a:t>
            </a:r>
            <a:endParaRPr lang="en-US" sz="2600" dirty="0" smtClean="0"/>
          </a:p>
          <a:p>
            <a:pPr lvl="0"/>
            <a:r>
              <a:rPr lang="en-US" sz="2600" dirty="0"/>
              <a:t> </a:t>
            </a:r>
            <a:r>
              <a:rPr lang="en-US" sz="2600" dirty="0" smtClean="0"/>
              <a:t>reduce la </a:t>
            </a:r>
            <a:r>
              <a:rPr lang="en-US" sz="2600" dirty="0" err="1" smtClean="0"/>
              <a:t>velocidad</a:t>
            </a:r>
            <a:r>
              <a:rPr lang="en-US" sz="2600" dirty="0" smtClean="0"/>
              <a:t> de la mitosis</a:t>
            </a:r>
          </a:p>
          <a:p>
            <a:pPr lvl="0"/>
            <a:r>
              <a:rPr lang="en-US" sz="2600" dirty="0" err="1" smtClean="0"/>
              <a:t>Ocurre</a:t>
            </a:r>
            <a:r>
              <a:rPr lang="en-US" sz="2600" dirty="0" smtClean="0"/>
              <a:t> </a:t>
            </a:r>
            <a:r>
              <a:rPr lang="en-US" sz="2600" dirty="0" err="1" smtClean="0"/>
              <a:t>celularización</a:t>
            </a:r>
            <a:endParaRPr lang="en-US" sz="2600" dirty="0" smtClean="0"/>
          </a:p>
          <a:p>
            <a:pPr lvl="0"/>
            <a:r>
              <a:rPr lang="en-US" sz="2600" dirty="0" err="1" smtClean="0"/>
              <a:t>Transcripción</a:t>
            </a:r>
            <a:r>
              <a:rPr lang="en-US" sz="2600" dirty="0" smtClean="0"/>
              <a:t> de novo</a:t>
            </a:r>
          </a:p>
          <a:p>
            <a:pPr lvl="0"/>
            <a:r>
              <a:rPr lang="en-US" sz="2600" dirty="0" err="1" smtClean="0"/>
              <a:t>Transición</a:t>
            </a:r>
            <a:r>
              <a:rPr lang="en-US" sz="2600" dirty="0" smtClean="0"/>
              <a:t> maternal a </a:t>
            </a:r>
            <a:r>
              <a:rPr lang="en-US" sz="2600" dirty="0" err="1" smtClean="0"/>
              <a:t>cigoto</a:t>
            </a:r>
            <a:r>
              <a:rPr lang="en-US" sz="2600" dirty="0" smtClean="0"/>
              <a:t>:</a:t>
            </a:r>
          </a:p>
          <a:p>
            <a:pPr lvl="0"/>
            <a:r>
              <a:rPr lang="en-US" sz="2600" dirty="0" smtClean="0"/>
              <a:t>3 </a:t>
            </a:r>
            <a:r>
              <a:rPr lang="en-US" sz="2600" dirty="0" err="1" smtClean="0"/>
              <a:t>factores</a:t>
            </a:r>
            <a:endParaRPr lang="en-US" sz="2600" dirty="0" smtClean="0"/>
          </a:p>
          <a:p>
            <a:pPr lvl="0"/>
            <a:r>
              <a:rPr lang="en-US" sz="2600" dirty="0" err="1" smtClean="0"/>
              <a:t>Razón</a:t>
            </a:r>
            <a:r>
              <a:rPr lang="en-US" sz="2600" dirty="0" smtClean="0"/>
              <a:t> DNA/</a:t>
            </a:r>
            <a:r>
              <a:rPr lang="en-US" sz="2600" dirty="0" err="1" smtClean="0"/>
              <a:t>citoplasma</a:t>
            </a:r>
            <a:endParaRPr lang="en-US" sz="2600" dirty="0" smtClean="0"/>
          </a:p>
          <a:p>
            <a:pPr lvl="0"/>
            <a:r>
              <a:rPr lang="en-US" sz="2600" dirty="0" err="1" smtClean="0"/>
              <a:t>Smaug</a:t>
            </a:r>
            <a:r>
              <a:rPr lang="en-US" sz="2600" dirty="0" smtClean="0"/>
              <a:t> – </a:t>
            </a:r>
            <a:r>
              <a:rPr lang="en-US" sz="2600" dirty="0" err="1" smtClean="0"/>
              <a:t>liga</a:t>
            </a:r>
            <a:r>
              <a:rPr lang="en-US" sz="2600" dirty="0" smtClean="0"/>
              <a:t> RNA, </a:t>
            </a:r>
            <a:r>
              <a:rPr lang="en-US" sz="2600" dirty="0" err="1" smtClean="0"/>
              <a:t>reprime</a:t>
            </a:r>
            <a:r>
              <a:rPr lang="en-US" sz="2600" dirty="0" smtClean="0"/>
              <a:t> </a:t>
            </a:r>
            <a:r>
              <a:rPr lang="en-US" sz="2600" dirty="0" err="1" smtClean="0"/>
              <a:t>traducción</a:t>
            </a:r>
            <a:endParaRPr lang="en-US" sz="2600" dirty="0" smtClean="0"/>
          </a:p>
          <a:p>
            <a:pPr lvl="0"/>
            <a:r>
              <a:rPr lang="en-US" sz="2600" dirty="0" smtClean="0"/>
              <a:t>Zelda – factor de </a:t>
            </a:r>
            <a:r>
              <a:rPr lang="en-US" sz="2600" dirty="0" err="1" smtClean="0"/>
              <a:t>transcripción</a:t>
            </a:r>
            <a:r>
              <a:rPr lang="en-US" sz="2600" dirty="0" smtClean="0"/>
              <a:t> (Zn finger) maternal </a:t>
            </a:r>
            <a:r>
              <a:rPr lang="en-US" sz="2600" dirty="0" err="1" smtClean="0"/>
              <a:t>múltiples</a:t>
            </a:r>
            <a:r>
              <a:rPr lang="en-US" sz="2600" dirty="0" smtClean="0"/>
              <a:t> </a:t>
            </a:r>
            <a:r>
              <a:rPr lang="en-US" sz="2600" dirty="0" err="1" smtClean="0"/>
              <a:t>rutas</a:t>
            </a:r>
            <a:endParaRPr lang="en-US" sz="2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480" y="1823578"/>
            <a:ext cx="3747164" cy="5034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21627" y="2114545"/>
            <a:ext cx="4006868" cy="37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Grastrulación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786065"/>
            <a:ext cx="5549893" cy="5692793"/>
          </a:xfrm>
        </p:spPr>
        <p:txBody>
          <a:bodyPr>
            <a:normAutofit lnSpcReduction="10000"/>
          </a:bodyPr>
          <a:lstStyle/>
          <a:p>
            <a:pPr marL="560070" lvl="0" indent="-514350">
              <a:buAutoNum type="arabicPeriod"/>
            </a:pPr>
            <a:r>
              <a:rPr lang="en-US" sz="2800" dirty="0" err="1" smtClean="0"/>
              <a:t>Separar</a:t>
            </a:r>
            <a:r>
              <a:rPr lang="en-US" sz="2800" dirty="0" smtClean="0"/>
              <a:t> 3 </a:t>
            </a:r>
            <a:r>
              <a:rPr lang="en-US" sz="2800" dirty="0" err="1" smtClean="0"/>
              <a:t>capas</a:t>
            </a:r>
            <a:r>
              <a:rPr lang="en-US" sz="2800" dirty="0" smtClean="0"/>
              <a:t> </a:t>
            </a:r>
            <a:r>
              <a:rPr lang="en-US" sz="2800" dirty="0" err="1" smtClean="0"/>
              <a:t>germinales</a:t>
            </a:r>
            <a:endParaRPr lang="en-US" sz="2800" dirty="0" smtClean="0"/>
          </a:p>
          <a:p>
            <a:pPr marL="560070" lvl="0" indent="-514350">
              <a:buAutoNum type="arabicPeriod"/>
            </a:pPr>
            <a:r>
              <a:rPr lang="en-US" sz="2800" dirty="0" err="1" smtClean="0"/>
              <a:t>Surco</a:t>
            </a:r>
            <a:r>
              <a:rPr lang="en-US" sz="2800" dirty="0" smtClean="0"/>
              <a:t> ventral- </a:t>
            </a:r>
            <a:r>
              <a:rPr lang="en-US" sz="2800" dirty="0" err="1" smtClean="0"/>
              <a:t>doblez</a:t>
            </a:r>
            <a:r>
              <a:rPr lang="en-US" sz="2800" dirty="0" smtClean="0"/>
              <a:t> </a:t>
            </a:r>
            <a:r>
              <a:rPr lang="en-US" sz="2800" dirty="0" err="1" smtClean="0"/>
              <a:t>interno</a:t>
            </a:r>
            <a:r>
              <a:rPr lang="en-US" sz="2800" dirty="0" smtClean="0"/>
              <a:t> del </a:t>
            </a:r>
            <a:r>
              <a:rPr lang="en-US" sz="2800" dirty="0" err="1" smtClean="0"/>
              <a:t>mesod</a:t>
            </a:r>
            <a:r>
              <a:rPr lang="en-US" sz="2800" dirty="0" smtClean="0"/>
              <a:t>, forma el </a:t>
            </a:r>
            <a:r>
              <a:rPr lang="en-US" sz="2800" dirty="0" err="1" smtClean="0"/>
              <a:t>tubo</a:t>
            </a:r>
            <a:r>
              <a:rPr lang="en-US" sz="2800" dirty="0" smtClean="0"/>
              <a:t> ventral</a:t>
            </a:r>
          </a:p>
          <a:p>
            <a:pPr marL="560070" lvl="0" indent="-514350">
              <a:buAutoNum type="arabicPeriod"/>
            </a:pPr>
            <a:r>
              <a:rPr lang="en-US" sz="2800" dirty="0" err="1" smtClean="0"/>
              <a:t>Surco</a:t>
            </a:r>
            <a:r>
              <a:rPr lang="en-US" sz="2800" dirty="0" smtClean="0"/>
              <a:t> </a:t>
            </a:r>
            <a:r>
              <a:rPr lang="en-US" sz="2800" dirty="0" err="1" smtClean="0"/>
              <a:t>cefálico</a:t>
            </a:r>
            <a:r>
              <a:rPr lang="en-US" sz="2800" dirty="0" smtClean="0"/>
              <a:t>- </a:t>
            </a:r>
            <a:r>
              <a:rPr lang="en-US" sz="2800" dirty="0" err="1" smtClean="0"/>
              <a:t>endod</a:t>
            </a:r>
            <a:r>
              <a:rPr lang="en-US" sz="2800" dirty="0" smtClean="0"/>
              <a:t> </a:t>
            </a:r>
            <a:r>
              <a:rPr lang="en-US" sz="2800" dirty="0" err="1" smtClean="0"/>
              <a:t>invagina</a:t>
            </a:r>
            <a:r>
              <a:rPr lang="en-US" sz="2800" dirty="0" smtClean="0"/>
              <a:t> y forma </a:t>
            </a:r>
            <a:r>
              <a:rPr lang="en-US" sz="2800" dirty="0" err="1" smtClean="0"/>
              <a:t>sacos</a:t>
            </a:r>
            <a:r>
              <a:rPr lang="en-US" sz="2800" dirty="0" smtClean="0"/>
              <a:t> a ambos </a:t>
            </a:r>
            <a:r>
              <a:rPr lang="en-US" sz="2800" dirty="0" err="1" smtClean="0"/>
              <a:t>extremos</a:t>
            </a:r>
            <a:r>
              <a:rPr lang="en-US" sz="2800" dirty="0" smtClean="0"/>
              <a:t> del </a:t>
            </a:r>
            <a:r>
              <a:rPr lang="en-US" sz="2800" dirty="0" err="1" smtClean="0"/>
              <a:t>surco</a:t>
            </a:r>
            <a:r>
              <a:rPr lang="en-US" sz="2800" dirty="0" smtClean="0"/>
              <a:t> v, el </a:t>
            </a:r>
            <a:r>
              <a:rPr lang="en-US" sz="2800" dirty="0" err="1" smtClean="0"/>
              <a:t>embrión</a:t>
            </a:r>
            <a:r>
              <a:rPr lang="en-US" sz="2800" dirty="0" smtClean="0"/>
              <a:t> se </a:t>
            </a:r>
            <a:r>
              <a:rPr lang="en-US" sz="2800" dirty="0" err="1" smtClean="0"/>
              <a:t>dobla</a:t>
            </a:r>
            <a:r>
              <a:rPr lang="en-US" sz="2800" dirty="0" smtClean="0"/>
              <a:t>.</a:t>
            </a:r>
            <a:endParaRPr lang="en-US" sz="2800" dirty="0"/>
          </a:p>
          <a:p>
            <a:pPr marL="560070" lvl="0" indent="-514350">
              <a:buAutoNum type="arabicPeriod"/>
            </a:pPr>
            <a:r>
              <a:rPr lang="en-US" sz="2800" dirty="0" smtClean="0"/>
              <a:t>Banda germinal: </a:t>
            </a:r>
            <a:r>
              <a:rPr lang="en-US" sz="2800" dirty="0" err="1" smtClean="0"/>
              <a:t>convergencia</a:t>
            </a:r>
            <a:r>
              <a:rPr lang="en-US" sz="2800" dirty="0" smtClean="0"/>
              <a:t> y </a:t>
            </a:r>
            <a:r>
              <a:rPr lang="en-US" sz="2800" dirty="0" err="1" smtClean="0"/>
              <a:t>extensión</a:t>
            </a:r>
            <a:r>
              <a:rPr lang="en-US" sz="2800" dirty="0" smtClean="0"/>
              <a:t> del </a:t>
            </a:r>
            <a:r>
              <a:rPr lang="en-US" sz="2800" dirty="0" err="1" smtClean="0"/>
              <a:t>ecto</a:t>
            </a:r>
            <a:r>
              <a:rPr lang="en-US" sz="2800" dirty="0" smtClean="0"/>
              <a:t> y </a:t>
            </a:r>
            <a:r>
              <a:rPr lang="en-US" sz="2800" dirty="0" err="1" smtClean="0"/>
              <a:t>meso</a:t>
            </a:r>
            <a:endParaRPr lang="en-US" sz="2800" dirty="0" smtClean="0"/>
          </a:p>
          <a:p>
            <a:pPr marL="560070" lvl="0" indent="-514350">
              <a:buAutoNum type="arabicPeriod"/>
            </a:pPr>
            <a:r>
              <a:rPr lang="en-US" sz="2800" dirty="0" err="1" smtClean="0"/>
              <a:t>Cierre</a:t>
            </a:r>
            <a:r>
              <a:rPr lang="en-US" sz="2800" dirty="0" smtClean="0"/>
              <a:t> dorsal- </a:t>
            </a:r>
            <a:r>
              <a:rPr lang="en-US" sz="2800" dirty="0" err="1" smtClean="0"/>
              <a:t>unión</a:t>
            </a:r>
            <a:r>
              <a:rPr lang="en-US" sz="2800" dirty="0" smtClean="0"/>
              <a:t> de epidermis bilateral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24200" y="355877"/>
            <a:ext cx="3497808" cy="2972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80720" y="3779389"/>
            <a:ext cx="3184769" cy="297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Genética</a:t>
            </a:r>
            <a:r>
              <a:rPr lang="en-US" dirty="0" smtClean="0"/>
              <a:t> del Plan Corporal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" y="1057099"/>
            <a:ext cx="8926200" cy="569279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dirty="0" err="1" smtClean="0"/>
              <a:t>Morfógenos:Ejs</a:t>
            </a:r>
            <a:r>
              <a:rPr lang="en-US" sz="2800" dirty="0" smtClean="0"/>
              <a:t>: </a:t>
            </a:r>
            <a:r>
              <a:rPr lang="en-US" sz="2800" dirty="0" err="1" smtClean="0"/>
              <a:t>Bicoid</a:t>
            </a:r>
            <a:r>
              <a:rPr lang="en-US" sz="2800" dirty="0" smtClean="0"/>
              <a:t> y Dorsal</a:t>
            </a:r>
          </a:p>
          <a:p>
            <a:pPr lvl="1"/>
            <a:r>
              <a:rPr lang="en-US" sz="2800" dirty="0" err="1" smtClean="0"/>
              <a:t>Sus</a:t>
            </a:r>
            <a:r>
              <a:rPr lang="en-US" sz="2800" dirty="0" smtClean="0"/>
              <a:t> </a:t>
            </a:r>
            <a:r>
              <a:rPr lang="en-US" sz="2800" dirty="0" err="1" smtClean="0"/>
              <a:t>gradientes</a:t>
            </a:r>
            <a:r>
              <a:rPr lang="en-US" sz="2800" dirty="0" smtClean="0"/>
              <a:t> </a:t>
            </a:r>
            <a:r>
              <a:rPr lang="en-US" sz="2800" dirty="0" err="1" smtClean="0"/>
              <a:t>determinan</a:t>
            </a:r>
            <a:r>
              <a:rPr lang="en-US" sz="2800" dirty="0" smtClean="0"/>
              <a:t> </a:t>
            </a:r>
            <a:r>
              <a:rPr lang="en-US" sz="2800" dirty="0" err="1" smtClean="0"/>
              <a:t>células</a:t>
            </a:r>
            <a:r>
              <a:rPr lang="en-US" sz="2800" dirty="0" smtClean="0"/>
              <a:t> </a:t>
            </a:r>
            <a:r>
              <a:rPr lang="en-US" sz="2800" dirty="0" err="1" smtClean="0"/>
              <a:t>específicas</a:t>
            </a:r>
            <a:endParaRPr lang="en-US" sz="2800" dirty="0" smtClean="0"/>
          </a:p>
          <a:p>
            <a:pPr lvl="0"/>
            <a:r>
              <a:rPr lang="en-US" sz="2800" dirty="0" err="1" smtClean="0"/>
              <a:t>Orden</a:t>
            </a:r>
            <a:r>
              <a:rPr lang="en-US" sz="2800" dirty="0" smtClean="0"/>
              <a:t> temporal: </a:t>
            </a:r>
            <a:r>
              <a:rPr lang="en-US" sz="2800" dirty="0" err="1" smtClean="0"/>
              <a:t>para</a:t>
            </a:r>
            <a:r>
              <a:rPr lang="en-US" sz="2800" dirty="0" smtClean="0"/>
              <a:t> la </a:t>
            </a:r>
            <a:r>
              <a:rPr lang="en-US" sz="2800" dirty="0" err="1" smtClean="0"/>
              <a:t>transcripción</a:t>
            </a:r>
            <a:r>
              <a:rPr lang="en-US" sz="2800" dirty="0" smtClean="0"/>
              <a:t> de genes</a:t>
            </a:r>
          </a:p>
          <a:p>
            <a:pPr lvl="1"/>
            <a:r>
              <a:rPr lang="en-US" sz="2600" dirty="0" err="1" smtClean="0"/>
              <a:t>Productos</a:t>
            </a:r>
            <a:r>
              <a:rPr lang="en-US" sz="2600" dirty="0" smtClean="0"/>
              <a:t> de genes </a:t>
            </a:r>
            <a:r>
              <a:rPr lang="en-US" sz="2600" dirty="0" err="1" smtClean="0"/>
              <a:t>regulan</a:t>
            </a:r>
            <a:r>
              <a:rPr lang="en-US" sz="2600" dirty="0" smtClean="0"/>
              <a:t> a </a:t>
            </a:r>
            <a:r>
              <a:rPr lang="en-US" sz="2600" dirty="0" err="1" smtClean="0"/>
              <a:t>otros</a:t>
            </a:r>
            <a:r>
              <a:rPr lang="en-US" sz="2600" dirty="0" smtClean="0"/>
              <a:t>: </a:t>
            </a:r>
            <a:r>
              <a:rPr lang="en-US" sz="2600" dirty="0" err="1" smtClean="0"/>
              <a:t>cascada</a:t>
            </a:r>
            <a:endParaRPr lang="en-US" sz="2600" dirty="0" smtClean="0"/>
          </a:p>
          <a:p>
            <a:pPr lvl="0"/>
            <a:r>
              <a:rPr lang="en-US" sz="2800" dirty="0" err="1" smtClean="0"/>
              <a:t>Fronteras</a:t>
            </a:r>
            <a:r>
              <a:rPr lang="en-US" sz="2800" dirty="0" smtClean="0"/>
              <a:t> de </a:t>
            </a:r>
            <a:r>
              <a:rPr lang="en-US" sz="2800" dirty="0" err="1" smtClean="0"/>
              <a:t>expresión</a:t>
            </a:r>
            <a:r>
              <a:rPr lang="en-US" sz="2800" dirty="0" smtClean="0"/>
              <a:t> </a:t>
            </a:r>
            <a:r>
              <a:rPr lang="en-US" sz="2800" dirty="0" err="1" smtClean="0"/>
              <a:t>genética</a:t>
            </a:r>
            <a:r>
              <a:rPr lang="en-US" sz="2800" dirty="0" smtClean="0"/>
              <a:t> </a:t>
            </a:r>
            <a:r>
              <a:rPr lang="en-US" sz="2800" dirty="0" err="1" smtClean="0"/>
              <a:t>creadas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la </a:t>
            </a:r>
            <a:r>
              <a:rPr lang="en-US" sz="2800" dirty="0" err="1" smtClean="0"/>
              <a:t>interacción</a:t>
            </a:r>
            <a:r>
              <a:rPr lang="en-US" sz="2800" dirty="0" smtClean="0"/>
              <a:t> entre TF y </a:t>
            </a:r>
            <a:r>
              <a:rPr lang="en-US" sz="2800" dirty="0" err="1" smtClean="0"/>
              <a:t>sus</a:t>
            </a:r>
            <a:r>
              <a:rPr lang="en-US" sz="2800" dirty="0" smtClean="0"/>
              <a:t> </a:t>
            </a:r>
            <a:r>
              <a:rPr lang="en-US" sz="2800" dirty="0" err="1" smtClean="0"/>
              <a:t>blancos</a:t>
            </a:r>
            <a:endParaRPr lang="en-US" sz="2800" dirty="0" smtClean="0"/>
          </a:p>
          <a:p>
            <a:pPr lvl="0"/>
            <a:r>
              <a:rPr lang="en-US" sz="2800" dirty="0" smtClean="0"/>
              <a:t>Control </a:t>
            </a:r>
            <a:r>
              <a:rPr lang="en-US" sz="2800" dirty="0" err="1" smtClean="0"/>
              <a:t>traduccional</a:t>
            </a:r>
            <a:r>
              <a:rPr lang="en-US" sz="2800" dirty="0" smtClean="0"/>
              <a:t>: </a:t>
            </a:r>
            <a:r>
              <a:rPr lang="en-US" sz="2800" dirty="0" err="1" smtClean="0"/>
              <a:t>determinante</a:t>
            </a:r>
            <a:endParaRPr lang="en-US" sz="2800" dirty="0"/>
          </a:p>
          <a:p>
            <a:pPr lvl="1"/>
            <a:r>
              <a:rPr lang="en-US" sz="2600" dirty="0" smtClean="0"/>
              <a:t> </a:t>
            </a:r>
            <a:r>
              <a:rPr lang="en-US" sz="2600" dirty="0" err="1" smtClean="0"/>
              <a:t>localización</a:t>
            </a:r>
            <a:r>
              <a:rPr lang="en-US" sz="2600" dirty="0" smtClean="0"/>
              <a:t> de mRNAs </a:t>
            </a:r>
            <a:r>
              <a:rPr lang="en-US" sz="2600" dirty="0" err="1" smtClean="0"/>
              <a:t>determina</a:t>
            </a:r>
            <a:r>
              <a:rPr lang="en-US" sz="2600" dirty="0" smtClean="0"/>
              <a:t> </a:t>
            </a:r>
            <a:r>
              <a:rPr lang="en-US" sz="2600" dirty="0" err="1" smtClean="0"/>
              <a:t>patrones</a:t>
            </a:r>
            <a:r>
              <a:rPr lang="en-US" sz="2600" dirty="0" smtClean="0"/>
              <a:t> de </a:t>
            </a:r>
            <a:r>
              <a:rPr lang="en-US" sz="2600" dirty="0" err="1" smtClean="0"/>
              <a:t>expresión</a:t>
            </a:r>
            <a:endParaRPr lang="en-US" sz="2600" dirty="0" smtClean="0"/>
          </a:p>
          <a:p>
            <a:pPr lvl="0"/>
            <a:r>
              <a:rPr lang="en-US" sz="2800" smtClean="0"/>
              <a:t>Des                                                                                                                                                                                      tinos</a:t>
            </a:r>
            <a:r>
              <a:rPr lang="en-US" sz="2800" dirty="0" smtClean="0"/>
              <a:t> </a:t>
            </a:r>
            <a:r>
              <a:rPr lang="en-US" sz="2800" dirty="0" err="1" smtClean="0"/>
              <a:t>celulares</a:t>
            </a:r>
            <a:r>
              <a:rPr lang="en-US" sz="2800" dirty="0" smtClean="0"/>
              <a:t> </a:t>
            </a:r>
            <a:r>
              <a:rPr lang="en-US" sz="2800" dirty="0" err="1" smtClean="0"/>
              <a:t>individuales</a:t>
            </a:r>
            <a:r>
              <a:rPr lang="en-US" sz="2800" dirty="0" smtClean="0"/>
              <a:t> se </a:t>
            </a:r>
            <a:r>
              <a:rPr lang="en-US" sz="2800" dirty="0" err="1" smtClean="0"/>
              <a:t>determinan</a:t>
            </a:r>
            <a:r>
              <a:rPr lang="en-US" sz="2800" dirty="0" smtClean="0"/>
              <a:t> </a:t>
            </a:r>
            <a:r>
              <a:rPr lang="en-US" sz="2800" dirty="0" err="1" smtClean="0"/>
              <a:t>tarde</a:t>
            </a:r>
            <a:endParaRPr lang="en-US" sz="2800" dirty="0"/>
          </a:p>
          <a:p>
            <a:pPr lvl="1"/>
            <a:r>
              <a:rPr lang="en-US" sz="2600" dirty="0" err="1" smtClean="0"/>
              <a:t>primero</a:t>
            </a:r>
            <a:r>
              <a:rPr lang="en-US" sz="2600" dirty="0" smtClean="0"/>
              <a:t> </a:t>
            </a:r>
            <a:r>
              <a:rPr lang="en-US" sz="2600" dirty="0" err="1" smtClean="0"/>
              <a:t>división</a:t>
            </a:r>
            <a:r>
              <a:rPr lang="en-US" sz="2600" dirty="0" smtClean="0"/>
              <a:t> y </a:t>
            </a:r>
            <a:r>
              <a:rPr lang="en-US" sz="2600" dirty="0" err="1" smtClean="0"/>
              <a:t>subdivisión</a:t>
            </a:r>
            <a:r>
              <a:rPr lang="en-US" sz="2600" dirty="0" smtClean="0"/>
              <a:t> </a:t>
            </a:r>
            <a:r>
              <a:rPr lang="en-US" sz="2600" dirty="0" err="1" smtClean="0"/>
              <a:t>celular</a:t>
            </a:r>
            <a:r>
              <a:rPr lang="en-US" sz="2600" dirty="0" smtClean="0"/>
              <a:t> y </a:t>
            </a:r>
            <a:r>
              <a:rPr lang="en-US" sz="2600" dirty="0" err="1" smtClean="0"/>
              <a:t>luego</a:t>
            </a:r>
            <a:r>
              <a:rPr lang="en-US" sz="2600" dirty="0" smtClean="0"/>
              <a:t> </a:t>
            </a:r>
            <a:r>
              <a:rPr lang="en-US" sz="2600" dirty="0" err="1" smtClean="0"/>
              <a:t>destinos</a:t>
            </a:r>
            <a:r>
              <a:rPr lang="en-US" sz="2600" dirty="0" smtClean="0"/>
              <a:t> </a:t>
            </a:r>
            <a:r>
              <a:rPr lang="en-US" sz="2600" dirty="0" err="1" smtClean="0"/>
              <a:t>individuales</a:t>
            </a:r>
            <a:endParaRPr lang="en-US" sz="2600" dirty="0" smtClean="0"/>
          </a:p>
          <a:p>
            <a:pPr lvl="0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-2258008" y="51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Determinan</a:t>
            </a:r>
            <a:r>
              <a:rPr lang="en-US" dirty="0" smtClean="0"/>
              <a:t> el </a:t>
            </a:r>
            <a:r>
              <a:rPr lang="en-US" dirty="0" err="1" smtClean="0"/>
              <a:t>eje</a:t>
            </a:r>
            <a:r>
              <a:rPr lang="en-US" dirty="0" smtClean="0"/>
              <a:t> 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748454"/>
            <a:ext cx="4582798" cy="610954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err="1" smtClean="0"/>
              <a:t>Descubiertos</a:t>
            </a:r>
            <a:r>
              <a:rPr lang="en-US" dirty="0" smtClean="0"/>
              <a:t> en los 90’s</a:t>
            </a:r>
          </a:p>
          <a:p>
            <a:pPr lvl="0"/>
            <a:r>
              <a:rPr lang="en-US" dirty="0" smtClean="0"/>
              <a:t>Forward genetics:</a:t>
            </a:r>
          </a:p>
          <a:p>
            <a:pPr lvl="0"/>
            <a:r>
              <a:rPr lang="en-US" dirty="0" err="1" smtClean="0"/>
              <a:t>Cámara</a:t>
            </a:r>
            <a:r>
              <a:rPr lang="en-US" dirty="0" smtClean="0"/>
              <a:t> del </a:t>
            </a:r>
            <a:r>
              <a:rPr lang="en-US" dirty="0" err="1" smtClean="0"/>
              <a:t>huevo</a:t>
            </a:r>
            <a:r>
              <a:rPr lang="en-US" dirty="0" smtClean="0"/>
              <a:t>: </a:t>
            </a:r>
            <a:r>
              <a:rPr lang="en-US" dirty="0" err="1" smtClean="0"/>
              <a:t>huevo</a:t>
            </a:r>
            <a:r>
              <a:rPr lang="en-US" dirty="0" smtClean="0"/>
              <a:t> y </a:t>
            </a: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nodrizas</a:t>
            </a:r>
            <a:r>
              <a:rPr lang="en-US" dirty="0" smtClean="0"/>
              <a:t> </a:t>
            </a:r>
            <a:r>
              <a:rPr lang="en-US" dirty="0" err="1" smtClean="0"/>
              <a:t>interconectadas</a:t>
            </a:r>
            <a:endParaRPr lang="en-US" dirty="0" smtClean="0"/>
          </a:p>
          <a:p>
            <a:pPr lvl="0"/>
            <a:r>
              <a:rPr lang="en-US" dirty="0" err="1" smtClean="0"/>
              <a:t>Proveen</a:t>
            </a:r>
            <a:r>
              <a:rPr lang="en-US" dirty="0" smtClean="0"/>
              <a:t> </a:t>
            </a:r>
            <a:r>
              <a:rPr lang="en-US" dirty="0" err="1" smtClean="0"/>
              <a:t>población</a:t>
            </a:r>
            <a:r>
              <a:rPr lang="en-US" dirty="0" smtClean="0"/>
              <a:t> de mRNAs </a:t>
            </a:r>
            <a:r>
              <a:rPr lang="en-US" dirty="0" err="1" smtClean="0"/>
              <a:t>maternales</a:t>
            </a:r>
            <a:r>
              <a:rPr lang="en-US" dirty="0" smtClean="0"/>
              <a:t> al </a:t>
            </a:r>
            <a:r>
              <a:rPr lang="en-US" dirty="0" err="1" smtClean="0"/>
              <a:t>huevo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/>
              <a:t>g</a:t>
            </a:r>
            <a:r>
              <a:rPr lang="en-US" dirty="0" err="1" smtClean="0"/>
              <a:t>urken</a:t>
            </a:r>
            <a:r>
              <a:rPr lang="en-US" dirty="0" smtClean="0"/>
              <a:t> mRNA – </a:t>
            </a:r>
            <a:r>
              <a:rPr lang="en-US" dirty="0" err="1" smtClean="0"/>
              <a:t>pasa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nodrizas</a:t>
            </a:r>
            <a:r>
              <a:rPr lang="en-US" dirty="0" smtClean="0"/>
              <a:t> al egg</a:t>
            </a:r>
          </a:p>
          <a:p>
            <a:pPr lvl="0"/>
            <a:r>
              <a:rPr lang="en-US" dirty="0" smtClean="0"/>
              <a:t>Torpedo – Receptor de </a:t>
            </a:r>
            <a:r>
              <a:rPr lang="en-US" dirty="0" err="1"/>
              <a:t>G</a:t>
            </a:r>
            <a:r>
              <a:rPr lang="en-US" dirty="0" err="1" smtClean="0"/>
              <a:t>urken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posteriorización</a:t>
            </a:r>
            <a:r>
              <a:rPr lang="en-US" dirty="0" smtClean="0">
                <a:sym typeface="Wingdings"/>
              </a:rPr>
              <a:t> </a:t>
            </a:r>
            <a:endParaRPr lang="en-US" dirty="0">
              <a:sym typeface="Wingdings"/>
            </a:endParaRPr>
          </a:p>
          <a:p>
            <a:pPr lvl="0"/>
            <a:r>
              <a:rPr lang="en-US" dirty="0" smtClean="0">
                <a:sym typeface="Wingdings"/>
              </a:rPr>
              <a:t>X + Par1Citoesqueleto: </a:t>
            </a:r>
            <a:r>
              <a:rPr lang="en-US" dirty="0" err="1" smtClean="0">
                <a:sym typeface="Wingdings"/>
              </a:rPr>
              <a:t>Kinesina</a:t>
            </a:r>
            <a:r>
              <a:rPr lang="en-US" dirty="0" smtClean="0">
                <a:sym typeface="Wingdings"/>
              </a:rPr>
              <a:t>(+) y </a:t>
            </a:r>
            <a:r>
              <a:rPr lang="en-US" dirty="0" err="1" smtClean="0">
                <a:sym typeface="Wingdings"/>
              </a:rPr>
              <a:t>Dineina</a:t>
            </a:r>
            <a:r>
              <a:rPr lang="en-US" dirty="0" smtClean="0">
                <a:sym typeface="Wingdings"/>
              </a:rPr>
              <a:t>(-)</a:t>
            </a:r>
          </a:p>
          <a:p>
            <a:pPr lvl="0"/>
            <a:r>
              <a:rPr lang="en-US" dirty="0" err="1">
                <a:sym typeface="Wingdings"/>
              </a:rPr>
              <a:t>o</a:t>
            </a:r>
            <a:r>
              <a:rPr lang="en-US" dirty="0" err="1" smtClean="0">
                <a:sym typeface="Wingdings"/>
              </a:rPr>
              <a:t>skar</a:t>
            </a:r>
            <a:r>
              <a:rPr lang="en-US" dirty="0" smtClean="0">
                <a:sym typeface="Wingdings"/>
              </a:rPr>
              <a:t> mRNA(+)  Oskar + Par1=</a:t>
            </a:r>
            <a:r>
              <a:rPr lang="en-US" dirty="0" err="1" smtClean="0">
                <a:sym typeface="Wingdings"/>
              </a:rPr>
              <a:t>posteriorización</a:t>
            </a:r>
            <a:r>
              <a:rPr lang="en-US" dirty="0" smtClean="0">
                <a:sym typeface="Wingdings"/>
              </a:rPr>
              <a:t> del </a:t>
            </a:r>
            <a:r>
              <a:rPr lang="en-US" dirty="0" err="1" smtClean="0">
                <a:sym typeface="Wingdings"/>
              </a:rPr>
              <a:t>citoplasma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para</a:t>
            </a:r>
            <a:r>
              <a:rPr lang="en-US" dirty="0" smtClean="0">
                <a:sym typeface="Wingdings"/>
              </a:rPr>
              <a:t> abdomen y </a:t>
            </a:r>
            <a:r>
              <a:rPr lang="en-US" dirty="0" err="1" smtClean="0">
                <a:sym typeface="Wingdings"/>
              </a:rPr>
              <a:t>celulas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germinales</a:t>
            </a:r>
            <a:endParaRPr lang="en-US" dirty="0" smtClean="0">
              <a:sym typeface="Wingdings"/>
            </a:endParaRPr>
          </a:p>
          <a:p>
            <a:pPr lvl="0"/>
            <a:r>
              <a:rPr lang="en-US" dirty="0" err="1" smtClean="0">
                <a:sym typeface="Wingdings"/>
              </a:rPr>
              <a:t>Otros</a:t>
            </a:r>
            <a:r>
              <a:rPr lang="en-US" dirty="0" smtClean="0">
                <a:sym typeface="Wingdings"/>
              </a:rPr>
              <a:t> mRNAs:</a:t>
            </a:r>
          </a:p>
          <a:p>
            <a:pPr lvl="0"/>
            <a:r>
              <a:rPr lang="en-US" dirty="0" err="1" smtClean="0">
                <a:sym typeface="Wingdings"/>
              </a:rPr>
              <a:t>bicoid</a:t>
            </a:r>
            <a:r>
              <a:rPr lang="en-US" dirty="0" smtClean="0">
                <a:sym typeface="Wingdings"/>
              </a:rPr>
              <a:t>- (-)</a:t>
            </a:r>
          </a:p>
          <a:p>
            <a:pPr lvl="0"/>
            <a:r>
              <a:rPr lang="en-US" dirty="0" err="1">
                <a:sym typeface="Wingdings"/>
              </a:rPr>
              <a:t>n</a:t>
            </a:r>
            <a:r>
              <a:rPr lang="en-US" dirty="0" err="1" smtClean="0">
                <a:sym typeface="Wingdings"/>
              </a:rPr>
              <a:t>anos</a:t>
            </a:r>
            <a:r>
              <a:rPr lang="en-US" dirty="0" smtClean="0">
                <a:sym typeface="Wingdings"/>
              </a:rPr>
              <a:t>- (+)</a:t>
            </a:r>
          </a:p>
          <a:p>
            <a:pPr lvl="0"/>
            <a:r>
              <a:rPr lang="en-US" dirty="0" smtClean="0">
                <a:sym typeface="Wingdings"/>
              </a:rPr>
              <a:t>Ambos imp </a:t>
            </a:r>
            <a:r>
              <a:rPr lang="en-US" dirty="0" err="1" smtClean="0">
                <a:sym typeface="Wingdings"/>
              </a:rPr>
              <a:t>para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determinación</a:t>
            </a:r>
            <a:r>
              <a:rPr lang="en-US" dirty="0" smtClean="0">
                <a:sym typeface="Wingdings"/>
              </a:rPr>
              <a:t> de la </a:t>
            </a:r>
            <a:r>
              <a:rPr lang="en-US" dirty="0" err="1" smtClean="0">
                <a:sym typeface="Wingdings"/>
              </a:rPr>
              <a:t>polaridad</a:t>
            </a:r>
            <a:r>
              <a:rPr lang="en-US" dirty="0" smtClean="0">
                <a:sym typeface="Wingdings"/>
              </a:rPr>
              <a:t> AP</a:t>
            </a:r>
            <a:endParaRPr lang="en-US" dirty="0" smtClean="0"/>
          </a:p>
          <a:p>
            <a:pPr marL="45720" lv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551" y="1260315"/>
            <a:ext cx="4552449" cy="2550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54941"/>
          <a:stretch/>
        </p:blipFill>
        <p:spPr>
          <a:xfrm>
            <a:off x="4656494" y="4276322"/>
            <a:ext cx="4487506" cy="25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3128</TotalTime>
  <Words>2055</Words>
  <Application>Microsoft Macintosh PowerPoint</Application>
  <PresentationFormat>On-screen Show (4:3)</PresentationFormat>
  <Paragraphs>381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Mangal</vt:lpstr>
      <vt:lpstr>Wingdings</vt:lpstr>
      <vt:lpstr>Arial</vt:lpstr>
      <vt:lpstr>Perspective</vt:lpstr>
      <vt:lpstr>Especificación de Ejes en Drosophila-Cap 6</vt:lpstr>
      <vt:lpstr>Introducción</vt:lpstr>
      <vt:lpstr>Fecundación en Drosophila</vt:lpstr>
      <vt:lpstr>Desarrollo temprano en Drosophila</vt:lpstr>
      <vt:lpstr>Segmentación: Superficial</vt:lpstr>
      <vt:lpstr>Mid blastula Transition:</vt:lpstr>
      <vt:lpstr>Grastrulación</vt:lpstr>
      <vt:lpstr>Genética del Plan Corporal</vt:lpstr>
      <vt:lpstr>Genes que Determinan el eje AP</vt:lpstr>
      <vt:lpstr>Genes que Determinan el eje AP</vt:lpstr>
      <vt:lpstr>Genes que Determinan el eje DV</vt:lpstr>
      <vt:lpstr>Segmentacion y Plan corporal AP</vt:lpstr>
      <vt:lpstr>Segmentacion y Plan corporal AP</vt:lpstr>
      <vt:lpstr>Segmentacion Plan corporal AP</vt:lpstr>
      <vt:lpstr>Resumen</vt:lpstr>
      <vt:lpstr>PowerPoint Presentation</vt:lpstr>
      <vt:lpstr>PowerPoint Presentation</vt:lpstr>
      <vt:lpstr>Resúmen y ejemplos:</vt:lpstr>
      <vt:lpstr>Resumen y Ejemplos</vt:lpstr>
      <vt:lpstr>Resumen y Ejemplos</vt:lpstr>
      <vt:lpstr>Resumen y Ejemplos</vt:lpstr>
      <vt:lpstr>PowerPoint Presentation</vt:lpstr>
      <vt:lpstr>Resumen y Ejemplos</vt:lpstr>
      <vt:lpstr>PowerPoint Presentation</vt:lpstr>
      <vt:lpstr>PowerPoint Presentation</vt:lpstr>
      <vt:lpstr>PowerPoint Presentation</vt:lpstr>
      <vt:lpstr>Resumen y Ejemplos</vt:lpstr>
      <vt:lpstr>PowerPoint Presentation</vt:lpstr>
      <vt:lpstr>Resumen y Ejemplos</vt:lpstr>
      <vt:lpstr>Resumen y Ejemplos</vt:lpstr>
      <vt:lpstr>Resumen y Ejemplos</vt:lpstr>
      <vt:lpstr>Resumen y Ejemplos</vt:lpstr>
      <vt:lpstr>Resumen y Ejemplos</vt:lpstr>
      <vt:lpstr>Resumen y Ejemplos</vt:lpstr>
      <vt:lpstr>Resumen y Ejemplos</vt:lpstr>
      <vt:lpstr>Resumen y Ejemplos</vt:lpstr>
      <vt:lpstr>Resumen y Ejemplos</vt:lpstr>
      <vt:lpstr>Resumen y Ejemplos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Segmentación</dc:title>
  <dc:creator>José Carde</dc:creator>
  <cp:lastModifiedBy>Microsoft Office User</cp:lastModifiedBy>
  <cp:revision>131</cp:revision>
  <dcterms:created xsi:type="dcterms:W3CDTF">2014-04-07T03:30:16Z</dcterms:created>
  <dcterms:modified xsi:type="dcterms:W3CDTF">2018-05-28T21:49:14Z</dcterms:modified>
</cp:coreProperties>
</file>