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300" r:id="rId8"/>
    <p:sldId id="261" r:id="rId9"/>
    <p:sldId id="284" r:id="rId10"/>
    <p:sldId id="289" r:id="rId11"/>
    <p:sldId id="283" r:id="rId12"/>
    <p:sldId id="288" r:id="rId13"/>
    <p:sldId id="285" r:id="rId14"/>
    <p:sldId id="290" r:id="rId15"/>
    <p:sldId id="291" r:id="rId16"/>
    <p:sldId id="286" r:id="rId17"/>
    <p:sldId id="262" r:id="rId18"/>
    <p:sldId id="263" r:id="rId19"/>
    <p:sldId id="264" r:id="rId20"/>
    <p:sldId id="265" r:id="rId21"/>
    <p:sldId id="266" r:id="rId22"/>
    <p:sldId id="269" r:id="rId23"/>
    <p:sldId id="267" r:id="rId24"/>
    <p:sldId id="270" r:id="rId25"/>
    <p:sldId id="268" r:id="rId26"/>
    <p:sldId id="292" r:id="rId27"/>
    <p:sldId id="287" r:id="rId28"/>
    <p:sldId id="271" r:id="rId29"/>
    <p:sldId id="272" r:id="rId30"/>
    <p:sldId id="293" r:id="rId31"/>
    <p:sldId id="294" r:id="rId32"/>
    <p:sldId id="295" r:id="rId33"/>
    <p:sldId id="296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/>
    <p:restoredTop sz="94595"/>
  </p:normalViewPr>
  <p:slideViewPr>
    <p:cSldViewPr snapToGrid="0" snapToObjects="1">
      <p:cViewPr varScale="1">
        <p:scale>
          <a:sx n="89" d="100"/>
          <a:sy n="89" d="100"/>
        </p:scale>
        <p:origin x="3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5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8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6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3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5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9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0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0665B-B72A-624F-B834-1A1839D9DA02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35335-EB3F-3C47-A190-B66CED1EF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8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diethylstilbestrol.umwblogs.org/the-des-story-should-remind-u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prhsj.rcm.upr.edu/index.php/prhsj/article/viewFile/1070/71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s://www.ncbi.nlm.nih.gov/pmc/articles/PMC2556932/pdf/ehp0108-000895.pdf" TargetMode="External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jpeg"/><Relationship Id="rId12" Type="http://schemas.openxmlformats.org/officeDocument/2006/relationships/image" Target="../media/image41.png"/><Relationship Id="rId13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eg"/><Relationship Id="rId9" Type="http://schemas.openxmlformats.org/officeDocument/2006/relationships/image" Target="../media/image38.png"/><Relationship Id="rId10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hyperlink" Target="https://www.ncbi.nlm.nih.gov/pmc/articles/PMC4737249/pdf/BDRC-105-140.pdf" TargetMode="Externa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49437"/>
            <a:ext cx="7390780" cy="415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1616" y="66915"/>
            <a:ext cx="4000939" cy="1470025"/>
          </a:xfrm>
        </p:spPr>
        <p:txBody>
          <a:bodyPr/>
          <a:lstStyle/>
          <a:p>
            <a:r>
              <a:rPr lang="en-US" dirty="0" err="1" smtClean="0"/>
              <a:t>Teratogénesis</a:t>
            </a:r>
            <a:r>
              <a:rPr lang="en-US" dirty="0" smtClean="0"/>
              <a:t> e EDCs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5528" y="5506629"/>
            <a:ext cx="4738472" cy="13513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JA </a:t>
            </a:r>
            <a:r>
              <a:rPr lang="en-US" dirty="0" err="1" smtClean="0"/>
              <a:t>Cardé</a:t>
            </a:r>
            <a:r>
              <a:rPr lang="en-US" dirty="0" smtClean="0"/>
              <a:t>, PhD</a:t>
            </a:r>
          </a:p>
          <a:p>
            <a:r>
              <a:rPr lang="en-US" dirty="0" err="1" smtClean="0"/>
              <a:t>Biol</a:t>
            </a:r>
            <a:r>
              <a:rPr lang="en-US" dirty="0" smtClean="0"/>
              <a:t> 3019 –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n-US" dirty="0" err="1" smtClean="0"/>
              <a:t>UPRAg</a:t>
            </a:r>
            <a:endParaRPr lang="en-US" dirty="0" smtClean="0"/>
          </a:p>
          <a:p>
            <a:r>
              <a:rPr lang="en-US" dirty="0" smtClean="0"/>
              <a:t>Mayo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49237"/>
            <a:ext cx="27940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49237"/>
            <a:ext cx="3683000" cy="168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65103"/>
            <a:ext cx="3311809" cy="10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74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Teratogénesis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4409111" cy="5378608"/>
          </a:xfrm>
        </p:spPr>
        <p:txBody>
          <a:bodyPr>
            <a:normAutofit/>
          </a:bodyPr>
          <a:lstStyle/>
          <a:p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endParaRPr lang="en-US" dirty="0" smtClean="0"/>
          </a:p>
          <a:p>
            <a:r>
              <a:rPr lang="en-US" dirty="0" err="1" smtClean="0"/>
              <a:t>Xenopus</a:t>
            </a:r>
            <a:r>
              <a:rPr lang="en-US" dirty="0" smtClean="0"/>
              <a:t> y </a:t>
            </a:r>
            <a:r>
              <a:rPr lang="en-US" dirty="0" err="1" smtClean="0"/>
              <a:t>Danio</a:t>
            </a:r>
            <a:r>
              <a:rPr lang="en-US" dirty="0" smtClean="0"/>
              <a:t> </a:t>
            </a:r>
            <a:r>
              <a:rPr lang="en-US" dirty="0" err="1" smtClean="0"/>
              <a:t>reiro</a:t>
            </a:r>
            <a:r>
              <a:rPr lang="en-US" dirty="0" smtClean="0"/>
              <a:t> (</a:t>
            </a:r>
            <a:r>
              <a:rPr lang="en-US" dirty="0" err="1" smtClean="0"/>
              <a:t>Zebrafish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Mucha</a:t>
            </a:r>
            <a:r>
              <a:rPr lang="en-US" dirty="0" smtClean="0"/>
              <a:t> </a:t>
            </a:r>
            <a:r>
              <a:rPr lang="en-US" dirty="0" err="1" smtClean="0"/>
              <a:t>progenie</a:t>
            </a:r>
            <a:endParaRPr lang="en-US" dirty="0" smtClean="0"/>
          </a:p>
          <a:p>
            <a:r>
              <a:rPr lang="en-US" dirty="0" err="1" smtClean="0"/>
              <a:t>Grandes</a:t>
            </a:r>
            <a:endParaRPr lang="en-US" dirty="0" smtClean="0"/>
          </a:p>
          <a:p>
            <a:r>
              <a:rPr lang="en-US" dirty="0" err="1" smtClean="0"/>
              <a:t>Trasparentes</a:t>
            </a:r>
            <a:endParaRPr lang="en-US" dirty="0" smtClean="0"/>
          </a:p>
          <a:p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r>
              <a:rPr lang="en-US" dirty="0" err="1" smtClean="0"/>
              <a:t>corto</a:t>
            </a:r>
            <a:r>
              <a:rPr lang="en-US" dirty="0" smtClean="0"/>
              <a:t> y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estudiado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7" t="5899" r="32524" b="3802"/>
          <a:stretch/>
        </p:blipFill>
        <p:spPr>
          <a:xfrm>
            <a:off x="4585346" y="741708"/>
            <a:ext cx="4558654" cy="36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Alcohol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6"/>
            <a:ext cx="8229600" cy="571574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_tradnl" dirty="0"/>
              <a:t>Alcohol como teratógeno </a:t>
            </a:r>
            <a:r>
              <a:rPr lang="es-ES_tradnl" dirty="0" smtClean="0"/>
              <a:t>–</a:t>
            </a:r>
          </a:p>
          <a:p>
            <a:pPr lvl="1"/>
            <a:r>
              <a:rPr lang="es-ES_tradnl" dirty="0" smtClean="0"/>
              <a:t>el </a:t>
            </a:r>
            <a:r>
              <a:rPr lang="es-ES_tradnl" dirty="0"/>
              <a:t>mas devastador en términos de la frecuencia de sus efectos y el costo social</a:t>
            </a:r>
            <a:endParaRPr lang="en-US" sz="4000" dirty="0"/>
          </a:p>
          <a:p>
            <a:pPr lvl="1"/>
            <a:r>
              <a:rPr lang="es-ES_tradnl" dirty="0"/>
              <a:t>Síndrome feto-Alcohol – microcefalia, defectos del paladar y nariz</a:t>
            </a:r>
            <a:endParaRPr lang="en-US" sz="4000" dirty="0"/>
          </a:p>
          <a:p>
            <a:pPr lvl="1"/>
            <a:r>
              <a:rPr lang="es-ES_tradnl" dirty="0" smtClean="0"/>
              <a:t>pobre </a:t>
            </a:r>
            <a:r>
              <a:rPr lang="es-ES_tradnl" dirty="0"/>
              <a:t>migración celular de neuronas y </a:t>
            </a:r>
            <a:r>
              <a:rPr lang="es-ES_tradnl" dirty="0" err="1"/>
              <a:t>gliales</a:t>
            </a:r>
            <a:endParaRPr lang="en-US" sz="4000" dirty="0"/>
          </a:p>
          <a:p>
            <a:pPr lvl="1"/>
            <a:r>
              <a:rPr lang="es-ES_tradnl" dirty="0" smtClean="0"/>
              <a:t>1 </a:t>
            </a:r>
            <a:r>
              <a:rPr lang="es-ES_tradnl" dirty="0"/>
              <a:t>en 650 en EU, IQ de 68, </a:t>
            </a:r>
            <a:endParaRPr lang="en-US" sz="4000" dirty="0"/>
          </a:p>
          <a:p>
            <a:pPr lvl="0"/>
            <a:r>
              <a:rPr lang="es-ES_tradnl" dirty="0"/>
              <a:t>	</a:t>
            </a:r>
            <a:r>
              <a:rPr lang="es-ES_tradnl" dirty="0" smtClean="0"/>
              <a:t>da</a:t>
            </a:r>
            <a:r>
              <a:rPr lang="en-US" dirty="0" err="1" smtClean="0"/>
              <a:t>ñ</a:t>
            </a:r>
            <a:r>
              <a:rPr lang="es-ES_tradnl" dirty="0" smtClean="0"/>
              <a:t>os </a:t>
            </a:r>
            <a:r>
              <a:rPr lang="es-ES_tradnl" dirty="0"/>
              <a:t>depende del metabolismo de la madre y del periodo del embarazo, pero en promedio</a:t>
            </a:r>
            <a:endParaRPr lang="en-US" sz="4400" dirty="0"/>
          </a:p>
          <a:p>
            <a:pPr lvl="0"/>
            <a:r>
              <a:rPr lang="es-ES_tradnl" dirty="0"/>
              <a:t>	</a:t>
            </a:r>
            <a:r>
              <a:rPr lang="es-ES_tradnl" dirty="0">
                <a:solidFill>
                  <a:srgbClr val="FF0000"/>
                </a:solidFill>
              </a:rPr>
              <a:t>un solo evento de dos tragos en un embarazo es suficiente para perdida de neuronas fetales</a:t>
            </a:r>
            <a:endParaRPr lang="en-US" sz="4400" dirty="0">
              <a:solidFill>
                <a:srgbClr val="FF0000"/>
              </a:solidFill>
            </a:endParaRPr>
          </a:p>
          <a:p>
            <a:pPr lvl="0"/>
            <a:r>
              <a:rPr lang="es-ES_tradnl" dirty="0">
                <a:solidFill>
                  <a:srgbClr val="FF0000"/>
                </a:solidFill>
              </a:rPr>
              <a:t>	un trago </a:t>
            </a:r>
            <a:r>
              <a:rPr lang="es-ES_tradnl" dirty="0" smtClean="0">
                <a:solidFill>
                  <a:srgbClr val="FF0000"/>
                </a:solidFill>
              </a:rPr>
              <a:t>12= </a:t>
            </a:r>
            <a:r>
              <a:rPr lang="es-ES_tradnl" dirty="0">
                <a:solidFill>
                  <a:srgbClr val="FF0000"/>
                </a:solidFill>
              </a:rPr>
              <a:t>oz cerveza, 5 oz vino, 1.5 oz </a:t>
            </a:r>
            <a:r>
              <a:rPr lang="es-ES_tradnl" dirty="0" err="1">
                <a:solidFill>
                  <a:srgbClr val="FF0000"/>
                </a:solidFill>
              </a:rPr>
              <a:t>hard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 smtClean="0">
                <a:solidFill>
                  <a:srgbClr val="FF0000"/>
                </a:solidFill>
              </a:rPr>
              <a:t>liquor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08" r="9195"/>
          <a:stretch/>
        </p:blipFill>
        <p:spPr>
          <a:xfrm>
            <a:off x="370873" y="910943"/>
            <a:ext cx="4349336" cy="2995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58" y="2408778"/>
            <a:ext cx="4131586" cy="440427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02"/>
            <a:ext cx="8229600" cy="635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Sindrome</a:t>
            </a:r>
            <a:r>
              <a:rPr lang="en-US" dirty="0" smtClean="0"/>
              <a:t> </a:t>
            </a:r>
            <a:r>
              <a:rPr lang="en-US" dirty="0" err="1" smtClean="0"/>
              <a:t>Feto</a:t>
            </a:r>
            <a:r>
              <a:rPr lang="en-US" dirty="0" smtClean="0"/>
              <a:t>-Alcohol (FASD)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7402"/>
            <a:ext cx="8229600" cy="635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Sindrome</a:t>
            </a:r>
            <a:r>
              <a:rPr lang="en-US" dirty="0" smtClean="0"/>
              <a:t> </a:t>
            </a:r>
            <a:r>
              <a:rPr lang="en-US" dirty="0" err="1" smtClean="0"/>
              <a:t>Feto</a:t>
            </a:r>
            <a:r>
              <a:rPr lang="en-US" dirty="0" smtClean="0"/>
              <a:t>-Alcohol (FASD)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2088" y="2292555"/>
            <a:ext cx="364011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Inhibición</a:t>
            </a:r>
            <a:r>
              <a:rPr lang="en-US" dirty="0" smtClean="0"/>
              <a:t> de la </a:t>
            </a:r>
            <a:r>
              <a:rPr lang="en-US" dirty="0" err="1" smtClean="0"/>
              <a:t>adhesión</a:t>
            </a:r>
            <a:r>
              <a:rPr lang="en-US" dirty="0" smtClean="0"/>
              <a:t> </a:t>
            </a:r>
            <a:r>
              <a:rPr lang="en-US" dirty="0" err="1" smtClean="0"/>
              <a:t>mediada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L1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7mM  </a:t>
            </a:r>
            <a:r>
              <a:rPr lang="en-US" dirty="0" smtClean="0"/>
              <a:t>alcohol , </a:t>
            </a:r>
            <a:r>
              <a:rPr lang="en-US" b="1" dirty="0" smtClean="0">
                <a:solidFill>
                  <a:srgbClr val="FF0000"/>
                </a:solidFill>
              </a:rPr>
              <a:t>1 solo </a:t>
            </a:r>
            <a:r>
              <a:rPr lang="en-US" b="1" dirty="0" err="1" smtClean="0">
                <a:solidFill>
                  <a:srgbClr val="FF0000"/>
                </a:solidFill>
              </a:rPr>
              <a:t>trago</a:t>
            </a:r>
            <a:r>
              <a:rPr lang="en-US" dirty="0" smtClean="0"/>
              <a:t>, </a:t>
            </a:r>
            <a:r>
              <a:rPr lang="en-US" dirty="0" err="1" smtClean="0"/>
              <a:t>bloquea</a:t>
            </a:r>
            <a:r>
              <a:rPr lang="en-US" dirty="0" smtClean="0"/>
              <a:t> la </a:t>
            </a:r>
            <a:r>
              <a:rPr lang="en-US" dirty="0" err="1" smtClean="0"/>
              <a:t>función</a:t>
            </a:r>
            <a:r>
              <a:rPr lang="en-US" dirty="0" smtClean="0"/>
              <a:t> </a:t>
            </a:r>
            <a:r>
              <a:rPr lang="en-US" dirty="0" err="1" smtClean="0"/>
              <a:t>adhesión</a:t>
            </a:r>
            <a:r>
              <a:rPr lang="en-US" dirty="0" smtClean="0"/>
              <a:t> </a:t>
            </a:r>
            <a:r>
              <a:rPr lang="en-US" i="1" dirty="0" smtClean="0"/>
              <a:t>in vitro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72088" y="3872183"/>
            <a:ext cx="364011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Mutaciones</a:t>
            </a:r>
            <a:r>
              <a:rPr lang="en-US" dirty="0" smtClean="0"/>
              <a:t> del gen L1 en </a:t>
            </a:r>
            <a:r>
              <a:rPr lang="en-US" dirty="0" err="1" smtClean="0"/>
              <a:t>humanos</a:t>
            </a:r>
            <a:r>
              <a:rPr lang="en-US" dirty="0" smtClean="0"/>
              <a:t> </a:t>
            </a:r>
            <a:r>
              <a:rPr lang="en-US" dirty="0" err="1" smtClean="0"/>
              <a:t>causa</a:t>
            </a:r>
            <a:r>
              <a:rPr lang="en-US" dirty="0" smtClean="0"/>
              <a:t> </a:t>
            </a:r>
            <a:r>
              <a:rPr lang="en-US" dirty="0" err="1" smtClean="0"/>
              <a:t>s</a:t>
            </a:r>
            <a:r>
              <a:rPr lang="en-US" dirty="0" err="1" smtClean="0"/>
              <a:t>í</a:t>
            </a:r>
            <a:r>
              <a:rPr lang="en-US" dirty="0" err="1" smtClean="0"/>
              <a:t>ndrome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retardación</a:t>
            </a:r>
            <a:r>
              <a:rPr lang="en-US" dirty="0" smtClean="0"/>
              <a:t> mental y </a:t>
            </a:r>
            <a:r>
              <a:rPr lang="en-US" dirty="0" err="1" smtClean="0"/>
              <a:t>malformaciones</a:t>
            </a:r>
            <a:r>
              <a:rPr lang="en-US" dirty="0" smtClean="0"/>
              <a:t> </a:t>
            </a:r>
            <a:r>
              <a:rPr lang="en-US" dirty="0" err="1" smtClean="0"/>
              <a:t>similares</a:t>
            </a:r>
            <a:r>
              <a:rPr lang="en-US" dirty="0" smtClean="0"/>
              <a:t>  a FAS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82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Acido</a:t>
            </a:r>
            <a:r>
              <a:rPr lang="en-US" dirty="0" smtClean="0"/>
              <a:t> </a:t>
            </a:r>
            <a:r>
              <a:rPr lang="en-US" dirty="0" err="1" smtClean="0"/>
              <a:t>Retinoico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s-ES_tradnl" dirty="0" smtClean="0"/>
              <a:t>13 </a:t>
            </a:r>
            <a:r>
              <a:rPr lang="es-ES_tradnl" dirty="0" err="1"/>
              <a:t>cis</a:t>
            </a:r>
            <a:r>
              <a:rPr lang="es-ES_tradnl" dirty="0"/>
              <a:t> </a:t>
            </a:r>
            <a:r>
              <a:rPr lang="es-ES_tradnl" dirty="0" err="1"/>
              <a:t>retinol</a:t>
            </a:r>
            <a:r>
              <a:rPr lang="es-ES_tradnl" dirty="0"/>
              <a:t> - Acido Retinoico – </a:t>
            </a:r>
            <a:endParaRPr lang="es-ES_tradnl" dirty="0" smtClean="0"/>
          </a:p>
          <a:p>
            <a:pPr lvl="1"/>
            <a:r>
              <a:rPr lang="es-ES_tradnl" dirty="0" smtClean="0"/>
              <a:t>Derivado </a:t>
            </a:r>
            <a:r>
              <a:rPr lang="es-ES_tradnl" dirty="0"/>
              <a:t>de vitamina A – </a:t>
            </a:r>
            <a:r>
              <a:rPr lang="es-ES_tradnl" dirty="0" smtClean="0"/>
              <a:t>importante </a:t>
            </a:r>
            <a:r>
              <a:rPr lang="es-ES_tradnl" dirty="0"/>
              <a:t>especificando eje anteroposterior, </a:t>
            </a:r>
            <a:r>
              <a:rPr lang="es-ES_tradnl" dirty="0" smtClean="0"/>
              <a:t>formación de mandíbulas</a:t>
            </a:r>
            <a:r>
              <a:rPr lang="es-ES_tradnl" dirty="0"/>
              <a:t>, y corazón </a:t>
            </a:r>
            <a:r>
              <a:rPr lang="es-ES_tradnl" dirty="0" smtClean="0"/>
              <a:t>en mamíferos</a:t>
            </a:r>
            <a:endParaRPr lang="en-US" dirty="0"/>
          </a:p>
          <a:p>
            <a:pPr lvl="1"/>
            <a:r>
              <a:rPr lang="es-ES_tradnl" dirty="0" smtClean="0"/>
              <a:t>Desde 1982 usado </a:t>
            </a:r>
            <a:r>
              <a:rPr lang="es-ES_tradnl" dirty="0"/>
              <a:t>para acné, </a:t>
            </a:r>
            <a:endParaRPr lang="es-ES_tradnl" dirty="0" smtClean="0"/>
          </a:p>
          <a:p>
            <a:pPr lvl="1"/>
            <a:r>
              <a:rPr lang="es-ES_tradnl" dirty="0" smtClean="0"/>
              <a:t>Usado por mujeres embarazadas y</a:t>
            </a:r>
            <a:r>
              <a:rPr lang="is-IS" dirty="0" smtClean="0"/>
              <a:t>…</a:t>
            </a:r>
            <a:endParaRPr lang="es-ES_tradnl" dirty="0"/>
          </a:p>
          <a:p>
            <a:pPr lvl="1"/>
            <a:r>
              <a:rPr lang="es-ES_tradnl" dirty="0" smtClean="0"/>
              <a:t>asociado </a:t>
            </a:r>
            <a:r>
              <a:rPr lang="es-ES_tradnl" dirty="0"/>
              <a:t>a anormalidades, sin oídos, mandíbulas, paladar hendido, arco aórtico,  timo, </a:t>
            </a:r>
            <a:r>
              <a:rPr lang="es-ES_tradnl" dirty="0" smtClean="0"/>
              <a:t>SNC…</a:t>
            </a:r>
            <a:endParaRPr lang="en-US" dirty="0"/>
          </a:p>
          <a:p>
            <a:pPr lvl="1"/>
            <a:r>
              <a:rPr lang="es-ES_tradnl" dirty="0"/>
              <a:t>Dosis externa altas a mujeres embarazadas, activa  </a:t>
            </a:r>
            <a:r>
              <a:rPr lang="es-ES_tradnl" dirty="0" err="1"/>
              <a:t>feedback</a:t>
            </a:r>
            <a:r>
              <a:rPr lang="es-ES_tradnl" dirty="0"/>
              <a:t> negativo y no se produce el endógeno</a:t>
            </a:r>
            <a:r>
              <a:rPr lang="es-ES_tradnl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Otros</a:t>
            </a:r>
            <a:r>
              <a:rPr lang="en-US" dirty="0" smtClean="0"/>
              <a:t>: </a:t>
            </a:r>
            <a:r>
              <a:rPr lang="en-US" dirty="0" err="1" smtClean="0"/>
              <a:t>Patógenos</a:t>
            </a:r>
            <a:r>
              <a:rPr lang="en-US" dirty="0" smtClean="0"/>
              <a:t>, </a:t>
            </a:r>
            <a:r>
              <a:rPr lang="en-US" dirty="0" err="1" smtClean="0"/>
              <a:t>Metales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s-ES_tradnl" dirty="0"/>
              <a:t>Patógenos;</a:t>
            </a:r>
            <a:endParaRPr lang="en-US" dirty="0"/>
          </a:p>
          <a:p>
            <a:pPr lvl="1"/>
            <a:r>
              <a:rPr lang="en-US" dirty="0" smtClean="0"/>
              <a:t>R</a:t>
            </a:r>
            <a:r>
              <a:rPr lang="es-ES_tradnl" dirty="0" err="1" smtClean="0"/>
              <a:t>ubella</a:t>
            </a:r>
            <a:endParaRPr lang="en-US" dirty="0"/>
          </a:p>
          <a:p>
            <a:pPr lvl="1"/>
            <a:r>
              <a:rPr lang="en-US" dirty="0" smtClean="0"/>
              <a:t>C</a:t>
            </a:r>
            <a:r>
              <a:rPr lang="es-ES_tradnl" dirty="0" err="1" smtClean="0"/>
              <a:t>itomegalovirus</a:t>
            </a:r>
            <a:endParaRPr lang="en-US" dirty="0"/>
          </a:p>
          <a:p>
            <a:pPr lvl="1"/>
            <a:r>
              <a:rPr lang="es-ES_tradnl" dirty="0" smtClean="0"/>
              <a:t>toxoplasma</a:t>
            </a:r>
            <a:endParaRPr lang="en-US" dirty="0"/>
          </a:p>
          <a:p>
            <a:pPr lvl="0"/>
            <a:r>
              <a:rPr lang="es-ES_tradnl" dirty="0"/>
              <a:t>Metales: sistema nervioso:  zinc, mercurio, plomo: </a:t>
            </a:r>
            <a:endParaRPr lang="en-US" dirty="0"/>
          </a:p>
          <a:p>
            <a:pPr lvl="1"/>
            <a:r>
              <a:rPr lang="es-ES_tradnl" dirty="0" smtClean="0"/>
              <a:t>1956 </a:t>
            </a:r>
            <a:r>
              <a:rPr lang="es-ES_tradnl" dirty="0"/>
              <a:t>en </a:t>
            </a:r>
            <a:r>
              <a:rPr lang="es-ES_tradnl" dirty="0" smtClean="0"/>
              <a:t>Japón, Hg, cerebro y ojos deficientes</a:t>
            </a:r>
            <a:endParaRPr lang="en-US" dirty="0"/>
          </a:p>
          <a:p>
            <a:pPr lvl="1"/>
            <a:r>
              <a:rPr lang="es-ES_tradnl" dirty="0" smtClean="0"/>
              <a:t>1955 </a:t>
            </a:r>
            <a:r>
              <a:rPr lang="es-ES_tradnl" dirty="0"/>
              <a:t>prohibido en Europa </a:t>
            </a:r>
            <a:r>
              <a:rPr lang="es-ES_tradnl" dirty="0" smtClean="0"/>
              <a:t>Pb en pinturas</a:t>
            </a:r>
            <a:endParaRPr lang="es-ES_tradnl" dirty="0"/>
          </a:p>
          <a:p>
            <a:pPr lvl="1"/>
            <a:r>
              <a:rPr lang="es-ES_tradnl" dirty="0"/>
              <a:t>E</a:t>
            </a:r>
            <a:r>
              <a:rPr lang="es-ES_tradnl" dirty="0" smtClean="0"/>
              <a:t>n EU </a:t>
            </a:r>
            <a:r>
              <a:rPr lang="es-ES_tradnl" dirty="0"/>
              <a:t>1977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Endocrine Disrupting Chemicals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608941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ES_tradnl" dirty="0" err="1"/>
              <a:t>EDCs</a:t>
            </a:r>
            <a:r>
              <a:rPr lang="es-ES_tradnl" dirty="0"/>
              <a:t>:  químicos alteradores del sistema endocrino</a:t>
            </a:r>
            <a:endParaRPr lang="en-US" dirty="0"/>
          </a:p>
          <a:p>
            <a:pPr lvl="0"/>
            <a:r>
              <a:rPr lang="es-ES_tradnl" dirty="0"/>
              <a:t>Efectos no teratógenos, no son obvios, si hormonales, endocrinos o asociados (fisiológicos)</a:t>
            </a:r>
            <a:endParaRPr lang="en-US" dirty="0"/>
          </a:p>
          <a:p>
            <a:pPr lvl="0"/>
            <a:r>
              <a:rPr lang="es-ES_tradnl" dirty="0"/>
              <a:t>4 </a:t>
            </a:r>
            <a:r>
              <a:rPr lang="es-ES_tradnl" dirty="0" smtClean="0"/>
              <a:t>rutas:</a:t>
            </a:r>
            <a:endParaRPr lang="en-US" dirty="0" smtClean="0"/>
          </a:p>
          <a:p>
            <a:pPr lvl="1"/>
            <a:r>
              <a:rPr lang="es-ES_tradnl" sz="3600" dirty="0" smtClean="0"/>
              <a:t>Mimetizan </a:t>
            </a:r>
            <a:r>
              <a:rPr lang="es-ES_tradnl" sz="3600" dirty="0"/>
              <a:t>el efecto de la hormona natural </a:t>
            </a:r>
          </a:p>
          <a:p>
            <a:pPr lvl="2"/>
            <a:r>
              <a:rPr lang="es-ES_tradnl" dirty="0" smtClean="0"/>
              <a:t>DES </a:t>
            </a:r>
            <a:r>
              <a:rPr lang="es-ES_tradnl" dirty="0"/>
              <a:t>paradigmático </a:t>
            </a:r>
            <a:r>
              <a:rPr lang="es-ES_tradnl" dirty="0" smtClean="0"/>
              <a:t>ejemplo</a:t>
            </a:r>
            <a:endParaRPr lang="en-US" dirty="0" smtClean="0"/>
          </a:p>
          <a:p>
            <a:pPr lvl="1"/>
            <a:r>
              <a:rPr lang="es-ES_tradnl" sz="3600" dirty="0" smtClean="0"/>
              <a:t>Actúan como antagonistas del compuesto natural  </a:t>
            </a:r>
            <a:endParaRPr lang="en-US" sz="3600" dirty="0"/>
          </a:p>
          <a:p>
            <a:pPr lvl="2"/>
            <a:r>
              <a:rPr lang="es-ES_tradnl" dirty="0" smtClean="0"/>
              <a:t>DDE</a:t>
            </a:r>
            <a:r>
              <a:rPr lang="es-ES_tradnl" dirty="0"/>
              <a:t>, liga receptor de testosterona pero sin sus efectos, PLT la testosterona normal no </a:t>
            </a:r>
            <a:r>
              <a:rPr lang="es-ES_tradnl" dirty="0" smtClean="0"/>
              <a:t>actúa</a:t>
            </a:r>
            <a:endParaRPr lang="en-US" dirty="0"/>
          </a:p>
          <a:p>
            <a:pPr lvl="1"/>
            <a:r>
              <a:rPr lang="es-ES_tradnl" sz="3600" dirty="0" smtClean="0"/>
              <a:t>Afectar </a:t>
            </a:r>
            <a:r>
              <a:rPr lang="es-ES_tradnl" sz="3600" dirty="0"/>
              <a:t>la síntesis, transporte, eliminación de una hormona en el cuerpo, </a:t>
            </a:r>
            <a:endParaRPr lang="en-US" sz="3600" dirty="0"/>
          </a:p>
          <a:p>
            <a:pPr lvl="2"/>
            <a:r>
              <a:rPr lang="es-ES_tradnl" dirty="0" err="1" smtClean="0"/>
              <a:t>Atrazina</a:t>
            </a:r>
            <a:r>
              <a:rPr lang="es-ES_tradnl" dirty="0" smtClean="0"/>
              <a:t> </a:t>
            </a:r>
            <a:r>
              <a:rPr lang="es-ES_tradnl" dirty="0"/>
              <a:t>– herbicida que eleva la síntesis de E2, lo q pueden convertir testículos en ovarios</a:t>
            </a:r>
            <a:endParaRPr lang="en-US" dirty="0"/>
          </a:p>
          <a:p>
            <a:pPr lvl="2"/>
            <a:r>
              <a:rPr lang="es-ES_tradnl" dirty="0" err="1" smtClean="0"/>
              <a:t>PCBs</a:t>
            </a:r>
            <a:r>
              <a:rPr lang="es-ES_tradnl" dirty="0" smtClean="0"/>
              <a:t> </a:t>
            </a:r>
            <a:r>
              <a:rPr lang="es-ES_tradnl" dirty="0"/>
              <a:t>– interfiere con la eliminación y degradación de las hormonas tiroideas</a:t>
            </a:r>
            <a:endParaRPr lang="en-US" dirty="0"/>
          </a:p>
          <a:p>
            <a:pPr lvl="1"/>
            <a:r>
              <a:rPr lang="es-ES_tradnl" sz="4000" dirty="0" smtClean="0"/>
              <a:t>Sensibilizar </a:t>
            </a:r>
            <a:r>
              <a:rPr lang="es-ES_tradnl" sz="4000" dirty="0"/>
              <a:t>el tejido a hormonas </a:t>
            </a:r>
            <a:r>
              <a:rPr lang="es-ES_tradnl" sz="4000" dirty="0" smtClean="0"/>
              <a:t>tardías</a:t>
            </a:r>
            <a:endParaRPr lang="es-ES_tradnl" dirty="0"/>
          </a:p>
          <a:p>
            <a:pPr lvl="2"/>
            <a:r>
              <a:rPr lang="es-ES_tradnl" dirty="0" err="1" smtClean="0"/>
              <a:t>Bisfenol</a:t>
            </a:r>
            <a:r>
              <a:rPr lang="es-ES_tradnl" dirty="0" smtClean="0"/>
              <a:t> </a:t>
            </a:r>
            <a:r>
              <a:rPr lang="es-ES_tradnl" dirty="0"/>
              <a:t>A, hace el tejido mamario mas sensitivo a las </a:t>
            </a:r>
            <a:r>
              <a:rPr lang="es-ES_tradnl" dirty="0" smtClean="0"/>
              <a:t>hormonas </a:t>
            </a:r>
            <a:r>
              <a:rPr lang="es-ES_tradnl" dirty="0"/>
              <a:t>en la pubertad.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6"/>
            <a:ext cx="8358188" cy="5875102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s-ES_tradnl" dirty="0"/>
              <a:t>Problemas con los </a:t>
            </a:r>
            <a:r>
              <a:rPr lang="es-ES_tradnl" dirty="0" err="1"/>
              <a:t>EDCs</a:t>
            </a:r>
            <a:endParaRPr lang="en-US" dirty="0"/>
          </a:p>
          <a:p>
            <a:pPr lvl="0"/>
            <a:r>
              <a:rPr lang="es-ES_tradnl" dirty="0"/>
              <a:t>1. Sus efectos patológicos no son </a:t>
            </a:r>
            <a:r>
              <a:rPr lang="es-ES_tradnl" dirty="0" smtClean="0"/>
              <a:t>visiblemente congénitos, </a:t>
            </a:r>
            <a:r>
              <a:rPr lang="es-ES_tradnl" dirty="0"/>
              <a:t>sino en la adultez</a:t>
            </a:r>
            <a:endParaRPr lang="en-US" dirty="0"/>
          </a:p>
          <a:p>
            <a:pPr lvl="0"/>
            <a:r>
              <a:rPr lang="es-ES_tradnl" dirty="0"/>
              <a:t>2. Se manifiestan mas fisiológicamente que anatómicamente</a:t>
            </a:r>
            <a:endParaRPr lang="en-US" dirty="0"/>
          </a:p>
          <a:p>
            <a:pPr lvl="0"/>
            <a:r>
              <a:rPr lang="es-ES_tradnl" dirty="0"/>
              <a:t>3. No son solo algunos pocos malos afectando solo a mujeres embarazadas, están en todos lados y afectan a todos (latas, resinas, botellas, plásticos, pesticidas, herbicidas, campos, vaquerías, …)</a:t>
            </a:r>
            <a:endParaRPr lang="en-US" dirty="0"/>
          </a:p>
          <a:p>
            <a:pPr lvl="0"/>
            <a:r>
              <a:rPr lang="es-ES_tradnl" dirty="0"/>
              <a:t>4. Exposición a múltiples </a:t>
            </a:r>
            <a:r>
              <a:rPr lang="es-ES_tradnl" dirty="0" err="1"/>
              <a:t>EDCs</a:t>
            </a:r>
            <a:r>
              <a:rPr lang="es-ES_tradnl" dirty="0"/>
              <a:t>, no solo uno</a:t>
            </a:r>
            <a:r>
              <a:rPr lang="es-ES_tradnl" dirty="0" smtClean="0"/>
              <a:t>… sinergismo</a:t>
            </a:r>
            <a:endParaRPr lang="en-US" dirty="0"/>
          </a:p>
          <a:p>
            <a:pPr lvl="0"/>
            <a:r>
              <a:rPr lang="es-ES_tradnl" dirty="0"/>
              <a:t>5. Dosis moderadas (</a:t>
            </a:r>
            <a:r>
              <a:rPr lang="es-ES_tradnl" dirty="0" smtClean="0"/>
              <a:t>que </a:t>
            </a:r>
            <a:r>
              <a:rPr lang="es-ES_tradnl" dirty="0"/>
              <a:t>no activan el </a:t>
            </a:r>
            <a:r>
              <a:rPr lang="es-ES_tradnl" dirty="0" err="1"/>
              <a:t>feedback</a:t>
            </a:r>
            <a:r>
              <a:rPr lang="es-ES_tradnl" dirty="0"/>
              <a:t> negativo) hacen mas </a:t>
            </a:r>
            <a:r>
              <a:rPr lang="es-ES_tradnl" dirty="0" smtClean="0"/>
              <a:t>daño </a:t>
            </a:r>
            <a:r>
              <a:rPr lang="es-ES_tradnl" dirty="0"/>
              <a:t>que dosis altas que </a:t>
            </a:r>
            <a:r>
              <a:rPr lang="es-ES_tradnl" dirty="0" smtClean="0"/>
              <a:t>si lo </a:t>
            </a:r>
            <a:r>
              <a:rPr lang="es-ES_tradnl" dirty="0" smtClean="0"/>
              <a:t>activan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Objetivos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distintos</a:t>
            </a:r>
            <a:r>
              <a:rPr lang="en-US" dirty="0" smtClean="0"/>
              <a:t> </a:t>
            </a:r>
            <a:r>
              <a:rPr lang="en-US" dirty="0" err="1" smtClean="0"/>
              <a:t>agentes</a:t>
            </a:r>
            <a:r>
              <a:rPr lang="en-US" dirty="0" smtClean="0"/>
              <a:t> </a:t>
            </a:r>
            <a:r>
              <a:rPr lang="en-US" dirty="0" err="1" smtClean="0"/>
              <a:t>teratogénicos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Asociarlos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mecanismos</a:t>
            </a:r>
            <a:r>
              <a:rPr lang="en-US" dirty="0" smtClean="0"/>
              <a:t> de </a:t>
            </a:r>
            <a:r>
              <a:rPr lang="en-US" dirty="0" err="1" smtClean="0"/>
              <a:t>desarrollo</a:t>
            </a:r>
            <a:r>
              <a:rPr lang="en-US" dirty="0" smtClean="0"/>
              <a:t>  y </a:t>
            </a:r>
            <a:r>
              <a:rPr lang="en-US" dirty="0" err="1" smtClean="0"/>
              <a:t>condiciones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EDCs - 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64" y="577541"/>
            <a:ext cx="5409978" cy="5783177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DES – mujeres embarazadas para evitar abortos y a ganado para acelerar su crecimiento</a:t>
            </a:r>
            <a:endParaRPr lang="en-US" dirty="0"/>
          </a:p>
          <a:p>
            <a:r>
              <a:rPr lang="es-ES_tradnl" dirty="0"/>
              <a:t>- 1947-</a:t>
            </a:r>
            <a:r>
              <a:rPr lang="es-ES_tradnl" dirty="0" smtClean="0"/>
              <a:t>1971 </a:t>
            </a:r>
            <a:endParaRPr lang="en-US" dirty="0"/>
          </a:p>
          <a:p>
            <a:pPr lvl="0"/>
            <a:r>
              <a:rPr lang="es-ES_tradnl" dirty="0"/>
              <a:t>cáncer, desarrollo de gónadas y tracto </a:t>
            </a:r>
            <a:r>
              <a:rPr lang="es-ES_tradnl" dirty="0" smtClean="0"/>
              <a:t>reproductivo</a:t>
            </a:r>
            <a:endParaRPr lang="es-ES_tradnl" dirty="0"/>
          </a:p>
          <a:p>
            <a:pPr lvl="0"/>
            <a:r>
              <a:rPr lang="es-ES_tradnl" dirty="0" smtClean="0"/>
              <a:t>Represión </a:t>
            </a:r>
            <a:r>
              <a:rPr lang="es-ES_tradnl" dirty="0"/>
              <a:t>de </a:t>
            </a:r>
            <a:r>
              <a:rPr lang="es-ES_tradnl" dirty="0" err="1"/>
              <a:t>Hoxa</a:t>
            </a:r>
            <a:r>
              <a:rPr lang="es-ES_tradnl" dirty="0"/>
              <a:t> 10 y </a:t>
            </a:r>
            <a:r>
              <a:rPr lang="es-ES_tradnl" dirty="0" err="1"/>
              <a:t>Wnts</a:t>
            </a:r>
            <a:r>
              <a:rPr lang="es-ES_tradnl" dirty="0"/>
              <a:t>.</a:t>
            </a:r>
            <a:r>
              <a:rPr lang="es-ES_tradnl" dirty="0" smtClean="0"/>
              <a:t>.</a:t>
            </a:r>
            <a:endParaRPr lang="en-US" dirty="0"/>
          </a:p>
          <a:p>
            <a:pPr lvl="0"/>
            <a:r>
              <a:rPr lang="en-US" dirty="0" smtClean="0"/>
              <a:t>Carne de 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86" y="1074393"/>
            <a:ext cx="3682043" cy="2107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514" y="3306488"/>
            <a:ext cx="3985486" cy="3551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28598"/>
            <a:ext cx="6944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http://diethylstilbestrol.umwblogs.org/the-des-story-should-remind-us/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73" y="2037426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99" r="15847"/>
          <a:stretch/>
        </p:blipFill>
        <p:spPr>
          <a:xfrm>
            <a:off x="4675254" y="663043"/>
            <a:ext cx="4180757" cy="3685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635" y="978075"/>
            <a:ext cx="4225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DES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Apaga</a:t>
            </a:r>
            <a:r>
              <a:rPr lang="en-US" sz="2400" dirty="0" smtClean="0"/>
              <a:t> los </a:t>
            </a:r>
            <a:r>
              <a:rPr lang="en-US" sz="2400" dirty="0" err="1" smtClean="0"/>
              <a:t>hox</a:t>
            </a:r>
            <a:r>
              <a:rPr lang="en-US" sz="2400" dirty="0" smtClean="0"/>
              <a:t> en el </a:t>
            </a:r>
            <a:r>
              <a:rPr lang="en-US" sz="2400" dirty="0" err="1" smtClean="0"/>
              <a:t>oviducto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Comparable con KO de ER </a:t>
            </a:r>
            <a:r>
              <a:rPr lang="en-US" sz="2400" dirty="0" smtClean="0"/>
              <a:t>Alfa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Cancer </a:t>
            </a:r>
            <a:r>
              <a:rPr lang="en-US" sz="2400" dirty="0" err="1" smtClean="0"/>
              <a:t>testiculo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Obesdidad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8" y="4349021"/>
            <a:ext cx="4440064" cy="22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Morfogenesis</a:t>
            </a:r>
            <a:r>
              <a:rPr lang="en-US" dirty="0" smtClean="0"/>
              <a:t> de </a:t>
            </a:r>
            <a:r>
              <a:rPr lang="en-US" dirty="0" err="1" smtClean="0"/>
              <a:t>Mullerian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06" y="663042"/>
            <a:ext cx="6473097" cy="4854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72" y="5460953"/>
            <a:ext cx="878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Desregulación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morofogéneisde</a:t>
            </a:r>
            <a:r>
              <a:rPr lang="en-US" sz="2000" dirty="0" smtClean="0"/>
              <a:t> </a:t>
            </a:r>
            <a:r>
              <a:rPr lang="en-US" sz="2000" dirty="0" err="1" smtClean="0"/>
              <a:t>Mullerian</a:t>
            </a:r>
            <a:r>
              <a:rPr lang="en-US" sz="2000" dirty="0" smtClean="0"/>
              <a:t> Ducts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DES </a:t>
            </a:r>
            <a:r>
              <a:rPr lang="en-US" sz="2000" dirty="0" err="1" smtClean="0"/>
              <a:t>bloquea</a:t>
            </a:r>
            <a:r>
              <a:rPr lang="en-US" sz="2000" dirty="0" smtClean="0"/>
              <a:t> via ER  a Wnt7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Hoxas</a:t>
            </a:r>
            <a:r>
              <a:rPr lang="en-US" sz="2000" dirty="0" smtClean="0"/>
              <a:t> no se </a:t>
            </a:r>
            <a:r>
              <a:rPr lang="en-US" sz="2000" dirty="0" err="1" smtClean="0"/>
              <a:t>expresan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Desorganización</a:t>
            </a:r>
            <a:r>
              <a:rPr lang="en-US" sz="2000" dirty="0" smtClean="0"/>
              <a:t> de la  </a:t>
            </a:r>
            <a:r>
              <a:rPr lang="en-US" sz="2000" dirty="0" err="1" smtClean="0"/>
              <a:t>mesenquima</a:t>
            </a:r>
            <a:r>
              <a:rPr lang="en-US" sz="2000" dirty="0" smtClean="0"/>
              <a:t> en la genitalia  </a:t>
            </a:r>
            <a:r>
              <a:rPr lang="en-US" sz="2000" dirty="0" err="1" smtClean="0"/>
              <a:t>femenina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 en </a:t>
            </a:r>
            <a:r>
              <a:rPr lang="en-US" dirty="0" err="1" smtClean="0"/>
              <a:t>tracto</a:t>
            </a:r>
            <a:r>
              <a:rPr lang="en-US" dirty="0" smtClean="0"/>
              <a:t> </a:t>
            </a:r>
            <a:r>
              <a:rPr lang="en-US" dirty="0" err="1" smtClean="0"/>
              <a:t>reprodutivo</a:t>
            </a:r>
            <a:r>
              <a:rPr lang="en-US" dirty="0" smtClean="0"/>
              <a:t> </a:t>
            </a:r>
            <a:r>
              <a:rPr lang="en-US" dirty="0" err="1" smtClean="0"/>
              <a:t>femenino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711507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918" y="5697675"/>
            <a:ext cx="39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Expresion</a:t>
            </a:r>
            <a:r>
              <a:rPr lang="en-US" dirty="0" smtClean="0"/>
              <a:t> normal de genes </a:t>
            </a:r>
            <a:r>
              <a:rPr lang="en-US" dirty="0" err="1" smtClean="0"/>
              <a:t>Hoxa</a:t>
            </a:r>
            <a:r>
              <a:rPr lang="en-US" dirty="0" smtClean="0"/>
              <a:t> a los</a:t>
            </a:r>
          </a:p>
          <a:p>
            <a:r>
              <a:rPr lang="en-US" dirty="0" smtClean="0"/>
              <a:t>16 </a:t>
            </a:r>
            <a:r>
              <a:rPr lang="en-US" dirty="0" err="1" smtClean="0"/>
              <a:t>dias</a:t>
            </a:r>
            <a:r>
              <a:rPr lang="en-US" dirty="0" smtClean="0"/>
              <a:t>. Nested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5541" y="5703981"/>
            <a:ext cx="424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y C – </a:t>
            </a:r>
            <a:r>
              <a:rPr lang="en-US" dirty="0" err="1" smtClean="0"/>
              <a:t>Expresion</a:t>
            </a:r>
            <a:r>
              <a:rPr lang="en-US" dirty="0" smtClean="0"/>
              <a:t> normal. B y D </a:t>
            </a:r>
            <a:r>
              <a:rPr lang="en-US" dirty="0" err="1" smtClean="0"/>
              <a:t>Represión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 en </a:t>
            </a:r>
            <a:r>
              <a:rPr lang="en-US" dirty="0" err="1" smtClean="0"/>
              <a:t>varones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79" y="663044"/>
            <a:ext cx="6244690" cy="4955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918" y="5697675"/>
            <a:ext cx="836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Efectos</a:t>
            </a:r>
            <a:r>
              <a:rPr lang="en-US" dirty="0" smtClean="0"/>
              <a:t> de DES en </a:t>
            </a:r>
            <a:r>
              <a:rPr lang="en-US" dirty="0" err="1" smtClean="0"/>
              <a:t>varones</a:t>
            </a:r>
            <a:r>
              <a:rPr lang="en-US" dirty="0" smtClean="0"/>
              <a:t> – </a:t>
            </a:r>
            <a:r>
              <a:rPr lang="en-US" dirty="0" err="1" smtClean="0"/>
              <a:t>Sindrome</a:t>
            </a:r>
            <a:r>
              <a:rPr lang="en-US" dirty="0" smtClean="0"/>
              <a:t> 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estrogeno</a:t>
            </a:r>
            <a:r>
              <a:rPr lang="en-US" dirty="0" smtClean="0"/>
              <a:t>- </a:t>
            </a:r>
            <a:r>
              <a:rPr lang="en-US" dirty="0" err="1" smtClean="0"/>
              <a:t>Aumento</a:t>
            </a:r>
            <a:r>
              <a:rPr lang="en-US" dirty="0" smtClean="0"/>
              <a:t> en cancer, y en </a:t>
            </a:r>
            <a:r>
              <a:rPr lang="en-US" dirty="0" err="1" smtClean="0"/>
              <a:t>hipospadias</a:t>
            </a:r>
            <a:r>
              <a:rPr lang="en-US" dirty="0" smtClean="0"/>
              <a:t>, </a:t>
            </a:r>
            <a:r>
              <a:rPr lang="en-US" dirty="0" err="1" smtClean="0"/>
              <a:t>declive</a:t>
            </a:r>
            <a:r>
              <a:rPr lang="en-US" dirty="0" smtClean="0"/>
              <a:t> en </a:t>
            </a:r>
            <a:r>
              <a:rPr lang="en-US" dirty="0" err="1" smtClean="0"/>
              <a:t>conteos</a:t>
            </a:r>
            <a:r>
              <a:rPr lang="en-US" dirty="0" smtClean="0"/>
              <a:t> de </a:t>
            </a:r>
            <a:r>
              <a:rPr lang="en-US" dirty="0" err="1" smtClean="0"/>
              <a:t>espermatozoides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EDCs – </a:t>
            </a:r>
            <a:r>
              <a:rPr lang="en-US" dirty="0" err="1" smtClean="0"/>
              <a:t>Bisphenyl</a:t>
            </a:r>
            <a:r>
              <a:rPr lang="en-US" dirty="0" smtClean="0"/>
              <a:t>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364" y="768587"/>
            <a:ext cx="4713185" cy="5783177"/>
          </a:xfrm>
        </p:spPr>
        <p:txBody>
          <a:bodyPr>
            <a:normAutofit fontScale="85000" lnSpcReduction="20000"/>
          </a:bodyPr>
          <a:lstStyle/>
          <a:p>
            <a:r>
              <a:rPr lang="es-ES_tradnl" dirty="0" smtClean="0"/>
              <a:t>BPA </a:t>
            </a:r>
            <a:r>
              <a:rPr lang="es-ES_tradnl" dirty="0"/>
              <a:t>– análogo de estradiol sintético, de los 1930.</a:t>
            </a:r>
            <a:endParaRPr lang="en-US" dirty="0"/>
          </a:p>
          <a:p>
            <a:pPr lvl="0"/>
            <a:r>
              <a:rPr lang="es-ES_tradnl" dirty="0"/>
              <a:t>no se podía aislar estradiol así </a:t>
            </a:r>
            <a:r>
              <a:rPr lang="es-ES_tradnl" dirty="0" smtClean="0"/>
              <a:t>que </a:t>
            </a:r>
            <a:r>
              <a:rPr lang="es-ES_tradnl" dirty="0"/>
              <a:t>se sintetizaron moléculas con efectos</a:t>
            </a:r>
            <a:endParaRPr lang="en-US" dirty="0"/>
          </a:p>
          <a:p>
            <a:pPr lvl="0"/>
            <a:r>
              <a:rPr lang="es-ES_tradnl" dirty="0"/>
              <a:t>luego se </a:t>
            </a:r>
            <a:r>
              <a:rPr lang="es-ES_tradnl" dirty="0" smtClean="0"/>
              <a:t>usó </a:t>
            </a:r>
            <a:r>
              <a:rPr lang="es-ES_tradnl" dirty="0"/>
              <a:t>para fabricar plásticos por su polimerización</a:t>
            </a:r>
            <a:endParaRPr lang="en-US" dirty="0"/>
          </a:p>
          <a:p>
            <a:pPr lvl="0"/>
            <a:r>
              <a:rPr lang="es-ES_tradnl" dirty="0"/>
              <a:t>envase en lata, plásticos de botellas de bebes</a:t>
            </a:r>
            <a:endParaRPr lang="en-US" dirty="0"/>
          </a:p>
          <a:p>
            <a:pPr lvl="0"/>
            <a:r>
              <a:rPr lang="es-ES_tradnl" dirty="0"/>
              <a:t>se desprende del plástico, de botellas, o con el uso de detergentes alcalinos, plásticos viejos</a:t>
            </a:r>
            <a:endParaRPr lang="en-US" dirty="0"/>
          </a:p>
          <a:p>
            <a:pPr lvl="0"/>
            <a:r>
              <a:rPr lang="es-ES_tradnl" dirty="0"/>
              <a:t>cruza la placenta y es liposoluble, se </a:t>
            </a:r>
            <a:r>
              <a:rPr lang="es-ES_tradnl" dirty="0" err="1" smtClean="0"/>
              <a:t>bioacumula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91" y="768587"/>
            <a:ext cx="3311809" cy="109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61505"/>
          <a:stretch/>
        </p:blipFill>
        <p:spPr>
          <a:xfrm>
            <a:off x="5432588" y="1861484"/>
            <a:ext cx="3254212" cy="2454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87" y="4382261"/>
            <a:ext cx="4401314" cy="24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39" y="73026"/>
            <a:ext cx="3861861" cy="2580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22" y="768587"/>
            <a:ext cx="8522436" cy="5951747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BPA asociado </a:t>
            </a:r>
            <a:r>
              <a:rPr lang="es-ES_tradnl" dirty="0"/>
              <a:t>a:</a:t>
            </a:r>
            <a:endParaRPr lang="en-US" dirty="0"/>
          </a:p>
          <a:p>
            <a:pPr lvl="0"/>
            <a:r>
              <a:rPr lang="es-ES_tradnl" dirty="0"/>
              <a:t>anormalidades en las gónadas,</a:t>
            </a:r>
            <a:endParaRPr lang="en-US" dirty="0"/>
          </a:p>
          <a:p>
            <a:pPr lvl="0"/>
            <a:r>
              <a:rPr lang="es-ES_tradnl" dirty="0"/>
              <a:t>hiperplasia </a:t>
            </a:r>
            <a:r>
              <a:rPr lang="es-ES_tradnl" dirty="0" smtClean="0"/>
              <a:t>prostática</a:t>
            </a:r>
            <a:endParaRPr lang="en-US" dirty="0"/>
          </a:p>
          <a:p>
            <a:pPr lvl="0"/>
            <a:r>
              <a:rPr lang="es-ES_tradnl" dirty="0"/>
              <a:t>bajo conteo de espermatozoides</a:t>
            </a:r>
            <a:endParaRPr lang="en-US" dirty="0"/>
          </a:p>
          <a:p>
            <a:pPr lvl="0"/>
            <a:r>
              <a:rPr lang="es-ES_tradnl" dirty="0"/>
              <a:t>Cáncer por sensibilización previa del tejido a estrógeno</a:t>
            </a:r>
            <a:endParaRPr lang="en-US" dirty="0"/>
          </a:p>
          <a:p>
            <a:r>
              <a:rPr lang="es-ES_tradnl" dirty="0" err="1"/>
              <a:t>Tributilin</a:t>
            </a:r>
            <a:r>
              <a:rPr lang="es-ES_tradnl" dirty="0"/>
              <a:t> – </a:t>
            </a:r>
            <a:r>
              <a:rPr lang="es-ES_tradnl" dirty="0" err="1" smtClean="0"/>
              <a:t>obesógeno</a:t>
            </a:r>
            <a:endParaRPr lang="en-US" dirty="0"/>
          </a:p>
          <a:p>
            <a:r>
              <a:rPr lang="es-ES_tradnl" dirty="0"/>
              <a:t>	Activa </a:t>
            </a:r>
            <a:r>
              <a:rPr lang="es-ES_tradnl" dirty="0" err="1"/>
              <a:t>PPar</a:t>
            </a:r>
            <a:r>
              <a:rPr lang="es-ES_tradnl" dirty="0"/>
              <a:t> gamma, </a:t>
            </a:r>
            <a:r>
              <a:rPr lang="es-ES_tradnl" dirty="0" smtClean="0"/>
              <a:t>esta convierte </a:t>
            </a:r>
            <a:r>
              <a:rPr lang="es-ES_tradnl" dirty="0"/>
              <a:t>mesénquima en adipocitos bloquea la ruta para condrocitos y </a:t>
            </a:r>
            <a:r>
              <a:rPr lang="es-ES_tradnl" dirty="0" smtClean="0"/>
              <a:t>osteoblastos y favorece </a:t>
            </a:r>
            <a:r>
              <a:rPr lang="es-ES_tradnl" dirty="0" err="1" smtClean="0"/>
              <a:t>sintesis</a:t>
            </a:r>
            <a:r>
              <a:rPr lang="es-ES_tradnl" dirty="0" smtClean="0"/>
              <a:t> de grasa</a:t>
            </a:r>
            <a:endParaRPr lang="en-US" dirty="0"/>
          </a:p>
          <a:p>
            <a:pPr lvl="0"/>
            <a:r>
              <a:rPr lang="es-ES_tradnl" dirty="0"/>
              <a:t>puede ser responsable de la epidemia de obesidad mundial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Telárquia</a:t>
            </a:r>
            <a:r>
              <a:rPr lang="en-US" dirty="0" smtClean="0"/>
              <a:t> </a:t>
            </a:r>
            <a:r>
              <a:rPr lang="en-US" dirty="0" err="1" smtClean="0"/>
              <a:t>Precoz</a:t>
            </a:r>
            <a:r>
              <a:rPr lang="en-US" dirty="0" smtClean="0"/>
              <a:t> (PSD)</a:t>
            </a:r>
            <a:endParaRPr lang="en-US" dirty="0"/>
          </a:p>
        </p:txBody>
      </p:sp>
      <p:pic>
        <p:nvPicPr>
          <p:cNvPr id="4" name="Picture 3" descr="Screen Shot 2018-05-28 at 6.41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67086"/>
            <a:ext cx="5530048" cy="3142854"/>
          </a:xfrm>
          <a:prstGeom prst="rect">
            <a:avLst/>
          </a:prstGeom>
        </p:spPr>
      </p:pic>
      <p:pic>
        <p:nvPicPr>
          <p:cNvPr id="5" name="Picture 4" descr="Screen Shot 2018-05-28 at 6.43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6" y="4037037"/>
            <a:ext cx="7381492" cy="2560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007" y="6450622"/>
            <a:ext cx="660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http://prhsj.rcm.upr.edu/index.php/prhsj/article/viewFile/1070/715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DEHP</a:t>
            </a:r>
            <a:endParaRPr lang="en-US" dirty="0"/>
          </a:p>
        </p:txBody>
      </p:sp>
      <p:pic>
        <p:nvPicPr>
          <p:cNvPr id="4" name="Picture 3" descr="Screen Shot 2018-05-28 at 6.47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7" y="564886"/>
            <a:ext cx="7941765" cy="2469377"/>
          </a:xfrm>
          <a:prstGeom prst="rect">
            <a:avLst/>
          </a:prstGeom>
        </p:spPr>
      </p:pic>
      <p:pic>
        <p:nvPicPr>
          <p:cNvPr id="5" name="Picture 4" descr="Screen Shot 2018-05-28 at 6.48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7" y="3256309"/>
            <a:ext cx="4721104" cy="2789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153576"/>
            <a:ext cx="808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https://www.ncbi.nlm.nih.gov/pmc/articles/PMC2556932/pdf/ehp0108-000895.pdf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creen Shot 2018-05-28 at 6.55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39" y="2925211"/>
            <a:ext cx="3259325" cy="30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589555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_tradnl" dirty="0"/>
              <a:t>solo 20-50% de los embriones en blástula humana se implantan y PLT nacen</a:t>
            </a:r>
            <a:endParaRPr lang="en-US" dirty="0"/>
          </a:p>
          <a:p>
            <a:pPr lvl="0"/>
            <a:r>
              <a:rPr lang="es-ES_tradnl" dirty="0" smtClean="0"/>
              <a:t>de </a:t>
            </a:r>
            <a:r>
              <a:rPr lang="es-ES_tradnl" dirty="0"/>
              <a:t>los que implantan solo el 40%  sobrevive a termino</a:t>
            </a:r>
            <a:endParaRPr lang="en-US" dirty="0"/>
          </a:p>
          <a:p>
            <a:pPr lvl="0"/>
            <a:r>
              <a:rPr lang="es-ES_tradnl" dirty="0"/>
              <a:t>de esos </a:t>
            </a:r>
            <a:r>
              <a:rPr lang="es-ES_tradnl" dirty="0" smtClean="0"/>
              <a:t>que </a:t>
            </a:r>
            <a:r>
              <a:rPr lang="es-ES_tradnl" dirty="0"/>
              <a:t>nacen 2.5%  tienen condiciones congénitas al nacer</a:t>
            </a:r>
            <a:endParaRPr lang="en-US" dirty="0"/>
          </a:p>
          <a:p>
            <a:r>
              <a:rPr lang="es-ES_tradnl" dirty="0" smtClean="0"/>
              <a:t>anormalidades cromosómicas expresadas temprano, no logran implantarse, abortos espontáneos</a:t>
            </a:r>
            <a:endParaRPr lang="en-US" dirty="0" smtClean="0"/>
          </a:p>
          <a:p>
            <a:pPr lvl="0"/>
            <a:r>
              <a:rPr lang="es-ES_tradnl" dirty="0" smtClean="0"/>
              <a:t>Con tantos factores involucrados (genética</a:t>
            </a:r>
            <a:r>
              <a:rPr lang="es-ES_tradnl" dirty="0"/>
              <a:t>,</a:t>
            </a:r>
            <a:r>
              <a:rPr lang="es-ES_tradnl" dirty="0" smtClean="0"/>
              <a:t> </a:t>
            </a:r>
            <a:r>
              <a:rPr lang="es-ES_tradnl" dirty="0"/>
              <a:t>reacciones e </a:t>
            </a:r>
            <a:r>
              <a:rPr lang="es-ES_tradnl" dirty="0" smtClean="0"/>
              <a:t>interacciones), es </a:t>
            </a:r>
            <a:r>
              <a:rPr lang="es-ES_tradnl" dirty="0"/>
              <a:t>de esperarse </a:t>
            </a:r>
            <a:r>
              <a:rPr lang="es-ES_tradnl" dirty="0" smtClean="0"/>
              <a:t>que </a:t>
            </a:r>
            <a:r>
              <a:rPr lang="es-ES_tradnl" dirty="0"/>
              <a:t>algunas veces algo no saldrá bien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28600" y="1871663"/>
            <a:ext cx="8686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200">
              <a:latin typeface="Copperplate Gothic Bold" charset="0"/>
            </a:endParaRPr>
          </a:p>
        </p:txBody>
      </p:sp>
      <p:sp>
        <p:nvSpPr>
          <p:cNvPr id="19459" name="Line 6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60" name="Group 7"/>
          <p:cNvGrpSpPr>
            <a:grpSpLocks noChangeAspect="1"/>
          </p:cNvGrpSpPr>
          <p:nvPr/>
        </p:nvGrpSpPr>
        <p:grpSpPr bwMode="auto">
          <a:xfrm>
            <a:off x="533400" y="1828800"/>
            <a:ext cx="8305800" cy="4873625"/>
            <a:chOff x="1800" y="0"/>
            <a:chExt cx="8712" cy="5112"/>
          </a:xfrm>
          <a:solidFill>
            <a:srgbClr val="FFFFFF"/>
          </a:solidFill>
        </p:grpSpPr>
        <p:sp>
          <p:nvSpPr>
            <p:cNvPr id="19468" name="AutoShape 8"/>
            <p:cNvSpPr>
              <a:spLocks noChangeAspect="1" noChangeArrowheads="1"/>
            </p:cNvSpPr>
            <p:nvPr/>
          </p:nvSpPr>
          <p:spPr bwMode="auto">
            <a:xfrm>
              <a:off x="1800" y="0"/>
              <a:ext cx="8712" cy="5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9469" name="Picture 9" descr="estri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" y="267"/>
              <a:ext cx="1620" cy="103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0" descr="estro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" y="282"/>
              <a:ext cx="1800" cy="106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ure 11" descr="e2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" y="297"/>
              <a:ext cx="1620" cy="111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12" descr="Methoxychlor-l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" y="1752"/>
              <a:ext cx="2160" cy="981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Picture 13" descr="bis-a-lin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" y="3507"/>
              <a:ext cx="1818" cy="766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14" descr="Des"/>
            <p:cNvPicPr>
              <a:picLocks noChangeAspect="1" noChangeArrowheads="1"/>
            </p:cNvPicPr>
            <p:nvPr/>
          </p:nvPicPr>
          <p:blipFill>
            <a:blip r:embed="rId8">
              <a:lum bright="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722"/>
              <a:ext cx="2160" cy="132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15" descr="opddt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" y="1872"/>
              <a:ext cx="1980" cy="79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16" descr="DEH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02" y="3297"/>
              <a:ext cx="2160" cy="177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7" name="Text Box 17"/>
            <p:cNvSpPr txBox="1">
              <a:spLocks noChangeArrowheads="1"/>
            </p:cNvSpPr>
            <p:nvPr/>
          </p:nvSpPr>
          <p:spPr bwMode="auto">
            <a:xfrm>
              <a:off x="2217" y="1422"/>
              <a:ext cx="7740" cy="5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       Estrogen                                    Estriol                                          Estrone</a:t>
              </a:r>
              <a:endParaRPr lang="en-US"/>
            </a:p>
          </p:txBody>
        </p:sp>
        <p:sp>
          <p:nvSpPr>
            <p:cNvPr id="19478" name="Text Box 18"/>
            <p:cNvSpPr txBox="1">
              <a:spLocks noChangeArrowheads="1"/>
            </p:cNvSpPr>
            <p:nvPr/>
          </p:nvSpPr>
          <p:spPr bwMode="auto">
            <a:xfrm>
              <a:off x="2427" y="2772"/>
              <a:ext cx="7560" cy="5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  Diethylstilbestrol                          op DDT                                  Methoxychlor</a:t>
              </a:r>
              <a:endParaRPr lang="en-US"/>
            </a:p>
          </p:txBody>
        </p:sp>
        <p:sp>
          <p:nvSpPr>
            <p:cNvPr id="19479" name="Text Box 19"/>
            <p:cNvSpPr txBox="1">
              <a:spLocks noChangeArrowheads="1"/>
            </p:cNvSpPr>
            <p:nvPr/>
          </p:nvSpPr>
          <p:spPr bwMode="auto">
            <a:xfrm>
              <a:off x="2502" y="4572"/>
              <a:ext cx="1620" cy="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Bisphenol A                              </a:t>
              </a:r>
              <a:endParaRPr lang="en-US"/>
            </a:p>
          </p:txBody>
        </p:sp>
        <p:pic>
          <p:nvPicPr>
            <p:cNvPr id="19480" name="Picture 20" descr="Tamoxi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187" y="2697"/>
              <a:ext cx="1620" cy="252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1" name="Text Box 21"/>
            <p:cNvSpPr txBox="1">
              <a:spLocks noChangeArrowheads="1"/>
            </p:cNvSpPr>
            <p:nvPr/>
          </p:nvSpPr>
          <p:spPr bwMode="auto">
            <a:xfrm>
              <a:off x="5337" y="4572"/>
              <a:ext cx="4680" cy="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000" b="1"/>
                <a:t>Diehtylhexyl Pthalate               Tamoxifen                         </a:t>
              </a:r>
              <a:endParaRPr lang="en-US"/>
            </a:p>
          </p:txBody>
        </p:sp>
      </p:grpSp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1143000" y="294005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  </a:t>
            </a:r>
            <a:r>
              <a:rPr lang="en-US" sz="2400">
                <a:solidFill>
                  <a:schemeClr val="bg1"/>
                </a:solidFill>
              </a:rPr>
              <a:t>E</a:t>
            </a:r>
            <a:r>
              <a:rPr lang="en-US" sz="2400" baseline="-25000">
                <a:solidFill>
                  <a:schemeClr val="bg1"/>
                </a:solidFill>
              </a:rPr>
              <a:t>2</a:t>
            </a:r>
            <a:r>
              <a:rPr lang="en-US" sz="2400">
                <a:solidFill>
                  <a:schemeClr val="bg1"/>
                </a:solidFill>
              </a:rPr>
              <a:t>                       E</a:t>
            </a:r>
            <a:r>
              <a:rPr lang="en-US" sz="2400" baseline="-25000">
                <a:solidFill>
                  <a:schemeClr val="bg1"/>
                </a:solidFill>
              </a:rPr>
              <a:t>1 </a:t>
            </a:r>
            <a:r>
              <a:rPr lang="en-US" sz="2400">
                <a:solidFill>
                  <a:schemeClr val="bg1"/>
                </a:solidFill>
              </a:rPr>
              <a:t>                    E</a:t>
            </a:r>
            <a:r>
              <a:rPr lang="en-US" sz="2400" baseline="-25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9462" name="Text Box 23"/>
          <p:cNvSpPr txBox="1">
            <a:spLocks noChangeArrowheads="1"/>
          </p:cNvSpPr>
          <p:nvPr/>
        </p:nvSpPr>
        <p:spPr bwMode="auto">
          <a:xfrm>
            <a:off x="1143000" y="4556125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  </a:t>
            </a:r>
            <a:r>
              <a:rPr lang="en-US" sz="2400">
                <a:solidFill>
                  <a:schemeClr val="bg1"/>
                </a:solidFill>
              </a:rPr>
              <a:t>DES                      DDT                         MTX</a:t>
            </a:r>
          </a:p>
        </p:txBody>
      </p:sp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1219200" y="6156325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</a:rPr>
              <a:t>   </a:t>
            </a:r>
            <a:r>
              <a:rPr lang="en-US" sz="2400">
                <a:solidFill>
                  <a:schemeClr val="bg1"/>
                </a:solidFill>
              </a:rPr>
              <a:t>BPA                     DEHP                      TAM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533400" y="11430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Structures of EDCs</a:t>
            </a:r>
            <a:r>
              <a:rPr lang="en-US"/>
              <a:t> </a:t>
            </a:r>
            <a:r>
              <a:rPr lang="en-US" sz="3200">
                <a:solidFill>
                  <a:schemeClr val="hlink"/>
                </a:solidFill>
              </a:rPr>
              <a:t>– (</a:t>
            </a:r>
            <a:r>
              <a:rPr lang="en-US" sz="3200">
                <a:solidFill>
                  <a:schemeClr val="hlink"/>
                </a:solidFill>
                <a:latin typeface="Arial" charset="0"/>
              </a:rPr>
              <a:t>QSAR)</a:t>
            </a:r>
          </a:p>
        </p:txBody>
      </p:sp>
      <p:pic>
        <p:nvPicPr>
          <p:cNvPr id="19465" name="Picture 26" descr="escudo_up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9466" name="Text Box 27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19467" name="Picture 28" descr="anolispulchellu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10"/>
          <p:cNvSpPr>
            <a:spLocks noChangeArrowheads="1"/>
          </p:cNvSpPr>
          <p:nvPr/>
        </p:nvSpPr>
        <p:spPr bwMode="auto">
          <a:xfrm>
            <a:off x="228600" y="1143000"/>
            <a:ext cx="8915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u="sng">
                <a:solidFill>
                  <a:schemeClr val="hlink"/>
                </a:solidFill>
                <a:latin typeface="Arial" charset="0"/>
              </a:rPr>
              <a:t>Objective Ia -</a:t>
            </a:r>
            <a:r>
              <a:rPr lang="en-US" u="sng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sz="2400" i="1">
                <a:latin typeface="Arial" charset="0"/>
              </a:rPr>
              <a:t>In vivo </a:t>
            </a:r>
            <a:r>
              <a:rPr lang="en-US" sz="2400">
                <a:latin typeface="Arial" charset="0"/>
              </a:rPr>
              <a:t>induction of VTG expression in </a:t>
            </a:r>
            <a:r>
              <a:rPr lang="en-US" sz="2400" i="1">
                <a:latin typeface="Arial" charset="0"/>
              </a:rPr>
              <a:t>Anolis pulchellus </a:t>
            </a:r>
            <a:r>
              <a:rPr lang="en-US" sz="2400">
                <a:latin typeface="Arial" charset="0"/>
              </a:rPr>
              <a:t>lizards transdermally treated with E</a:t>
            </a:r>
            <a:r>
              <a:rPr lang="en-US" sz="2400" baseline="-25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17</a:t>
            </a:r>
            <a:r>
              <a:rPr lang="el-GR" sz="2400"/>
              <a:t>β</a:t>
            </a:r>
            <a:r>
              <a:rPr lang="en-US" sz="2400"/>
              <a:t>.</a:t>
            </a:r>
            <a:endParaRPr lang="el-GR" sz="2400"/>
          </a:p>
        </p:txBody>
      </p:sp>
      <p:sp>
        <p:nvSpPr>
          <p:cNvPr id="27651" name="Line 14"/>
          <p:cNvSpPr>
            <a:spLocks noChangeShapeType="1"/>
          </p:cNvSpPr>
          <p:nvPr/>
        </p:nvSpPr>
        <p:spPr bwMode="auto">
          <a:xfrm>
            <a:off x="4495800" y="31242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3657600" y="26670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Male Lizards</a:t>
            </a:r>
          </a:p>
        </p:txBody>
      </p:sp>
      <p:sp>
        <p:nvSpPr>
          <p:cNvPr id="27653" name="Text Box 17"/>
          <p:cNvSpPr txBox="1">
            <a:spLocks noChangeArrowheads="1"/>
          </p:cNvSpPr>
          <p:nvPr/>
        </p:nvSpPr>
        <p:spPr bwMode="auto">
          <a:xfrm>
            <a:off x="4953000" y="28956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sz="2000">
                <a:latin typeface="Arial" charset="0"/>
              </a:rPr>
              <a:t> </a:t>
            </a:r>
            <a:r>
              <a:rPr lang="en-US" sz="2000" u="sng">
                <a:solidFill>
                  <a:schemeClr val="hlink"/>
                </a:solidFill>
                <a:latin typeface="Arial" charset="0"/>
              </a:rPr>
              <a:t>E</a:t>
            </a:r>
            <a:r>
              <a:rPr lang="en-US" sz="2000" u="sng" baseline="-25000">
                <a:solidFill>
                  <a:schemeClr val="hlink"/>
                </a:solidFill>
                <a:latin typeface="Arial" charset="0"/>
              </a:rPr>
              <a:t>2</a:t>
            </a:r>
            <a:r>
              <a:rPr lang="en-US" sz="2000" u="sng">
                <a:solidFill>
                  <a:schemeClr val="hlink"/>
                </a:solidFill>
                <a:latin typeface="Arial" charset="0"/>
              </a:rPr>
              <a:t>17</a:t>
            </a:r>
            <a:r>
              <a:rPr lang="el-GR" sz="2000" u="sng">
                <a:solidFill>
                  <a:schemeClr val="hlink"/>
                </a:solidFill>
                <a:latin typeface="Arial" charset="0"/>
              </a:rPr>
              <a:t>β</a:t>
            </a:r>
            <a:r>
              <a:rPr lang="en-US" sz="2000" u="sng">
                <a:solidFill>
                  <a:schemeClr val="hlink"/>
                </a:solidFill>
                <a:latin typeface="Arial" charset="0"/>
              </a:rPr>
              <a:t>, EtOH95%</a:t>
            </a:r>
            <a:endParaRPr lang="en-US" sz="2000">
              <a:latin typeface="Arial" charset="0"/>
            </a:endParaRPr>
          </a:p>
        </p:txBody>
      </p:sp>
      <p:sp>
        <p:nvSpPr>
          <p:cNvPr id="27654" name="Line 20"/>
          <p:cNvSpPr>
            <a:spLocks noChangeShapeType="1"/>
          </p:cNvSpPr>
          <p:nvPr/>
        </p:nvSpPr>
        <p:spPr bwMode="auto">
          <a:xfrm>
            <a:off x="2133600" y="4800600"/>
            <a:ext cx="464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21"/>
          <p:cNvSpPr>
            <a:spLocks noChangeShapeType="1"/>
          </p:cNvSpPr>
          <p:nvPr/>
        </p:nvSpPr>
        <p:spPr bwMode="auto">
          <a:xfrm>
            <a:off x="2133600" y="4800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22"/>
          <p:cNvSpPr>
            <a:spLocks noChangeShapeType="1"/>
          </p:cNvSpPr>
          <p:nvPr/>
        </p:nvSpPr>
        <p:spPr bwMode="auto">
          <a:xfrm>
            <a:off x="6781800" y="48006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Text Box 23"/>
          <p:cNvSpPr txBox="1">
            <a:spLocks noChangeArrowheads="1"/>
          </p:cNvSpPr>
          <p:nvPr/>
        </p:nvSpPr>
        <p:spPr bwMode="auto">
          <a:xfrm>
            <a:off x="1219200" y="49672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27658" name="Text Box 24"/>
          <p:cNvSpPr txBox="1">
            <a:spLocks noChangeArrowheads="1"/>
          </p:cNvSpPr>
          <p:nvPr/>
        </p:nvSpPr>
        <p:spPr bwMode="auto">
          <a:xfrm>
            <a:off x="1219200" y="554672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Western Blot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Anti S1 (Vtg)</a:t>
            </a:r>
          </a:p>
        </p:txBody>
      </p:sp>
      <p:sp>
        <p:nvSpPr>
          <p:cNvPr id="27659" name="Text Box 25"/>
          <p:cNvSpPr txBox="1">
            <a:spLocks noChangeArrowheads="1"/>
          </p:cNvSpPr>
          <p:nvPr/>
        </p:nvSpPr>
        <p:spPr bwMode="auto">
          <a:xfrm>
            <a:off x="6096000" y="5546725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RT-PCR</a:t>
            </a:r>
          </a:p>
        </p:txBody>
      </p:sp>
      <p:sp>
        <p:nvSpPr>
          <p:cNvPr id="27660" name="Line 26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27"/>
          <p:cNvSpPr txBox="1">
            <a:spLocks noChangeArrowheads="1"/>
          </p:cNvSpPr>
          <p:nvPr/>
        </p:nvSpPr>
        <p:spPr bwMode="auto">
          <a:xfrm>
            <a:off x="0" y="25908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7662" name="Picture 29" descr="trat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3276600" cy="2209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4953000" y="3429000"/>
            <a:ext cx="2819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DDT, DDE, Mtx</a:t>
            </a:r>
          </a:p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DEHP, BPA</a:t>
            </a:r>
          </a:p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E1, E3, DES</a:t>
            </a:r>
            <a:endParaRPr lang="en-US"/>
          </a:p>
        </p:txBody>
      </p:sp>
      <p:sp>
        <p:nvSpPr>
          <p:cNvPr id="27664" name="Text Box 32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27665" name="Picture 33" descr="anolispulchell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10"/>
          <p:cNvSpPr txBox="1">
            <a:spLocks noChangeArrowheads="1"/>
          </p:cNvSpPr>
          <p:nvPr/>
        </p:nvSpPr>
        <p:spPr bwMode="auto">
          <a:xfrm>
            <a:off x="1981200" y="21336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PR" sz="2400">
              <a:latin typeface="Times New Roman" charset="0"/>
            </a:endParaRPr>
          </a:p>
        </p:txBody>
      </p:sp>
      <p:sp>
        <p:nvSpPr>
          <p:cNvPr id="31747" name="Text Box 11"/>
          <p:cNvSpPr txBox="1">
            <a:spLocks noChangeArrowheads="1"/>
          </p:cNvSpPr>
          <p:nvPr/>
        </p:nvSpPr>
        <p:spPr bwMode="auto">
          <a:xfrm>
            <a:off x="1905000" y="2133600"/>
            <a:ext cx="59436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2400">
                <a:latin typeface="Times New Roman" charset="0"/>
              </a:rPr>
              <a:t>     </a:t>
            </a:r>
            <a:r>
              <a:rPr lang="es-PR" sz="2400" b="1">
                <a:latin typeface="Arial" charset="0"/>
              </a:rPr>
              <a:t>DDT (</a:t>
            </a:r>
            <a:r>
              <a:rPr lang="el-GR" sz="2400" b="1">
                <a:latin typeface="Arial" charset="0"/>
                <a:cs typeface="Arial" charset="0"/>
              </a:rPr>
              <a:t>μ</a:t>
            </a:r>
            <a:r>
              <a:rPr lang="es-PR" sz="2400" b="1">
                <a:latin typeface="Arial" charset="0"/>
                <a:cs typeface="Arial" charset="0"/>
              </a:rPr>
              <a:t>g)         DDE (</a:t>
            </a:r>
            <a:r>
              <a:rPr lang="el-GR" sz="2400" b="1">
                <a:cs typeface="Arial" charset="0"/>
              </a:rPr>
              <a:t>μ</a:t>
            </a:r>
            <a:r>
              <a:rPr lang="es-PR" sz="2400" b="1">
                <a:cs typeface="Arial" charset="0"/>
              </a:rPr>
              <a:t>g</a:t>
            </a:r>
            <a:r>
              <a:rPr lang="es-PR" sz="2400" b="1">
                <a:latin typeface="Arial" charset="0"/>
                <a:cs typeface="Arial" charset="0"/>
              </a:rPr>
              <a:t>)       Mtx (</a:t>
            </a:r>
            <a:r>
              <a:rPr lang="el-GR" sz="2400" b="1">
                <a:cs typeface="Arial" charset="0"/>
              </a:rPr>
              <a:t>μ</a:t>
            </a:r>
            <a:r>
              <a:rPr lang="es-PR" sz="2400" b="1">
                <a:cs typeface="Arial" charset="0"/>
              </a:rPr>
              <a:t>g</a:t>
            </a:r>
            <a:r>
              <a:rPr lang="es-PR" sz="2400" b="1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  <a:cs typeface="Arial" charset="0"/>
              </a:rPr>
              <a:t>     60    125    125    250   375   125   250</a:t>
            </a:r>
          </a:p>
        </p:txBody>
      </p:sp>
      <p:sp>
        <p:nvSpPr>
          <p:cNvPr id="31748" name="Text Box 12"/>
          <p:cNvSpPr txBox="1">
            <a:spLocks noChangeArrowheads="1"/>
          </p:cNvSpPr>
          <p:nvPr/>
        </p:nvSpPr>
        <p:spPr bwMode="auto">
          <a:xfrm>
            <a:off x="381000" y="2362200"/>
            <a:ext cx="1143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1400">
                <a:latin typeface="Times New Roman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endParaRPr lang="es-PR" sz="2800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PR" sz="2800">
                <a:latin typeface="Times New Roman" charset="0"/>
              </a:rPr>
              <a:t>   </a:t>
            </a:r>
            <a:r>
              <a:rPr lang="es-PR" sz="2800" b="1">
                <a:latin typeface="Arial" charset="0"/>
              </a:rPr>
              <a:t>Vtg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</a:rPr>
              <a:t>    169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</a:rPr>
              <a:t>    153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</a:rPr>
              <a:t>    116</a:t>
            </a:r>
          </a:p>
          <a:p>
            <a:pPr eaLnBrk="1" hangingPunct="1">
              <a:spcBef>
                <a:spcPct val="50000"/>
              </a:spcBef>
            </a:pPr>
            <a:endParaRPr lang="es-PR" sz="2400">
              <a:latin typeface="Arial" charset="0"/>
            </a:endParaRPr>
          </a:p>
        </p:txBody>
      </p:sp>
      <p:sp>
        <p:nvSpPr>
          <p:cNvPr id="31749" name="Line 13"/>
          <p:cNvSpPr>
            <a:spLocks noChangeShapeType="1"/>
          </p:cNvSpPr>
          <p:nvPr/>
        </p:nvSpPr>
        <p:spPr bwMode="auto">
          <a:xfrm>
            <a:off x="1447800" y="4495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14"/>
          <p:cNvSpPr>
            <a:spLocks noChangeShapeType="1"/>
          </p:cNvSpPr>
          <p:nvPr/>
        </p:nvSpPr>
        <p:spPr bwMode="auto">
          <a:xfrm>
            <a:off x="1447800" y="4800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15"/>
          <p:cNvSpPr>
            <a:spLocks noChangeShapeType="1"/>
          </p:cNvSpPr>
          <p:nvPr/>
        </p:nvSpPr>
        <p:spPr bwMode="auto">
          <a:xfrm>
            <a:off x="1371600" y="541020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Text Box 16"/>
          <p:cNvSpPr txBox="1">
            <a:spLocks noChangeArrowheads="1"/>
          </p:cNvSpPr>
          <p:nvPr/>
        </p:nvSpPr>
        <p:spPr bwMode="auto">
          <a:xfrm>
            <a:off x="533400" y="11430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R" sz="3200" dirty="0">
                <a:solidFill>
                  <a:schemeClr val="hlink"/>
                </a:solidFill>
                <a:latin typeface="Arial" charset="0"/>
              </a:rPr>
              <a:t>Effects of Pesticides on VTG synthesis</a:t>
            </a: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2209800" y="31242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6248400" y="31242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3810000" y="3124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Text Box 21"/>
          <p:cNvSpPr txBox="1">
            <a:spLocks noChangeArrowheads="1"/>
          </p:cNvSpPr>
          <p:nvPr/>
        </p:nvSpPr>
        <p:spPr bwMode="auto">
          <a:xfrm>
            <a:off x="2286000" y="62484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  1       2        3       4       5       6       7 </a:t>
            </a:r>
          </a:p>
        </p:txBody>
      </p:sp>
      <p:pic>
        <p:nvPicPr>
          <p:cNvPr id="31758" name="Picture 22" descr="Pesticides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/>
          <a:stretch>
            <a:fillRect/>
          </a:stretch>
        </p:blipFill>
        <p:spPr bwMode="auto">
          <a:xfrm>
            <a:off x="2209800" y="3276600"/>
            <a:ext cx="55626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 Box 23"/>
          <p:cNvSpPr txBox="1">
            <a:spLocks noChangeArrowheads="1"/>
          </p:cNvSpPr>
          <p:nvPr/>
        </p:nvSpPr>
        <p:spPr bwMode="auto">
          <a:xfrm>
            <a:off x="0" y="6035675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</a:rPr>
              <a:t>Anti S1 (Vtg)</a:t>
            </a:r>
          </a:p>
        </p:txBody>
      </p:sp>
      <p:pic>
        <p:nvPicPr>
          <p:cNvPr id="31760" name="Picture 24" descr="escudo_u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1761" name="Text Box 25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31762" name="Picture 26" descr="anolispulchellus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9" descr="WBDEDo11-15-18b"/>
          <p:cNvPicPr>
            <a:picLocks noChangeAspect="1" noChangeArrowheads="1"/>
          </p:cNvPicPr>
          <p:nvPr/>
        </p:nvPicPr>
        <p:blipFill>
          <a:blip r:embed="rId3">
            <a:lum bright="-18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57"/>
          <a:stretch>
            <a:fillRect/>
          </a:stretch>
        </p:blipFill>
        <p:spPr bwMode="auto">
          <a:xfrm>
            <a:off x="1905000" y="297180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0"/>
          <p:cNvSpPr txBox="1">
            <a:spLocks noChangeArrowheads="1"/>
          </p:cNvSpPr>
          <p:nvPr/>
        </p:nvSpPr>
        <p:spPr bwMode="auto">
          <a:xfrm>
            <a:off x="2362200" y="1752600"/>
            <a:ext cx="655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2400">
                <a:latin typeface="Arial" charset="0"/>
              </a:rPr>
              <a:t>                         </a:t>
            </a:r>
            <a:r>
              <a:rPr lang="es-PR" sz="2800" b="1">
                <a:latin typeface="Arial" charset="0"/>
              </a:rPr>
              <a:t>DEHP (10 mg) 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</a:rPr>
              <a:t>C+    C-          2         3          4      </a:t>
            </a:r>
            <a:endParaRPr lang="es-PR" sz="2400">
              <a:latin typeface="Arial" charset="0"/>
            </a:endParaRPr>
          </a:p>
        </p:txBody>
      </p:sp>
      <p:sp>
        <p:nvSpPr>
          <p:cNvPr id="32772" name="Text Box 11"/>
          <p:cNvSpPr txBox="1">
            <a:spLocks noChangeArrowheads="1"/>
          </p:cNvSpPr>
          <p:nvPr/>
        </p:nvSpPr>
        <p:spPr bwMode="auto">
          <a:xfrm>
            <a:off x="7543800" y="2971800"/>
            <a:ext cx="8382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2400" b="1">
                <a:latin typeface="Arial" charset="0"/>
              </a:rPr>
              <a:t>Vtg</a:t>
            </a:r>
            <a:r>
              <a:rPr lang="es-PR" sz="2400">
                <a:latin typeface="Arial" charset="0"/>
              </a:rPr>
              <a:t>           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>
                <a:latin typeface="Arial" charset="0"/>
              </a:rPr>
              <a:t>169       153</a:t>
            </a:r>
          </a:p>
          <a:p>
            <a:pPr eaLnBrk="1" hangingPunct="1">
              <a:spcBef>
                <a:spcPct val="50000"/>
              </a:spcBef>
            </a:pPr>
            <a:r>
              <a:rPr lang="es-PR" sz="2400">
                <a:latin typeface="Arial" charset="0"/>
              </a:rPr>
              <a:t>116</a:t>
            </a:r>
          </a:p>
          <a:p>
            <a:pPr eaLnBrk="1" hangingPunct="1">
              <a:spcBef>
                <a:spcPct val="50000"/>
              </a:spcBef>
            </a:pPr>
            <a:endParaRPr lang="es-PR" sz="2400">
              <a:latin typeface="Arial" charset="0"/>
            </a:endParaRPr>
          </a:p>
        </p:txBody>
      </p:sp>
      <p:sp>
        <p:nvSpPr>
          <p:cNvPr id="32773" name="Line 12"/>
          <p:cNvSpPr>
            <a:spLocks noChangeShapeType="1"/>
          </p:cNvSpPr>
          <p:nvPr/>
        </p:nvSpPr>
        <p:spPr bwMode="auto">
          <a:xfrm flipH="1">
            <a:off x="6858000" y="4038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13"/>
          <p:cNvSpPr>
            <a:spLocks noChangeShapeType="1"/>
          </p:cNvSpPr>
          <p:nvPr/>
        </p:nvSpPr>
        <p:spPr bwMode="auto">
          <a:xfrm flipH="1">
            <a:off x="6858000" y="4267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14"/>
          <p:cNvSpPr>
            <a:spLocks noChangeShapeType="1"/>
          </p:cNvSpPr>
          <p:nvPr/>
        </p:nvSpPr>
        <p:spPr bwMode="auto">
          <a:xfrm flipH="1">
            <a:off x="6858000" y="4648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Line 16"/>
          <p:cNvSpPr>
            <a:spLocks noChangeShapeType="1"/>
          </p:cNvSpPr>
          <p:nvPr/>
        </p:nvSpPr>
        <p:spPr bwMode="auto">
          <a:xfrm>
            <a:off x="4114800" y="28956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Text Box 17"/>
          <p:cNvSpPr txBox="1">
            <a:spLocks noChangeArrowheads="1"/>
          </p:cNvSpPr>
          <p:nvPr/>
        </p:nvSpPr>
        <p:spPr bwMode="auto">
          <a:xfrm>
            <a:off x="152400" y="11430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R" sz="3200">
                <a:solidFill>
                  <a:schemeClr val="hlink"/>
                </a:solidFill>
                <a:latin typeface="Arial" charset="0"/>
              </a:rPr>
              <a:t>Effects of Plasticizers on Vtg Synthtesis</a:t>
            </a:r>
            <a:endParaRPr lang="en-US" sz="32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32778" name="Line 1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Text Box 19"/>
          <p:cNvSpPr txBox="1">
            <a:spLocks noChangeArrowheads="1"/>
          </p:cNvSpPr>
          <p:nvPr/>
        </p:nvSpPr>
        <p:spPr bwMode="auto">
          <a:xfrm>
            <a:off x="1981200" y="62484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   1           2         3          4         5      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7848600" y="6035675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</a:rPr>
              <a:t>Anti S1 (Vtg)</a:t>
            </a:r>
          </a:p>
        </p:txBody>
      </p:sp>
      <p:sp>
        <p:nvSpPr>
          <p:cNvPr id="32781" name="Text Box 22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32782" name="Picture 25" descr="anolispulchell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LogoUPRVie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10"/>
          <p:cNvSpPr txBox="1">
            <a:spLocks noChangeArrowheads="1"/>
          </p:cNvSpPr>
          <p:nvPr/>
        </p:nvSpPr>
        <p:spPr bwMode="auto">
          <a:xfrm>
            <a:off x="3429000" y="304800"/>
            <a:ext cx="182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1400">
                <a:latin typeface="Times New Roman" charset="0"/>
              </a:rPr>
              <a:t>          </a:t>
            </a:r>
          </a:p>
        </p:txBody>
      </p:sp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1447800" y="2300288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PR" sz="2400">
                <a:latin typeface="Arial" charset="0"/>
              </a:rPr>
              <a:t>(</a:t>
            </a:r>
            <a:r>
              <a:rPr lang="el-GR" sz="2400">
                <a:latin typeface="Arial" charset="0"/>
                <a:cs typeface="Arial" charset="0"/>
              </a:rPr>
              <a:t>μ</a:t>
            </a:r>
            <a:r>
              <a:rPr lang="es-PR" sz="2400">
                <a:latin typeface="Arial" charset="0"/>
                <a:cs typeface="Arial" charset="0"/>
              </a:rPr>
              <a:t>g)         250      375   500  1000          C+</a:t>
            </a:r>
          </a:p>
        </p:txBody>
      </p:sp>
      <p:sp>
        <p:nvSpPr>
          <p:cNvPr id="33796" name="Text Box 12"/>
          <p:cNvSpPr txBox="1">
            <a:spLocks noChangeArrowheads="1"/>
          </p:cNvSpPr>
          <p:nvPr/>
        </p:nvSpPr>
        <p:spPr bwMode="auto">
          <a:xfrm>
            <a:off x="7848600" y="6324600"/>
            <a:ext cx="83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PR" sz="1200">
              <a:latin typeface="Times New Roman" charset="0"/>
            </a:endParaRPr>
          </a:p>
        </p:txBody>
      </p:sp>
      <p:sp>
        <p:nvSpPr>
          <p:cNvPr id="33797" name="Line 13"/>
          <p:cNvSpPr>
            <a:spLocks noChangeShapeType="1"/>
          </p:cNvSpPr>
          <p:nvPr/>
        </p:nvSpPr>
        <p:spPr bwMode="auto">
          <a:xfrm flipH="1">
            <a:off x="75438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Line 14"/>
          <p:cNvSpPr>
            <a:spLocks noChangeShapeType="1"/>
          </p:cNvSpPr>
          <p:nvPr/>
        </p:nvSpPr>
        <p:spPr bwMode="auto">
          <a:xfrm flipH="1">
            <a:off x="7543800" y="4648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15"/>
          <p:cNvSpPr>
            <a:spLocks noChangeShapeType="1"/>
          </p:cNvSpPr>
          <p:nvPr/>
        </p:nvSpPr>
        <p:spPr bwMode="auto">
          <a:xfrm flipH="1">
            <a:off x="7543800" y="5410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Line 16"/>
          <p:cNvSpPr>
            <a:spLocks noChangeShapeType="1"/>
          </p:cNvSpPr>
          <p:nvPr/>
        </p:nvSpPr>
        <p:spPr bwMode="auto">
          <a:xfrm flipH="1">
            <a:off x="75438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Text Box 17"/>
          <p:cNvSpPr txBox="1">
            <a:spLocks noChangeArrowheads="1"/>
          </p:cNvSpPr>
          <p:nvPr/>
        </p:nvSpPr>
        <p:spPr bwMode="auto">
          <a:xfrm>
            <a:off x="457200" y="1143000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R" sz="3200">
                <a:solidFill>
                  <a:schemeClr val="hlink"/>
                </a:solidFill>
                <a:latin typeface="Arial" charset="0"/>
              </a:rPr>
              <a:t>Effects of Plasticizers on Vtg Synthtesis</a:t>
            </a:r>
          </a:p>
        </p:txBody>
      </p:sp>
      <p:sp>
        <p:nvSpPr>
          <p:cNvPr id="33802" name="Text Box 18"/>
          <p:cNvSpPr txBox="1">
            <a:spLocks noChangeArrowheads="1"/>
          </p:cNvSpPr>
          <p:nvPr/>
        </p:nvSpPr>
        <p:spPr bwMode="auto">
          <a:xfrm>
            <a:off x="7924800" y="2382838"/>
            <a:ext cx="9906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Vtg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169 153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116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Alb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latin typeface="Arial" charset="0"/>
            </a:endParaRPr>
          </a:p>
        </p:txBody>
      </p:sp>
      <p:sp>
        <p:nvSpPr>
          <p:cNvPr id="33803" name="Line 19"/>
          <p:cNvSpPr>
            <a:spLocks noChangeShapeType="1"/>
          </p:cNvSpPr>
          <p:nvPr/>
        </p:nvSpPr>
        <p:spPr bwMode="auto">
          <a:xfrm>
            <a:off x="2514600" y="2743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20"/>
          <p:cNvSpPr>
            <a:spLocks noChangeShapeType="1"/>
          </p:cNvSpPr>
          <p:nvPr/>
        </p:nvSpPr>
        <p:spPr bwMode="auto">
          <a:xfrm>
            <a:off x="3733800" y="2743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21"/>
          <p:cNvSpPr>
            <a:spLocks noChangeShapeType="1"/>
          </p:cNvSpPr>
          <p:nvPr/>
        </p:nvSpPr>
        <p:spPr bwMode="auto">
          <a:xfrm>
            <a:off x="4495800" y="27432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Line 22"/>
          <p:cNvSpPr>
            <a:spLocks noChangeShapeType="1"/>
          </p:cNvSpPr>
          <p:nvPr/>
        </p:nvSpPr>
        <p:spPr bwMode="auto">
          <a:xfrm>
            <a:off x="5257800" y="2743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3807" name="Object 2"/>
          <p:cNvGraphicFramePr>
            <a:graphicFrameLocks noChangeAspect="1"/>
          </p:cNvGraphicFramePr>
          <p:nvPr/>
        </p:nvGraphicFramePr>
        <p:xfrm>
          <a:off x="2362200" y="2895600"/>
          <a:ext cx="50292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4" imgW="3644444" imgH="2704762" progId="Photoshop.Image.7">
                  <p:embed/>
                </p:oleObj>
              </mc:Choice>
              <mc:Fallback>
                <p:oleObj name="Image" r:id="rId4" imgW="3644444" imgH="270476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50292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8" name="Line 25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Text Box 26"/>
          <p:cNvSpPr txBox="1">
            <a:spLocks noChangeArrowheads="1"/>
          </p:cNvSpPr>
          <p:nvPr/>
        </p:nvSpPr>
        <p:spPr bwMode="auto">
          <a:xfrm>
            <a:off x="2362200" y="63246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  1      2       3       4       5              6</a:t>
            </a:r>
          </a:p>
        </p:txBody>
      </p:sp>
      <p:sp>
        <p:nvSpPr>
          <p:cNvPr id="33810" name="Text Box 27"/>
          <p:cNvSpPr txBox="1">
            <a:spLocks noChangeArrowheads="1"/>
          </p:cNvSpPr>
          <p:nvPr/>
        </p:nvSpPr>
        <p:spPr bwMode="auto">
          <a:xfrm>
            <a:off x="2971800" y="1676400"/>
            <a:ext cx="350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/>
              <a:t>BPA</a:t>
            </a:r>
          </a:p>
        </p:txBody>
      </p:sp>
      <p:sp>
        <p:nvSpPr>
          <p:cNvPr id="33811" name="Text Box 28"/>
          <p:cNvSpPr txBox="1">
            <a:spLocks noChangeArrowheads="1"/>
          </p:cNvSpPr>
          <p:nvPr/>
        </p:nvSpPr>
        <p:spPr bwMode="auto">
          <a:xfrm>
            <a:off x="7848600" y="6035675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</a:rPr>
              <a:t>Anti S1 (Vtg)</a:t>
            </a:r>
          </a:p>
        </p:txBody>
      </p:sp>
      <p:pic>
        <p:nvPicPr>
          <p:cNvPr id="33812" name="Picture 29" descr="escudo_up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3813" name="Text Box 30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33814" name="Picture 31" descr="anolispulchellu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EiE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4495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2895600" y="2133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PR" sz="2400">
              <a:latin typeface="Times New Roman" charset="0"/>
            </a:endParaRP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0" y="1143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PR" sz="3200">
                <a:solidFill>
                  <a:schemeClr val="hlink"/>
                </a:solidFill>
                <a:latin typeface="Arial" charset="0"/>
              </a:rPr>
              <a:t>Effects of Steroids and Non-steroids compound on VTG synthesis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762000" y="2362200"/>
            <a:ext cx="7620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Vtg</a:t>
            </a:r>
          </a:p>
          <a:p>
            <a:pPr eaLnBrk="1" hangingPunct="1">
              <a:spcBef>
                <a:spcPct val="50000"/>
              </a:spcBef>
            </a:pPr>
            <a:endParaRPr lang="en-US" sz="2400" b="1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169 153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116</a:t>
            </a:r>
          </a:p>
        </p:txBody>
      </p:sp>
      <p:sp>
        <p:nvSpPr>
          <p:cNvPr id="34822" name="Line 10"/>
          <p:cNvSpPr>
            <a:spLocks noChangeShapeType="1"/>
          </p:cNvSpPr>
          <p:nvPr/>
        </p:nvSpPr>
        <p:spPr bwMode="auto">
          <a:xfrm>
            <a:off x="1447800" y="4495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11"/>
          <p:cNvSpPr>
            <a:spLocks noChangeShapeType="1"/>
          </p:cNvSpPr>
          <p:nvPr/>
        </p:nvSpPr>
        <p:spPr bwMode="auto">
          <a:xfrm>
            <a:off x="1447800" y="4724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12"/>
          <p:cNvSpPr>
            <a:spLocks noChangeShapeType="1"/>
          </p:cNvSpPr>
          <p:nvPr/>
        </p:nvSpPr>
        <p:spPr bwMode="auto">
          <a:xfrm>
            <a:off x="1447800" y="5181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Text Box 13"/>
          <p:cNvSpPr txBox="1">
            <a:spLocks noChangeArrowheads="1"/>
          </p:cNvSpPr>
          <p:nvPr/>
        </p:nvSpPr>
        <p:spPr bwMode="auto">
          <a:xfrm>
            <a:off x="1295400" y="2225675"/>
            <a:ext cx="6629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400"/>
              <a:t>           </a:t>
            </a:r>
            <a:r>
              <a:rPr lang="en-US" sz="2400">
                <a:latin typeface="Arial" charset="0"/>
              </a:rPr>
              <a:t>E</a:t>
            </a:r>
            <a:r>
              <a:rPr lang="en-US" sz="2400" baseline="-25000">
                <a:latin typeface="Arial" charset="0"/>
              </a:rPr>
              <a:t>2</a:t>
            </a:r>
            <a:r>
              <a:rPr lang="en-US" sz="2400">
                <a:latin typeface="Arial" charset="0"/>
              </a:rPr>
              <a:t>17β       E</a:t>
            </a:r>
            <a:r>
              <a:rPr lang="en-US" sz="2400" baseline="-25000">
                <a:latin typeface="Arial" charset="0"/>
              </a:rPr>
              <a:t>1</a:t>
            </a:r>
            <a:r>
              <a:rPr lang="en-US" sz="2400">
                <a:latin typeface="Arial" charset="0"/>
              </a:rPr>
              <a:t>         E</a:t>
            </a:r>
            <a:r>
              <a:rPr lang="en-US" sz="2400" baseline="-25000">
                <a:latin typeface="Arial" charset="0"/>
              </a:rPr>
              <a:t>3</a:t>
            </a:r>
            <a:r>
              <a:rPr lang="en-US" sz="2400">
                <a:latin typeface="Arial" charset="0"/>
              </a:rPr>
              <a:t>        DES</a:t>
            </a:r>
          </a:p>
          <a:p>
            <a:r>
              <a:rPr lang="en-US" sz="2400">
                <a:latin typeface="Arial" charset="0"/>
              </a:rPr>
              <a:t>                 5         0.5        0.5       0.005     (</a:t>
            </a:r>
            <a:r>
              <a:rPr lang="el-GR" sz="2400">
                <a:latin typeface="Arial" charset="0"/>
              </a:rPr>
              <a:t>μ</a:t>
            </a:r>
            <a:r>
              <a:rPr lang="en-US" sz="2400">
                <a:latin typeface="Arial" charset="0"/>
              </a:rPr>
              <a:t>g)</a:t>
            </a:r>
            <a:r>
              <a:rPr lang="en-US" sz="2000"/>
              <a:t> </a:t>
            </a:r>
          </a:p>
        </p:txBody>
      </p:sp>
      <p:sp>
        <p:nvSpPr>
          <p:cNvPr id="34826" name="Line 1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2286000" y="60960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     1           2           3           4</a:t>
            </a: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0" y="6035675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</a:rPr>
              <a:t>Anti S1 (Vtg)</a:t>
            </a:r>
          </a:p>
        </p:txBody>
      </p:sp>
      <p:sp>
        <p:nvSpPr>
          <p:cNvPr id="34829" name="Text Box 18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34830" name="Picture 19" descr="anolispulchell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LogoUPRVi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05" descr="Biinding ER dbl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344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4" name="Rectangle 306"/>
          <p:cNvSpPr>
            <a:spLocks noChangeArrowheads="1"/>
          </p:cNvSpPr>
          <p:nvPr/>
        </p:nvSpPr>
        <p:spPr bwMode="auto">
          <a:xfrm>
            <a:off x="76200" y="1143000"/>
            <a:ext cx="891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s-PR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EDCs binding to Intracelullar Proteins: ER</a:t>
            </a:r>
            <a:endParaRPr lang="en-US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6084" name="Line 307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Text Box 309"/>
          <p:cNvSpPr txBox="1">
            <a:spLocks noChangeArrowheads="1"/>
          </p:cNvSpPr>
          <p:nvPr/>
        </p:nvSpPr>
        <p:spPr bwMode="auto">
          <a:xfrm>
            <a:off x="1143000" y="0"/>
            <a:ext cx="6858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latin typeface="Copperplate Gothic Bold" charset="0"/>
              </a:rPr>
              <a:t>University of Puerto Rico </a:t>
            </a:r>
            <a:r>
              <a:rPr lang="en-US" sz="2000" b="1">
                <a:latin typeface="Copperplate Gothic Bold" charset="0"/>
              </a:rPr>
              <a:t>Intercampus Doctoral Program in Biology</a:t>
            </a:r>
          </a:p>
        </p:txBody>
      </p:sp>
      <p:pic>
        <p:nvPicPr>
          <p:cNvPr id="46086" name="Picture 310" descr="anolispulchellu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1066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5895557"/>
          </a:xfrm>
        </p:spPr>
        <p:txBody>
          <a:bodyPr>
            <a:normAutofit lnSpcReduction="10000"/>
          </a:bodyPr>
          <a:lstStyle/>
          <a:p>
            <a:pPr lvl="0"/>
            <a:r>
              <a:rPr lang="es-ES_tradnl" dirty="0" smtClean="0"/>
              <a:t>3 rutas </a:t>
            </a:r>
            <a:r>
              <a:rPr lang="es-ES_tradnl" dirty="0"/>
              <a:t>principales para desarrollo anormal:</a:t>
            </a:r>
            <a:endParaRPr lang="en-US" dirty="0"/>
          </a:p>
          <a:p>
            <a:pPr lvl="0"/>
            <a:r>
              <a:rPr lang="es-ES_tradnl" dirty="0" smtClean="0"/>
              <a:t>Mecanismos </a:t>
            </a:r>
            <a:r>
              <a:rPr lang="es-ES_tradnl" dirty="0"/>
              <a:t>genéticos – mutaciones en genes o cambios en </a:t>
            </a:r>
            <a:r>
              <a:rPr lang="es-ES_tradnl" dirty="0" err="1"/>
              <a:t>ploidias</a:t>
            </a:r>
            <a:r>
              <a:rPr lang="es-ES_tradnl" dirty="0"/>
              <a:t>, que pueden alterar el desarrollo </a:t>
            </a:r>
            <a:r>
              <a:rPr lang="es-ES_tradnl" dirty="0" smtClean="0"/>
              <a:t>(Genética </a:t>
            </a:r>
            <a:r>
              <a:rPr lang="es-ES_tradnl" dirty="0"/>
              <a:t>Humana)</a:t>
            </a:r>
            <a:endParaRPr lang="en-US" dirty="0"/>
          </a:p>
          <a:p>
            <a:pPr lvl="0"/>
            <a:r>
              <a:rPr lang="es-ES_tradnl" dirty="0" smtClean="0"/>
              <a:t>Mecanismos </a:t>
            </a:r>
            <a:r>
              <a:rPr lang="es-ES_tradnl" dirty="0"/>
              <a:t>ambientales – agentes </a:t>
            </a:r>
            <a:r>
              <a:rPr lang="es-ES_tradnl" dirty="0" smtClean="0"/>
              <a:t>químicos/f</a:t>
            </a:r>
            <a:r>
              <a:rPr lang="en-US" dirty="0" err="1" smtClean="0"/>
              <a:t>ísicos</a:t>
            </a:r>
            <a:r>
              <a:rPr lang="es-ES_tradnl" dirty="0" smtClean="0"/>
              <a:t> </a:t>
            </a:r>
            <a:r>
              <a:rPr lang="es-ES_tradnl" dirty="0"/>
              <a:t>antropogénicos, interfieren con mecanismos normales (</a:t>
            </a:r>
            <a:r>
              <a:rPr lang="es-ES_tradnl" dirty="0" err="1"/>
              <a:t>EDCs</a:t>
            </a:r>
            <a:r>
              <a:rPr lang="es-ES_tradnl" dirty="0"/>
              <a:t>, </a:t>
            </a:r>
            <a:r>
              <a:rPr lang="es-ES_tradnl" dirty="0" err="1" smtClean="0"/>
              <a:t>Xes</a:t>
            </a:r>
            <a:r>
              <a:rPr lang="es-ES_tradnl" dirty="0" smtClean="0"/>
              <a:t>, UV, Rayos X)</a:t>
            </a:r>
            <a:endParaRPr lang="en-US" dirty="0"/>
          </a:p>
          <a:p>
            <a:pPr lvl="0"/>
            <a:r>
              <a:rPr lang="es-ES_tradnl" dirty="0" smtClean="0"/>
              <a:t>Estocásticos </a:t>
            </a:r>
            <a:r>
              <a:rPr lang="es-ES_tradnl" dirty="0"/>
              <a:t>– al azar, </a:t>
            </a:r>
            <a:endParaRPr lang="en-US" dirty="0"/>
          </a:p>
          <a:p>
            <a:pPr lvl="1"/>
            <a:r>
              <a:rPr lang="es-ES_tradnl" dirty="0"/>
              <a:t>Azar – rasgos ligados a X, portadoras tienen ½ defectuoso</a:t>
            </a:r>
            <a:r>
              <a:rPr lang="es-ES_tradnl" dirty="0" smtClean="0"/>
              <a:t>, </a:t>
            </a:r>
            <a:r>
              <a:rPr lang="es-ES_tradnl" dirty="0"/>
              <a:t>cual es la probabilidad de inactivar el bueno? 50</a:t>
            </a:r>
            <a:r>
              <a:rPr lang="es-ES_tradnl" dirty="0" smtClean="0"/>
              <a:t>%:  PLT, a </a:t>
            </a:r>
            <a:r>
              <a:rPr lang="es-ES_tradnl" dirty="0"/>
              <a:t>veces hay mala suerte.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Introducción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4525963"/>
          </a:xfrm>
        </p:spPr>
        <p:txBody>
          <a:bodyPr/>
          <a:lstStyle/>
          <a:p>
            <a:r>
              <a:rPr lang="es-ES_tradnl" dirty="0"/>
              <a:t>Errores genéticos de desarrollo humano:</a:t>
            </a:r>
            <a:endParaRPr lang="en-US" dirty="0"/>
          </a:p>
          <a:p>
            <a:pPr lvl="0"/>
            <a:r>
              <a:rPr lang="es-ES_tradnl" dirty="0"/>
              <a:t>síndromes</a:t>
            </a:r>
            <a:endParaRPr lang="en-US" dirty="0"/>
          </a:p>
          <a:p>
            <a:pPr lvl="0"/>
            <a:r>
              <a:rPr lang="en-US" dirty="0" smtClean="0"/>
              <a:t>P</a:t>
            </a:r>
            <a:r>
              <a:rPr lang="es-ES_tradnl" dirty="0" err="1" smtClean="0"/>
              <a:t>leiotropías</a:t>
            </a:r>
            <a:r>
              <a:rPr lang="es-ES_tradnl" dirty="0" smtClean="0"/>
              <a:t> -</a:t>
            </a:r>
            <a:endParaRPr lang="en-US" dirty="0"/>
          </a:p>
          <a:p>
            <a:pPr lvl="0"/>
            <a:r>
              <a:rPr lang="en-US" dirty="0" smtClean="0"/>
              <a:t>A</a:t>
            </a:r>
            <a:r>
              <a:rPr lang="es-ES_tradnl" dirty="0" err="1" smtClean="0"/>
              <a:t>neuploidías</a:t>
            </a:r>
            <a:r>
              <a:rPr lang="es-ES_tradnl" dirty="0" smtClean="0"/>
              <a:t> – haploide/diploide/</a:t>
            </a:r>
            <a:r>
              <a:rPr lang="es-ES_tradnl" dirty="0" err="1" smtClean="0"/>
              <a:t>triploides</a:t>
            </a:r>
            <a:r>
              <a:rPr lang="is-IS" dirty="0" smtClean="0"/>
              <a:t>…</a:t>
            </a:r>
            <a:endParaRPr lang="en-US" dirty="0"/>
          </a:p>
          <a:p>
            <a:pPr lvl="0"/>
            <a:r>
              <a:rPr lang="es-ES_tradnl" dirty="0"/>
              <a:t>trisomías – 21 – </a:t>
            </a:r>
            <a:r>
              <a:rPr lang="es-ES_tradnl" dirty="0" err="1"/>
              <a:t>miRNA</a:t>
            </a:r>
            <a:r>
              <a:rPr lang="es-ES_tradnl" dirty="0"/>
              <a:t> 155, en cromosomas 21, copia extra, </a:t>
            </a:r>
            <a:r>
              <a:rPr lang="es-ES_tradnl" dirty="0" err="1"/>
              <a:t>upregulation</a:t>
            </a:r>
            <a:r>
              <a:rPr lang="es-ES_tradnl" dirty="0"/>
              <a:t>, apaga genes para corazón, nervios, </a:t>
            </a:r>
            <a:r>
              <a:rPr lang="es-ES_tradnl" dirty="0" err="1"/>
              <a:t>musculos</a:t>
            </a:r>
            <a:r>
              <a:rPr lang="es-ES_tradnl" dirty="0"/>
              <a:t>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Teratogénesis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587"/>
            <a:ext cx="8229600" cy="486166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Asalto</a:t>
            </a:r>
            <a:r>
              <a:rPr lang="en-US" dirty="0" smtClean="0"/>
              <a:t> </a:t>
            </a:r>
            <a:r>
              <a:rPr lang="en-US" dirty="0" err="1" smtClean="0"/>
              <a:t>ambiental</a:t>
            </a:r>
            <a:r>
              <a:rPr lang="en-US" dirty="0" smtClean="0"/>
              <a:t> al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s-ES_tradnl" dirty="0"/>
              <a:t>1962 – </a:t>
            </a:r>
            <a:r>
              <a:rPr lang="es-ES_tradnl" dirty="0" smtClean="0"/>
              <a:t>Rachel </a:t>
            </a:r>
            <a:r>
              <a:rPr lang="es-ES_tradnl" dirty="0"/>
              <a:t>Carson – DDT destruye huevos, evitando la reproducción de aves</a:t>
            </a:r>
            <a:endParaRPr lang="en-US" dirty="0"/>
          </a:p>
          <a:p>
            <a:pPr lvl="0"/>
            <a:r>
              <a:rPr lang="es-ES_tradnl" dirty="0" err="1" smtClean="0"/>
              <a:t>Talidomida</a:t>
            </a:r>
            <a:r>
              <a:rPr lang="es-ES_tradnl" dirty="0" smtClean="0"/>
              <a:t> </a:t>
            </a:r>
            <a:r>
              <a:rPr lang="es-ES_tradnl" dirty="0"/>
              <a:t>– sedante para manejar embarazos, hijos sin </a:t>
            </a:r>
            <a:r>
              <a:rPr lang="es-ES_tradnl" dirty="0" smtClean="0"/>
              <a:t>extremidades</a:t>
            </a:r>
          </a:p>
          <a:p>
            <a:pPr lvl="1"/>
            <a:r>
              <a:rPr lang="es-ES_tradnl" dirty="0" err="1" smtClean="0"/>
              <a:t>FgF</a:t>
            </a:r>
            <a:r>
              <a:rPr lang="es-ES_tradnl" dirty="0" smtClean="0"/>
              <a:t>, VEGF, </a:t>
            </a:r>
            <a:r>
              <a:rPr lang="es-ES_tradnl" dirty="0" err="1" smtClean="0"/>
              <a:t>Shh</a:t>
            </a:r>
            <a:r>
              <a:rPr lang="es-ES_tradnl" dirty="0" smtClean="0"/>
              <a:t>, BMP, Dickkopf-1</a:t>
            </a:r>
            <a:endParaRPr lang="en-US" dirty="0"/>
          </a:p>
          <a:p>
            <a:pPr lvl="0"/>
            <a:r>
              <a:rPr lang="es-ES_tradnl" dirty="0"/>
              <a:t>PLT el embrión es vulnerable al ambiente</a:t>
            </a:r>
            <a:endParaRPr lang="en-US" dirty="0"/>
          </a:p>
          <a:p>
            <a:pPr lvl="0"/>
            <a:r>
              <a:rPr lang="es-ES_tradnl" dirty="0"/>
              <a:t>Infección de </a:t>
            </a:r>
            <a:r>
              <a:rPr lang="es-ES_tradnl" dirty="0" err="1"/>
              <a:t>rubella</a:t>
            </a:r>
            <a:r>
              <a:rPr lang="es-ES_tradnl" dirty="0"/>
              <a:t>, </a:t>
            </a:r>
            <a:endParaRPr lang="es-ES_tradnl" dirty="0" smtClean="0"/>
          </a:p>
          <a:p>
            <a:pPr lvl="1"/>
            <a:r>
              <a:rPr lang="es-ES_tradnl" dirty="0" smtClean="0"/>
              <a:t>niños </a:t>
            </a:r>
            <a:r>
              <a:rPr lang="es-ES_tradnl" dirty="0"/>
              <a:t>sordos </a:t>
            </a:r>
            <a:r>
              <a:rPr lang="es-ES_tradnl" dirty="0" smtClean="0"/>
              <a:t>ciegos</a:t>
            </a:r>
            <a:endParaRPr lang="es-ES_tradnl" dirty="0"/>
          </a:p>
          <a:p>
            <a:pPr lvl="1"/>
            <a:r>
              <a:rPr lang="es-ES_tradnl" dirty="0" smtClean="0"/>
              <a:t>Cardiacos </a:t>
            </a:r>
            <a:endParaRPr lang="es-ES_tradnl" dirty="0"/>
          </a:p>
          <a:p>
            <a:pPr lvl="1"/>
            <a:r>
              <a:rPr lang="es-ES_tradnl" dirty="0" smtClean="0"/>
              <a:t>retardación </a:t>
            </a:r>
            <a:r>
              <a:rPr lang="es-ES_tradnl" dirty="0"/>
              <a:t>mental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mage result for rachel ca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18" y="3910282"/>
            <a:ext cx="4959918" cy="28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87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Talidomida</a:t>
            </a:r>
            <a:endParaRPr lang="en-US" dirty="0"/>
          </a:p>
        </p:txBody>
      </p:sp>
      <p:pic>
        <p:nvPicPr>
          <p:cNvPr id="4" name="Picture 3" descr="Screen Shot 2018-05-28 at 7.31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29" y="22476"/>
            <a:ext cx="395377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010" y="703567"/>
            <a:ext cx="503956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2400" dirty="0" err="1" smtClean="0"/>
              <a:t>Talidomida</a:t>
            </a:r>
            <a:r>
              <a:rPr lang="es-ES_tradnl" sz="2400" dirty="0" smtClean="0"/>
              <a:t> – sedante para manejar embarazos, hijos sin extremidades</a:t>
            </a:r>
          </a:p>
          <a:p>
            <a:pPr lvl="1"/>
            <a:r>
              <a:rPr lang="es-ES_tradnl" sz="2400" dirty="0" err="1" smtClean="0"/>
              <a:t>FgF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Shh</a:t>
            </a:r>
            <a:r>
              <a:rPr lang="es-ES_tradnl" sz="2400" dirty="0" smtClean="0"/>
              <a:t>, BMP, Dickkopf-1, ON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40" y="3000550"/>
            <a:ext cx="4147041" cy="2454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010" y="2247603"/>
            <a:ext cx="495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https://www.ncbi.nlm.nih.gov/pmc/articles/PMC4737249/pdf/BDRC-105-140.pdf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Screen Shot 2018-05-28 at 7.35.0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599"/>
            <a:ext cx="5190229" cy="1631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2350" y="2414588"/>
            <a:ext cx="1600200" cy="857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1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02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Teratogénesis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99" y="768587"/>
            <a:ext cx="5600401" cy="5378608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Teratógenos</a:t>
            </a:r>
            <a:r>
              <a:rPr lang="en-US" dirty="0" smtClean="0"/>
              <a:t> – </a:t>
            </a:r>
            <a:r>
              <a:rPr lang="en-US" dirty="0" err="1" smtClean="0"/>
              <a:t>agentes</a:t>
            </a:r>
            <a:r>
              <a:rPr lang="en-US" dirty="0" smtClean="0"/>
              <a:t> </a:t>
            </a:r>
            <a:r>
              <a:rPr lang="en-US" dirty="0" err="1" smtClean="0"/>
              <a:t>exógenos</a:t>
            </a:r>
            <a:r>
              <a:rPr lang="en-US" dirty="0" smtClean="0"/>
              <a:t>, </a:t>
            </a:r>
            <a:r>
              <a:rPr lang="en-US" dirty="0" err="1" smtClean="0"/>
              <a:t>causan</a:t>
            </a:r>
            <a:r>
              <a:rPr lang="en-US" dirty="0" smtClean="0"/>
              <a:t> </a:t>
            </a:r>
            <a:r>
              <a:rPr lang="en-US" dirty="0" err="1" smtClean="0"/>
              <a:t>defectos</a:t>
            </a:r>
            <a:r>
              <a:rPr lang="en-US" dirty="0" smtClean="0"/>
              <a:t> de </a:t>
            </a:r>
            <a:r>
              <a:rPr lang="en-US" dirty="0" err="1" smtClean="0"/>
              <a:t>nacimiento</a:t>
            </a:r>
            <a:endParaRPr lang="en-US" dirty="0" smtClean="0"/>
          </a:p>
          <a:p>
            <a:r>
              <a:rPr lang="en-US" dirty="0" err="1" smtClean="0"/>
              <a:t>Actuan</a:t>
            </a:r>
            <a:r>
              <a:rPr lang="en-US" dirty="0" smtClean="0"/>
              <a:t> en </a:t>
            </a:r>
            <a:r>
              <a:rPr lang="en-US" dirty="0" err="1" smtClean="0"/>
              <a:t>periodos</a:t>
            </a:r>
            <a:r>
              <a:rPr lang="en-US" dirty="0" smtClean="0"/>
              <a:t> </a:t>
            </a:r>
            <a:r>
              <a:rPr lang="en-US" dirty="0" err="1" smtClean="0"/>
              <a:t>críticos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humanos</a:t>
            </a:r>
            <a:r>
              <a:rPr lang="en-US" dirty="0" smtClean="0"/>
              <a:t> hay dos </a:t>
            </a:r>
            <a:r>
              <a:rPr lang="en-US" dirty="0" err="1" smtClean="0"/>
              <a:t>periodos</a:t>
            </a:r>
            <a:endParaRPr lang="en-US" dirty="0" smtClean="0"/>
          </a:p>
          <a:p>
            <a:r>
              <a:rPr lang="en-US" dirty="0" err="1" smtClean="0"/>
              <a:t>Embriónico</a:t>
            </a:r>
            <a:r>
              <a:rPr lang="en-US" dirty="0" smtClean="0"/>
              <a:t> – hasta 8 </a:t>
            </a:r>
            <a:r>
              <a:rPr lang="en-US" dirty="0" err="1" smtClean="0"/>
              <a:t>semanas</a:t>
            </a:r>
            <a:endParaRPr lang="en-US" dirty="0" smtClean="0"/>
          </a:p>
          <a:p>
            <a:pPr lvl="1"/>
            <a:r>
              <a:rPr lang="en-US" dirty="0" err="1" smtClean="0"/>
              <a:t>Formación</a:t>
            </a:r>
            <a:r>
              <a:rPr lang="en-US" dirty="0" smtClean="0"/>
              <a:t> de </a:t>
            </a:r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órganos</a:t>
            </a:r>
            <a:endParaRPr lang="en-US" dirty="0" smtClean="0"/>
          </a:p>
          <a:p>
            <a:r>
              <a:rPr lang="en-US" dirty="0" smtClean="0"/>
              <a:t>Fetal -  </a:t>
            </a:r>
            <a:r>
              <a:rPr lang="en-US" dirty="0" err="1" smtClean="0"/>
              <a:t>crecimiento</a:t>
            </a:r>
            <a:r>
              <a:rPr lang="en-US" dirty="0" smtClean="0"/>
              <a:t> y </a:t>
            </a:r>
            <a:r>
              <a:rPr lang="en-US" dirty="0" err="1" smtClean="0"/>
              <a:t>maleabilidad</a:t>
            </a:r>
            <a:endParaRPr lang="en-US" dirty="0" smtClean="0"/>
          </a:p>
          <a:p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teratógenos</a:t>
            </a:r>
            <a:endParaRPr lang="en-US" dirty="0" smtClean="0"/>
          </a:p>
          <a:p>
            <a:pPr lvl="1"/>
            <a:r>
              <a:rPr lang="en-US" dirty="0" smtClean="0"/>
              <a:t>Virus, </a:t>
            </a:r>
            <a:r>
              <a:rPr lang="en-US" dirty="0" err="1" smtClean="0"/>
              <a:t>radiacion</a:t>
            </a:r>
            <a:r>
              <a:rPr lang="en-US" dirty="0" smtClean="0"/>
              <a:t>, </a:t>
            </a:r>
            <a:r>
              <a:rPr lang="en-US" dirty="0" err="1" smtClean="0"/>
              <a:t>tempertura</a:t>
            </a:r>
            <a:r>
              <a:rPr lang="en-US" dirty="0" smtClean="0"/>
              <a:t> corporal, </a:t>
            </a:r>
            <a:r>
              <a:rPr lang="en-US" dirty="0" err="1" smtClean="0"/>
              <a:t>condiciones</a:t>
            </a:r>
            <a:r>
              <a:rPr lang="en-US" dirty="0" smtClean="0"/>
              <a:t> </a:t>
            </a:r>
            <a:r>
              <a:rPr lang="en-US" dirty="0" err="1" smtClean="0"/>
              <a:t>metabolicas</a:t>
            </a:r>
            <a:endParaRPr lang="en-US" dirty="0" smtClean="0"/>
          </a:p>
          <a:p>
            <a:pPr lvl="1"/>
            <a:r>
              <a:rPr lang="en-US" dirty="0" err="1" smtClean="0"/>
              <a:t>Quimicos</a:t>
            </a:r>
            <a:r>
              <a:rPr lang="en-US" dirty="0" smtClean="0"/>
              <a:t> – </a:t>
            </a:r>
            <a:r>
              <a:rPr lang="en-US" dirty="0" err="1" smtClean="0"/>
              <a:t>nicotina</a:t>
            </a:r>
            <a:r>
              <a:rPr lang="en-US" dirty="0" smtClean="0"/>
              <a:t>, </a:t>
            </a:r>
            <a:r>
              <a:rPr lang="en-US" dirty="0" err="1" smtClean="0"/>
              <a:t>jervina</a:t>
            </a:r>
            <a:r>
              <a:rPr lang="en-US" dirty="0" smtClean="0"/>
              <a:t>, </a:t>
            </a:r>
            <a:r>
              <a:rPr lang="en-US" dirty="0" err="1" smtClean="0"/>
              <a:t>ciclopamina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752" y="882076"/>
            <a:ext cx="3974247" cy="29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515856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1376</Words>
  <Application>Microsoft Macintosh PowerPoint</Application>
  <PresentationFormat>On-screen Show (4:3)</PresentationFormat>
  <Paragraphs>217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Calibri</vt:lpstr>
      <vt:lpstr>Copperplate Gothic Bold</vt:lpstr>
      <vt:lpstr>ＭＳ Ｐゴシック</vt:lpstr>
      <vt:lpstr>Tahoma</vt:lpstr>
      <vt:lpstr>Times New Roman</vt:lpstr>
      <vt:lpstr>Arial</vt:lpstr>
      <vt:lpstr>Office Theme</vt:lpstr>
      <vt:lpstr>Image</vt:lpstr>
      <vt:lpstr>Teratogénesis e EDCs</vt:lpstr>
      <vt:lpstr>Objetivos</vt:lpstr>
      <vt:lpstr>Introducción</vt:lpstr>
      <vt:lpstr>Introducción</vt:lpstr>
      <vt:lpstr>Introducción </vt:lpstr>
      <vt:lpstr>Teratogénesis</vt:lpstr>
      <vt:lpstr>Talidomida</vt:lpstr>
      <vt:lpstr>Teratogénesis</vt:lpstr>
      <vt:lpstr>PowerPoint Presentation</vt:lpstr>
      <vt:lpstr>PowerPoint Presentation</vt:lpstr>
      <vt:lpstr>Teratogénesis</vt:lpstr>
      <vt:lpstr>PowerPoint Presentation</vt:lpstr>
      <vt:lpstr>Alcohol</vt:lpstr>
      <vt:lpstr>PowerPoint Presentation</vt:lpstr>
      <vt:lpstr>PowerPoint Presentation</vt:lpstr>
      <vt:lpstr>Acido Retinoico</vt:lpstr>
      <vt:lpstr>Otros: Patógenos, Metales</vt:lpstr>
      <vt:lpstr>Endocrine Disrupting Chemicals</vt:lpstr>
      <vt:lpstr>EDCs</vt:lpstr>
      <vt:lpstr>EDCs - DES</vt:lpstr>
      <vt:lpstr>DES</vt:lpstr>
      <vt:lpstr>DES</vt:lpstr>
      <vt:lpstr>Morfogenesis de Mullerian</vt:lpstr>
      <vt:lpstr>DES en tracto reprodutivo femenino</vt:lpstr>
      <vt:lpstr>DES en varones</vt:lpstr>
      <vt:lpstr>EDCs – Bisphenyl A</vt:lpstr>
      <vt:lpstr>BPA</vt:lpstr>
      <vt:lpstr>Telárquia Precoz (PSD)</vt:lpstr>
      <vt:lpstr>DEHP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 - 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Teratogénesis e EDCs</dc:title>
  <dc:creator>Jose Carde</dc:creator>
  <cp:lastModifiedBy>Microsoft Office User</cp:lastModifiedBy>
  <cp:revision>27</cp:revision>
  <dcterms:created xsi:type="dcterms:W3CDTF">2018-05-27T15:41:33Z</dcterms:created>
  <dcterms:modified xsi:type="dcterms:W3CDTF">2018-05-28T13:04:41Z</dcterms:modified>
</cp:coreProperties>
</file>