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23"/>
  </p:notesMasterIdLst>
  <p:sldIdLst>
    <p:sldId id="256" r:id="rId2"/>
    <p:sldId id="261" r:id="rId3"/>
    <p:sldId id="262" r:id="rId4"/>
    <p:sldId id="263" r:id="rId5"/>
    <p:sldId id="257" r:id="rId6"/>
    <p:sldId id="264" r:id="rId7"/>
    <p:sldId id="266" r:id="rId8"/>
    <p:sldId id="267" r:id="rId9"/>
    <p:sldId id="258" r:id="rId10"/>
    <p:sldId id="259" r:id="rId11"/>
    <p:sldId id="260" r:id="rId12"/>
    <p:sldId id="265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79259" autoAdjust="0"/>
  </p:normalViewPr>
  <p:slideViewPr>
    <p:cSldViewPr snapToGrid="0" snapToObjects="1">
      <p:cViewPr varScale="1">
        <p:scale>
          <a:sx n="71" d="100"/>
          <a:sy n="71" d="100"/>
        </p:scale>
        <p:origin x="14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23712-7B89-ED44-BBBA-48AF654C5247}" type="datetimeFigureOut">
              <a:rPr lang="en-US" smtClean="0"/>
              <a:t>2/17/19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E2F20-1F03-4048-B294-C3FD8EA45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05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 </a:t>
            </a:r>
            <a:r>
              <a:rPr lang="en-US" dirty="0" err="1"/>
              <a:t>huevo</a:t>
            </a:r>
            <a:r>
              <a:rPr lang="en-US" dirty="0"/>
              <a:t> </a:t>
            </a:r>
            <a:r>
              <a:rPr lang="en-US" dirty="0" err="1"/>
              <a:t>activa</a:t>
            </a:r>
            <a:r>
              <a:rPr lang="en-US" dirty="0"/>
              <a:t> el </a:t>
            </a:r>
            <a:r>
              <a:rPr lang="en-US" dirty="0" err="1"/>
              <a:t>metabolismo</a:t>
            </a:r>
            <a:r>
              <a:rPr lang="en-US" dirty="0"/>
              <a:t> del </a:t>
            </a:r>
            <a:r>
              <a:rPr lang="en-US" dirty="0" err="1"/>
              <a:t>espermatozoide</a:t>
            </a:r>
            <a:r>
              <a:rPr lang="en-US" dirty="0"/>
              <a:t> lo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esencial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la </a:t>
            </a:r>
            <a:r>
              <a:rPr lang="en-US" dirty="0" err="1"/>
              <a:t>fecundacion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El</a:t>
            </a:r>
            <a:r>
              <a:rPr lang="en-US" baseline="0" dirty="0"/>
              <a:t> </a:t>
            </a:r>
            <a:r>
              <a:rPr lang="en-US" baseline="0" dirty="0" err="1"/>
              <a:t>espermatozoide</a:t>
            </a:r>
            <a:r>
              <a:rPr lang="en-US" baseline="0" dirty="0"/>
              <a:t> </a:t>
            </a:r>
            <a:r>
              <a:rPr lang="en-US" baseline="0" dirty="0" err="1"/>
              <a:t>reciproca</a:t>
            </a:r>
            <a:r>
              <a:rPr lang="en-US" baseline="0" dirty="0"/>
              <a:t> al </a:t>
            </a:r>
            <a:r>
              <a:rPr lang="en-US" baseline="0" dirty="0" err="1"/>
              <a:t>activar</a:t>
            </a:r>
            <a:r>
              <a:rPr lang="en-US" baseline="0" dirty="0"/>
              <a:t> el </a:t>
            </a:r>
            <a:r>
              <a:rPr lang="en-US" baseline="0" dirty="0" err="1"/>
              <a:t>metabolismo</a:t>
            </a:r>
            <a:r>
              <a:rPr lang="en-US" baseline="0" dirty="0"/>
              <a:t> del </a:t>
            </a:r>
            <a:r>
              <a:rPr lang="en-US" baseline="0" dirty="0" err="1"/>
              <a:t>huevo</a:t>
            </a:r>
            <a:r>
              <a:rPr lang="en-US" baseline="0" dirty="0"/>
              <a:t>, </a:t>
            </a:r>
            <a:r>
              <a:rPr lang="en-US" baseline="0" dirty="0" err="1"/>
              <a:t>necesario</a:t>
            </a:r>
            <a:r>
              <a:rPr lang="en-US" baseline="0" dirty="0"/>
              <a:t> </a:t>
            </a:r>
            <a:r>
              <a:rPr lang="en-US" baseline="0" dirty="0" err="1"/>
              <a:t>para</a:t>
            </a:r>
            <a:r>
              <a:rPr lang="en-US" baseline="0" dirty="0"/>
              <a:t> el </a:t>
            </a:r>
            <a:r>
              <a:rPr lang="en-US" baseline="0" dirty="0" err="1"/>
              <a:t>desarrollo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E2F20-1F03-4048-B294-C3FD8EA45B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67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Spermatozoa</a:t>
            </a:r>
            <a:r>
              <a:rPr lang="en-US" baseline="0" dirty="0"/>
              <a:t>  se </a:t>
            </a:r>
            <a:r>
              <a:rPr lang="en-US" baseline="0" dirty="0" err="1"/>
              <a:t>penso</a:t>
            </a:r>
            <a:r>
              <a:rPr lang="en-US" baseline="0" dirty="0"/>
              <a:t> q </a:t>
            </a:r>
            <a:r>
              <a:rPr lang="en-US" baseline="0" dirty="0" err="1"/>
              <a:t>eran</a:t>
            </a:r>
            <a:r>
              <a:rPr lang="en-US" baseline="0" dirty="0"/>
              <a:t> </a:t>
            </a:r>
            <a:r>
              <a:rPr lang="en-US" baseline="0" dirty="0" err="1"/>
              <a:t>parasitos</a:t>
            </a:r>
            <a:r>
              <a:rPr lang="en-US" baseline="0" dirty="0"/>
              <a:t> del semen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Seed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Animals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Acrosoma</a:t>
            </a:r>
            <a:r>
              <a:rPr lang="en-US" baseline="0" dirty="0"/>
              <a:t> </a:t>
            </a:r>
            <a:r>
              <a:rPr lang="en-US" baseline="0" dirty="0" err="1"/>
              <a:t>deriva</a:t>
            </a:r>
            <a:r>
              <a:rPr lang="en-US" baseline="0" dirty="0"/>
              <a:t> del Golgi, </a:t>
            </a:r>
            <a:r>
              <a:rPr lang="en-US" baseline="0" dirty="0" err="1"/>
              <a:t>enzimas</a:t>
            </a:r>
            <a:r>
              <a:rPr lang="en-US" baseline="0" dirty="0"/>
              <a:t> </a:t>
            </a:r>
            <a:r>
              <a:rPr lang="en-US" baseline="0" dirty="0" err="1"/>
              <a:t>digestivas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 err="1"/>
              <a:t>Vesicula</a:t>
            </a:r>
            <a:r>
              <a:rPr lang="en-US" baseline="0" dirty="0"/>
              <a:t> </a:t>
            </a:r>
            <a:r>
              <a:rPr lang="en-US" baseline="0" dirty="0" err="1"/>
              <a:t>secretora</a:t>
            </a:r>
            <a:r>
              <a:rPr lang="en-US" baseline="0" dirty="0"/>
              <a:t> </a:t>
            </a:r>
            <a:r>
              <a:rPr lang="en-US" baseline="0" dirty="0" err="1"/>
              <a:t>modificada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 err="1"/>
              <a:t>Proceso</a:t>
            </a:r>
            <a:r>
              <a:rPr lang="en-US" baseline="0" dirty="0"/>
              <a:t> </a:t>
            </a:r>
            <a:r>
              <a:rPr lang="en-US" baseline="0" dirty="0" err="1"/>
              <a:t>acrosomal</a:t>
            </a:r>
            <a:r>
              <a:rPr lang="en-US" baseline="0" dirty="0"/>
              <a:t>; </a:t>
            </a:r>
            <a:r>
              <a:rPr lang="en-US" baseline="0" dirty="0" err="1"/>
              <a:t>reconociiento</a:t>
            </a:r>
            <a:r>
              <a:rPr lang="en-US" baseline="0" dirty="0"/>
              <a:t> del </a:t>
            </a:r>
            <a:r>
              <a:rPr lang="en-US" baseline="0" dirty="0" err="1"/>
              <a:t>huevo</a:t>
            </a:r>
            <a:endParaRPr lang="en-US" baseline="0" dirty="0"/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 err="1"/>
              <a:t>Capacitacion</a:t>
            </a:r>
            <a:r>
              <a:rPr lang="en-US" baseline="0" dirty="0"/>
              <a:t> – </a:t>
            </a:r>
            <a:r>
              <a:rPr lang="en-US" baseline="0" dirty="0" err="1"/>
              <a:t>maduracion</a:t>
            </a:r>
            <a:r>
              <a:rPr lang="en-US" baseline="0" dirty="0"/>
              <a:t> final, en el </a:t>
            </a:r>
            <a:r>
              <a:rPr lang="en-US" baseline="0" dirty="0" err="1"/>
              <a:t>tracto</a:t>
            </a:r>
            <a:r>
              <a:rPr lang="en-US" baseline="0" dirty="0"/>
              <a:t> </a:t>
            </a:r>
            <a:r>
              <a:rPr lang="en-US" baseline="0" dirty="0" err="1"/>
              <a:t>femenino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55AF7-E744-4F47-A3E2-A5B600B0C4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02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Ovulo</a:t>
            </a:r>
            <a:endParaRPr lang="en-US" dirty="0"/>
          </a:p>
          <a:p>
            <a:r>
              <a:rPr lang="en-US" dirty="0"/>
              <a:t>-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55AF7-E744-4F47-A3E2-A5B600B0C4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02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Polispermia</a:t>
            </a:r>
            <a:r>
              <a:rPr lang="en-US" dirty="0"/>
              <a:t> – </a:t>
            </a:r>
            <a:r>
              <a:rPr lang="en-US" dirty="0" err="1"/>
              <a:t>es</a:t>
            </a:r>
            <a:r>
              <a:rPr lang="en-US" dirty="0"/>
              <a:t> la </a:t>
            </a:r>
            <a:r>
              <a:rPr lang="en-US" dirty="0" err="1"/>
              <a:t>entrada</a:t>
            </a:r>
            <a:r>
              <a:rPr lang="en-US" baseline="0" dirty="0"/>
              <a:t> de mas de un </a:t>
            </a:r>
            <a:r>
              <a:rPr lang="en-US" baseline="0" dirty="0" err="1"/>
              <a:t>espermatozoide</a:t>
            </a:r>
            <a:r>
              <a:rPr lang="en-US" baseline="0" dirty="0"/>
              <a:t> al </a:t>
            </a:r>
            <a:r>
              <a:rPr lang="en-US" baseline="0" dirty="0" err="1"/>
              <a:t>ovulo</a:t>
            </a:r>
            <a:endParaRPr lang="en-US" baseline="0" dirty="0"/>
          </a:p>
          <a:p>
            <a:r>
              <a:rPr lang="en-US" baseline="0" dirty="0" err="1"/>
              <a:t>Consecuencias</a:t>
            </a:r>
            <a:r>
              <a:rPr lang="en-US" baseline="0" dirty="0"/>
              <a:t> </a:t>
            </a:r>
            <a:r>
              <a:rPr lang="en-US" baseline="0" dirty="0" err="1"/>
              <a:t>serian</a:t>
            </a:r>
            <a:r>
              <a:rPr lang="en-US" baseline="0" dirty="0"/>
              <a:t> la </a:t>
            </a:r>
            <a:r>
              <a:rPr lang="en-US" baseline="0" dirty="0" err="1"/>
              <a:t>generacion</a:t>
            </a:r>
            <a:r>
              <a:rPr lang="en-US" baseline="0" dirty="0"/>
              <a:t> de </a:t>
            </a:r>
            <a:r>
              <a:rPr lang="en-US" baseline="0" dirty="0" err="1"/>
              <a:t>nucleo</a:t>
            </a:r>
            <a:r>
              <a:rPr lang="en-US" baseline="0" dirty="0"/>
              <a:t> de </a:t>
            </a:r>
            <a:r>
              <a:rPr lang="en-US" baseline="0" dirty="0" err="1"/>
              <a:t>cigoto</a:t>
            </a:r>
            <a:r>
              <a:rPr lang="en-US" baseline="0" dirty="0"/>
              <a:t> con mas de 2n</a:t>
            </a:r>
          </a:p>
          <a:p>
            <a:r>
              <a:rPr lang="en-US" baseline="0" dirty="0"/>
              <a:t>Con </a:t>
            </a:r>
            <a:r>
              <a:rPr lang="en-US" baseline="0" dirty="0" err="1"/>
              <a:t>las</a:t>
            </a:r>
            <a:r>
              <a:rPr lang="en-US" baseline="0" dirty="0"/>
              <a:t> </a:t>
            </a:r>
            <a:r>
              <a:rPr lang="en-US" baseline="0" dirty="0" err="1"/>
              <a:t>subsiguientes</a:t>
            </a:r>
            <a:r>
              <a:rPr lang="en-US" baseline="0" dirty="0"/>
              <a:t> </a:t>
            </a:r>
            <a:r>
              <a:rPr lang="en-US" baseline="0" dirty="0" err="1"/>
              <a:t>complicaciones</a:t>
            </a:r>
            <a:r>
              <a:rPr lang="en-US" baseline="0" dirty="0"/>
              <a:t> </a:t>
            </a:r>
            <a:r>
              <a:rPr lang="en-US" baseline="0" dirty="0" err="1"/>
              <a:t>que</a:t>
            </a:r>
            <a:r>
              <a:rPr lang="en-US" baseline="0" dirty="0"/>
              <a:t> </a:t>
            </a:r>
            <a:r>
              <a:rPr lang="en-US" baseline="0" dirty="0" err="1"/>
              <a:t>terminan</a:t>
            </a:r>
            <a:r>
              <a:rPr lang="en-US" baseline="0" dirty="0"/>
              <a:t> en la </a:t>
            </a:r>
            <a:r>
              <a:rPr lang="en-US" baseline="0" dirty="0" err="1"/>
              <a:t>eliminacion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No </a:t>
            </a:r>
            <a:r>
              <a:rPr lang="en-US" baseline="0" dirty="0" err="1"/>
              <a:t>ocurre</a:t>
            </a:r>
            <a:r>
              <a:rPr lang="en-US" baseline="0" dirty="0"/>
              <a:t>, </a:t>
            </a:r>
            <a:r>
              <a:rPr lang="en-US" baseline="0" dirty="0" err="1"/>
              <a:t>si</a:t>
            </a:r>
            <a:r>
              <a:rPr lang="en-US" baseline="0" dirty="0"/>
              <a:t> </a:t>
            </a:r>
            <a:r>
              <a:rPr lang="en-US" baseline="0" dirty="0" err="1"/>
              <a:t>ocurre</a:t>
            </a:r>
            <a:r>
              <a:rPr lang="en-US" baseline="0" dirty="0"/>
              <a:t> </a:t>
            </a:r>
            <a:r>
              <a:rPr lang="en-US" baseline="0" dirty="0" err="1"/>
              <a:t>simplemente</a:t>
            </a:r>
            <a:r>
              <a:rPr lang="en-US" baseline="0" dirty="0"/>
              <a:t> </a:t>
            </a:r>
            <a:r>
              <a:rPr lang="en-US" baseline="0" dirty="0" err="1"/>
              <a:t>ni</a:t>
            </a:r>
            <a:r>
              <a:rPr lang="en-US" baseline="0" dirty="0"/>
              <a:t> </a:t>
            </a:r>
            <a:r>
              <a:rPr lang="en-US" baseline="0" dirty="0" err="1"/>
              <a:t>nos</a:t>
            </a:r>
            <a:r>
              <a:rPr lang="en-US" baseline="0" dirty="0"/>
              <a:t> </a:t>
            </a:r>
            <a:r>
              <a:rPr lang="en-US" baseline="0" dirty="0" err="1"/>
              <a:t>enteramos</a:t>
            </a:r>
            <a:r>
              <a:rPr lang="en-US" baseline="0" dirty="0"/>
              <a:t>..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En </a:t>
            </a:r>
            <a:r>
              <a:rPr lang="en-US" dirty="0" err="1"/>
              <a:t>Ratones</a:t>
            </a:r>
            <a:r>
              <a:rPr lang="en-US" dirty="0"/>
              <a:t> se </a:t>
            </a:r>
            <a:r>
              <a:rPr lang="en-US" dirty="0" err="1"/>
              <a:t>liberan</a:t>
            </a:r>
            <a:r>
              <a:rPr lang="en-US" dirty="0"/>
              <a:t> 50</a:t>
            </a:r>
            <a:r>
              <a:rPr lang="en-US" baseline="0" dirty="0"/>
              <a:t> </a:t>
            </a:r>
            <a:r>
              <a:rPr lang="en-US" baseline="0" dirty="0" err="1"/>
              <a:t>millones</a:t>
            </a:r>
            <a:r>
              <a:rPr lang="en-US" baseline="0" dirty="0"/>
              <a:t>, </a:t>
            </a:r>
            <a:r>
              <a:rPr lang="en-US" baseline="0" dirty="0" err="1"/>
              <a:t>llegan</a:t>
            </a:r>
            <a:r>
              <a:rPr lang="en-US" baseline="0" dirty="0"/>
              <a:t> al </a:t>
            </a:r>
            <a:r>
              <a:rPr lang="en-US" baseline="0" dirty="0" err="1"/>
              <a:t>ovulo</a:t>
            </a:r>
            <a:r>
              <a:rPr lang="en-US" baseline="0" dirty="0"/>
              <a:t> 200</a:t>
            </a:r>
          </a:p>
          <a:p>
            <a:endParaRPr lang="en-US" baseline="0" dirty="0"/>
          </a:p>
          <a:p>
            <a:r>
              <a:rPr lang="en-US" baseline="0" dirty="0" err="1"/>
              <a:t>Fecundacion</a:t>
            </a:r>
            <a:r>
              <a:rPr lang="en-US" baseline="0" dirty="0"/>
              <a:t> </a:t>
            </a:r>
            <a:r>
              <a:rPr lang="en-US" baseline="0" dirty="0" err="1"/>
              <a:t>invitro</a:t>
            </a:r>
            <a:r>
              <a:rPr lang="en-US" baseline="0" dirty="0"/>
              <a:t> </a:t>
            </a:r>
            <a:r>
              <a:rPr lang="en-US" baseline="0" dirty="0" err="1"/>
              <a:t>tiene</a:t>
            </a:r>
            <a:r>
              <a:rPr lang="en-US" baseline="0" dirty="0"/>
              <a:t> </a:t>
            </a:r>
            <a:r>
              <a:rPr lang="en-US" baseline="0" dirty="0" err="1"/>
              <a:t>unrate</a:t>
            </a:r>
            <a:r>
              <a:rPr lang="en-US" baseline="0" dirty="0"/>
              <a:t> mas alto de </a:t>
            </a:r>
            <a:r>
              <a:rPr lang="en-US" baseline="0" dirty="0" err="1"/>
              <a:t>polispermia</a:t>
            </a:r>
            <a:r>
              <a:rPr lang="en-US" baseline="0" dirty="0"/>
              <a:t>… </a:t>
            </a:r>
            <a:r>
              <a:rPr lang="en-US" baseline="0" dirty="0" err="1"/>
              <a:t>por</a:t>
            </a:r>
            <a:r>
              <a:rPr lang="en-US" baseline="0" dirty="0"/>
              <a:t> la </a:t>
            </a:r>
            <a:r>
              <a:rPr lang="en-US" baseline="0" dirty="0" err="1"/>
              <a:t>altra</a:t>
            </a:r>
            <a:r>
              <a:rPr lang="en-US" baseline="0" dirty="0"/>
              <a:t> </a:t>
            </a:r>
            <a:r>
              <a:rPr lang="en-US" baseline="0" dirty="0" err="1"/>
              <a:t>concentracion</a:t>
            </a:r>
            <a:r>
              <a:rPr lang="en-US" baseline="0" dirty="0"/>
              <a:t> de </a:t>
            </a:r>
            <a:r>
              <a:rPr lang="en-US" baseline="0" dirty="0" err="1"/>
              <a:t>espermatozoides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55AF7-E744-4F47-A3E2-A5B600B0C4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57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Eyaculacion</a:t>
            </a:r>
            <a:endParaRPr lang="en-US" dirty="0"/>
          </a:p>
          <a:p>
            <a:r>
              <a:rPr lang="en-US" dirty="0" err="1"/>
              <a:t>Capacitacion</a:t>
            </a:r>
            <a:endParaRPr lang="en-US" dirty="0"/>
          </a:p>
          <a:p>
            <a:r>
              <a:rPr lang="en-US" dirty="0" err="1"/>
              <a:t>Contacto</a:t>
            </a:r>
            <a:r>
              <a:rPr lang="en-US" dirty="0"/>
              <a:t> </a:t>
            </a:r>
            <a:r>
              <a:rPr lang="en-US" dirty="0" err="1"/>
              <a:t>Zona</a:t>
            </a:r>
            <a:r>
              <a:rPr lang="en-US" baseline="0" dirty="0"/>
              <a:t> </a:t>
            </a:r>
            <a:r>
              <a:rPr lang="en-US" baseline="0" dirty="0" err="1"/>
              <a:t>Pellucida</a:t>
            </a:r>
            <a:r>
              <a:rPr lang="en-US" baseline="0" dirty="0"/>
              <a:t> 1</a:t>
            </a:r>
            <a:endParaRPr lang="en-US" dirty="0"/>
          </a:p>
          <a:p>
            <a:r>
              <a:rPr lang="en-US" dirty="0" err="1"/>
              <a:t>Reacción</a:t>
            </a:r>
            <a:r>
              <a:rPr lang="en-US" dirty="0"/>
              <a:t> </a:t>
            </a:r>
            <a:r>
              <a:rPr lang="en-US" dirty="0" err="1"/>
              <a:t>Acrosomal</a:t>
            </a:r>
            <a:r>
              <a:rPr lang="en-US" dirty="0"/>
              <a:t> 2</a:t>
            </a:r>
          </a:p>
          <a:p>
            <a:r>
              <a:rPr lang="en-US" dirty="0" err="1"/>
              <a:t>Fusión</a:t>
            </a:r>
            <a:r>
              <a:rPr lang="en-US" dirty="0"/>
              <a:t> de</a:t>
            </a:r>
            <a:r>
              <a:rPr lang="en-US" baseline="0" dirty="0"/>
              <a:t> </a:t>
            </a:r>
            <a:r>
              <a:rPr lang="en-US" baseline="0" dirty="0" err="1"/>
              <a:t>membranas</a:t>
            </a:r>
            <a:endParaRPr lang="en-US" dirty="0"/>
          </a:p>
          <a:p>
            <a:r>
              <a:rPr lang="en-US" dirty="0" err="1"/>
              <a:t>Entrada</a:t>
            </a:r>
            <a:r>
              <a:rPr lang="en-US" dirty="0"/>
              <a:t> del</a:t>
            </a:r>
            <a:r>
              <a:rPr lang="en-US" baseline="0" dirty="0"/>
              <a:t> </a:t>
            </a:r>
            <a:r>
              <a:rPr lang="en-US" baseline="0" dirty="0" err="1"/>
              <a:t>pronucleo</a:t>
            </a:r>
            <a:r>
              <a:rPr lang="en-US" baseline="0" dirty="0"/>
              <a:t> 4</a:t>
            </a:r>
          </a:p>
          <a:p>
            <a:r>
              <a:rPr lang="en-US" baseline="0" dirty="0" err="1"/>
              <a:t>Reaccion</a:t>
            </a:r>
            <a:r>
              <a:rPr lang="en-US" baseline="0" dirty="0"/>
              <a:t> cortical 5</a:t>
            </a:r>
          </a:p>
          <a:p>
            <a:r>
              <a:rPr lang="en-US" baseline="0" dirty="0" err="1"/>
              <a:t>Fusión</a:t>
            </a:r>
            <a:r>
              <a:rPr lang="en-US" baseline="0" dirty="0"/>
              <a:t> de </a:t>
            </a:r>
            <a:r>
              <a:rPr lang="en-US" baseline="0" dirty="0" err="1"/>
              <a:t>pronucleos</a:t>
            </a: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55AF7-E744-4F47-A3E2-A5B600B0C4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50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55AF7-E744-4F47-A3E2-A5B600B0C4C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8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E2F20-1F03-4048-B294-C3FD8EA45B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51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D336-FD15-6F4C-9859-746481F617FE}" type="datetimeFigureOut">
              <a:rPr lang="en-US" smtClean="0"/>
              <a:t>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A470-9C34-EC41-B5A0-676E36495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D336-FD15-6F4C-9859-746481F617FE}" type="datetimeFigureOut">
              <a:rPr lang="en-US" smtClean="0"/>
              <a:t>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A470-9C34-EC41-B5A0-676E36495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D336-FD15-6F4C-9859-746481F617FE}" type="datetimeFigureOut">
              <a:rPr lang="en-US" smtClean="0"/>
              <a:t>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A470-9C34-EC41-B5A0-676E36495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D336-FD15-6F4C-9859-746481F617FE}" type="datetimeFigureOut">
              <a:rPr lang="en-US" smtClean="0"/>
              <a:t>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A470-9C34-EC41-B5A0-676E36495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D336-FD15-6F4C-9859-746481F617FE}" type="datetimeFigureOut">
              <a:rPr lang="en-US" smtClean="0"/>
              <a:t>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A470-9C34-EC41-B5A0-676E36495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D336-FD15-6F4C-9859-746481F617FE}" type="datetimeFigureOut">
              <a:rPr lang="en-US" smtClean="0"/>
              <a:t>2/17/19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A470-9C34-EC41-B5A0-676E36495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D336-FD15-6F4C-9859-746481F617FE}" type="datetimeFigureOut">
              <a:rPr lang="en-US" smtClean="0"/>
              <a:t>2/17/19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A470-9C34-EC41-B5A0-676E36495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D336-FD15-6F4C-9859-746481F617FE}" type="datetimeFigureOut">
              <a:rPr lang="en-US" smtClean="0"/>
              <a:t>2/17/19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A470-9C34-EC41-B5A0-676E36495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D336-FD15-6F4C-9859-746481F617FE}" type="datetimeFigureOut">
              <a:rPr lang="en-US" smtClean="0"/>
              <a:t>2/17/19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A470-9C34-EC41-B5A0-676E36495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D336-FD15-6F4C-9859-746481F617FE}" type="datetimeFigureOut">
              <a:rPr lang="en-US" smtClean="0"/>
              <a:t>2/17/19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A470-9C34-EC41-B5A0-676E36495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D336-FD15-6F4C-9859-746481F617FE}" type="datetimeFigureOut">
              <a:rPr lang="en-US" smtClean="0"/>
              <a:t>2/17/19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A470-9C34-EC41-B5A0-676E36495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CD336-FD15-6F4C-9859-746481F617FE}" type="datetimeFigureOut">
              <a:rPr lang="en-US" smtClean="0"/>
              <a:t>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6A470-9C34-EC41-B5A0-676E36495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cs.whfreeman.com/thelifewire/content/chp43/4301s.sw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://www.bio.davidson.edu/misc/movies/PHASECAL.MOV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nford.edu/group/Urchin/first.ht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t8tg9iX9Cc" TargetMode="External"/><Relationship Id="rId2" Type="http://schemas.openxmlformats.org/officeDocument/2006/relationships/hyperlink" Target="https://www.youtube.com/watch?v=fO4UWj01Gx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LKaam4zW0Uk" TargetMode="External"/><Relationship Id="rId4" Type="http://schemas.openxmlformats.org/officeDocument/2006/relationships/hyperlink" Target="https://www.youtube.com/watch?v=sq-BY-JpPa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86734"/>
            <a:ext cx="7772400" cy="1470025"/>
          </a:xfrm>
        </p:spPr>
        <p:txBody>
          <a:bodyPr/>
          <a:lstStyle/>
          <a:p>
            <a:r>
              <a:rPr lang="en-US" dirty="0" err="1"/>
              <a:t>Fecundación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762500"/>
            <a:ext cx="7772400" cy="1752600"/>
          </a:xfrm>
        </p:spPr>
        <p:txBody>
          <a:bodyPr/>
          <a:lstStyle/>
          <a:p>
            <a:r>
              <a:rPr lang="en-US" dirty="0"/>
              <a:t>JA. </a:t>
            </a:r>
            <a:r>
              <a:rPr lang="en-US" dirty="0" err="1"/>
              <a:t>Cardé</a:t>
            </a:r>
            <a:r>
              <a:rPr lang="en-US" dirty="0"/>
              <a:t>, PhD</a:t>
            </a:r>
          </a:p>
          <a:p>
            <a:r>
              <a:rPr lang="en-US" dirty="0" err="1"/>
              <a:t>Biol</a:t>
            </a:r>
            <a:r>
              <a:rPr lang="en-US" dirty="0"/>
              <a:t> 3030 – Lab </a:t>
            </a:r>
            <a:r>
              <a:rPr lang="en-US" dirty="0" err="1"/>
              <a:t>Biología</a:t>
            </a:r>
            <a:r>
              <a:rPr lang="en-US" dirty="0"/>
              <a:t> del </a:t>
            </a:r>
            <a:r>
              <a:rPr lang="en-US" dirty="0" err="1"/>
              <a:t>Desarrollo</a:t>
            </a:r>
            <a:endParaRPr lang="en-US" dirty="0"/>
          </a:p>
          <a:p>
            <a:r>
              <a:rPr lang="en-US" dirty="0"/>
              <a:t>Universidad de Puerto Rico - Aguadilla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 t="13214" b="13214"/>
          <a:stretch>
            <a:fillRect/>
          </a:stretch>
        </p:blipFill>
        <p:spPr>
          <a:xfrm>
            <a:off x="2368222" y="42823"/>
            <a:ext cx="6726746" cy="369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39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Reacción</a:t>
            </a:r>
            <a:r>
              <a:rPr lang="en-US" dirty="0"/>
              <a:t> </a:t>
            </a:r>
            <a:r>
              <a:rPr lang="en-US" dirty="0" err="1"/>
              <a:t>Acrosomal</a:t>
            </a:r>
            <a:r>
              <a:rPr lang="en-US" dirty="0"/>
              <a:t>/ Cortical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380" r="909"/>
          <a:stretch/>
        </p:blipFill>
        <p:spPr>
          <a:xfrm>
            <a:off x="176397" y="1670764"/>
            <a:ext cx="8678751" cy="4525963"/>
          </a:xfrm>
        </p:spPr>
      </p:pic>
    </p:spTree>
    <p:extLst>
      <p:ext uri="{BB962C8B-B14F-4D97-AF65-F5344CB8AC3E}">
        <p14:creationId xmlns:p14="http://schemas.microsoft.com/office/powerpoint/2010/main" val="4292744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Resúmen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29008" cy="4525963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Reacción Acrosomal/Cortical</a:t>
            </a:r>
            <a:r>
              <a:rPr lang="en-US" dirty="0"/>
              <a:t> (</a:t>
            </a:r>
            <a:r>
              <a:rPr lang="en-US" dirty="0" err="1"/>
              <a:t>Animación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Reacción Cortical  Erizo </a:t>
            </a:r>
            <a:r>
              <a:rPr lang="en-US" dirty="0"/>
              <a:t>(Movie)</a:t>
            </a:r>
          </a:p>
        </p:txBody>
      </p:sp>
      <p:pic>
        <p:nvPicPr>
          <p:cNvPr id="4" name="Picture 3" descr="Screen shot 2012-10-19 at 4.30.11 AM.pn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4152900"/>
            <a:ext cx="4000500" cy="2705100"/>
          </a:xfrm>
          <a:prstGeom prst="rect">
            <a:avLst/>
          </a:prstGeom>
        </p:spPr>
      </p:pic>
      <p:pic>
        <p:nvPicPr>
          <p:cNvPr id="5" name="Picture 4" descr="Screen shot 2012-10-19 at 4.32.55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1512076"/>
            <a:ext cx="3817488" cy="260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83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795" y="70518"/>
            <a:ext cx="8658454" cy="1143000"/>
          </a:xfrm>
        </p:spPr>
        <p:txBody>
          <a:bodyPr>
            <a:normAutofit/>
          </a:bodyPr>
          <a:lstStyle/>
          <a:p>
            <a:r>
              <a:rPr lang="en-US" dirty="0" err="1"/>
              <a:t>Óvulo</a:t>
            </a:r>
            <a:r>
              <a:rPr lang="en-US" dirty="0"/>
              <a:t>: </a:t>
            </a:r>
            <a:r>
              <a:rPr lang="en-US" dirty="0" err="1"/>
              <a:t>Citoplasma:Segmentación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497" t="5039" r="11754" b="6584"/>
          <a:stretch/>
        </p:blipFill>
        <p:spPr>
          <a:xfrm>
            <a:off x="566891" y="1132302"/>
            <a:ext cx="8304997" cy="572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64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490649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849" y="33779"/>
            <a:ext cx="6196151" cy="6824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8900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Segmentación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84" y="1486800"/>
            <a:ext cx="3919222" cy="452596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Holoblástica</a:t>
            </a:r>
            <a:endParaRPr lang="en-US" dirty="0"/>
          </a:p>
          <a:p>
            <a:pPr lvl="1"/>
            <a:r>
              <a:rPr lang="en-US" dirty="0" err="1"/>
              <a:t>Primeras</a:t>
            </a:r>
            <a:r>
              <a:rPr lang="en-US" dirty="0"/>
              <a:t> dos </a:t>
            </a:r>
            <a:r>
              <a:rPr lang="en-US" dirty="0" err="1"/>
              <a:t>meridionales</a:t>
            </a:r>
            <a:endParaRPr lang="en-US" dirty="0"/>
          </a:p>
          <a:p>
            <a:pPr lvl="1"/>
            <a:r>
              <a:rPr lang="en-US" dirty="0" err="1"/>
              <a:t>Tercera</a:t>
            </a:r>
            <a:r>
              <a:rPr lang="en-US" dirty="0"/>
              <a:t>: </a:t>
            </a:r>
            <a:r>
              <a:rPr lang="en-US" dirty="0" err="1"/>
              <a:t>ecuatorial</a:t>
            </a:r>
            <a:endParaRPr lang="en-US" dirty="0"/>
          </a:p>
          <a:p>
            <a:pPr lvl="1"/>
            <a:r>
              <a:rPr lang="en-US" dirty="0" err="1"/>
              <a:t>Meridional</a:t>
            </a:r>
            <a:endParaRPr lang="en-US" dirty="0"/>
          </a:p>
          <a:p>
            <a:r>
              <a:rPr lang="en-US" dirty="0" err="1"/>
              <a:t>Mesómeros</a:t>
            </a:r>
            <a:r>
              <a:rPr lang="en-US" dirty="0"/>
              <a:t> (8 cells)</a:t>
            </a:r>
          </a:p>
          <a:p>
            <a:r>
              <a:rPr lang="en-US" dirty="0" err="1"/>
              <a:t>Micrómeros</a:t>
            </a:r>
            <a:r>
              <a:rPr lang="en-US" dirty="0"/>
              <a:t> </a:t>
            </a:r>
          </a:p>
          <a:p>
            <a:r>
              <a:rPr lang="en-US" dirty="0" err="1"/>
              <a:t>Macrómeros</a:t>
            </a:r>
            <a:endParaRPr lang="en-US" dirty="0"/>
          </a:p>
          <a:p>
            <a:r>
              <a:rPr lang="en-US" dirty="0" err="1"/>
              <a:t>Blástula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951" y="1882477"/>
            <a:ext cx="5238050" cy="337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59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Gastrulación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7" b="-1659"/>
          <a:stretch/>
        </p:blipFill>
        <p:spPr>
          <a:xfrm>
            <a:off x="547904" y="1119851"/>
            <a:ext cx="8229600" cy="57381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68701" y="4622318"/>
            <a:ext cx="4225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</a:rPr>
              <a:t>Práctica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538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Inducción</a:t>
            </a:r>
            <a:r>
              <a:rPr lang="en-US" dirty="0"/>
              <a:t> - </a:t>
            </a:r>
            <a:r>
              <a:rPr lang="en-US" dirty="0" err="1"/>
              <a:t>Recolección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25570" cy="452596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KCl</a:t>
            </a:r>
            <a:r>
              <a:rPr lang="en-US" dirty="0"/>
              <a:t> 0.5M</a:t>
            </a:r>
          </a:p>
          <a:p>
            <a:r>
              <a:rPr lang="en-US" dirty="0" err="1"/>
              <a:t>Angulo</a:t>
            </a:r>
            <a:endParaRPr lang="en-US" dirty="0"/>
          </a:p>
          <a:p>
            <a:r>
              <a:rPr lang="en-US" dirty="0" err="1"/>
              <a:t>Aguja</a:t>
            </a:r>
            <a:r>
              <a:rPr lang="en-US" dirty="0"/>
              <a:t> #25, #30</a:t>
            </a:r>
          </a:p>
          <a:p>
            <a:r>
              <a:rPr lang="en-US" dirty="0"/>
              <a:t>100-200 </a:t>
            </a:r>
            <a:r>
              <a:rPr lang="en-US" dirty="0" err="1"/>
              <a:t>ul</a:t>
            </a:r>
            <a:r>
              <a:rPr lang="en-US" dirty="0"/>
              <a:t>/</a:t>
            </a:r>
            <a:r>
              <a:rPr lang="en-US" dirty="0" err="1"/>
              <a:t>pul</a:t>
            </a:r>
            <a:endParaRPr lang="en-US" dirty="0"/>
          </a:p>
          <a:p>
            <a:r>
              <a:rPr lang="en-US" dirty="0" err="1"/>
              <a:t>Agitar</a:t>
            </a:r>
            <a:endParaRPr lang="en-US" dirty="0"/>
          </a:p>
          <a:p>
            <a:r>
              <a:rPr lang="en-US" dirty="0" err="1"/>
              <a:t>Colocar</a:t>
            </a:r>
            <a:r>
              <a:rPr lang="en-US" dirty="0"/>
              <a:t> en </a:t>
            </a:r>
            <a:r>
              <a:rPr lang="en-US" dirty="0" err="1"/>
              <a:t>reposo</a:t>
            </a:r>
            <a:endParaRPr lang="en-US" dirty="0"/>
          </a:p>
          <a:p>
            <a:r>
              <a:rPr lang="en-US" dirty="0" err="1"/>
              <a:t>Diluciones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770" y="1217076"/>
            <a:ext cx="5396831" cy="3140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825" y="4311728"/>
            <a:ext cx="2698415" cy="2500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25" y="4314169"/>
            <a:ext cx="1929424" cy="2500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8162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Fecundación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7907" b="7907"/>
          <a:stretch>
            <a:fillRect/>
          </a:stretch>
        </p:blipFill>
        <p:spPr>
          <a:xfrm>
            <a:off x="6562838" y="46245"/>
            <a:ext cx="2581162" cy="2742785"/>
          </a:xfrm>
        </p:spPr>
      </p:pic>
      <p:sp>
        <p:nvSpPr>
          <p:cNvPr id="7" name="TextBox 6"/>
          <p:cNvSpPr txBox="1"/>
          <p:nvPr/>
        </p:nvSpPr>
        <p:spPr>
          <a:xfrm>
            <a:off x="253118" y="1636895"/>
            <a:ext cx="49169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err="1"/>
              <a:t>Gota</a:t>
            </a:r>
            <a:r>
              <a:rPr lang="en-US" sz="2800" dirty="0"/>
              <a:t> de </a:t>
            </a:r>
            <a:r>
              <a:rPr lang="en-US" sz="2800" dirty="0" err="1"/>
              <a:t>óvulos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err="1"/>
              <a:t>Gota</a:t>
            </a:r>
            <a:r>
              <a:rPr lang="en-US" sz="2800" dirty="0"/>
              <a:t> de </a:t>
            </a:r>
            <a:r>
              <a:rPr lang="en-US" sz="2800" dirty="0" err="1"/>
              <a:t>espermatozoides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err="1"/>
              <a:t>Observar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err="1"/>
              <a:t>Documentar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084" y="2789030"/>
            <a:ext cx="2608916" cy="26089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116" y="505430"/>
            <a:ext cx="8686800" cy="614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7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Desarrollo</a:t>
            </a:r>
            <a:r>
              <a:rPr lang="en-US" dirty="0"/>
              <a:t> </a:t>
            </a:r>
            <a:r>
              <a:rPr lang="en-US" dirty="0" err="1"/>
              <a:t>Temprano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1053934"/>
              </p:ext>
            </p:extLst>
          </p:nvPr>
        </p:nvGraphicFramePr>
        <p:xfrm>
          <a:off x="457200" y="2530098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 b="1">
                          <a:effectLst/>
                          <a:latin typeface="Bank Gothic"/>
                          <a:ea typeface="ＭＳ 明朝"/>
                          <a:cs typeface="Copperplate"/>
                        </a:rPr>
                        <a:t>Etapa</a:t>
                      </a:r>
                      <a:endParaRPr lang="en-US" sz="2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 b="1">
                          <a:effectLst/>
                          <a:latin typeface="Bank Gothic"/>
                          <a:ea typeface="ＭＳ 明朝"/>
                          <a:cs typeface="Copperplate"/>
                        </a:rPr>
                        <a:t>Tiempo aproximado</a:t>
                      </a:r>
                      <a:endParaRPr lang="en-US" sz="2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effectLst/>
                          <a:latin typeface="Bank Gothic"/>
                          <a:ea typeface="ＭＳ 明朝"/>
                          <a:cs typeface="Copperplate"/>
                        </a:rPr>
                        <a:t>Membrana de fecundación</a:t>
                      </a:r>
                      <a:endParaRPr lang="en-US" sz="2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effectLst/>
                          <a:latin typeface="Bank Gothic"/>
                          <a:ea typeface="ＭＳ 明朝"/>
                          <a:cs typeface="Copperplate"/>
                        </a:rPr>
                        <a:t>2-5 min</a:t>
                      </a:r>
                      <a:endParaRPr lang="en-US" sz="2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effectLst/>
                          <a:latin typeface="Bank Gothic"/>
                          <a:ea typeface="ＭＳ 明朝"/>
                          <a:cs typeface="Copperplate"/>
                        </a:rPr>
                        <a:t>1ra segmentación</a:t>
                      </a:r>
                      <a:endParaRPr lang="en-US" sz="2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effectLst/>
                          <a:latin typeface="Bank Gothic"/>
                          <a:ea typeface="ＭＳ 明朝"/>
                          <a:cs typeface="Copperplate"/>
                        </a:rPr>
                        <a:t>50-75 min</a:t>
                      </a:r>
                      <a:endParaRPr lang="en-US" sz="2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effectLst/>
                          <a:latin typeface="Bank Gothic"/>
                          <a:ea typeface="ＭＳ 明朝"/>
                          <a:cs typeface="Copperplate"/>
                        </a:rPr>
                        <a:t>2da segmentación</a:t>
                      </a:r>
                      <a:endParaRPr lang="en-US" sz="2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effectLst/>
                          <a:latin typeface="Bank Gothic"/>
                          <a:ea typeface="ＭＳ 明朝"/>
                          <a:cs typeface="Copperplate"/>
                        </a:rPr>
                        <a:t>75-100 min</a:t>
                      </a:r>
                      <a:endParaRPr lang="en-US" sz="2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effectLst/>
                          <a:latin typeface="Bank Gothic"/>
                          <a:ea typeface="ＭＳ 明朝"/>
                          <a:cs typeface="Copperplate"/>
                        </a:rPr>
                        <a:t>3ra segmentación</a:t>
                      </a:r>
                      <a:endParaRPr lang="en-US" sz="2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effectLst/>
                          <a:latin typeface="Bank Gothic"/>
                          <a:ea typeface="ＭＳ 明朝"/>
                          <a:cs typeface="Copperplate"/>
                        </a:rPr>
                        <a:t>100-145 min</a:t>
                      </a:r>
                      <a:endParaRPr lang="en-US" sz="2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 dirty="0">
                          <a:effectLst/>
                          <a:latin typeface="Bank Gothic"/>
                          <a:ea typeface="ＭＳ 明朝"/>
                          <a:cs typeface="Copperplate"/>
                        </a:rPr>
                        <a:t>Blástula</a:t>
                      </a: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effectLst/>
                          <a:latin typeface="Bank Gothic"/>
                          <a:ea typeface="ＭＳ 明朝"/>
                          <a:cs typeface="Copperplate"/>
                        </a:rPr>
                        <a:t>6 horas</a:t>
                      </a:r>
                      <a:endParaRPr lang="en-US" sz="2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 dirty="0">
                          <a:effectLst/>
                          <a:latin typeface="Bank Gothic"/>
                          <a:ea typeface="ＭＳ 明朝"/>
                          <a:cs typeface="Copperplate"/>
                        </a:rPr>
                        <a:t>Gástrula</a:t>
                      </a: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 dirty="0">
                          <a:effectLst/>
                          <a:latin typeface="Bank Gothic"/>
                          <a:ea typeface="ＭＳ 明朝"/>
                          <a:cs typeface="Copperplate"/>
                        </a:rPr>
                        <a:t>12-20 </a:t>
                      </a:r>
                      <a:r>
                        <a:rPr lang="es-ES_tradnl" sz="2400" dirty="0" err="1">
                          <a:effectLst/>
                          <a:latin typeface="Bank Gothic"/>
                          <a:ea typeface="ＭＳ 明朝"/>
                          <a:cs typeface="Copperplate"/>
                        </a:rPr>
                        <a:t>hrs</a:t>
                      </a: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effectLst/>
                          <a:latin typeface="Bank Gothic"/>
                          <a:ea typeface="ＭＳ 明朝"/>
                          <a:cs typeface="Copperplate"/>
                        </a:rPr>
                        <a:t>Larva equinopluteus</a:t>
                      </a:r>
                      <a:endParaRPr lang="en-US" sz="2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 dirty="0">
                          <a:effectLst/>
                          <a:latin typeface="Bank Gothic"/>
                          <a:ea typeface="ＭＳ 明朝"/>
                          <a:cs typeface="Copperplate"/>
                        </a:rPr>
                        <a:t>24-48 </a:t>
                      </a:r>
                      <a:r>
                        <a:rPr lang="es-ES_tradnl" sz="2400" dirty="0" err="1">
                          <a:effectLst/>
                          <a:latin typeface="Bank Gothic"/>
                          <a:ea typeface="ＭＳ 明朝"/>
                          <a:cs typeface="Copperplate"/>
                        </a:rPr>
                        <a:t>hrs</a:t>
                      </a: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082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Tinción</a:t>
            </a:r>
            <a:r>
              <a:rPr lang="en-US" dirty="0"/>
              <a:t> vital</a:t>
            </a:r>
          </a:p>
          <a:p>
            <a:r>
              <a:rPr lang="en-US" dirty="0" err="1"/>
              <a:t>Efectos</a:t>
            </a:r>
            <a:r>
              <a:rPr lang="en-US" dirty="0"/>
              <a:t> </a:t>
            </a:r>
            <a:r>
              <a:rPr lang="en-US" dirty="0" err="1"/>
              <a:t>cromosómicos</a:t>
            </a:r>
            <a:r>
              <a:rPr lang="en-US" dirty="0"/>
              <a:t> en el </a:t>
            </a:r>
            <a:r>
              <a:rPr lang="en-US" dirty="0" err="1"/>
              <a:t>Desarrollo</a:t>
            </a:r>
            <a:endParaRPr lang="en-US" dirty="0"/>
          </a:p>
          <a:p>
            <a:pPr lvl="1"/>
            <a:r>
              <a:rPr lang="en-US" dirty="0" err="1"/>
              <a:t>Diluciones</a:t>
            </a:r>
            <a:r>
              <a:rPr lang="en-US" dirty="0"/>
              <a:t> y/o </a:t>
            </a:r>
            <a:r>
              <a:rPr lang="en-US" dirty="0" err="1"/>
              <a:t>Polispermia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357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Objetivos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1698" cy="4525963"/>
          </a:xfrm>
        </p:spPr>
        <p:txBody>
          <a:bodyPr/>
          <a:lstStyle/>
          <a:p>
            <a:r>
              <a:rPr lang="en-US" dirty="0" err="1"/>
              <a:t>Establecer</a:t>
            </a:r>
            <a:r>
              <a:rPr lang="en-US" dirty="0"/>
              <a:t>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finalidades</a:t>
            </a:r>
            <a:r>
              <a:rPr lang="en-US" dirty="0"/>
              <a:t> de la </a:t>
            </a:r>
            <a:r>
              <a:rPr lang="en-US" dirty="0" err="1"/>
              <a:t>fecundación</a:t>
            </a:r>
            <a:endParaRPr lang="en-US" dirty="0"/>
          </a:p>
          <a:p>
            <a:r>
              <a:rPr lang="en-US" dirty="0" err="1"/>
              <a:t>Repasar</a:t>
            </a:r>
            <a:r>
              <a:rPr lang="en-US" dirty="0"/>
              <a:t>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estructuras</a:t>
            </a:r>
            <a:r>
              <a:rPr lang="en-US" dirty="0"/>
              <a:t> de los </a:t>
            </a:r>
            <a:r>
              <a:rPr lang="en-US" dirty="0" err="1"/>
              <a:t>gametos</a:t>
            </a:r>
            <a:endParaRPr lang="en-US" dirty="0"/>
          </a:p>
          <a:p>
            <a:r>
              <a:rPr lang="en-US" dirty="0" err="1"/>
              <a:t>Repasar</a:t>
            </a:r>
            <a:r>
              <a:rPr lang="en-US" dirty="0"/>
              <a:t> la </a:t>
            </a:r>
            <a:r>
              <a:rPr lang="en-US" dirty="0" err="1"/>
              <a:t>reacción</a:t>
            </a:r>
            <a:r>
              <a:rPr lang="en-US" dirty="0"/>
              <a:t> </a:t>
            </a:r>
            <a:r>
              <a:rPr lang="en-US" dirty="0" err="1"/>
              <a:t>acrosomal</a:t>
            </a:r>
            <a:endParaRPr lang="en-US" dirty="0"/>
          </a:p>
          <a:p>
            <a:r>
              <a:rPr lang="en-US" dirty="0" err="1"/>
              <a:t>Inducir</a:t>
            </a:r>
            <a:r>
              <a:rPr lang="en-US" dirty="0"/>
              <a:t> </a:t>
            </a:r>
            <a:r>
              <a:rPr lang="en-US" dirty="0" err="1"/>
              <a:t>liberación</a:t>
            </a:r>
            <a:r>
              <a:rPr lang="en-US" dirty="0"/>
              <a:t> de </a:t>
            </a:r>
            <a:r>
              <a:rPr lang="en-US" dirty="0" err="1"/>
              <a:t>gametos</a:t>
            </a:r>
            <a:r>
              <a:rPr lang="en-US" dirty="0"/>
              <a:t> en </a:t>
            </a:r>
            <a:r>
              <a:rPr lang="en-US" dirty="0" err="1"/>
              <a:t>erizos</a:t>
            </a:r>
            <a:r>
              <a:rPr lang="en-US" dirty="0"/>
              <a:t> de mar</a:t>
            </a:r>
          </a:p>
          <a:p>
            <a:r>
              <a:rPr lang="en-US" dirty="0" err="1"/>
              <a:t>Incubar</a:t>
            </a:r>
            <a:r>
              <a:rPr lang="en-US" dirty="0"/>
              <a:t> </a:t>
            </a:r>
            <a:r>
              <a:rPr lang="en-US" dirty="0" err="1"/>
              <a:t>gametos</a:t>
            </a:r>
            <a:r>
              <a:rPr lang="en-US" dirty="0"/>
              <a:t> de </a:t>
            </a:r>
            <a:r>
              <a:rPr lang="en-US" dirty="0" err="1"/>
              <a:t>erizos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observar</a:t>
            </a:r>
            <a:r>
              <a:rPr lang="en-US" dirty="0"/>
              <a:t> y </a:t>
            </a:r>
            <a:r>
              <a:rPr lang="en-US" dirty="0" err="1"/>
              <a:t>estudiar</a:t>
            </a:r>
            <a:r>
              <a:rPr lang="en-US" dirty="0"/>
              <a:t> </a:t>
            </a:r>
            <a:r>
              <a:rPr lang="en-US" dirty="0" err="1"/>
              <a:t>fecundación</a:t>
            </a:r>
            <a:r>
              <a:rPr lang="en-US" dirty="0"/>
              <a:t> y </a:t>
            </a:r>
            <a:r>
              <a:rPr lang="en-US" dirty="0" err="1"/>
              <a:t>desarrollo</a:t>
            </a:r>
            <a:r>
              <a:rPr lang="en-US" dirty="0"/>
              <a:t> </a:t>
            </a:r>
            <a:r>
              <a:rPr lang="en-US" dirty="0" err="1"/>
              <a:t>temprano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88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Referencias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_tradnl" dirty="0" err="1"/>
              <a:t>Developmental</a:t>
            </a:r>
            <a:r>
              <a:rPr lang="es-ES_tradnl" dirty="0"/>
              <a:t> </a:t>
            </a:r>
            <a:r>
              <a:rPr lang="es-ES_tradnl" dirty="0" err="1"/>
              <a:t>BIology</a:t>
            </a:r>
            <a:r>
              <a:rPr lang="es-ES_tradnl" dirty="0"/>
              <a:t>, S. Gilbert 10th Ed., </a:t>
            </a:r>
            <a:r>
              <a:rPr lang="es-ES_tradnl" dirty="0" err="1"/>
              <a:t>Sinauer</a:t>
            </a:r>
            <a:r>
              <a:rPr lang="es-ES_tradnl" dirty="0"/>
              <a:t> </a:t>
            </a:r>
            <a:r>
              <a:rPr lang="es-ES_tradnl" dirty="0" err="1"/>
              <a:t>Associatess</a:t>
            </a:r>
            <a:r>
              <a:rPr lang="es-ES_tradnl" dirty="0"/>
              <a:t>, </a:t>
            </a:r>
            <a:r>
              <a:rPr lang="es-ES_tradnl" dirty="0" err="1"/>
              <a:t>Cap</a:t>
            </a:r>
            <a:r>
              <a:rPr lang="es-ES_tradnl" dirty="0"/>
              <a:t> 1.</a:t>
            </a:r>
            <a:endParaRPr lang="en-US" dirty="0"/>
          </a:p>
          <a:p>
            <a:r>
              <a:rPr lang="es-ES_tradnl" dirty="0"/>
              <a:t> </a:t>
            </a:r>
            <a:endParaRPr lang="en-US" dirty="0"/>
          </a:p>
          <a:p>
            <a:r>
              <a:rPr lang="es-ES_tradnl" dirty="0" err="1"/>
              <a:t>Developmental</a:t>
            </a:r>
            <a:r>
              <a:rPr lang="es-ES_tradnl" dirty="0"/>
              <a:t> </a:t>
            </a:r>
            <a:r>
              <a:rPr lang="es-ES_tradnl" dirty="0" err="1"/>
              <a:t>Biology</a:t>
            </a:r>
            <a:r>
              <a:rPr lang="es-ES_tradnl" dirty="0"/>
              <a:t>, L. </a:t>
            </a:r>
            <a:r>
              <a:rPr lang="es-ES_tradnl" dirty="0" err="1"/>
              <a:t>Browder</a:t>
            </a:r>
            <a:r>
              <a:rPr lang="es-ES_tradnl" dirty="0"/>
              <a:t>, 3rd ed. </a:t>
            </a:r>
            <a:r>
              <a:rPr lang="es-ES_tradnl" dirty="0" err="1"/>
              <a:t>Saunder</a:t>
            </a:r>
            <a:r>
              <a:rPr lang="es-ES_tradnl" dirty="0"/>
              <a:t> </a:t>
            </a:r>
            <a:r>
              <a:rPr lang="es-ES_tradnl" dirty="0" err="1"/>
              <a:t>publishing</a:t>
            </a:r>
            <a:r>
              <a:rPr lang="es-ES_tradnl" dirty="0"/>
              <a:t>.</a:t>
            </a:r>
            <a:endParaRPr lang="en-US" dirty="0"/>
          </a:p>
          <a:p>
            <a:r>
              <a:rPr lang="es-ES_tradnl" dirty="0"/>
              <a:t> </a:t>
            </a:r>
            <a:endParaRPr lang="en-US" dirty="0"/>
          </a:p>
          <a:p>
            <a:r>
              <a:rPr lang="es-ES_tradnl" dirty="0"/>
              <a:t>Experimentos en Biología del Desarrollo, MH Morales y JR Ortiz, Universidad de Puerto Rico, Rio Piedras</a:t>
            </a:r>
            <a:endParaRPr lang="en-US" dirty="0"/>
          </a:p>
          <a:p>
            <a:r>
              <a:rPr lang="es-ES_tradnl" dirty="0"/>
              <a:t> </a:t>
            </a:r>
            <a:endParaRPr lang="en-US" dirty="0"/>
          </a:p>
          <a:p>
            <a:r>
              <a:rPr lang="es-ES_tradnl" dirty="0"/>
              <a:t>Sea </a:t>
            </a:r>
            <a:r>
              <a:rPr lang="es-ES_tradnl" dirty="0" err="1"/>
              <a:t>Urchin</a:t>
            </a:r>
            <a:r>
              <a:rPr lang="es-ES_tradnl" dirty="0"/>
              <a:t> </a:t>
            </a:r>
            <a:r>
              <a:rPr lang="es-ES_tradnl" dirty="0" err="1"/>
              <a:t>Embriology</a:t>
            </a:r>
            <a:r>
              <a:rPr lang="es-ES_tradnl" dirty="0"/>
              <a:t>  - </a:t>
            </a:r>
            <a:r>
              <a:rPr lang="es-ES_tradnl" u="sng" dirty="0">
                <a:hlinkClick r:id="rId2"/>
              </a:rPr>
              <a:t>http://www.stanford.edu/group/Urchin/first.htm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773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Referencias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Eggs + Sperm</a:t>
            </a:r>
            <a:endParaRPr lang="en-US" dirty="0"/>
          </a:p>
          <a:p>
            <a:r>
              <a:rPr lang="en-US" dirty="0">
                <a:hlinkClick r:id="rId3"/>
              </a:rPr>
              <a:t>Sea Urchin Fertilization</a:t>
            </a:r>
            <a:endParaRPr lang="en-US" dirty="0"/>
          </a:p>
          <a:p>
            <a:r>
              <a:rPr lang="en-US" dirty="0">
                <a:hlinkClick r:id="rId4"/>
              </a:rPr>
              <a:t>Sea Urchin early development</a:t>
            </a:r>
            <a:endParaRPr lang="en-US" dirty="0"/>
          </a:p>
          <a:p>
            <a:r>
              <a:rPr lang="en-US" dirty="0">
                <a:hlinkClick r:id="rId5"/>
              </a:rPr>
              <a:t>Sea Urchin complete development </a:t>
            </a:r>
            <a:r>
              <a:rPr lang="mr-IN" dirty="0">
                <a:hlinkClick r:id="rId5"/>
              </a:rPr>
              <a:t>–</a:t>
            </a:r>
            <a:r>
              <a:rPr lang="en-US" dirty="0">
                <a:hlinkClick r:id="rId5"/>
              </a:rPr>
              <a:t> Must See!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078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Fecundación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39631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Proceso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el </a:t>
            </a:r>
            <a:r>
              <a:rPr lang="en-US" dirty="0" err="1"/>
              <a:t>cual</a:t>
            </a:r>
            <a:r>
              <a:rPr lang="en-US" dirty="0"/>
              <a:t> los </a:t>
            </a:r>
            <a:r>
              <a:rPr lang="en-US" dirty="0" err="1"/>
              <a:t>gametos</a:t>
            </a:r>
            <a:r>
              <a:rPr lang="en-US" dirty="0"/>
              <a:t> (</a:t>
            </a:r>
            <a:r>
              <a:rPr lang="en-US" dirty="0" err="1"/>
              <a:t>óvulo</a:t>
            </a:r>
            <a:r>
              <a:rPr lang="en-US" dirty="0"/>
              <a:t> y </a:t>
            </a:r>
            <a:r>
              <a:rPr lang="en-US" dirty="0" err="1"/>
              <a:t>espermatozoide</a:t>
            </a:r>
            <a:r>
              <a:rPr lang="en-US" dirty="0"/>
              <a:t>) se </a:t>
            </a:r>
            <a:r>
              <a:rPr lang="en-US" dirty="0" err="1"/>
              <a:t>funden</a:t>
            </a:r>
            <a:r>
              <a:rPr lang="en-US" dirty="0"/>
              <a:t> </a:t>
            </a:r>
          </a:p>
          <a:p>
            <a:r>
              <a:rPr lang="en-US" dirty="0" err="1"/>
              <a:t>Comienzo</a:t>
            </a:r>
            <a:r>
              <a:rPr lang="en-US" dirty="0"/>
              <a:t> de un </a:t>
            </a:r>
            <a:r>
              <a:rPr lang="en-US" dirty="0" err="1"/>
              <a:t>nuevo</a:t>
            </a:r>
            <a:r>
              <a:rPr lang="en-US" dirty="0"/>
              <a:t> </a:t>
            </a:r>
            <a:r>
              <a:rPr lang="en-US" dirty="0" err="1"/>
              <a:t>individuo</a:t>
            </a:r>
            <a:endParaRPr lang="en-US" dirty="0"/>
          </a:p>
          <a:p>
            <a:r>
              <a:rPr lang="en-US" dirty="0" err="1"/>
              <a:t>Propósitos</a:t>
            </a:r>
            <a:endParaRPr lang="en-US" dirty="0"/>
          </a:p>
          <a:p>
            <a:pPr lvl="1"/>
            <a:r>
              <a:rPr lang="en-US" dirty="0" err="1"/>
              <a:t>Sexo</a:t>
            </a:r>
            <a:r>
              <a:rPr lang="en-US" dirty="0"/>
              <a:t>: </a:t>
            </a:r>
            <a:r>
              <a:rPr lang="en-US" dirty="0" err="1"/>
              <a:t>combinación</a:t>
            </a:r>
            <a:r>
              <a:rPr lang="en-US" dirty="0"/>
              <a:t> de genes </a:t>
            </a:r>
            <a:r>
              <a:rPr lang="en-US" dirty="0" err="1"/>
              <a:t>provenientes</a:t>
            </a:r>
            <a:r>
              <a:rPr lang="en-US" dirty="0"/>
              <a:t> de ambos padres</a:t>
            </a:r>
          </a:p>
          <a:p>
            <a:pPr lvl="1"/>
            <a:r>
              <a:rPr lang="en-US" dirty="0" err="1"/>
              <a:t>Reproducción</a:t>
            </a:r>
            <a:r>
              <a:rPr lang="en-US" dirty="0"/>
              <a:t>: la </a:t>
            </a:r>
            <a:r>
              <a:rPr lang="en-US" dirty="0" err="1"/>
              <a:t>generación</a:t>
            </a:r>
            <a:r>
              <a:rPr lang="en-US" dirty="0"/>
              <a:t> de un </a:t>
            </a:r>
            <a:r>
              <a:rPr lang="en-US" dirty="0" err="1"/>
              <a:t>nuevo</a:t>
            </a:r>
            <a:r>
              <a:rPr lang="en-US" dirty="0"/>
              <a:t> </a:t>
            </a:r>
            <a:r>
              <a:rPr lang="en-US" dirty="0" err="1"/>
              <a:t>organismo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-6928" b="-12327"/>
          <a:stretch/>
        </p:blipFill>
        <p:spPr>
          <a:xfrm>
            <a:off x="5338003" y="1806290"/>
            <a:ext cx="3713662" cy="361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57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Fecundación</a:t>
            </a:r>
            <a:r>
              <a:rPr lang="en-US" dirty="0"/>
              <a:t>: 4 </a:t>
            </a:r>
            <a:r>
              <a:rPr lang="en-US" dirty="0" err="1"/>
              <a:t>eventos</a:t>
            </a:r>
            <a:r>
              <a:rPr lang="en-US" dirty="0"/>
              <a:t> </a:t>
            </a:r>
            <a:r>
              <a:rPr lang="en-US" dirty="0" err="1"/>
              <a:t>generales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Contacto</a:t>
            </a:r>
            <a:r>
              <a:rPr lang="en-US" dirty="0"/>
              <a:t> y </a:t>
            </a:r>
            <a:r>
              <a:rPr lang="en-US" dirty="0" err="1"/>
              <a:t>reconocimiento</a:t>
            </a:r>
            <a:r>
              <a:rPr lang="en-US" dirty="0"/>
              <a:t> entre </a:t>
            </a:r>
            <a:r>
              <a:rPr lang="en-US" dirty="0" err="1"/>
              <a:t>espermatozoide</a:t>
            </a:r>
            <a:r>
              <a:rPr lang="en-US" dirty="0"/>
              <a:t> y </a:t>
            </a:r>
            <a:r>
              <a:rPr lang="en-US" dirty="0" err="1"/>
              <a:t>óvulo</a:t>
            </a:r>
            <a:r>
              <a:rPr lang="en-US" dirty="0"/>
              <a:t> (</a:t>
            </a:r>
            <a:r>
              <a:rPr lang="en-US" dirty="0" err="1"/>
              <a:t>especie-específico</a:t>
            </a:r>
            <a:r>
              <a:rPr lang="en-US" dirty="0"/>
              <a:t>)</a:t>
            </a:r>
          </a:p>
          <a:p>
            <a:r>
              <a:rPr lang="en-US" dirty="0" err="1"/>
              <a:t>Regulación</a:t>
            </a:r>
            <a:r>
              <a:rPr lang="en-US" dirty="0"/>
              <a:t> de la </a:t>
            </a:r>
            <a:r>
              <a:rPr lang="en-US" dirty="0" err="1"/>
              <a:t>entrada</a:t>
            </a:r>
            <a:r>
              <a:rPr lang="en-US" dirty="0"/>
              <a:t> del </a:t>
            </a:r>
            <a:r>
              <a:rPr lang="en-US" dirty="0" err="1"/>
              <a:t>espermatozoide</a:t>
            </a:r>
            <a:r>
              <a:rPr lang="en-US" dirty="0"/>
              <a:t> en el </a:t>
            </a:r>
            <a:r>
              <a:rPr lang="en-US" dirty="0" err="1"/>
              <a:t>óvulo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Mono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polispermia</a:t>
            </a:r>
            <a:endParaRPr lang="en-US" dirty="0"/>
          </a:p>
          <a:p>
            <a:r>
              <a:rPr lang="en-US" dirty="0" err="1"/>
              <a:t>Fusión</a:t>
            </a:r>
            <a:r>
              <a:rPr lang="en-US" dirty="0"/>
              <a:t> del material </a:t>
            </a:r>
            <a:r>
              <a:rPr lang="en-US" dirty="0" err="1"/>
              <a:t>genético</a:t>
            </a:r>
            <a:endParaRPr lang="en-US" dirty="0"/>
          </a:p>
          <a:p>
            <a:r>
              <a:rPr lang="en-US" dirty="0" err="1"/>
              <a:t>Activación</a:t>
            </a:r>
            <a:r>
              <a:rPr lang="en-US" dirty="0"/>
              <a:t> del </a:t>
            </a:r>
            <a:r>
              <a:rPr lang="en-US" dirty="0" err="1"/>
              <a:t>metabolismo</a:t>
            </a:r>
            <a:r>
              <a:rPr lang="en-US" dirty="0"/>
              <a:t> del </a:t>
            </a:r>
            <a:r>
              <a:rPr lang="en-US" dirty="0" err="1"/>
              <a:t>óvulo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iniciar</a:t>
            </a:r>
            <a:r>
              <a:rPr lang="en-US" dirty="0"/>
              <a:t> el </a:t>
            </a:r>
            <a:r>
              <a:rPr lang="en-US" dirty="0" err="1"/>
              <a:t>desarrollo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913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Estructura</a:t>
            </a:r>
            <a:r>
              <a:rPr lang="en-US" dirty="0"/>
              <a:t>: </a:t>
            </a:r>
            <a:r>
              <a:rPr lang="en-US" dirty="0" err="1"/>
              <a:t>Espermatozoide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84" y="1393661"/>
            <a:ext cx="4774184" cy="4908922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Cabeza</a:t>
            </a:r>
            <a:endParaRPr lang="en-US" dirty="0"/>
          </a:p>
          <a:p>
            <a:pPr lvl="1"/>
            <a:r>
              <a:rPr lang="en-US" dirty="0" err="1"/>
              <a:t>Núcleo</a:t>
            </a:r>
            <a:r>
              <a:rPr lang="en-US" dirty="0"/>
              <a:t> (n)</a:t>
            </a:r>
          </a:p>
          <a:p>
            <a:pPr lvl="1"/>
            <a:r>
              <a:rPr lang="en-US" dirty="0" err="1"/>
              <a:t>Acrosoma</a:t>
            </a:r>
            <a:r>
              <a:rPr lang="en-US" dirty="0"/>
              <a:t> (</a:t>
            </a:r>
            <a:r>
              <a:rPr lang="en-US" dirty="0" err="1"/>
              <a:t>saco</a:t>
            </a:r>
            <a:r>
              <a:rPr lang="en-US" dirty="0"/>
              <a:t> de </a:t>
            </a:r>
            <a:r>
              <a:rPr lang="en-US" dirty="0" err="1"/>
              <a:t>enzimas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Proceso</a:t>
            </a:r>
            <a:r>
              <a:rPr lang="en-US" dirty="0"/>
              <a:t> </a:t>
            </a:r>
            <a:r>
              <a:rPr lang="en-US" dirty="0" err="1"/>
              <a:t>acrosomal</a:t>
            </a:r>
            <a:r>
              <a:rPr lang="en-US" dirty="0"/>
              <a:t>: </a:t>
            </a:r>
            <a:r>
              <a:rPr lang="en-US" dirty="0" err="1"/>
              <a:t>actina</a:t>
            </a:r>
            <a:endParaRPr lang="en-US" dirty="0"/>
          </a:p>
          <a:p>
            <a:r>
              <a:rPr lang="en-US" dirty="0" err="1"/>
              <a:t>Pieza</a:t>
            </a:r>
            <a:r>
              <a:rPr lang="en-US" dirty="0"/>
              <a:t> media</a:t>
            </a:r>
          </a:p>
          <a:p>
            <a:pPr lvl="1"/>
            <a:r>
              <a:rPr lang="en-US" dirty="0" err="1"/>
              <a:t>Mitocondrias</a:t>
            </a:r>
            <a:r>
              <a:rPr lang="en-US" dirty="0"/>
              <a:t> - ATP</a:t>
            </a:r>
          </a:p>
          <a:p>
            <a:r>
              <a:rPr lang="en-US" dirty="0"/>
              <a:t>Cola</a:t>
            </a:r>
          </a:p>
          <a:p>
            <a:pPr lvl="1"/>
            <a:r>
              <a:rPr lang="en-US" dirty="0" err="1"/>
              <a:t>Flagelos</a:t>
            </a:r>
            <a:r>
              <a:rPr lang="en-US" dirty="0"/>
              <a:t> – </a:t>
            </a:r>
            <a:r>
              <a:rPr lang="en-US" dirty="0" err="1"/>
              <a:t>propulsión</a:t>
            </a:r>
            <a:endParaRPr lang="en-US" dirty="0"/>
          </a:p>
          <a:p>
            <a:pPr lvl="1"/>
            <a:r>
              <a:rPr lang="en-US" dirty="0" err="1"/>
              <a:t>Axonema</a:t>
            </a:r>
            <a:r>
              <a:rPr lang="en-US" dirty="0"/>
              <a:t> – (9+2)</a:t>
            </a:r>
          </a:p>
          <a:p>
            <a:pPr lvl="1"/>
            <a:r>
              <a:rPr lang="en-US" dirty="0" err="1"/>
              <a:t>Tubulina</a:t>
            </a:r>
            <a:r>
              <a:rPr lang="en-US" dirty="0"/>
              <a:t> y </a:t>
            </a:r>
            <a:r>
              <a:rPr lang="en-US" dirty="0" err="1"/>
              <a:t>dineína</a:t>
            </a:r>
            <a:endParaRPr lang="en-US" dirty="0"/>
          </a:p>
          <a:p>
            <a:pPr lvl="1"/>
            <a:r>
              <a:rPr lang="en-US" dirty="0" err="1"/>
              <a:t>Kartagener</a:t>
            </a:r>
            <a:r>
              <a:rPr lang="en-US" dirty="0"/>
              <a:t> Triad</a:t>
            </a:r>
          </a:p>
          <a:p>
            <a:pPr lvl="1"/>
            <a:r>
              <a:rPr lang="en-US" dirty="0" err="1"/>
              <a:t>Capacitación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943072" y="2657072"/>
            <a:ext cx="5633256" cy="2768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8568" y="1224744"/>
            <a:ext cx="4275432" cy="257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6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Estructura</a:t>
            </a:r>
            <a:r>
              <a:rPr lang="en-US" dirty="0"/>
              <a:t>: </a:t>
            </a:r>
            <a:r>
              <a:rPr lang="en-US" dirty="0" err="1"/>
              <a:t>Ovulo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273" y="1393661"/>
            <a:ext cx="4774184" cy="4908922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Citoplasma</a:t>
            </a:r>
            <a:endParaRPr lang="en-US" dirty="0"/>
          </a:p>
          <a:p>
            <a:r>
              <a:rPr lang="en-US" dirty="0" err="1"/>
              <a:t>Nutrición</a:t>
            </a:r>
            <a:r>
              <a:rPr lang="en-US" dirty="0"/>
              <a:t> (VTG)</a:t>
            </a:r>
          </a:p>
          <a:p>
            <a:r>
              <a:rPr lang="en-US" dirty="0" err="1"/>
              <a:t>Síntesis</a:t>
            </a:r>
            <a:r>
              <a:rPr lang="en-US" dirty="0"/>
              <a:t> de </a:t>
            </a:r>
            <a:r>
              <a:rPr lang="en-US" dirty="0" err="1"/>
              <a:t>proteínas</a:t>
            </a:r>
            <a:r>
              <a:rPr lang="en-US" dirty="0"/>
              <a:t> (mRNA, </a:t>
            </a:r>
            <a:r>
              <a:rPr lang="en-US" dirty="0" err="1"/>
              <a:t>tRNA</a:t>
            </a:r>
            <a:r>
              <a:rPr lang="en-US" dirty="0"/>
              <a:t>, </a:t>
            </a:r>
            <a:r>
              <a:rPr lang="en-US" dirty="0" err="1"/>
              <a:t>rRNA</a:t>
            </a:r>
            <a:r>
              <a:rPr lang="en-US" dirty="0"/>
              <a:t>)</a:t>
            </a:r>
          </a:p>
          <a:p>
            <a:r>
              <a:rPr lang="en-US" dirty="0" err="1"/>
              <a:t>Factores</a:t>
            </a:r>
            <a:r>
              <a:rPr lang="en-US" dirty="0"/>
              <a:t> </a:t>
            </a:r>
            <a:r>
              <a:rPr lang="en-US" dirty="0" err="1"/>
              <a:t>morfogenéticos</a:t>
            </a:r>
            <a:r>
              <a:rPr lang="en-US" dirty="0"/>
              <a:t> (TF)</a:t>
            </a:r>
          </a:p>
          <a:p>
            <a:r>
              <a:rPr lang="en-US" dirty="0" err="1"/>
              <a:t>Protección</a:t>
            </a:r>
            <a:r>
              <a:rPr lang="en-US" dirty="0"/>
              <a:t> (</a:t>
            </a:r>
            <a:r>
              <a:rPr lang="en-US" dirty="0" err="1"/>
              <a:t>Filtros</a:t>
            </a:r>
            <a:r>
              <a:rPr lang="en-US" dirty="0"/>
              <a:t> UV, </a:t>
            </a:r>
            <a:r>
              <a:rPr lang="en-US" dirty="0" err="1"/>
              <a:t>enzimas</a:t>
            </a:r>
            <a:r>
              <a:rPr lang="en-US" dirty="0"/>
              <a:t> de </a:t>
            </a:r>
            <a:r>
              <a:rPr lang="en-US" dirty="0" err="1"/>
              <a:t>reparación</a:t>
            </a:r>
            <a:r>
              <a:rPr lang="en-US" dirty="0"/>
              <a:t>)</a:t>
            </a:r>
          </a:p>
          <a:p>
            <a:r>
              <a:rPr lang="en-US" dirty="0" err="1"/>
              <a:t>Pronúcleo</a:t>
            </a:r>
            <a:r>
              <a:rPr lang="en-US" dirty="0"/>
              <a:t>: (n o 2n)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3699" y="1134021"/>
            <a:ext cx="3070301" cy="31393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7671" y="1257582"/>
            <a:ext cx="3316330" cy="29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8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80900" cy="1143000"/>
          </a:xfrm>
        </p:spPr>
        <p:txBody>
          <a:bodyPr/>
          <a:lstStyle/>
          <a:p>
            <a:r>
              <a:rPr lang="en-US" dirty="0" err="1"/>
              <a:t>Ovocito</a:t>
            </a:r>
            <a:r>
              <a:rPr lang="en-US" dirty="0"/>
              <a:t>: </a:t>
            </a:r>
            <a:r>
              <a:rPr lang="en-US" dirty="0" err="1"/>
              <a:t>membrana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90" t="6973" r="17934" b="7710"/>
          <a:stretch/>
        </p:blipFill>
        <p:spPr>
          <a:xfrm>
            <a:off x="5700178" y="0"/>
            <a:ext cx="3443822" cy="3288665"/>
          </a:xfrm>
        </p:spPr>
      </p:pic>
      <p:sp>
        <p:nvSpPr>
          <p:cNvPr id="5" name="TextBox 4"/>
          <p:cNvSpPr txBox="1"/>
          <p:nvPr/>
        </p:nvSpPr>
        <p:spPr>
          <a:xfrm>
            <a:off x="-1" y="1485679"/>
            <a:ext cx="83673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err="1"/>
              <a:t>Rodea</a:t>
            </a:r>
            <a:r>
              <a:rPr lang="en-US" sz="2800" dirty="0"/>
              <a:t> el </a:t>
            </a:r>
            <a:r>
              <a:rPr lang="en-US" sz="2800" dirty="0" err="1"/>
              <a:t>ovocito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err="1"/>
              <a:t>Reconociemiento</a:t>
            </a:r>
            <a:r>
              <a:rPr lang="en-US" sz="2800" dirty="0"/>
              <a:t> </a:t>
            </a:r>
            <a:r>
              <a:rPr lang="en-US" sz="2800" dirty="0" err="1"/>
              <a:t>especie-específica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err="1"/>
              <a:t>Protección</a:t>
            </a:r>
            <a:r>
              <a:rPr lang="en-US" sz="2800" dirty="0"/>
              <a:t>, </a:t>
            </a:r>
            <a:r>
              <a:rPr lang="en-US" sz="2800" dirty="0" err="1"/>
              <a:t>atracción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err="1"/>
              <a:t>Corteza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err="1"/>
              <a:t>Actina-microvillosidades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err="1"/>
              <a:t>Gr´nulos</a:t>
            </a:r>
            <a:r>
              <a:rPr lang="en-US" sz="2800" dirty="0"/>
              <a:t> </a:t>
            </a:r>
            <a:r>
              <a:rPr lang="en-US" sz="2800" dirty="0" err="1"/>
              <a:t>corticales</a:t>
            </a:r>
            <a:r>
              <a:rPr lang="en-US" sz="2800" dirty="0"/>
              <a:t> (</a:t>
            </a:r>
            <a:r>
              <a:rPr lang="en-US" sz="2800" dirty="0" err="1"/>
              <a:t>enzimas</a:t>
            </a:r>
            <a:r>
              <a:rPr lang="en-US" sz="2800" dirty="0"/>
              <a:t> , </a:t>
            </a:r>
            <a:r>
              <a:rPr lang="en-US" sz="2800" dirty="0" err="1"/>
              <a:t>mucopolisacáridos</a:t>
            </a:r>
            <a:r>
              <a:rPr lang="en-US" sz="2800" dirty="0"/>
              <a:t>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Cumulus (</a:t>
            </a:r>
            <a:r>
              <a:rPr lang="en-US" sz="2800" dirty="0" err="1"/>
              <a:t>nutricion</a:t>
            </a:r>
            <a:r>
              <a:rPr lang="en-US" sz="2800" dirty="0"/>
              <a:t>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err="1"/>
              <a:t>Zona</a:t>
            </a:r>
            <a:r>
              <a:rPr lang="en-US" sz="2800" dirty="0"/>
              <a:t> </a:t>
            </a:r>
            <a:r>
              <a:rPr lang="en-US" sz="2800" dirty="0" err="1"/>
              <a:t>pellucida</a:t>
            </a:r>
            <a:r>
              <a:rPr lang="en-US" sz="2800" dirty="0"/>
              <a:t> (</a:t>
            </a:r>
            <a:r>
              <a:rPr lang="en-US" sz="2800" dirty="0" err="1"/>
              <a:t>matriz</a:t>
            </a:r>
            <a:r>
              <a:rPr lang="en-US" sz="2800" dirty="0"/>
              <a:t>)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Corona </a:t>
            </a:r>
            <a:r>
              <a:rPr lang="en-US" sz="2800" dirty="0" err="1"/>
              <a:t>radiata</a:t>
            </a:r>
            <a:r>
              <a:rPr lang="en-US" sz="2800" dirty="0"/>
              <a:t> 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4708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Fecundación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Quimiotaxis</a:t>
            </a:r>
            <a:r>
              <a:rPr lang="en-US" dirty="0"/>
              <a:t> (</a:t>
            </a:r>
            <a:r>
              <a:rPr lang="en-US" dirty="0" err="1"/>
              <a:t>moléculas</a:t>
            </a:r>
            <a:r>
              <a:rPr lang="en-US" dirty="0"/>
              <a:t> </a:t>
            </a:r>
            <a:r>
              <a:rPr lang="en-US" dirty="0" err="1"/>
              <a:t>solubles</a:t>
            </a:r>
            <a:r>
              <a:rPr lang="en-US" dirty="0"/>
              <a:t>)</a:t>
            </a:r>
          </a:p>
          <a:p>
            <a:r>
              <a:rPr lang="en-US" dirty="0" err="1"/>
              <a:t>Exocitosis</a:t>
            </a:r>
            <a:r>
              <a:rPr lang="en-US" dirty="0"/>
              <a:t> (</a:t>
            </a:r>
            <a:r>
              <a:rPr lang="en-US" dirty="0" err="1"/>
              <a:t>acrosomal</a:t>
            </a:r>
            <a:r>
              <a:rPr lang="en-US" dirty="0"/>
              <a:t>)</a:t>
            </a:r>
          </a:p>
          <a:p>
            <a:r>
              <a:rPr lang="en-US" dirty="0"/>
              <a:t>Binding </a:t>
            </a:r>
          </a:p>
          <a:p>
            <a:r>
              <a:rPr lang="en-US" dirty="0"/>
              <a:t>Paso a </a:t>
            </a:r>
            <a:r>
              <a:rPr lang="en-US" dirty="0" err="1"/>
              <a:t>través</a:t>
            </a:r>
            <a:r>
              <a:rPr lang="en-US" dirty="0"/>
              <a:t> de la </a:t>
            </a:r>
            <a:r>
              <a:rPr lang="en-US" dirty="0" err="1"/>
              <a:t>matriz</a:t>
            </a:r>
            <a:r>
              <a:rPr lang="en-US" dirty="0"/>
              <a:t> </a:t>
            </a:r>
            <a:r>
              <a:rPr lang="en-US" dirty="0" err="1"/>
              <a:t>extracelular</a:t>
            </a:r>
            <a:endParaRPr lang="en-US" dirty="0"/>
          </a:p>
          <a:p>
            <a:r>
              <a:rPr lang="en-US" dirty="0" err="1"/>
              <a:t>Fusión</a:t>
            </a:r>
            <a:r>
              <a:rPr lang="en-US" dirty="0"/>
              <a:t> de </a:t>
            </a:r>
            <a:r>
              <a:rPr lang="en-US" dirty="0" err="1"/>
              <a:t>membranas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42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Polispermia</a:t>
            </a:r>
            <a:r>
              <a:rPr lang="en-US" sz="3600" dirty="0"/>
              <a:t> </a:t>
            </a:r>
            <a:r>
              <a:rPr lang="en-US" sz="3600" dirty="0" err="1"/>
              <a:t>como</a:t>
            </a:r>
            <a:r>
              <a:rPr lang="en-US" sz="3600" dirty="0"/>
              <a:t> se </a:t>
            </a:r>
            <a:r>
              <a:rPr lang="en-US" sz="3600" dirty="0" err="1"/>
              <a:t>evita</a:t>
            </a:r>
            <a:r>
              <a:rPr lang="en-US" sz="3600" dirty="0"/>
              <a:t>?</a:t>
            </a:r>
            <a:br>
              <a:rPr lang="en-US" sz="3600" dirty="0"/>
            </a:br>
            <a:r>
              <a:rPr lang="en-US" sz="3600" dirty="0" err="1">
                <a:solidFill>
                  <a:srgbClr val="E8BC4A"/>
                </a:solidFill>
              </a:rPr>
              <a:t>Reacción</a:t>
            </a:r>
            <a:r>
              <a:rPr lang="en-US" sz="3600" dirty="0">
                <a:solidFill>
                  <a:srgbClr val="E8BC4A"/>
                </a:solidFill>
              </a:rPr>
              <a:t> Cortical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13214" b="132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8393499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278</TotalTime>
  <Words>585</Words>
  <Application>Microsoft Macintosh PowerPoint</Application>
  <PresentationFormat>On-screen Show (4:3)</PresentationFormat>
  <Paragraphs>165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Bank Gothic</vt:lpstr>
      <vt:lpstr>Calibri</vt:lpstr>
      <vt:lpstr>Cambria</vt:lpstr>
      <vt:lpstr>Black</vt:lpstr>
      <vt:lpstr>Fecundación</vt:lpstr>
      <vt:lpstr>Objetivos</vt:lpstr>
      <vt:lpstr>Fecundación</vt:lpstr>
      <vt:lpstr>Fecundación: 4 eventos generales</vt:lpstr>
      <vt:lpstr>Estructura: Espermatozoide</vt:lpstr>
      <vt:lpstr>Estructura: Ovulo</vt:lpstr>
      <vt:lpstr>Ovocito: membrana</vt:lpstr>
      <vt:lpstr>Fecundación</vt:lpstr>
      <vt:lpstr>Polispermia como se evita? Reacción Cortical</vt:lpstr>
      <vt:lpstr>Reacción Acrosomal/ Cortical</vt:lpstr>
      <vt:lpstr>Resúmen</vt:lpstr>
      <vt:lpstr>Óvulo: Citoplasma:Segmentación</vt:lpstr>
      <vt:lpstr>PowerPoint Presentation</vt:lpstr>
      <vt:lpstr>Segmentación</vt:lpstr>
      <vt:lpstr>Gastrulación</vt:lpstr>
      <vt:lpstr>Inducción - Recolección</vt:lpstr>
      <vt:lpstr>Fecundación</vt:lpstr>
      <vt:lpstr>Desarrollo Temprano</vt:lpstr>
      <vt:lpstr>Otros</vt:lpstr>
      <vt:lpstr>Referencias</vt:lpstr>
      <vt:lpstr>Referencias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Fecundación</dc:title>
  <dc:creator>José Carde</dc:creator>
  <cp:lastModifiedBy>JOSE A. CARDE SERRANO</cp:lastModifiedBy>
  <cp:revision>19</cp:revision>
  <dcterms:created xsi:type="dcterms:W3CDTF">2014-02-13T01:50:54Z</dcterms:created>
  <dcterms:modified xsi:type="dcterms:W3CDTF">2019-02-17T20:53:40Z</dcterms:modified>
</cp:coreProperties>
</file>