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1"/>
  </p:notesMasterIdLst>
  <p:sldIdLst>
    <p:sldId id="256" r:id="rId2"/>
    <p:sldId id="261" r:id="rId3"/>
    <p:sldId id="262" r:id="rId4"/>
    <p:sldId id="275" r:id="rId5"/>
    <p:sldId id="279" r:id="rId6"/>
    <p:sldId id="280" r:id="rId7"/>
    <p:sldId id="276" r:id="rId8"/>
    <p:sldId id="281" r:id="rId9"/>
    <p:sldId id="277" r:id="rId10"/>
    <p:sldId id="282" r:id="rId11"/>
    <p:sldId id="278" r:id="rId12"/>
    <p:sldId id="288" r:id="rId13"/>
    <p:sldId id="283" r:id="rId14"/>
    <p:sldId id="289" r:id="rId15"/>
    <p:sldId id="284" r:id="rId16"/>
    <p:sldId id="285" r:id="rId17"/>
    <p:sldId id="290" r:id="rId18"/>
    <p:sldId id="274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0399"/>
  </p:normalViewPr>
  <p:slideViewPr>
    <p:cSldViewPr snapToGrid="0" snapToObjects="1">
      <p:cViewPr varScale="1">
        <p:scale>
          <a:sx n="85" d="100"/>
          <a:sy n="85" d="100"/>
        </p:scale>
        <p:origin x="18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23712-7B89-ED44-BBBA-48AF654C5247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E2F20-1F03-4048-B294-C3FD8EA4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67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6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Espermiogénesis</a:t>
            </a:r>
            <a:r>
              <a:rPr lang="en-US" dirty="0" smtClean="0"/>
              <a:t> – Golgi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acrosoma</a:t>
            </a:r>
            <a:endParaRPr lang="en-US" baseline="0" dirty="0" smtClean="0"/>
          </a:p>
          <a:p>
            <a:r>
              <a:rPr lang="en-US" baseline="0" dirty="0" smtClean="0"/>
              <a:t>			</a:t>
            </a:r>
            <a:r>
              <a:rPr lang="en-US" baseline="0" dirty="0" err="1" smtClean="0"/>
              <a:t>Histonas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protaminas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2F20-1F03-4048-B294-C3FD8EA45B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D336-FD15-6F4C-9859-746481F617F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6A470-9C34-EC41-B5A0-676E364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www.youtube.com/watch?v=OUB92jUjsq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yhabbzcoe25/gametogenesis-12053552" TargetMode="External"/><Relationship Id="rId4" Type="http://schemas.openxmlformats.org/officeDocument/2006/relationships/hyperlink" Target="https://www.uoguelph.ca/devobio/" TargetMode="External"/><Relationship Id="rId5" Type="http://schemas.openxmlformats.org/officeDocument/2006/relationships/hyperlink" Target="http://nte-serveur.univ-lyon1.fr/nte/embryon/www.uoguelph.ca/zoology/devobio/splab1/index.htm" TargetMode="External"/><Relationship Id="rId6" Type="http://schemas.openxmlformats.org/officeDocument/2006/relationships/hyperlink" Target="https://www.youtube.com/watch?v=otomARn80h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www.youtube.com/watch?v=6fBa8UqEan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youtube.com/watch?v=krSMZDsjLu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hyperlink" Target="https://www.youtube.com/watch?v=gTSUWHWe70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62500"/>
            <a:ext cx="7772400" cy="1752600"/>
          </a:xfrm>
        </p:spPr>
        <p:txBody>
          <a:bodyPr/>
          <a:lstStyle/>
          <a:p>
            <a:r>
              <a:rPr lang="en-US" dirty="0" smtClean="0"/>
              <a:t>JA </a:t>
            </a:r>
            <a:r>
              <a:rPr lang="en-US" dirty="0" err="1" smtClean="0"/>
              <a:t>Cardé</a:t>
            </a:r>
            <a:r>
              <a:rPr lang="en-US" dirty="0" smtClean="0"/>
              <a:t>, PhD</a:t>
            </a:r>
          </a:p>
          <a:p>
            <a:r>
              <a:rPr lang="en-US" dirty="0" err="1" smtClean="0"/>
              <a:t>Biol</a:t>
            </a:r>
            <a:r>
              <a:rPr lang="en-US" dirty="0" smtClean="0"/>
              <a:t> 3030 – Lab </a:t>
            </a:r>
            <a:r>
              <a:rPr lang="en-US" dirty="0" err="1" smtClean="0"/>
              <a:t>Biología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n-US" dirty="0" smtClean="0"/>
              <a:t>Universidad de Puerto Rico - Aguadilla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9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Ovogénesis</a:t>
            </a:r>
            <a:endParaRPr lang="en-US" dirty="0"/>
          </a:p>
        </p:txBody>
      </p:sp>
      <p:pic>
        <p:nvPicPr>
          <p:cNvPr id="3" name="Picture 2" descr="Screen Shot 2016-02-21 at 3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" y="1013749"/>
            <a:ext cx="8437023" cy="50366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190" y="5606320"/>
            <a:ext cx="12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hlinkClick r:id="rId4"/>
              </a:rPr>
              <a:t>Ovogenesis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68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830" y="1174893"/>
            <a:ext cx="5967178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b="1" dirty="0" smtClean="0"/>
              <a:t> </a:t>
            </a:r>
            <a:r>
              <a:rPr lang="es-ES_tradnl" b="1" dirty="0" err="1" smtClean="0"/>
              <a:t>An</a:t>
            </a:r>
            <a:r>
              <a:rPr lang="en-US" b="1" dirty="0" err="1" smtClean="0"/>
              <a:t>álisis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s-ES_tradnl" b="1" dirty="0" err="1" smtClean="0"/>
              <a:t>Carácterísticas</a:t>
            </a:r>
            <a:endParaRPr lang="es-ES_tradnl" b="1" dirty="0" smtClean="0"/>
          </a:p>
          <a:p>
            <a:pPr marL="457200" lvl="1" indent="0" algn="ctr">
              <a:buNone/>
            </a:pPr>
            <a:r>
              <a:rPr lang="es-ES_tradnl" sz="3200" dirty="0" smtClean="0"/>
              <a:t>Crecimiento</a:t>
            </a:r>
          </a:p>
          <a:p>
            <a:pPr marL="457200" lvl="1" indent="0" algn="ctr">
              <a:buNone/>
            </a:pPr>
            <a:r>
              <a:rPr lang="es-ES_tradnl" sz="3200" dirty="0" smtClean="0"/>
              <a:t>Cambio en forma</a:t>
            </a:r>
          </a:p>
          <a:p>
            <a:pPr marL="457200" lvl="1" indent="0" algn="ctr">
              <a:buNone/>
            </a:pPr>
            <a:r>
              <a:rPr lang="es-ES_tradnl" sz="3200" dirty="0" smtClean="0"/>
              <a:t>Cambio en metabolismo</a:t>
            </a:r>
          </a:p>
          <a:p>
            <a:pPr marL="457200" lvl="1" indent="0" algn="ctr">
              <a:buNone/>
            </a:pPr>
            <a:r>
              <a:rPr lang="es-ES_tradnl" sz="3200" dirty="0" smtClean="0"/>
              <a:t>Interacción celular</a:t>
            </a:r>
          </a:p>
          <a:p>
            <a:pPr marL="457200" lvl="1" indent="0" algn="ctr">
              <a:buNone/>
            </a:pPr>
            <a:r>
              <a:rPr lang="es-ES_tradnl" sz="3200" dirty="0" smtClean="0"/>
              <a:t>Diferenciación </a:t>
            </a:r>
          </a:p>
          <a:p>
            <a:pPr marL="457200" lvl="1" indent="0" algn="ctr">
              <a:buNone/>
            </a:pPr>
            <a:r>
              <a:rPr lang="es-ES_tradnl" sz="3200" dirty="0" err="1" smtClean="0"/>
              <a:t>Expresi</a:t>
            </a:r>
            <a:r>
              <a:rPr lang="en-US" sz="3200" dirty="0" err="1" smtClean="0"/>
              <a:t>ón</a:t>
            </a:r>
            <a:r>
              <a:rPr lang="en-US" sz="3200" dirty="0" smtClean="0"/>
              <a:t> </a:t>
            </a:r>
            <a:r>
              <a:rPr lang="en-US" sz="3200" dirty="0" err="1" smtClean="0"/>
              <a:t>diferencial</a:t>
            </a:r>
            <a:r>
              <a:rPr lang="en-US" sz="3200" dirty="0" smtClean="0"/>
              <a:t> del </a:t>
            </a:r>
            <a:r>
              <a:rPr lang="en-US" sz="3200" dirty="0" err="1" smtClean="0"/>
              <a:t>genoma</a:t>
            </a:r>
            <a:endParaRPr lang="es-ES_tradnl" sz="3200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687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541"/>
            <a:ext cx="9144000" cy="4318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84" y="896348"/>
            <a:ext cx="83693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Cambios</a:t>
            </a:r>
            <a:r>
              <a:rPr lang="en-US" sz="2400" dirty="0" smtClean="0"/>
              <a:t> en </a:t>
            </a:r>
            <a:r>
              <a:rPr lang="en-US" sz="2400" dirty="0" err="1" smtClean="0"/>
              <a:t>Metilación</a:t>
            </a:r>
            <a:r>
              <a:rPr lang="en-US" sz="2400" dirty="0" smtClean="0"/>
              <a:t> del DNA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la </a:t>
            </a:r>
            <a:r>
              <a:rPr lang="en-US" sz="2400" dirty="0" err="1" smtClean="0"/>
              <a:t>migración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las</a:t>
            </a:r>
            <a:r>
              <a:rPr lang="en-US" sz="2400" dirty="0" smtClean="0"/>
              <a:t> PGC y posterior </a:t>
            </a:r>
            <a:r>
              <a:rPr lang="en-US" sz="2400" dirty="0" err="1" smtClean="0"/>
              <a:t>fecundación</a:t>
            </a:r>
            <a:r>
              <a:rPr lang="en-US" sz="2400" dirty="0" smtClean="0"/>
              <a:t>, imprinting y  </a:t>
            </a:r>
            <a:r>
              <a:rPr lang="en-US" sz="2400" dirty="0" err="1" smtClean="0"/>
              <a:t>embriogénesis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22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6" y="871915"/>
            <a:ext cx="5729944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ES_tradnl" dirty="0" smtClean="0"/>
              <a:t>Laminillas preparadas</a:t>
            </a:r>
          </a:p>
          <a:p>
            <a:pPr marL="914400" lvl="1" indent="-514350">
              <a:buAutoNum type="arabicPeriod"/>
            </a:pPr>
            <a:r>
              <a:rPr lang="es-ES_tradnl" dirty="0" smtClean="0"/>
              <a:t>Mitosis y Meiosis  - reforzar conceptos</a:t>
            </a:r>
          </a:p>
          <a:p>
            <a:pPr marL="914400" lvl="1" indent="-514350">
              <a:buAutoNum type="arabicPeriod"/>
            </a:pPr>
            <a:r>
              <a:rPr lang="es-ES_tradnl" dirty="0" smtClean="0"/>
              <a:t>Espermatogénesis – identificar partes y etapas</a:t>
            </a:r>
          </a:p>
          <a:p>
            <a:pPr marL="914400" lvl="1" indent="-514350">
              <a:buAutoNum type="arabicPeriod"/>
            </a:pPr>
            <a:r>
              <a:rPr lang="es-ES_tradnl" dirty="0" smtClean="0"/>
              <a:t>Ovogénesis – identificar parte y etapas</a:t>
            </a:r>
          </a:p>
          <a:p>
            <a:pPr marL="514350" indent="-514350">
              <a:buAutoNum type="arabicPeriod"/>
            </a:pP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153468"/>
            <a:ext cx="3157300" cy="236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786" y="4033567"/>
            <a:ext cx="3376514" cy="27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6" y="1039981"/>
            <a:ext cx="5285168" cy="5551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2. Disecciones</a:t>
            </a:r>
          </a:p>
          <a:p>
            <a:pPr marL="914400" lvl="1" indent="-514350">
              <a:buAutoNum type="arabicPeriod"/>
            </a:pPr>
            <a:r>
              <a:rPr lang="es-ES_tradnl" dirty="0" smtClean="0"/>
              <a:t>Reptiles – disección identificar tractos reproductivos</a:t>
            </a:r>
          </a:p>
          <a:p>
            <a:pPr marL="1314450" lvl="2" indent="-514350">
              <a:buAutoNum type="arabicPeriod"/>
            </a:pPr>
            <a:r>
              <a:rPr lang="es-ES_tradnl" dirty="0" smtClean="0"/>
              <a:t>Identificar gametos</a:t>
            </a:r>
          </a:p>
          <a:p>
            <a:pPr marL="1314450" lvl="2" indent="-514350">
              <a:buAutoNum type="arabicPeriod"/>
            </a:pPr>
            <a:endParaRPr lang="es-ES_tradnl" dirty="0" smtClean="0"/>
          </a:p>
          <a:p>
            <a:pPr marL="914400" lvl="1" indent="-514350">
              <a:buAutoNum type="arabicPeriod"/>
            </a:pPr>
            <a:r>
              <a:rPr lang="en-US" dirty="0" err="1" smtClean="0"/>
              <a:t>Anfibios</a:t>
            </a:r>
            <a:r>
              <a:rPr lang="es-ES_tradnl" dirty="0" smtClean="0"/>
              <a:t>- disección identificar tractos reproductivos</a:t>
            </a:r>
            <a:endParaRPr lang="es-ES_tradnl" dirty="0"/>
          </a:p>
          <a:p>
            <a:pPr marL="1314450" lvl="2" indent="-514350">
              <a:buAutoNum type="arabicPeriod"/>
            </a:pPr>
            <a:r>
              <a:rPr lang="es-ES_tradnl" dirty="0"/>
              <a:t>Preparar sangre laminilla</a:t>
            </a:r>
          </a:p>
          <a:p>
            <a:pPr marL="1314450" lvl="2" indent="-514350">
              <a:buAutoNum type="arabicPeriod"/>
            </a:pPr>
            <a:r>
              <a:rPr lang="es-ES_tradnl" dirty="0"/>
              <a:t>Preparar espermatozoides</a:t>
            </a:r>
          </a:p>
          <a:p>
            <a:pPr marL="1314450" lvl="2" indent="-514350">
              <a:buAutoNum type="arabicPeriod"/>
            </a:pPr>
            <a:r>
              <a:rPr lang="es-ES_tradnl" dirty="0"/>
              <a:t>Identificar gametos</a:t>
            </a:r>
          </a:p>
          <a:p>
            <a:pPr marL="914400" lvl="1" indent="-514350">
              <a:buAutoNum type="arabicPeriod"/>
            </a:pPr>
            <a:endParaRPr lang="es-ES_tradnl" dirty="0" smtClean="0"/>
          </a:p>
          <a:p>
            <a:pPr marL="514350" indent="-514350">
              <a:buAutoNum type="arabicPeriod"/>
            </a:pP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111645" y="2833142"/>
            <a:ext cx="3777521" cy="22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6" y="1039981"/>
            <a:ext cx="5285168" cy="5551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2. Disecciones</a:t>
            </a:r>
          </a:p>
          <a:p>
            <a:pPr marL="914400" lvl="1" indent="-514350">
              <a:buAutoNum type="arabicPeriod"/>
            </a:pPr>
            <a:r>
              <a:rPr lang="es-ES_tradnl" dirty="0" smtClean="0"/>
              <a:t>Aves – disección identificar tractos reproductivos</a:t>
            </a:r>
          </a:p>
          <a:p>
            <a:pPr marL="1314450" lvl="2" indent="-514350">
              <a:buAutoNum type="arabicPeriod"/>
            </a:pPr>
            <a:r>
              <a:rPr lang="es-ES_tradnl" dirty="0" smtClean="0"/>
              <a:t>Estudiar gametos</a:t>
            </a:r>
          </a:p>
          <a:p>
            <a:pPr marL="1314450" lvl="2" indent="-514350">
              <a:buAutoNum type="arabicPeriod"/>
            </a:pPr>
            <a:endParaRPr lang="es-ES_tradnl" dirty="0" smtClean="0"/>
          </a:p>
          <a:p>
            <a:pPr marL="914400" lvl="1" indent="-514350">
              <a:buAutoNum type="arabicPeriod"/>
            </a:pPr>
            <a:r>
              <a:rPr lang="es-ES_tradnl" dirty="0" err="1" smtClean="0"/>
              <a:t>Mam</a:t>
            </a:r>
            <a:r>
              <a:rPr lang="en-US" dirty="0" err="1" smtClean="0"/>
              <a:t>í</a:t>
            </a:r>
            <a:r>
              <a:rPr lang="es-ES_tradnl" dirty="0" err="1" smtClean="0"/>
              <a:t>feros</a:t>
            </a:r>
            <a:r>
              <a:rPr lang="es-ES_tradnl" dirty="0" smtClean="0"/>
              <a:t> - </a:t>
            </a:r>
            <a:r>
              <a:rPr lang="es-ES_tradnl" dirty="0"/>
              <a:t>disección identificar tractos reproductivos</a:t>
            </a:r>
          </a:p>
          <a:p>
            <a:pPr marL="1314450" lvl="2" indent="-514350">
              <a:buAutoNum type="arabicPeriod"/>
            </a:pPr>
            <a:r>
              <a:rPr lang="es-ES_tradnl" dirty="0"/>
              <a:t>Preparar sangre laminilla</a:t>
            </a:r>
          </a:p>
          <a:p>
            <a:pPr marL="1314450" lvl="2" indent="-514350">
              <a:buAutoNum type="arabicPeriod"/>
            </a:pPr>
            <a:r>
              <a:rPr lang="es-ES_tradnl" dirty="0"/>
              <a:t>Preparar espermatozoides</a:t>
            </a:r>
          </a:p>
          <a:p>
            <a:pPr marL="1314450" lvl="2" indent="-514350">
              <a:buAutoNum type="arabicPeriod"/>
            </a:pPr>
            <a:r>
              <a:rPr lang="es-ES_tradnl" dirty="0"/>
              <a:t>Identificar gametos</a:t>
            </a:r>
          </a:p>
          <a:p>
            <a:pPr marL="914400" lvl="1" indent="-514350">
              <a:buAutoNum type="arabicPeriod"/>
            </a:pPr>
            <a:endParaRPr lang="es-ES_tradnl" dirty="0" smtClean="0"/>
          </a:p>
          <a:p>
            <a:pPr marL="514350" indent="-514350">
              <a:buAutoNum type="arabicPeriod"/>
            </a:pP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b="9752"/>
          <a:stretch/>
        </p:blipFill>
        <p:spPr bwMode="auto">
          <a:xfrm>
            <a:off x="5210316" y="2254184"/>
            <a:ext cx="3640137" cy="23927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9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5" y="1039981"/>
            <a:ext cx="58690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3. Gametos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- preparar gametos de reptiles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- preparar gametos de ratones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- estudiar huevo de gallina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    - </a:t>
            </a:r>
            <a:r>
              <a:rPr lang="es-ES_tradnl" sz="2800" dirty="0" err="1" smtClean="0"/>
              <a:t>fert</a:t>
            </a:r>
            <a:r>
              <a:rPr lang="es-ES_tradnl" sz="2800" dirty="0" smtClean="0"/>
              <a:t> vs non </a:t>
            </a:r>
            <a:r>
              <a:rPr lang="es-ES_tradnl" sz="2800" dirty="0" err="1" smtClean="0"/>
              <a:t>fert</a:t>
            </a:r>
            <a:endParaRPr lang="es-ES_tradnl" sz="2800" dirty="0" smtClean="0"/>
          </a:p>
          <a:p>
            <a:pPr marL="0" indent="0">
              <a:buNone/>
            </a:pPr>
            <a:endParaRPr lang="es-ES_tradnl" dirty="0" smtClean="0"/>
          </a:p>
          <a:p>
            <a:pPr marL="514350" indent="-514350">
              <a:buAutoNum type="arabicPeriod"/>
            </a:pP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46" y="1039981"/>
            <a:ext cx="2521195" cy="290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72" y="4459416"/>
            <a:ext cx="3177522" cy="194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5" y="1039982"/>
            <a:ext cx="5164483" cy="3097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3. Gametos - Aves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- estudiar huevo de gallina</a:t>
            </a:r>
          </a:p>
          <a:p>
            <a:pPr marL="0" indent="0">
              <a:buNone/>
            </a:pPr>
            <a:r>
              <a:rPr lang="es-ES_tradnl" sz="2800" dirty="0"/>
              <a:t>	</a:t>
            </a:r>
            <a:r>
              <a:rPr lang="es-ES_tradnl" sz="2800" dirty="0" smtClean="0"/>
              <a:t>    - </a:t>
            </a:r>
            <a:r>
              <a:rPr lang="es-ES_tradnl" sz="2800" dirty="0" err="1" smtClean="0"/>
              <a:t>fert</a:t>
            </a:r>
            <a:r>
              <a:rPr lang="es-ES_tradnl" sz="2800" dirty="0" smtClean="0"/>
              <a:t> vs non </a:t>
            </a:r>
            <a:r>
              <a:rPr lang="es-ES_tradnl" sz="2800" dirty="0" err="1" smtClean="0"/>
              <a:t>fert</a:t>
            </a:r>
            <a:endParaRPr lang="es-ES_tradnl" sz="2800" dirty="0" smtClean="0"/>
          </a:p>
          <a:p>
            <a:pPr marL="0" indent="0">
              <a:buNone/>
            </a:pPr>
            <a:endParaRPr lang="es-ES_tradnl" dirty="0" smtClean="0"/>
          </a:p>
          <a:p>
            <a:pPr marL="514350" indent="-514350">
              <a:buAutoNum type="arabicPeriod"/>
            </a:pP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56" y="1686393"/>
            <a:ext cx="3795235" cy="31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1143000"/>
          </a:xfrm>
        </p:spPr>
        <p:txBody>
          <a:bodyPr/>
          <a:lstStyle/>
          <a:p>
            <a:r>
              <a:rPr lang="en-US" dirty="0" err="1" smtClean="0"/>
              <a:t>Informe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Introducción</a:t>
            </a:r>
            <a:r>
              <a:rPr lang="en-US" dirty="0" smtClean="0"/>
              <a:t> general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gametogénesis</a:t>
            </a:r>
            <a:endParaRPr lang="en-US" dirty="0" smtClean="0"/>
          </a:p>
          <a:p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cubrir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objetivo</a:t>
            </a:r>
            <a:endParaRPr lang="en-US" dirty="0" smtClean="0"/>
          </a:p>
          <a:p>
            <a:r>
              <a:rPr lang="en-US" dirty="0" err="1" smtClean="0"/>
              <a:t>Organizar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actividad</a:t>
            </a:r>
            <a:endParaRPr lang="en-US" dirty="0" smtClean="0"/>
          </a:p>
          <a:p>
            <a:r>
              <a:rPr lang="en-US" dirty="0" err="1" smtClean="0"/>
              <a:t>Preguntas</a:t>
            </a:r>
            <a:r>
              <a:rPr lang="en-US" dirty="0" smtClean="0"/>
              <a:t>, </a:t>
            </a:r>
            <a:r>
              <a:rPr lang="en-US" dirty="0" err="1" smtClean="0"/>
              <a:t>hipótesis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actividad</a:t>
            </a:r>
            <a:endParaRPr lang="en-US" dirty="0" smtClean="0"/>
          </a:p>
          <a:p>
            <a:r>
              <a:rPr lang="en-US" dirty="0" err="1" smtClean="0"/>
              <a:t>Resultados</a:t>
            </a:r>
            <a:r>
              <a:rPr lang="en-US" dirty="0" smtClean="0"/>
              <a:t>, </a:t>
            </a:r>
            <a:r>
              <a:rPr lang="en-US" dirty="0" err="1" smtClean="0"/>
              <a:t>observaciones</a:t>
            </a:r>
            <a:r>
              <a:rPr lang="en-US" dirty="0" smtClean="0"/>
              <a:t>, </a:t>
            </a:r>
            <a:r>
              <a:rPr lang="en-US" dirty="0" err="1" smtClean="0"/>
              <a:t>dibujos</a:t>
            </a:r>
            <a:r>
              <a:rPr lang="en-US" dirty="0" smtClean="0"/>
              <a:t>, </a:t>
            </a:r>
            <a:r>
              <a:rPr lang="en-US" dirty="0" err="1" smtClean="0"/>
              <a:t>fotos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Conclusión</a:t>
            </a:r>
            <a:r>
              <a:rPr lang="en-US" dirty="0" smtClean="0"/>
              <a:t>: </a:t>
            </a:r>
            <a:r>
              <a:rPr lang="en-US" dirty="0" err="1" smtClean="0"/>
              <a:t>Discuta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experiencia</a:t>
            </a:r>
            <a:r>
              <a:rPr lang="en-US" dirty="0" smtClean="0"/>
              <a:t> en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laboratorio</a:t>
            </a:r>
            <a:r>
              <a:rPr lang="en-US" dirty="0" smtClean="0"/>
              <a:t>, </a:t>
            </a:r>
            <a:r>
              <a:rPr lang="en-US" dirty="0" err="1" smtClean="0"/>
              <a:t>recomendaciones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/>
              <a:t> </a:t>
            </a:r>
            <a:r>
              <a:rPr lang="en-US" dirty="0" smtClean="0"/>
              <a:t>el </a:t>
            </a:r>
            <a:r>
              <a:rPr lang="en-US" dirty="0" err="1" smtClean="0"/>
              <a:t>mismo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24"/>
            <a:ext cx="8229600" cy="1143000"/>
          </a:xfrm>
        </p:spPr>
        <p:txBody>
          <a:bodyPr/>
          <a:lstStyle/>
          <a:p>
            <a:r>
              <a:rPr lang="en-US" dirty="0" err="1" smtClean="0"/>
              <a:t>Referencias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224"/>
            <a:ext cx="8229600" cy="504354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Developmental Biology, Gilbert, 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Ed. Saunders, Co</a:t>
            </a:r>
          </a:p>
          <a:p>
            <a:r>
              <a:rPr lang="en-US" sz="2400" dirty="0" err="1" smtClean="0"/>
              <a:t>Gametogénesis</a:t>
            </a:r>
            <a:r>
              <a:rPr lang="en-US" sz="2400" dirty="0" smtClean="0"/>
              <a:t> -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://www.slideshare.net/yhabbzcoe25/gametogenesis-</a:t>
            </a:r>
            <a:r>
              <a:rPr lang="en-US" sz="2400" dirty="0" smtClean="0">
                <a:hlinkClick r:id="rId3"/>
              </a:rPr>
              <a:t>12053552</a:t>
            </a:r>
            <a:endParaRPr lang="en-US" sz="2400" dirty="0" smtClean="0"/>
          </a:p>
          <a:p>
            <a:r>
              <a:rPr lang="en-US" sz="2400" dirty="0" smtClean="0"/>
              <a:t>Developmental </a:t>
            </a:r>
            <a:r>
              <a:rPr lang="en-US" sz="2400" dirty="0"/>
              <a:t>Biology Online - </a:t>
            </a:r>
            <a:r>
              <a:rPr lang="en-US" sz="2400" dirty="0">
                <a:hlinkClick r:id="rId4"/>
              </a:rPr>
              <a:t>https://www.uoguelph.ca/devobio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 smtClean="0"/>
          </a:p>
          <a:p>
            <a:r>
              <a:rPr lang="en-US" sz="2400" dirty="0" err="1" smtClean="0"/>
              <a:t>Develpmental</a:t>
            </a:r>
            <a:r>
              <a:rPr lang="en-US" sz="2400" dirty="0" smtClean="0"/>
              <a:t> Biology </a:t>
            </a:r>
            <a:r>
              <a:rPr lang="en-US" sz="2400" dirty="0"/>
              <a:t>Online – Gametogenesis </a:t>
            </a:r>
            <a:r>
              <a:rPr lang="en-US" sz="2400" dirty="0">
                <a:hlinkClick r:id="rId5"/>
              </a:rPr>
              <a:t>http://nte-serveur.univ-lyon1.fr/nte/embryon/www.uoguelph.ca/zoology/devobio/splab1/</a:t>
            </a:r>
            <a:r>
              <a:rPr lang="en-US" sz="2400" dirty="0" smtClean="0">
                <a:hlinkClick r:id="rId5"/>
              </a:rPr>
              <a:t>index.htm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Spermatogenesis and </a:t>
            </a:r>
            <a:r>
              <a:rPr lang="en-US" sz="2400" dirty="0" err="1" smtClean="0"/>
              <a:t>Ovogenesis</a:t>
            </a:r>
            <a:r>
              <a:rPr lang="en-US" sz="2400" dirty="0"/>
              <a:t> - </a:t>
            </a:r>
            <a:r>
              <a:rPr lang="en-US" sz="2400" dirty="0">
                <a:hlinkClick r:id="rId6"/>
              </a:rPr>
              <a:t>https://www.youtube.com/watch?v=</a:t>
            </a:r>
            <a:r>
              <a:rPr lang="en-US" sz="2400" dirty="0" smtClean="0">
                <a:hlinkClick r:id="rId6"/>
              </a:rPr>
              <a:t>otomARn80hI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914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24"/>
            <a:ext cx="8229600" cy="883146"/>
          </a:xfrm>
        </p:spPr>
        <p:txBody>
          <a:bodyPr/>
          <a:lstStyle/>
          <a:p>
            <a:r>
              <a:rPr lang="en-US" dirty="0" err="1" smtClean="0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72" y="1506830"/>
            <a:ext cx="8431698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Definir</a:t>
            </a:r>
            <a:r>
              <a:rPr lang="en-US" dirty="0" smtClean="0"/>
              <a:t> </a:t>
            </a:r>
            <a:r>
              <a:rPr lang="en-US" dirty="0" err="1" smtClean="0"/>
              <a:t>gametogénesis</a:t>
            </a:r>
            <a:endParaRPr lang="en-US" dirty="0" smtClean="0"/>
          </a:p>
          <a:p>
            <a:r>
              <a:rPr lang="en-US" dirty="0" err="1" smtClean="0"/>
              <a:t>Establecer</a:t>
            </a:r>
            <a:r>
              <a:rPr lang="en-US" dirty="0" smtClean="0"/>
              <a:t> </a:t>
            </a:r>
            <a:r>
              <a:rPr lang="en-US" dirty="0" err="1" smtClean="0"/>
              <a:t>paralelismo</a:t>
            </a:r>
            <a:r>
              <a:rPr lang="en-US" dirty="0" smtClean="0"/>
              <a:t> entre meiosis y </a:t>
            </a:r>
            <a:r>
              <a:rPr lang="en-US" dirty="0" err="1" smtClean="0"/>
              <a:t>gametogénesis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etapas</a:t>
            </a:r>
            <a:r>
              <a:rPr lang="en-US" dirty="0" smtClean="0"/>
              <a:t> de </a:t>
            </a:r>
            <a:r>
              <a:rPr lang="en-US" dirty="0" err="1" smtClean="0"/>
              <a:t>gametogénesis</a:t>
            </a:r>
            <a:r>
              <a:rPr lang="en-US" dirty="0" smtClean="0"/>
              <a:t> en </a:t>
            </a:r>
            <a:r>
              <a:rPr lang="en-US" dirty="0" err="1" smtClean="0"/>
              <a:t>laminillas</a:t>
            </a:r>
            <a:r>
              <a:rPr lang="en-US" dirty="0" smtClean="0"/>
              <a:t> </a:t>
            </a:r>
            <a:r>
              <a:rPr lang="en-US" dirty="0" err="1" smtClean="0"/>
              <a:t>preparadas</a:t>
            </a:r>
            <a:endParaRPr lang="en-US" dirty="0" smtClean="0"/>
          </a:p>
          <a:p>
            <a:r>
              <a:rPr lang="en-US" dirty="0" err="1" smtClean="0"/>
              <a:t>Comparar</a:t>
            </a:r>
            <a:r>
              <a:rPr lang="en-US" dirty="0" smtClean="0"/>
              <a:t> </a:t>
            </a:r>
            <a:r>
              <a:rPr lang="en-US" dirty="0" err="1" smtClean="0"/>
              <a:t>gametogénesis</a:t>
            </a:r>
            <a:r>
              <a:rPr lang="en-US" dirty="0" smtClean="0"/>
              <a:t> </a:t>
            </a:r>
            <a:r>
              <a:rPr lang="en-US" dirty="0" err="1" smtClean="0"/>
              <a:t>masculina</a:t>
            </a:r>
            <a:r>
              <a:rPr lang="en-US" dirty="0" smtClean="0"/>
              <a:t> y </a:t>
            </a:r>
            <a:r>
              <a:rPr lang="en-US" dirty="0" err="1" smtClean="0"/>
              <a:t>femenina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Estudiar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reproductivos</a:t>
            </a:r>
            <a:r>
              <a:rPr lang="en-US" dirty="0" smtClean="0"/>
              <a:t> y </a:t>
            </a:r>
            <a:r>
              <a:rPr lang="en-US" dirty="0" err="1" smtClean="0"/>
              <a:t>gametos</a:t>
            </a:r>
            <a:r>
              <a:rPr lang="en-US" dirty="0" smtClean="0"/>
              <a:t> de </a:t>
            </a:r>
            <a:r>
              <a:rPr lang="en-US" dirty="0" err="1" smtClean="0"/>
              <a:t>algunos</a:t>
            </a:r>
            <a:r>
              <a:rPr lang="en-US" dirty="0" smtClean="0"/>
              <a:t> </a:t>
            </a:r>
            <a:r>
              <a:rPr lang="en-US" dirty="0" err="1" smtClean="0"/>
              <a:t>vertebrados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981"/>
            <a:ext cx="5967178" cy="4525963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Gametogénesis </a:t>
            </a:r>
            <a:endParaRPr lang="es-ES_tradnl" dirty="0" smtClean="0"/>
          </a:p>
          <a:p>
            <a:pPr lvl="1"/>
            <a:r>
              <a:rPr lang="es-ES_tradnl" dirty="0" smtClean="0"/>
              <a:t>Proceso del desarrollo donde se preparan las células especializadas para garantizar la continuidad de la especie.</a:t>
            </a:r>
          </a:p>
          <a:p>
            <a:pPr lvl="1"/>
            <a:r>
              <a:rPr lang="es-ES_tradnl" dirty="0" smtClean="0"/>
              <a:t>Arbitrariamente </a:t>
            </a:r>
            <a:r>
              <a:rPr lang="es-ES_tradnl" dirty="0"/>
              <a:t>designada como la primera etapa del desarrollo animal. </a:t>
            </a:r>
            <a:endParaRPr lang="es-ES_tradnl" dirty="0" smtClean="0"/>
          </a:p>
          <a:p>
            <a:pPr lvl="1"/>
            <a:r>
              <a:rPr lang="es-ES_tradnl" dirty="0" smtClean="0"/>
              <a:t>Pero</a:t>
            </a:r>
            <a:r>
              <a:rPr lang="es-ES_tradnl" dirty="0"/>
              <a:t>, “¿qué vino primero el huevo o la gallina?”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178" y="3000466"/>
            <a:ext cx="3061857" cy="3061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707" b="13601"/>
          <a:stretch/>
        </p:blipFill>
        <p:spPr>
          <a:xfrm>
            <a:off x="5967178" y="1270544"/>
            <a:ext cx="3135620" cy="16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981"/>
            <a:ext cx="8852195" cy="5458546"/>
          </a:xfrm>
        </p:spPr>
        <p:txBody>
          <a:bodyPr>
            <a:normAutofit/>
          </a:bodyPr>
          <a:lstStyle/>
          <a:p>
            <a:r>
              <a:rPr lang="es-ES_tradnl" dirty="0" smtClean="0"/>
              <a:t>Meiosis</a:t>
            </a:r>
          </a:p>
          <a:p>
            <a:pPr lvl="1"/>
            <a:r>
              <a:rPr lang="en-US" dirty="0" err="1" smtClean="0"/>
              <a:t>Nombre</a:t>
            </a:r>
            <a:r>
              <a:rPr lang="en-US" dirty="0" smtClean="0"/>
              <a:t>: </a:t>
            </a:r>
            <a:r>
              <a:rPr lang="en-US" dirty="0" err="1" smtClean="0"/>
              <a:t>genérico</a:t>
            </a:r>
            <a:r>
              <a:rPr lang="en-US" dirty="0" smtClean="0"/>
              <a:t> para </a:t>
            </a:r>
            <a:r>
              <a:rPr lang="en-US" dirty="0" err="1" smtClean="0"/>
              <a:t>gametogénesis</a:t>
            </a:r>
            <a:endParaRPr lang="en-US" dirty="0" smtClean="0"/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germinales</a:t>
            </a:r>
            <a:r>
              <a:rPr lang="en-US" dirty="0" smtClean="0"/>
              <a:t> – </a:t>
            </a:r>
            <a:r>
              <a:rPr lang="en-US" dirty="0" err="1" smtClean="0"/>
              <a:t>germoplasma</a:t>
            </a:r>
            <a:endParaRPr lang="en-US" dirty="0" smtClean="0"/>
          </a:p>
          <a:p>
            <a:pPr lvl="1"/>
            <a:r>
              <a:rPr lang="en-US" dirty="0" err="1" smtClean="0"/>
              <a:t>Primordios</a:t>
            </a:r>
            <a:r>
              <a:rPr lang="en-US" dirty="0" smtClean="0"/>
              <a:t> </a:t>
            </a:r>
            <a:r>
              <a:rPr lang="en-US" dirty="0" err="1" smtClean="0"/>
              <a:t>germinales</a:t>
            </a:r>
            <a:r>
              <a:rPr lang="en-US" dirty="0" smtClean="0"/>
              <a:t> - </a:t>
            </a:r>
            <a:r>
              <a:rPr lang="en-US" dirty="0" err="1" smtClean="0"/>
              <a:t>Gonocitos</a:t>
            </a:r>
            <a:endParaRPr lang="en-US" dirty="0" smtClean="0"/>
          </a:p>
          <a:p>
            <a:pPr lvl="1"/>
            <a:r>
              <a:rPr lang="en-US" dirty="0" smtClean="0"/>
              <a:t>1er </a:t>
            </a:r>
            <a:r>
              <a:rPr lang="en-US" dirty="0" err="1" smtClean="0"/>
              <a:t>evento</a:t>
            </a:r>
            <a:r>
              <a:rPr lang="en-US" dirty="0" smtClean="0"/>
              <a:t> de </a:t>
            </a:r>
            <a:r>
              <a:rPr lang="en-US" dirty="0" err="1" smtClean="0"/>
              <a:t>diferenciación</a:t>
            </a:r>
            <a:endParaRPr lang="en-US" dirty="0" smtClean="0"/>
          </a:p>
          <a:p>
            <a:pPr lvl="1"/>
            <a:r>
              <a:rPr lang="en-US" dirty="0" err="1" smtClean="0"/>
              <a:t>Gónadas</a:t>
            </a:r>
            <a:endParaRPr lang="en-US" dirty="0" smtClean="0"/>
          </a:p>
          <a:p>
            <a:pPr lvl="1"/>
            <a:r>
              <a:rPr lang="en-US" dirty="0" smtClean="0"/>
              <a:t>Mitosis </a:t>
            </a:r>
            <a:r>
              <a:rPr lang="en-US" dirty="0" smtClean="0">
                <a:sym typeface="Wingdings"/>
              </a:rPr>
              <a:t> Meiosis</a:t>
            </a:r>
          </a:p>
          <a:p>
            <a:pPr lvl="1"/>
            <a:r>
              <a:rPr lang="en-US" dirty="0" err="1" smtClean="0">
                <a:sym typeface="Wingdings"/>
              </a:rPr>
              <a:t>Replicación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División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División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Diploide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Haploide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Diferenciación</a:t>
            </a:r>
            <a:r>
              <a:rPr lang="en-US" dirty="0" smtClean="0">
                <a:sym typeface="Wingdings"/>
              </a:rPr>
              <a:t>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especialización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7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875" y="747655"/>
            <a:ext cx="5967178" cy="584651"/>
          </a:xfrm>
        </p:spPr>
        <p:txBody>
          <a:bodyPr>
            <a:normAutofit/>
          </a:bodyPr>
          <a:lstStyle/>
          <a:p>
            <a:r>
              <a:rPr lang="es-ES_tradnl" dirty="0"/>
              <a:t>Gametogénesis </a:t>
            </a:r>
            <a:r>
              <a:rPr lang="es-ES_tradnl" dirty="0" smtClean="0"/>
              <a:t> = Meiosis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2" y="1568610"/>
            <a:ext cx="8796168" cy="51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Espermatogénesis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1653"/>
            <a:ext cx="8229600" cy="56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7259" y="6084643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hlinkClick r:id="rId4"/>
              </a:rPr>
              <a:t>Espermtaogenesis</a:t>
            </a:r>
            <a:r>
              <a:rPr lang="en-US" b="1" dirty="0" smtClean="0">
                <a:hlinkClick r:id="rId4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95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980" y="1039981"/>
            <a:ext cx="5967178" cy="5533242"/>
          </a:xfrm>
        </p:spPr>
        <p:txBody>
          <a:bodyPr>
            <a:normAutofit/>
          </a:bodyPr>
          <a:lstStyle/>
          <a:p>
            <a:r>
              <a:rPr lang="es-ES_tradnl" dirty="0" smtClean="0"/>
              <a:t>Espermatogénesis</a:t>
            </a:r>
          </a:p>
          <a:p>
            <a:pPr lvl="1"/>
            <a:r>
              <a:rPr lang="en-US" dirty="0" err="1" smtClean="0"/>
              <a:t>Testículos</a:t>
            </a:r>
            <a:endParaRPr lang="en-US" dirty="0" smtClean="0"/>
          </a:p>
          <a:p>
            <a:pPr lvl="1"/>
            <a:r>
              <a:rPr lang="en-US" dirty="0" err="1" smtClean="0"/>
              <a:t>Túbulos</a:t>
            </a:r>
            <a:r>
              <a:rPr lang="en-US" dirty="0" smtClean="0"/>
              <a:t> </a:t>
            </a:r>
            <a:r>
              <a:rPr lang="en-US" dirty="0" err="1" smtClean="0"/>
              <a:t>seminíferos</a:t>
            </a:r>
            <a:endParaRPr lang="en-US" dirty="0" smtClean="0"/>
          </a:p>
          <a:p>
            <a:pPr lvl="1"/>
            <a:r>
              <a:rPr lang="en-US" dirty="0" err="1" smtClean="0"/>
              <a:t>Espermatogonios</a:t>
            </a:r>
            <a:r>
              <a:rPr lang="en-US" dirty="0" smtClean="0"/>
              <a:t> </a:t>
            </a:r>
            <a:r>
              <a:rPr lang="en-US" sz="2400" dirty="0" smtClean="0"/>
              <a:t>(2n,As </a:t>
            </a:r>
            <a:r>
              <a:rPr lang="en-US" sz="2400" dirty="0" smtClean="0">
                <a:sym typeface="Wingdings"/>
              </a:rPr>
              <a:t> A1,B)</a:t>
            </a:r>
            <a:endParaRPr lang="en-US" sz="2400" dirty="0"/>
          </a:p>
          <a:p>
            <a:pPr lvl="1"/>
            <a:r>
              <a:rPr lang="en-US" dirty="0" err="1" smtClean="0"/>
              <a:t>Sertoli</a:t>
            </a:r>
            <a:r>
              <a:rPr lang="en-US" dirty="0" smtClean="0"/>
              <a:t> (I,N), </a:t>
            </a:r>
            <a:r>
              <a:rPr lang="en-US" dirty="0" err="1" smtClean="0"/>
              <a:t>Leydig</a:t>
            </a:r>
            <a:r>
              <a:rPr lang="en-US" dirty="0" smtClean="0"/>
              <a:t> (T)</a:t>
            </a:r>
          </a:p>
          <a:p>
            <a:pPr lvl="1"/>
            <a:r>
              <a:rPr lang="en-US" dirty="0" err="1" smtClean="0"/>
              <a:t>Espermatocitos</a:t>
            </a:r>
            <a:r>
              <a:rPr lang="en-US" dirty="0" smtClean="0"/>
              <a:t> 1rios </a:t>
            </a:r>
            <a:r>
              <a:rPr lang="en-US" sz="2400" dirty="0" smtClean="0"/>
              <a:t>(M1,2n)</a:t>
            </a:r>
          </a:p>
          <a:p>
            <a:pPr lvl="1"/>
            <a:r>
              <a:rPr lang="en-US" dirty="0" err="1" smtClean="0"/>
              <a:t>Espermatocitos</a:t>
            </a:r>
            <a:r>
              <a:rPr lang="en-US" dirty="0" smtClean="0"/>
              <a:t> 2rios </a:t>
            </a:r>
            <a:r>
              <a:rPr lang="en-US" sz="2400" dirty="0" smtClean="0"/>
              <a:t>(M2, n)</a:t>
            </a:r>
          </a:p>
          <a:p>
            <a:pPr lvl="1"/>
            <a:r>
              <a:rPr lang="en-US" dirty="0" err="1" smtClean="0"/>
              <a:t>Espermátidas</a:t>
            </a:r>
            <a:r>
              <a:rPr lang="en-US" dirty="0" smtClean="0"/>
              <a:t> </a:t>
            </a:r>
            <a:r>
              <a:rPr lang="en-US" sz="2400" dirty="0" smtClean="0"/>
              <a:t>(n, </a:t>
            </a:r>
            <a:r>
              <a:rPr lang="en-US" sz="2400" dirty="0" err="1" smtClean="0"/>
              <a:t>funcional</a:t>
            </a:r>
            <a:r>
              <a:rPr lang="en-US" sz="2400" dirty="0" smtClean="0"/>
              <a:t>)</a:t>
            </a:r>
            <a:endParaRPr lang="en-US" dirty="0" smtClean="0"/>
          </a:p>
          <a:p>
            <a:pPr lvl="1"/>
            <a:r>
              <a:rPr lang="en-US" dirty="0" err="1" smtClean="0"/>
              <a:t>Espermiogénesis</a:t>
            </a:r>
            <a:r>
              <a:rPr lang="en-US" dirty="0" smtClean="0"/>
              <a:t> (</a:t>
            </a:r>
            <a:r>
              <a:rPr lang="en-US" sz="2400" dirty="0" err="1" smtClean="0"/>
              <a:t>diferenciación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Espermatozoides</a:t>
            </a:r>
            <a:r>
              <a:rPr lang="en-US" dirty="0" smtClean="0"/>
              <a:t> </a:t>
            </a:r>
            <a:r>
              <a:rPr lang="en-US" sz="2400" dirty="0" smtClean="0"/>
              <a:t>(n, </a:t>
            </a:r>
            <a:r>
              <a:rPr lang="en-US" sz="2400" dirty="0" err="1" smtClean="0"/>
              <a:t>diferenciados</a:t>
            </a: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Screen Shot 2016-02-21 at 2.3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59" y="830121"/>
            <a:ext cx="3825003" cy="50606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Espermatogénesis</a:t>
            </a:r>
            <a:r>
              <a:rPr lang="en-US" dirty="0" smtClean="0"/>
              <a:t> - </a:t>
            </a:r>
            <a:r>
              <a:rPr lang="en-US" dirty="0" err="1" smtClean="0"/>
              <a:t>Resumen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15737" y="6321418"/>
            <a:ext cx="6524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www.youtube.com</a:t>
            </a:r>
            <a:r>
              <a:rPr lang="en-US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watch?v</a:t>
            </a:r>
            <a:r>
              <a:rPr lang="en-US" sz="2400" dirty="0">
                <a:hlinkClick r:id="rId4"/>
              </a:rPr>
              <a:t>=</a:t>
            </a:r>
            <a:r>
              <a:rPr lang="en-US" sz="2400" dirty="0" err="1">
                <a:hlinkClick r:id="rId4"/>
              </a:rPr>
              <a:t>krSMZDsjLuU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7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Ovogénesis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6" y="821653"/>
            <a:ext cx="8469697" cy="5415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" y="6442505"/>
            <a:ext cx="12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hlinkClick r:id="rId5"/>
              </a:rPr>
              <a:t>Ovogenesis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32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0"/>
            <a:ext cx="8229600" cy="771103"/>
          </a:xfrm>
        </p:spPr>
        <p:txBody>
          <a:bodyPr/>
          <a:lstStyle/>
          <a:p>
            <a:r>
              <a:rPr lang="en-US" dirty="0" err="1" smtClean="0"/>
              <a:t>Ovogénesis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6611"/>
            <a:ext cx="9144000" cy="5818019"/>
          </a:xfrm>
        </p:spPr>
        <p:txBody>
          <a:bodyPr>
            <a:normAutofit/>
          </a:bodyPr>
          <a:lstStyle/>
          <a:p>
            <a:pPr lvl="1"/>
            <a:r>
              <a:rPr lang="en-US" sz="2600" dirty="0" err="1" smtClean="0"/>
              <a:t>Ovarios</a:t>
            </a:r>
            <a:endParaRPr lang="en-US" sz="2600" dirty="0"/>
          </a:p>
          <a:p>
            <a:pPr lvl="1"/>
            <a:r>
              <a:rPr lang="en-US" sz="2600" dirty="0" smtClean="0"/>
              <a:t>Mitosis </a:t>
            </a:r>
            <a:r>
              <a:rPr lang="en-US" sz="2600" dirty="0" err="1" smtClean="0"/>
              <a:t>acelerada</a:t>
            </a:r>
            <a:r>
              <a:rPr lang="en-US" sz="2600" dirty="0" smtClean="0"/>
              <a:t> 2do </a:t>
            </a:r>
            <a:r>
              <a:rPr lang="en-US" sz="2600" dirty="0" smtClean="0">
                <a:sym typeface="Wingdings"/>
              </a:rPr>
              <a:t> 7mo </a:t>
            </a:r>
            <a:r>
              <a:rPr lang="en-US" sz="2600" dirty="0" err="1" smtClean="0">
                <a:sym typeface="Wingdings"/>
              </a:rPr>
              <a:t>mes</a:t>
            </a:r>
            <a:endParaRPr lang="en-US" sz="2600" dirty="0"/>
          </a:p>
          <a:p>
            <a:pPr lvl="1"/>
            <a:r>
              <a:rPr lang="en-US" sz="2600" dirty="0" smtClean="0"/>
              <a:t>Miles de </a:t>
            </a:r>
            <a:r>
              <a:rPr lang="en-US" sz="2600" dirty="0" err="1" smtClean="0"/>
              <a:t>ovogonios</a:t>
            </a:r>
            <a:endParaRPr lang="en-US" sz="2600" dirty="0"/>
          </a:p>
          <a:p>
            <a:pPr lvl="1"/>
            <a:r>
              <a:rPr lang="en-US" sz="2600" dirty="0" err="1" smtClean="0"/>
              <a:t>pocos</a:t>
            </a:r>
            <a:r>
              <a:rPr lang="en-US" sz="2600" dirty="0" smtClean="0"/>
              <a:t> </a:t>
            </a:r>
            <a:r>
              <a:rPr lang="en-US" sz="2600" dirty="0" err="1" smtClean="0"/>
              <a:t>sobreviven</a:t>
            </a:r>
            <a:r>
              <a:rPr lang="en-US" sz="2600" dirty="0" smtClean="0"/>
              <a:t>: </a:t>
            </a:r>
            <a:r>
              <a:rPr lang="en-US" sz="2600" dirty="0" err="1" smtClean="0"/>
              <a:t>ovocitos</a:t>
            </a:r>
            <a:r>
              <a:rPr lang="en-US" sz="2600" dirty="0" smtClean="0"/>
              <a:t> 1rios</a:t>
            </a:r>
          </a:p>
          <a:p>
            <a:pPr lvl="2"/>
            <a:r>
              <a:rPr lang="en-US" dirty="0" err="1" smtClean="0"/>
              <a:t>Entran</a:t>
            </a:r>
            <a:r>
              <a:rPr lang="en-US" dirty="0" smtClean="0"/>
              <a:t> en Mei 1 hasta </a:t>
            </a:r>
            <a:r>
              <a:rPr lang="en-US" dirty="0" err="1" smtClean="0"/>
              <a:t>Diploteno</a:t>
            </a:r>
            <a:r>
              <a:rPr lang="en-US" dirty="0" smtClean="0"/>
              <a:t> 1</a:t>
            </a:r>
          </a:p>
          <a:p>
            <a:pPr lvl="2"/>
            <a:r>
              <a:rPr lang="en-US" dirty="0" err="1" smtClean="0"/>
              <a:t>Etapa</a:t>
            </a:r>
            <a:r>
              <a:rPr lang="en-US" dirty="0" smtClean="0"/>
              <a:t> de </a:t>
            </a:r>
            <a:r>
              <a:rPr lang="en-US" dirty="0" err="1" smtClean="0"/>
              <a:t>latencia</a:t>
            </a:r>
            <a:r>
              <a:rPr lang="en-US" dirty="0" smtClean="0"/>
              <a:t>/</a:t>
            </a:r>
            <a:r>
              <a:rPr lang="en-US" dirty="0" err="1" smtClean="0"/>
              <a:t>descanso</a:t>
            </a:r>
            <a:endParaRPr lang="en-US" dirty="0" smtClean="0"/>
          </a:p>
          <a:p>
            <a:pPr lvl="1"/>
            <a:r>
              <a:rPr lang="en-US" sz="2600" dirty="0" err="1" smtClean="0"/>
              <a:t>Folículo</a:t>
            </a:r>
            <a:r>
              <a:rPr lang="en-US" sz="2600" dirty="0" smtClean="0"/>
              <a:t>:  </a:t>
            </a:r>
            <a:r>
              <a:rPr lang="en-US" sz="2600" dirty="0" err="1" smtClean="0"/>
              <a:t>Epitelio</a:t>
            </a:r>
            <a:r>
              <a:rPr lang="en-US" sz="2600" dirty="0" smtClean="0"/>
              <a:t> </a:t>
            </a:r>
            <a:r>
              <a:rPr lang="en-US" sz="2600" dirty="0" err="1" smtClean="0"/>
              <a:t>células</a:t>
            </a:r>
            <a:r>
              <a:rPr lang="en-US" sz="2600" dirty="0" smtClean="0"/>
              <a:t> </a:t>
            </a:r>
            <a:r>
              <a:rPr lang="en-US" sz="2600" dirty="0" err="1" smtClean="0"/>
              <a:t>granulosas</a:t>
            </a:r>
            <a:r>
              <a:rPr lang="en-US" sz="2600" dirty="0" smtClean="0"/>
              <a:t>  y </a:t>
            </a:r>
            <a:r>
              <a:rPr lang="en-US" sz="2600" dirty="0" err="1" smtClean="0"/>
              <a:t>Mesenquimales</a:t>
            </a:r>
            <a:r>
              <a:rPr lang="en-US" sz="2600" dirty="0" smtClean="0"/>
              <a:t> </a:t>
            </a:r>
            <a:r>
              <a:rPr lang="en-US" sz="2600" dirty="0" err="1" smtClean="0"/>
              <a:t>Tecales</a:t>
            </a:r>
            <a:endParaRPr lang="en-US" sz="2600" dirty="0" smtClean="0"/>
          </a:p>
          <a:p>
            <a:pPr lvl="1"/>
            <a:r>
              <a:rPr lang="en-US" sz="2600" dirty="0" err="1" smtClean="0"/>
              <a:t>Crecimiento</a:t>
            </a:r>
            <a:r>
              <a:rPr lang="en-US" sz="2600" dirty="0" smtClean="0"/>
              <a:t> hasta 500X  </a:t>
            </a:r>
            <a:r>
              <a:rPr lang="en-US" sz="2600" dirty="0" err="1" smtClean="0"/>
              <a:t>su</a:t>
            </a:r>
            <a:r>
              <a:rPr lang="en-US" sz="2600" dirty="0" smtClean="0"/>
              <a:t> </a:t>
            </a:r>
            <a:r>
              <a:rPr lang="en-US" sz="2600" dirty="0" err="1" smtClean="0"/>
              <a:t>volumen</a:t>
            </a:r>
            <a:r>
              <a:rPr lang="en-US" sz="2600" dirty="0" smtClean="0"/>
              <a:t> – </a:t>
            </a:r>
            <a:r>
              <a:rPr lang="en-US" sz="2600" dirty="0" err="1" smtClean="0"/>
              <a:t>Graaf</a:t>
            </a:r>
            <a:r>
              <a:rPr lang="en-US" sz="2600" dirty="0" smtClean="0"/>
              <a:t>, </a:t>
            </a:r>
            <a:r>
              <a:rPr lang="en-US" sz="2600" dirty="0" err="1" smtClean="0"/>
              <a:t>cúmulo</a:t>
            </a:r>
            <a:r>
              <a:rPr lang="en-US" sz="2600" dirty="0" smtClean="0"/>
              <a:t> y </a:t>
            </a:r>
            <a:r>
              <a:rPr lang="en-US" sz="2600" dirty="0" err="1" smtClean="0"/>
              <a:t>antro</a:t>
            </a:r>
            <a:endParaRPr lang="en-US" sz="2600" dirty="0" smtClean="0"/>
          </a:p>
          <a:p>
            <a:pPr lvl="1"/>
            <a:r>
              <a:rPr lang="en-US" sz="2600" dirty="0" smtClean="0"/>
              <a:t>FSH, LH </a:t>
            </a:r>
            <a:r>
              <a:rPr lang="en-US" sz="2600" dirty="0" smtClean="0">
                <a:sym typeface="Wingdings"/>
              </a:rPr>
              <a:t></a:t>
            </a:r>
            <a:r>
              <a:rPr lang="en-US" sz="2600" dirty="0" err="1" smtClean="0"/>
              <a:t>Ovulación</a:t>
            </a:r>
            <a:r>
              <a:rPr lang="en-US" sz="2600" dirty="0" smtClean="0"/>
              <a:t> </a:t>
            </a:r>
          </a:p>
          <a:p>
            <a:pPr lvl="1"/>
            <a:r>
              <a:rPr lang="en-US" sz="2600" dirty="0" err="1" smtClean="0"/>
              <a:t>Cuerpo</a:t>
            </a:r>
            <a:r>
              <a:rPr lang="en-US" sz="2600" dirty="0" smtClean="0"/>
              <a:t> </a:t>
            </a:r>
            <a:r>
              <a:rPr lang="en-US" sz="2600" dirty="0" err="1" smtClean="0"/>
              <a:t>lúteo</a:t>
            </a:r>
            <a:r>
              <a:rPr lang="en-US" sz="2600" dirty="0" smtClean="0"/>
              <a:t> </a:t>
            </a:r>
            <a:r>
              <a:rPr lang="en-US" sz="2600" dirty="0" smtClean="0">
                <a:sym typeface="Wingdings"/>
              </a:rPr>
              <a:t> </a:t>
            </a:r>
            <a:r>
              <a:rPr lang="en-US" sz="2600" dirty="0" err="1" smtClean="0">
                <a:sym typeface="Wingdings"/>
              </a:rPr>
              <a:t>progesterona</a:t>
            </a:r>
            <a:endParaRPr lang="en-US" sz="2600" dirty="0" smtClean="0">
              <a:sym typeface="Wingdings"/>
            </a:endParaRPr>
          </a:p>
          <a:p>
            <a:pPr lvl="1"/>
            <a:r>
              <a:rPr lang="en-US" sz="2600" dirty="0" err="1" smtClean="0">
                <a:sym typeface="Wingdings"/>
              </a:rPr>
              <a:t>Trofoblasto</a:t>
            </a:r>
            <a:r>
              <a:rPr lang="en-US" sz="2600" dirty="0" smtClean="0">
                <a:sym typeface="Wingdings"/>
              </a:rPr>
              <a:t>  G C Human  </a:t>
            </a:r>
            <a:r>
              <a:rPr lang="en-US" sz="2600" dirty="0" err="1" smtClean="0">
                <a:sym typeface="Wingdings"/>
              </a:rPr>
              <a:t>Cuerpo</a:t>
            </a:r>
            <a:r>
              <a:rPr lang="en-US" sz="2600" dirty="0" smtClean="0">
                <a:sym typeface="Wingdings"/>
              </a:rPr>
              <a:t> </a:t>
            </a:r>
            <a:r>
              <a:rPr lang="en-US" sz="2600" dirty="0" err="1" smtClean="0">
                <a:sym typeface="Wingdings"/>
              </a:rPr>
              <a:t>lúteo</a:t>
            </a:r>
            <a:endParaRPr lang="en-US" sz="26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7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430</TotalTime>
  <Words>472</Words>
  <Application>Microsoft Macintosh PowerPoint</Application>
  <PresentationFormat>On-screen Show (4:3)</PresentationFormat>
  <Paragraphs>137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Mangal</vt:lpstr>
      <vt:lpstr>Wingdings</vt:lpstr>
      <vt:lpstr>Arial</vt:lpstr>
      <vt:lpstr>Black</vt:lpstr>
      <vt:lpstr>PowerPoint Presentation</vt:lpstr>
      <vt:lpstr>Objetivos</vt:lpstr>
      <vt:lpstr>Gametogénesis</vt:lpstr>
      <vt:lpstr>Gametogénesis</vt:lpstr>
      <vt:lpstr>Gametogénesis</vt:lpstr>
      <vt:lpstr>Espermatogénesis</vt:lpstr>
      <vt:lpstr>Espermatogénesis - Resumen</vt:lpstr>
      <vt:lpstr>Ovogénesis</vt:lpstr>
      <vt:lpstr>Ovogénesis</vt:lpstr>
      <vt:lpstr>Ovogénesis</vt:lpstr>
      <vt:lpstr>Gametogénesis</vt:lpstr>
      <vt:lpstr>Gametogénesis</vt:lpstr>
      <vt:lpstr>Actividades</vt:lpstr>
      <vt:lpstr>Actividades</vt:lpstr>
      <vt:lpstr>Actividades</vt:lpstr>
      <vt:lpstr>Actividades</vt:lpstr>
      <vt:lpstr>Actividades</vt:lpstr>
      <vt:lpstr>Informe</vt:lpstr>
      <vt:lpstr>Referencias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Fecundación</dc:title>
  <dc:creator>José Carde</dc:creator>
  <cp:lastModifiedBy>Microsoft Office User</cp:lastModifiedBy>
  <cp:revision>45</cp:revision>
  <dcterms:created xsi:type="dcterms:W3CDTF">2014-02-13T01:50:54Z</dcterms:created>
  <dcterms:modified xsi:type="dcterms:W3CDTF">2018-03-05T19:48:36Z</dcterms:modified>
</cp:coreProperties>
</file>