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85" r:id="rId6"/>
    <p:sldId id="260" r:id="rId7"/>
    <p:sldId id="276" r:id="rId8"/>
    <p:sldId id="271" r:id="rId9"/>
    <p:sldId id="277" r:id="rId10"/>
    <p:sldId id="272" r:id="rId11"/>
    <p:sldId id="273" r:id="rId12"/>
    <p:sldId id="278" r:id="rId13"/>
    <p:sldId id="262" r:id="rId14"/>
    <p:sldId id="283" r:id="rId15"/>
    <p:sldId id="279" r:id="rId16"/>
    <p:sldId id="268" r:id="rId17"/>
    <p:sldId id="270" r:id="rId18"/>
    <p:sldId id="280" r:id="rId19"/>
    <p:sldId id="288" r:id="rId20"/>
    <p:sldId id="287" r:id="rId21"/>
    <p:sldId id="289" r:id="rId22"/>
    <p:sldId id="290" r:id="rId23"/>
    <p:sldId id="286" r:id="rId24"/>
    <p:sldId id="282" r:id="rId25"/>
    <p:sldId id="291" r:id="rId26"/>
    <p:sldId id="281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/>
    <p:restoredTop sz="77174"/>
  </p:normalViewPr>
  <p:slideViewPr>
    <p:cSldViewPr snapToGrid="0" snapToObjects="1">
      <p:cViewPr>
        <p:scale>
          <a:sx n="70" d="100"/>
          <a:sy n="70" d="100"/>
        </p:scale>
        <p:origin x="224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AC053-A429-9A45-B8D1-B70A564655DF}" type="datetimeFigureOut">
              <a:rPr lang="en-US" smtClean="0"/>
              <a:t>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5B2B0-EF13-EA4B-8A69-D93E72B38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Aunque</a:t>
            </a:r>
            <a:r>
              <a:rPr lang="en-US" dirty="0" smtClean="0"/>
              <a:t> a </a:t>
            </a:r>
            <a:r>
              <a:rPr lang="en-US" dirty="0" err="1" smtClean="0"/>
              <a:t>traves</a:t>
            </a:r>
            <a:r>
              <a:rPr lang="en-US" dirty="0" smtClean="0"/>
              <a:t> del </a:t>
            </a:r>
            <a:r>
              <a:rPr lang="en-US" dirty="0" err="1" smtClean="0"/>
              <a:t>reino</a:t>
            </a:r>
            <a:r>
              <a:rPr lang="en-US" baseline="0" dirty="0" smtClean="0"/>
              <a:t> animal hay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gran </a:t>
            </a:r>
            <a:r>
              <a:rPr lang="en-US" baseline="0" dirty="0" err="1" smtClean="0"/>
              <a:t>variedad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tipos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embriogenesis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La </a:t>
            </a:r>
            <a:r>
              <a:rPr lang="en-US" baseline="0" dirty="0" err="1" smtClean="0"/>
              <a:t>mayoria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estos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patrones</a:t>
            </a:r>
            <a:r>
              <a:rPr lang="en-US" baseline="0" dirty="0" smtClean="0"/>
              <a:t> son </a:t>
            </a:r>
            <a:r>
              <a:rPr lang="en-US" baseline="0" dirty="0" err="1" smtClean="0"/>
              <a:t>variaciones</a:t>
            </a:r>
            <a:r>
              <a:rPr lang="en-US" baseline="0" dirty="0" smtClean="0"/>
              <a:t> de 6 </a:t>
            </a:r>
            <a:r>
              <a:rPr lang="en-US" baseline="0" dirty="0" err="1" smtClean="0"/>
              <a:t>procesos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fundamentales</a:t>
            </a:r>
            <a:endParaRPr lang="en-US" baseline="0" dirty="0" smtClean="0"/>
          </a:p>
          <a:p>
            <a:r>
              <a:rPr lang="en-US" baseline="0" dirty="0" err="1" smtClean="0"/>
              <a:t>Vamos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discutirlos</a:t>
            </a:r>
            <a:r>
              <a:rPr lang="en-US" baseline="0" dirty="0" smtClean="0"/>
              <a:t>, y </a:t>
            </a:r>
            <a:r>
              <a:rPr lang="en-US" baseline="0" dirty="0" err="1" smtClean="0"/>
              <a:t>estudiarlos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manera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introducttoria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y/o </a:t>
            </a:r>
            <a:r>
              <a:rPr lang="en-US" baseline="0" dirty="0" err="1" smtClean="0"/>
              <a:t>laminillas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Ciclo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pipiens</a:t>
            </a:r>
            <a:r>
              <a:rPr lang="en-US" baseline="0" dirty="0" smtClean="0"/>
              <a:t> en la </a:t>
            </a:r>
            <a:r>
              <a:rPr lang="en-US" baseline="0" dirty="0" err="1" smtClean="0"/>
              <a:t>figura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19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45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crecimiento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Ephrin</a:t>
            </a:r>
            <a:r>
              <a:rPr lang="en-US" baseline="0" dirty="0" smtClean="0"/>
              <a:t> B </a:t>
            </a:r>
            <a:r>
              <a:rPr lang="mr-IN" baseline="0" dirty="0" smtClean="0"/>
              <a:t>–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quiasma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optico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T3</a:t>
            </a:r>
          </a:p>
          <a:p>
            <a:r>
              <a:rPr lang="en-US" baseline="0" dirty="0" err="1" smtClean="0"/>
              <a:t>Pasa</a:t>
            </a:r>
            <a:r>
              <a:rPr lang="en-US" baseline="0" dirty="0" smtClean="0"/>
              <a:t> de contra a Ipsilateral </a:t>
            </a:r>
            <a:r>
              <a:rPr lang="mr-IN" baseline="0" dirty="0" smtClean="0"/>
              <a:t>–</a:t>
            </a:r>
            <a:r>
              <a:rPr lang="en-US" baseline="0" dirty="0" smtClean="0"/>
              <a:t> vista binocular 3D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Ausente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peces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aves</a:t>
            </a:r>
            <a:r>
              <a:rPr lang="mr-IN" baseline="0" dirty="0" smtClean="0"/>
              <a:t>…</a:t>
            </a:r>
            <a:r>
              <a:rPr lang="en-US" baseline="0" dirty="0" smtClean="0"/>
              <a:t> vista contralateral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51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crecimiento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94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crecimiento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3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Ambas</a:t>
            </a:r>
            <a:r>
              <a:rPr lang="en-US" dirty="0" smtClean="0"/>
              <a:t> </a:t>
            </a:r>
            <a:r>
              <a:rPr lang="en-US" dirty="0" err="1" smtClean="0"/>
              <a:t>celulas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hgb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presentesd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Ninguna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hgb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Adulto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negra</a:t>
            </a:r>
            <a:endParaRPr lang="en-US" baseline="0" dirty="0" smtClean="0"/>
          </a:p>
          <a:p>
            <a:r>
              <a:rPr lang="en-US" baseline="0" dirty="0" smtClean="0"/>
              <a:t>Larval </a:t>
            </a:r>
            <a:r>
              <a:rPr lang="en-US" baseline="0" dirty="0" err="1" smtClean="0"/>
              <a:t>roja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2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 </a:t>
            </a:r>
            <a:r>
              <a:rPr lang="en-US" dirty="0" err="1" smtClean="0"/>
              <a:t>Sapos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renacuajos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salen</a:t>
            </a:r>
            <a:r>
              <a:rPr lang="en-US" dirty="0" smtClean="0"/>
              <a:t> en </a:t>
            </a:r>
            <a:r>
              <a:rPr lang="en-US" dirty="0" err="1" smtClean="0"/>
              <a:t>invierno</a:t>
            </a:r>
            <a:r>
              <a:rPr lang="en-US" dirty="0" smtClean="0"/>
              <a:t> </a:t>
            </a:r>
            <a:r>
              <a:rPr lang="en-US" dirty="0" err="1" smtClean="0"/>
              <a:t>mueren</a:t>
            </a:r>
            <a:r>
              <a:rPr lang="en-US" dirty="0" smtClean="0"/>
              <a:t> </a:t>
            </a:r>
            <a:r>
              <a:rPr lang="en-US" dirty="0" err="1" smtClean="0"/>
              <a:t>porq</a:t>
            </a:r>
            <a:r>
              <a:rPr lang="en-US" dirty="0" smtClean="0"/>
              <a:t> no hay comida</a:t>
            </a:r>
          </a:p>
          <a:p>
            <a:endParaRPr lang="en-US" dirty="0" smtClean="0"/>
          </a:p>
          <a:p>
            <a:r>
              <a:rPr lang="en-US" dirty="0" smtClean="0"/>
              <a:t>Animal</a:t>
            </a:r>
            <a:r>
              <a:rPr lang="en-US" baseline="0" dirty="0" smtClean="0"/>
              <a:t> y vegetal: </a:t>
            </a:r>
            <a:r>
              <a:rPr lang="en-US" baseline="0" dirty="0" err="1" smtClean="0"/>
              <a:t>hace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referencia</a:t>
            </a:r>
            <a:r>
              <a:rPr lang="en-US" baseline="0" dirty="0" smtClean="0"/>
              <a:t> al rate de mitosis</a:t>
            </a:r>
          </a:p>
          <a:p>
            <a:r>
              <a:rPr lang="en-US" baseline="0" dirty="0" smtClean="0"/>
              <a:t>Animal: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animado</a:t>
            </a:r>
            <a:r>
              <a:rPr lang="en-US" baseline="0" dirty="0" smtClean="0"/>
              <a:t>, mitosis </a:t>
            </a:r>
            <a:r>
              <a:rPr lang="en-US" baseline="0" dirty="0" err="1" smtClean="0"/>
              <a:t>rapidas</a:t>
            </a:r>
            <a:r>
              <a:rPr lang="en-US" baseline="0" dirty="0" smtClean="0"/>
              <a:t>, mucho </a:t>
            </a:r>
            <a:r>
              <a:rPr lang="en-US" baseline="0" dirty="0" err="1" smtClean="0"/>
              <a:t>movimiento</a:t>
            </a:r>
            <a:endParaRPr lang="en-US" baseline="0" dirty="0" smtClean="0"/>
          </a:p>
          <a:p>
            <a:r>
              <a:rPr lang="en-US" baseline="0" dirty="0" smtClean="0"/>
              <a:t>Vegetal: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inanimado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quieto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Sapos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renacuajos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salen</a:t>
            </a:r>
            <a:r>
              <a:rPr lang="en-US" dirty="0" smtClean="0"/>
              <a:t> en </a:t>
            </a:r>
            <a:r>
              <a:rPr lang="en-US" dirty="0" err="1" smtClean="0"/>
              <a:t>invierno</a:t>
            </a:r>
            <a:r>
              <a:rPr lang="en-US" dirty="0" smtClean="0"/>
              <a:t> </a:t>
            </a:r>
            <a:r>
              <a:rPr lang="en-US" dirty="0" err="1" smtClean="0"/>
              <a:t>muerern</a:t>
            </a:r>
            <a:r>
              <a:rPr lang="en-US" dirty="0" smtClean="0"/>
              <a:t> </a:t>
            </a:r>
            <a:r>
              <a:rPr lang="en-US" dirty="0" err="1" smtClean="0"/>
              <a:t>porq</a:t>
            </a:r>
            <a:r>
              <a:rPr lang="en-US" dirty="0" smtClean="0"/>
              <a:t> no hay comida</a:t>
            </a:r>
          </a:p>
          <a:p>
            <a:endParaRPr lang="en-US" dirty="0" smtClean="0"/>
          </a:p>
          <a:p>
            <a:r>
              <a:rPr lang="en-US" dirty="0" smtClean="0"/>
              <a:t>Animal</a:t>
            </a:r>
            <a:r>
              <a:rPr lang="en-US" baseline="0" dirty="0" smtClean="0"/>
              <a:t> y vegetal: </a:t>
            </a:r>
            <a:r>
              <a:rPr lang="en-US" baseline="0" dirty="0" err="1" smtClean="0"/>
              <a:t>hace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referencia</a:t>
            </a:r>
            <a:r>
              <a:rPr lang="en-US" baseline="0" dirty="0" smtClean="0"/>
              <a:t> al rate de mitosis</a:t>
            </a:r>
          </a:p>
          <a:p>
            <a:r>
              <a:rPr lang="en-US" baseline="0" dirty="0" smtClean="0"/>
              <a:t>Animal: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animado</a:t>
            </a:r>
            <a:r>
              <a:rPr lang="en-US" baseline="0" dirty="0" smtClean="0"/>
              <a:t>, mitosis </a:t>
            </a:r>
            <a:r>
              <a:rPr lang="en-US" baseline="0" dirty="0" err="1" smtClean="0"/>
              <a:t>rapidas</a:t>
            </a:r>
            <a:r>
              <a:rPr lang="en-US" baseline="0" dirty="0" smtClean="0"/>
              <a:t>, mucho </a:t>
            </a:r>
            <a:r>
              <a:rPr lang="en-US" baseline="0" dirty="0" err="1" smtClean="0"/>
              <a:t>movimiento</a:t>
            </a:r>
            <a:endParaRPr lang="en-US" baseline="0" dirty="0" smtClean="0"/>
          </a:p>
          <a:p>
            <a:r>
              <a:rPr lang="en-US" baseline="0" dirty="0" smtClean="0"/>
              <a:t>Vegetal: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inanimado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quieto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8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Morula</a:t>
            </a:r>
            <a:endParaRPr lang="en-US" dirty="0" smtClean="0"/>
          </a:p>
          <a:p>
            <a:r>
              <a:rPr lang="en-US" dirty="0" smtClean="0"/>
              <a:t>Blastula </a:t>
            </a:r>
            <a:r>
              <a:rPr lang="en-US" dirty="0" err="1" smtClean="0"/>
              <a:t>temprana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Tamaño</a:t>
            </a:r>
            <a:r>
              <a:rPr lang="en-US" dirty="0" smtClean="0"/>
              <a:t> de </a:t>
            </a:r>
            <a:r>
              <a:rPr lang="en-US" dirty="0" err="1" smtClean="0"/>
              <a:t>celulas</a:t>
            </a:r>
            <a:r>
              <a:rPr lang="en-US" dirty="0" smtClean="0"/>
              <a:t> </a:t>
            </a:r>
            <a:r>
              <a:rPr lang="en-US" dirty="0" err="1" smtClean="0"/>
              <a:t>aumenta</a:t>
            </a:r>
            <a:r>
              <a:rPr lang="en-US" dirty="0" smtClean="0"/>
              <a:t> </a:t>
            </a:r>
            <a:r>
              <a:rPr lang="en-US" dirty="0" err="1" smtClean="0"/>
              <a:t>Anteroposterior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4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Blastula </a:t>
            </a:r>
            <a:r>
              <a:rPr lang="en-US" dirty="0" err="1" smtClean="0"/>
              <a:t>tardia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corte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para </a:t>
            </a:r>
            <a:r>
              <a:rPr lang="en-US" baseline="0" dirty="0" err="1" smtClean="0"/>
              <a:t>apreciar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err="1" smtClean="0"/>
              <a:t>Blastocele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7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Labio</a:t>
            </a:r>
            <a:r>
              <a:rPr lang="en-US" dirty="0" smtClean="0"/>
              <a:t> dorsal del </a:t>
            </a:r>
            <a:r>
              <a:rPr lang="en-US" dirty="0" err="1" smtClean="0"/>
              <a:t>blastoporo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Blastoporo</a:t>
            </a:r>
            <a:r>
              <a:rPr lang="en-US" dirty="0" smtClean="0"/>
              <a:t> y </a:t>
            </a:r>
            <a:r>
              <a:rPr lang="en-US" dirty="0" err="1" smtClean="0"/>
              <a:t>tapon</a:t>
            </a:r>
            <a:r>
              <a:rPr lang="en-US" dirty="0" smtClean="0"/>
              <a:t> de </a:t>
            </a:r>
            <a:r>
              <a:rPr lang="en-US" dirty="0" err="1" smtClean="0"/>
              <a:t>vitelo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Ectodermo</a:t>
            </a:r>
            <a:r>
              <a:rPr lang="en-US" dirty="0" smtClean="0"/>
              <a:t>: </a:t>
            </a:r>
            <a:r>
              <a:rPr lang="en-US" dirty="0" err="1" smtClean="0"/>
              <a:t>piel</a:t>
            </a:r>
            <a:r>
              <a:rPr lang="en-US" dirty="0" smtClean="0"/>
              <a:t> , SNC</a:t>
            </a:r>
            <a:r>
              <a:rPr lang="en-US" baseline="0" dirty="0" smtClean="0"/>
              <a:t>, SNP</a:t>
            </a:r>
            <a:endParaRPr lang="en-US" dirty="0" smtClean="0"/>
          </a:p>
          <a:p>
            <a:r>
              <a:rPr lang="en-US" dirty="0" err="1" smtClean="0"/>
              <a:t>Endodermo</a:t>
            </a:r>
            <a:r>
              <a:rPr lang="en-US" dirty="0" smtClean="0"/>
              <a:t>: GI, </a:t>
            </a:r>
            <a:r>
              <a:rPr lang="en-US" dirty="0" err="1" smtClean="0"/>
              <a:t>Respiratorio</a:t>
            </a:r>
            <a:endParaRPr lang="en-US" dirty="0" smtClean="0"/>
          </a:p>
          <a:p>
            <a:r>
              <a:rPr lang="en-US" dirty="0" err="1" smtClean="0"/>
              <a:t>Mesodermo</a:t>
            </a:r>
            <a:r>
              <a:rPr lang="en-US" dirty="0" smtClean="0"/>
              <a:t>: </a:t>
            </a:r>
            <a:r>
              <a:rPr lang="en-US" dirty="0" err="1" smtClean="0"/>
              <a:t>tejido</a:t>
            </a:r>
            <a:r>
              <a:rPr lang="en-US" dirty="0" smtClean="0"/>
              <a:t> </a:t>
            </a:r>
            <a:r>
              <a:rPr lang="en-US" dirty="0" err="1" smtClean="0"/>
              <a:t>conectivo</a:t>
            </a:r>
            <a:r>
              <a:rPr lang="en-US" dirty="0" smtClean="0"/>
              <a:t>, </a:t>
            </a:r>
            <a:r>
              <a:rPr lang="en-US" dirty="0" err="1" smtClean="0"/>
              <a:t>sangre</a:t>
            </a:r>
            <a:r>
              <a:rPr lang="en-US" dirty="0" smtClean="0"/>
              <a:t>, </a:t>
            </a:r>
            <a:r>
              <a:rPr lang="en-US" dirty="0" err="1" smtClean="0"/>
              <a:t>corazon</a:t>
            </a:r>
            <a:r>
              <a:rPr lang="en-US" dirty="0" smtClean="0"/>
              <a:t>, </a:t>
            </a:r>
            <a:r>
              <a:rPr lang="en-US" dirty="0" err="1" smtClean="0"/>
              <a:t>esqueleto</a:t>
            </a:r>
            <a:r>
              <a:rPr lang="en-US" dirty="0" smtClean="0"/>
              <a:t>, </a:t>
            </a:r>
            <a:r>
              <a:rPr lang="en-US" dirty="0" err="1" smtClean="0"/>
              <a:t>gonadas</a:t>
            </a:r>
            <a:r>
              <a:rPr lang="en-US" dirty="0" smtClean="0"/>
              <a:t> y </a:t>
            </a:r>
            <a:r>
              <a:rPr lang="en-US" dirty="0" err="1" smtClean="0"/>
              <a:t>rinones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1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Notocordio</a:t>
            </a:r>
            <a:r>
              <a:rPr lang="en-US" dirty="0" smtClean="0"/>
              <a:t> </a:t>
            </a:r>
            <a:r>
              <a:rPr lang="en-US" dirty="0" smtClean="0"/>
              <a:t>no </a:t>
            </a:r>
            <a:r>
              <a:rPr lang="en-US" dirty="0" err="1" smtClean="0"/>
              <a:t>existe</a:t>
            </a:r>
            <a:r>
              <a:rPr lang="en-US" baseline="0" dirty="0" smtClean="0"/>
              <a:t> </a:t>
            </a:r>
            <a:r>
              <a:rPr lang="en-US" baseline="0" dirty="0" smtClean="0"/>
              <a:t>en </a:t>
            </a:r>
            <a:r>
              <a:rPr lang="en-US" baseline="0" dirty="0" err="1" smtClean="0"/>
              <a:t>vertebrados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Es</a:t>
            </a:r>
            <a:r>
              <a:rPr lang="en-US" baseline="0" dirty="0" smtClean="0"/>
              <a:t> solo </a:t>
            </a:r>
            <a:r>
              <a:rPr lang="en-US" b="1" baseline="0" dirty="0" err="1" smtClean="0"/>
              <a:t>embrionico</a:t>
            </a:r>
            <a:r>
              <a:rPr lang="en-US" b="1" baseline="0" dirty="0" smtClean="0"/>
              <a:t> </a:t>
            </a:r>
          </a:p>
          <a:p>
            <a:r>
              <a:rPr lang="en-US" baseline="0" dirty="0" err="1" smtClean="0"/>
              <a:t>Importante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establecimiento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destino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celulas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ectodermales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6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hrs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precursor del </a:t>
            </a:r>
            <a:r>
              <a:rPr lang="en-US" dirty="0" err="1" smtClean="0"/>
              <a:t>renacuajo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22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 a 36 </a:t>
            </a:r>
            <a:r>
              <a:rPr lang="en-US" dirty="0" err="1" smtClean="0"/>
              <a:t>hrs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Dieta</a:t>
            </a:r>
            <a:r>
              <a:rPr lang="en-US" dirty="0" smtClean="0"/>
              <a:t> de </a:t>
            </a:r>
            <a:r>
              <a:rPr lang="en-US" dirty="0" err="1" smtClean="0"/>
              <a:t>renacuajo</a:t>
            </a:r>
            <a:r>
              <a:rPr lang="en-US" baseline="0" dirty="0" smtClean="0"/>
              <a:t> sera </a:t>
            </a:r>
            <a:r>
              <a:rPr lang="en-US" baseline="0" dirty="0" err="1" smtClean="0"/>
              <a:t>hervibora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5B2B0-EF13-EA4B-8A69-D93E72B385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9BE05E4-9C6B-404B-8298-B783404F4B21}" type="datetimeFigureOut">
              <a:rPr lang="en-US" smtClean="0"/>
              <a:t>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F31F55F-CB11-D843-B649-8F7BCB5BB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hyperlink" Target="https://www.youtube.com/watch?v=IjyemX7C_8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lUsUH9G1Mo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hyperlink" Target="https://www.youtube.com/watch?v=D76B0K-D4r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jyemX7C_8U" TargetMode="External"/><Relationship Id="rId4" Type="http://schemas.openxmlformats.org/officeDocument/2006/relationships/hyperlink" Target="https://www.youtube.com/watch?v=YlUsUH9G1Mo" TargetMode="External"/><Relationship Id="rId5" Type="http://schemas.openxmlformats.org/officeDocument/2006/relationships/hyperlink" Target="https://www.youtube.com/watch?v=D76B0K-D4r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Upc93T12b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6150211" TargetMode="External"/><Relationship Id="rId4" Type="http://schemas.openxmlformats.org/officeDocument/2006/relationships/hyperlink" Target="http://onlinelibrary.wiley.com/doi/10.1002/dvg.22873/full" TargetMode="External"/><Relationship Id="rId5" Type="http://schemas.openxmlformats.org/officeDocument/2006/relationships/hyperlink" Target="http://www.xenbase.org/literature/article.do?method=display&amp;articleId=49486" TargetMode="External"/><Relationship Id="rId6" Type="http://schemas.openxmlformats.org/officeDocument/2006/relationships/hyperlink" Target="http://www.ncbi.nlm.nih.gov/pubmed/25313157" TargetMode="External"/><Relationship Id="rId7" Type="http://schemas.openxmlformats.org/officeDocument/2006/relationships/hyperlink" Target="http://nar.oxfordjournals.org/content/43/D1/D756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xenbase.org/literature/article.do?method=display&amp;articleId=5093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Upc93T12b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39" y="839177"/>
            <a:ext cx="6689349" cy="3771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11104"/>
            <a:ext cx="4557827" cy="224511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Introducción</a:t>
            </a:r>
            <a:r>
              <a:rPr lang="en-US" dirty="0" smtClean="0"/>
              <a:t> al </a:t>
            </a:r>
            <a:br>
              <a:rPr lang="en-US" dirty="0" smtClean="0"/>
            </a:br>
            <a:r>
              <a:rPr lang="en-US" dirty="0" err="1" smtClean="0"/>
              <a:t>Desarrollo</a:t>
            </a:r>
            <a:r>
              <a:rPr lang="en-US" dirty="0" smtClean="0"/>
              <a:t> de </a:t>
            </a:r>
            <a:br>
              <a:rPr lang="en-US" dirty="0" smtClean="0"/>
            </a:br>
            <a:r>
              <a:rPr lang="en-US" dirty="0" err="1" smtClean="0"/>
              <a:t>Anfibios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7827" y="5028370"/>
            <a:ext cx="4586173" cy="18278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JA </a:t>
            </a:r>
            <a:r>
              <a:rPr lang="en-US" sz="2400" dirty="0" err="1" smtClean="0"/>
              <a:t>Cardé</a:t>
            </a:r>
            <a:r>
              <a:rPr lang="en-US" sz="2400" dirty="0" smtClean="0"/>
              <a:t>, PhD</a:t>
            </a:r>
          </a:p>
          <a:p>
            <a:r>
              <a:rPr lang="en-US" sz="2400" dirty="0" err="1" smtClean="0"/>
              <a:t>Biol</a:t>
            </a:r>
            <a:r>
              <a:rPr lang="en-US" sz="2400" dirty="0" smtClean="0"/>
              <a:t> 3030 – Lab </a:t>
            </a:r>
            <a:r>
              <a:rPr lang="en-US" sz="2400" dirty="0" err="1" smtClean="0"/>
              <a:t>Desarrollo</a:t>
            </a:r>
            <a:endParaRPr lang="en-US" sz="2400" dirty="0" smtClean="0"/>
          </a:p>
          <a:p>
            <a:r>
              <a:rPr lang="en-US" sz="2400" dirty="0" smtClean="0"/>
              <a:t>Universidad de Puerto Rico - Aguadilla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84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3459"/>
          </a:xfrm>
        </p:spPr>
        <p:txBody>
          <a:bodyPr/>
          <a:lstStyle/>
          <a:p>
            <a:r>
              <a:rPr lang="en-US" dirty="0" err="1" smtClean="0"/>
              <a:t>Segmentación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11" y="936374"/>
            <a:ext cx="5688990" cy="5623043"/>
          </a:xfrm>
        </p:spPr>
        <p:txBody>
          <a:bodyPr>
            <a:norm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volumen</a:t>
            </a:r>
            <a:r>
              <a:rPr lang="en-US" dirty="0" smtClean="0"/>
              <a:t> del </a:t>
            </a:r>
            <a:r>
              <a:rPr lang="en-US" dirty="0" err="1" smtClean="0"/>
              <a:t>huevo</a:t>
            </a:r>
            <a:r>
              <a:rPr lang="en-US" dirty="0" smtClean="0"/>
              <a:t> no cambia </a:t>
            </a:r>
            <a:r>
              <a:rPr lang="en-US" dirty="0" err="1" smtClean="0"/>
              <a:t>aunque</a:t>
            </a:r>
            <a:r>
              <a:rPr lang="en-US" dirty="0" smtClean="0"/>
              <a:t> se divide en </a:t>
            </a:r>
            <a:r>
              <a:rPr lang="en-US" dirty="0" err="1" smtClean="0"/>
              <a:t>decenas</a:t>
            </a:r>
            <a:r>
              <a:rPr lang="en-US" dirty="0" smtClean="0"/>
              <a:t> de miles de </a:t>
            </a:r>
            <a:r>
              <a:rPr lang="en-US" dirty="0" err="1" smtClean="0"/>
              <a:t>células</a:t>
            </a:r>
            <a:endParaRPr lang="en-US" dirty="0" smtClean="0"/>
          </a:p>
          <a:p>
            <a:r>
              <a:rPr lang="en-US" dirty="0" err="1" smtClean="0"/>
              <a:t>aumenta</a:t>
            </a:r>
            <a:r>
              <a:rPr lang="en-US" dirty="0" smtClean="0"/>
              <a:t>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células</a:t>
            </a:r>
            <a:r>
              <a:rPr lang="en-US" dirty="0" smtClean="0"/>
              <a:t>,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disminuye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tamaño</a:t>
            </a:r>
            <a:endParaRPr lang="en-US" dirty="0" smtClean="0"/>
          </a:p>
          <a:p>
            <a:r>
              <a:rPr lang="en-US" dirty="0" smtClean="0"/>
              <a:t>Polo animal se divide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rápido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el vegetal</a:t>
            </a:r>
          </a:p>
          <a:p>
            <a:pPr lvl="1"/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vez</a:t>
            </a:r>
            <a:r>
              <a:rPr lang="en-US" sz="2400" dirty="0" smtClean="0"/>
              <a:t> mas </a:t>
            </a:r>
            <a:r>
              <a:rPr lang="en-US" sz="2400" dirty="0" err="1" smtClean="0"/>
              <a:t>pequeñas</a:t>
            </a:r>
            <a:endParaRPr lang="en-US" sz="2400" dirty="0" smtClean="0"/>
          </a:p>
          <a:p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vegetales</a:t>
            </a:r>
            <a:r>
              <a:rPr lang="en-US" dirty="0" smtClean="0"/>
              <a:t> mas lentamente</a:t>
            </a:r>
          </a:p>
          <a:p>
            <a:pPr lvl="1"/>
            <a:r>
              <a:rPr lang="en-US" sz="2400" dirty="0" err="1" smtClean="0"/>
              <a:t>Células</a:t>
            </a:r>
            <a:r>
              <a:rPr lang="en-US" sz="2400" dirty="0" smtClean="0"/>
              <a:t> son mas </a:t>
            </a:r>
            <a:r>
              <a:rPr lang="en-US" sz="2400" dirty="0" err="1" smtClean="0"/>
              <a:t>grandes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54" y="867610"/>
            <a:ext cx="3428691" cy="2069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475" r="23293"/>
          <a:stretch/>
        </p:blipFill>
        <p:spPr>
          <a:xfrm>
            <a:off x="5819094" y="3362744"/>
            <a:ext cx="3078610" cy="27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86179"/>
          </a:xfrm>
        </p:spPr>
        <p:txBody>
          <a:bodyPr/>
          <a:lstStyle/>
          <a:p>
            <a:r>
              <a:rPr lang="en-US" dirty="0" err="1" smtClean="0"/>
              <a:t>Segmentación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65" y="893755"/>
            <a:ext cx="8671621" cy="2672532"/>
          </a:xfrm>
        </p:spPr>
        <p:txBody>
          <a:bodyPr/>
          <a:lstStyle/>
          <a:p>
            <a:r>
              <a:rPr lang="en-US" b="1" dirty="0" err="1"/>
              <a:t>Blastocele</a:t>
            </a:r>
            <a:r>
              <a:rPr lang="en-US" dirty="0"/>
              <a:t>: </a:t>
            </a:r>
            <a:r>
              <a:rPr lang="en-US" dirty="0" err="1"/>
              <a:t>cavidad</a:t>
            </a:r>
            <a:r>
              <a:rPr lang="en-US" dirty="0"/>
              <a:t> </a:t>
            </a:r>
            <a:r>
              <a:rPr lang="en-US" dirty="0" err="1"/>
              <a:t>llena</a:t>
            </a:r>
            <a:r>
              <a:rPr lang="en-US" dirty="0"/>
              <a:t> de </a:t>
            </a:r>
            <a:r>
              <a:rPr lang="en-US" dirty="0" err="1"/>
              <a:t>líquido</a:t>
            </a:r>
            <a:endParaRPr lang="en-US" dirty="0"/>
          </a:p>
          <a:p>
            <a:pPr lvl="1"/>
            <a:r>
              <a:rPr lang="en-US" sz="2400" dirty="0"/>
              <a:t>Se forma en el </a:t>
            </a:r>
            <a:r>
              <a:rPr lang="en-US" sz="2400" dirty="0" err="1"/>
              <a:t>hemisferio</a:t>
            </a:r>
            <a:r>
              <a:rPr lang="en-US" sz="2400" dirty="0"/>
              <a:t> animal</a:t>
            </a:r>
          </a:p>
          <a:p>
            <a:pPr lvl="1"/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/>
              <a:t>espacio</a:t>
            </a:r>
            <a:r>
              <a:rPr lang="en-US" sz="2400" dirty="0"/>
              <a:t> para el </a:t>
            </a:r>
            <a:r>
              <a:rPr lang="en-US" sz="2400" dirty="0" err="1" smtClean="0"/>
              <a:t>movimiento</a:t>
            </a:r>
            <a:r>
              <a:rPr lang="en-US" sz="2400" dirty="0" smtClean="0"/>
              <a:t>  </a:t>
            </a:r>
            <a:r>
              <a:rPr lang="en-US" sz="2400" dirty="0"/>
              <a:t>y la </a:t>
            </a:r>
            <a:r>
              <a:rPr lang="en-US" sz="2400" dirty="0" err="1"/>
              <a:t>migración</a:t>
            </a:r>
            <a:r>
              <a:rPr lang="en-US" sz="2400" dirty="0"/>
              <a:t> de </a:t>
            </a:r>
            <a:r>
              <a:rPr lang="en-US" sz="2400" dirty="0" err="1"/>
              <a:t>células</a:t>
            </a:r>
            <a:r>
              <a:rPr lang="en-US" sz="2400" dirty="0"/>
              <a:t>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</a:t>
            </a:r>
            <a:r>
              <a:rPr lang="en-US" sz="2400" dirty="0" err="1" smtClean="0"/>
              <a:t>gastrulación</a:t>
            </a:r>
            <a:endParaRPr lang="en-US" sz="2400" dirty="0" smtClean="0"/>
          </a:p>
          <a:p>
            <a:pPr lvl="1"/>
            <a:endParaRPr lang="en-US" dirty="0" smtClean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/>
          <a:srcRect l="34423" t="75784" r="33241" b="-143"/>
          <a:stretch/>
        </p:blipFill>
        <p:spPr>
          <a:xfrm>
            <a:off x="383983" y="3618072"/>
            <a:ext cx="3257551" cy="3110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274" y="3872935"/>
            <a:ext cx="4979064" cy="2714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27" y="2899682"/>
            <a:ext cx="882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hlinkClick r:id="rId5"/>
              </a:rPr>
              <a:t>https://www.youtube.com/watch?v=IjyemX7C_8U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25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3459"/>
          </a:xfrm>
        </p:spPr>
        <p:txBody>
          <a:bodyPr/>
          <a:lstStyle/>
          <a:p>
            <a:r>
              <a:rPr lang="en-US" dirty="0" err="1" smtClean="0"/>
              <a:t>Gastrulación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33" y="878924"/>
            <a:ext cx="5079009" cy="5663766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Comienza</a:t>
            </a:r>
            <a:r>
              <a:rPr lang="en-US" dirty="0"/>
              <a:t> 180</a:t>
            </a:r>
            <a:r>
              <a:rPr lang="en-US" baseline="30000" dirty="0"/>
              <a:t>o</a:t>
            </a:r>
            <a:r>
              <a:rPr lang="en-US" dirty="0"/>
              <a:t> </a:t>
            </a:r>
            <a:r>
              <a:rPr lang="en-US" dirty="0" err="1"/>
              <a:t>opuesto</a:t>
            </a:r>
            <a:r>
              <a:rPr lang="en-US" dirty="0"/>
              <a:t> a la </a:t>
            </a:r>
            <a:r>
              <a:rPr lang="en-US" dirty="0" err="1" smtClean="0"/>
              <a:t>lugar</a:t>
            </a:r>
            <a:r>
              <a:rPr lang="en-US" dirty="0" smtClean="0"/>
              <a:t> de </a:t>
            </a:r>
            <a:r>
              <a:rPr lang="en-US" dirty="0" err="1" smtClean="0"/>
              <a:t>fec</a:t>
            </a:r>
            <a:r>
              <a:rPr lang="en-US" dirty="0" smtClean="0"/>
              <a:t>… (7 </a:t>
            </a:r>
            <a:r>
              <a:rPr lang="en-US" dirty="0" err="1" smtClean="0"/>
              <a:t>hrs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velocidad</a:t>
            </a:r>
            <a:r>
              <a:rPr lang="en-US" dirty="0" smtClean="0"/>
              <a:t> de mitosis </a:t>
            </a:r>
            <a:r>
              <a:rPr lang="en-US" dirty="0" err="1" smtClean="0"/>
              <a:t>disminuye</a:t>
            </a:r>
            <a:endParaRPr lang="en-US" dirty="0" smtClean="0"/>
          </a:p>
          <a:p>
            <a:r>
              <a:rPr lang="en-US" dirty="0" smtClean="0"/>
              <a:t>Se forma </a:t>
            </a:r>
            <a:r>
              <a:rPr lang="en-US" dirty="0" smtClean="0"/>
              <a:t>el </a:t>
            </a:r>
            <a:r>
              <a:rPr lang="en-US" dirty="0" err="1" smtClean="0"/>
              <a:t>blastoporo</a:t>
            </a:r>
            <a:r>
              <a:rPr lang="en-US" dirty="0" smtClean="0"/>
              <a:t>: </a:t>
            </a:r>
            <a:r>
              <a:rPr lang="en-US" dirty="0" err="1" smtClean="0"/>
              <a:t>marca</a:t>
            </a:r>
            <a:r>
              <a:rPr lang="en-US" dirty="0" smtClean="0"/>
              <a:t> </a:t>
            </a:r>
            <a:r>
              <a:rPr lang="en-US" dirty="0"/>
              <a:t>el </a:t>
            </a:r>
            <a:r>
              <a:rPr lang="en-US" dirty="0" err="1"/>
              <a:t>lado</a:t>
            </a:r>
            <a:r>
              <a:rPr lang="en-US" dirty="0"/>
              <a:t> dorsal del </a:t>
            </a:r>
            <a:r>
              <a:rPr lang="en-US" dirty="0" err="1" smtClean="0"/>
              <a:t>embrión</a:t>
            </a:r>
            <a:r>
              <a:rPr lang="en-US" dirty="0" smtClean="0"/>
              <a:t> (D?V)</a:t>
            </a:r>
            <a:endParaRPr lang="en-US" dirty="0"/>
          </a:p>
          <a:p>
            <a:r>
              <a:rPr lang="en-US" dirty="0"/>
              <a:t>Este se </a:t>
            </a:r>
            <a:r>
              <a:rPr lang="en-US" dirty="0" err="1"/>
              <a:t>expande</a:t>
            </a:r>
            <a:r>
              <a:rPr lang="en-US" dirty="0"/>
              <a:t> a </a:t>
            </a:r>
            <a:r>
              <a:rPr lang="en-US" dirty="0" err="1"/>
              <a:t>formar</a:t>
            </a:r>
            <a:r>
              <a:rPr lang="en-US" dirty="0"/>
              <a:t> </a:t>
            </a:r>
            <a:r>
              <a:rPr lang="en-US" dirty="0" err="1" smtClean="0"/>
              <a:t>anillo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labio</a:t>
            </a:r>
            <a:r>
              <a:rPr lang="en-US" dirty="0" smtClean="0"/>
              <a:t> dorsal </a:t>
            </a:r>
            <a:endParaRPr lang="en-US" dirty="0" smtClean="0"/>
          </a:p>
          <a:p>
            <a:r>
              <a:rPr lang="en-US" dirty="0" err="1" smtClean="0"/>
              <a:t>Blastómeros</a:t>
            </a:r>
            <a:r>
              <a:rPr lang="en-US" dirty="0" smtClean="0"/>
              <a:t>  </a:t>
            </a:r>
            <a:r>
              <a:rPr lang="en-US" dirty="0" err="1" smtClean="0"/>
              <a:t>cambian</a:t>
            </a:r>
            <a:r>
              <a:rPr lang="en-US" dirty="0" smtClean="0"/>
              <a:t> de </a:t>
            </a:r>
            <a:r>
              <a:rPr lang="en-US" dirty="0" err="1" smtClean="0"/>
              <a:t>posición</a:t>
            </a:r>
            <a:r>
              <a:rPr lang="en-US" dirty="0" smtClean="0"/>
              <a:t> </a:t>
            </a:r>
            <a:r>
              <a:rPr lang="en-US" dirty="0" err="1" smtClean="0"/>
              <a:t>relativa</a:t>
            </a:r>
            <a:r>
              <a:rPr lang="en-US" dirty="0" smtClean="0"/>
              <a:t> entre </a:t>
            </a:r>
            <a:r>
              <a:rPr lang="en-US" dirty="0" err="1" smtClean="0"/>
              <a:t>sí</a:t>
            </a:r>
            <a:endParaRPr lang="en-US" dirty="0" smtClean="0"/>
          </a:p>
          <a:p>
            <a:r>
              <a:rPr lang="en-US" dirty="0" err="1" smtClean="0"/>
              <a:t>células</a:t>
            </a:r>
            <a:r>
              <a:rPr lang="en-US" dirty="0" smtClean="0"/>
              <a:t> de </a:t>
            </a:r>
            <a:r>
              <a:rPr lang="en-US" b="1" dirty="0" err="1" smtClean="0"/>
              <a:t>mesodermo</a:t>
            </a:r>
            <a:r>
              <a:rPr lang="en-US" dirty="0" smtClean="0"/>
              <a:t> </a:t>
            </a:r>
            <a:r>
              <a:rPr lang="en-US" dirty="0" err="1" smtClean="0"/>
              <a:t>migran</a:t>
            </a:r>
            <a:r>
              <a:rPr lang="en-US" dirty="0"/>
              <a:t> </a:t>
            </a:r>
            <a:r>
              <a:rPr lang="en-US" dirty="0" err="1" smtClean="0"/>
              <a:t>hacia</a:t>
            </a:r>
            <a:r>
              <a:rPr lang="en-US" dirty="0" smtClean="0"/>
              <a:t> el interior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442" y="878923"/>
            <a:ext cx="3778260" cy="2084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2421" r="68275" b="51852"/>
          <a:stretch/>
        </p:blipFill>
        <p:spPr>
          <a:xfrm>
            <a:off x="5365751" y="3011804"/>
            <a:ext cx="3225800" cy="350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3459"/>
          </a:xfrm>
        </p:spPr>
        <p:txBody>
          <a:bodyPr/>
          <a:lstStyle/>
          <a:p>
            <a:r>
              <a:rPr lang="en-US" dirty="0" err="1" smtClean="0"/>
              <a:t>Gastrulación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4613" y="863244"/>
            <a:ext cx="8875966" cy="5361679"/>
          </a:xfrm>
        </p:spPr>
        <p:txBody>
          <a:bodyPr>
            <a:normAutofit/>
          </a:bodyPr>
          <a:lstStyle/>
          <a:p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externas</a:t>
            </a:r>
            <a:r>
              <a:rPr lang="en-US" dirty="0" smtClean="0"/>
              <a:t>: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err="1" smtClean="0"/>
              <a:t>ectodermo</a:t>
            </a:r>
            <a:endParaRPr lang="en-US" b="1" dirty="0" smtClean="0"/>
          </a:p>
          <a:p>
            <a:pPr lvl="1"/>
            <a:r>
              <a:rPr lang="en-US" dirty="0" smtClean="0"/>
              <a:t>Se </a:t>
            </a:r>
            <a:r>
              <a:rPr lang="en-US" dirty="0" err="1" smtClean="0"/>
              <a:t>extiende</a:t>
            </a:r>
            <a:r>
              <a:rPr lang="en-US" dirty="0" smtClean="0"/>
              <a:t> hasta </a:t>
            </a:r>
            <a:r>
              <a:rPr lang="en-US" dirty="0" err="1" smtClean="0"/>
              <a:t>cubrir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el </a:t>
            </a:r>
            <a:r>
              <a:rPr lang="en-US" dirty="0" err="1" smtClean="0"/>
              <a:t>embrión</a:t>
            </a:r>
            <a:endParaRPr lang="en-US" dirty="0" smtClean="0"/>
          </a:p>
          <a:p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vitelogénicas</a:t>
            </a:r>
            <a:r>
              <a:rPr lang="en-US" dirty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quedan</a:t>
            </a:r>
            <a:r>
              <a:rPr lang="en-US" dirty="0" smtClean="0"/>
              <a:t> en el polo vegetal</a:t>
            </a:r>
            <a:r>
              <a:rPr lang="en-US" dirty="0"/>
              <a:t> </a:t>
            </a:r>
            <a:r>
              <a:rPr lang="en-US" dirty="0" smtClean="0"/>
              <a:t>son </a:t>
            </a:r>
            <a:r>
              <a:rPr lang="en-US" dirty="0" err="1" smtClean="0"/>
              <a:t>rodeadas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/>
              <a:t> </a:t>
            </a:r>
            <a:r>
              <a:rPr lang="en-US" dirty="0" err="1" smtClean="0"/>
              <a:t>ectodermo</a:t>
            </a:r>
            <a:r>
              <a:rPr lang="en-US" dirty="0" smtClean="0"/>
              <a:t>: 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err="1" smtClean="0"/>
              <a:t>endodermo</a:t>
            </a:r>
            <a:endParaRPr lang="en-US" b="1" dirty="0" smtClean="0"/>
          </a:p>
          <a:p>
            <a:r>
              <a:rPr lang="en-US" dirty="0" smtClean="0"/>
              <a:t>Al final de </a:t>
            </a:r>
            <a:r>
              <a:rPr lang="en-US" dirty="0" err="1" smtClean="0"/>
              <a:t>gastrulación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Ectodermo</a:t>
            </a:r>
            <a:r>
              <a:rPr lang="en-US" dirty="0" smtClean="0"/>
              <a:t> - exterior</a:t>
            </a:r>
          </a:p>
          <a:p>
            <a:pPr lvl="2"/>
            <a:r>
              <a:rPr lang="en-US" dirty="0" smtClean="0"/>
              <a:t>Precursor de SN, </a:t>
            </a:r>
            <a:r>
              <a:rPr lang="en-US" dirty="0" err="1" smtClean="0"/>
              <a:t>piel</a:t>
            </a:r>
            <a:r>
              <a:rPr lang="en-US" dirty="0" smtClean="0"/>
              <a:t>, </a:t>
            </a:r>
          </a:p>
          <a:p>
            <a:pPr lvl="1"/>
            <a:r>
              <a:rPr lang="en-US" dirty="0" err="1" smtClean="0"/>
              <a:t>Endodermo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interior</a:t>
            </a:r>
          </a:p>
          <a:p>
            <a:pPr lvl="2"/>
            <a:r>
              <a:rPr lang="en-US" dirty="0" smtClean="0"/>
              <a:t>Precursor de </a:t>
            </a:r>
            <a:r>
              <a:rPr lang="en-US" dirty="0" err="1" smtClean="0"/>
              <a:t>tractos</a:t>
            </a:r>
            <a:r>
              <a:rPr lang="en-US" dirty="0" smtClean="0"/>
              <a:t> GI y </a:t>
            </a:r>
            <a:r>
              <a:rPr lang="en-US" dirty="0" err="1" smtClean="0"/>
              <a:t>Resp</a:t>
            </a:r>
            <a:endParaRPr lang="en-US" dirty="0" smtClean="0"/>
          </a:p>
          <a:p>
            <a:pPr lvl="1"/>
            <a:r>
              <a:rPr lang="en-US" dirty="0" err="1" smtClean="0"/>
              <a:t>Mesodermo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entre </a:t>
            </a:r>
            <a:r>
              <a:rPr lang="en-US" dirty="0" err="1" smtClean="0"/>
              <a:t>ellos</a:t>
            </a:r>
            <a:endParaRPr lang="en-US" dirty="0" smtClean="0"/>
          </a:p>
          <a:p>
            <a:pPr lvl="2"/>
            <a:r>
              <a:rPr lang="en-US" dirty="0" smtClean="0"/>
              <a:t>Precursor de </a:t>
            </a:r>
            <a:r>
              <a:rPr lang="en-US" dirty="0" err="1" smtClean="0"/>
              <a:t>sangre</a:t>
            </a:r>
            <a:r>
              <a:rPr lang="en-US" dirty="0" smtClean="0"/>
              <a:t>,</a:t>
            </a:r>
          </a:p>
          <a:p>
            <a:pPr marL="685800" lvl="2" indent="0">
              <a:buNone/>
            </a:pPr>
            <a:r>
              <a:rPr lang="en-US" dirty="0" err="1"/>
              <a:t>c</a:t>
            </a:r>
            <a:r>
              <a:rPr lang="en-US" dirty="0" err="1" smtClean="0"/>
              <a:t>orazón</a:t>
            </a:r>
            <a:r>
              <a:rPr lang="en-US" dirty="0" smtClean="0"/>
              <a:t>, </a:t>
            </a:r>
            <a:r>
              <a:rPr lang="en-US" dirty="0" err="1" smtClean="0"/>
              <a:t>esqueleto</a:t>
            </a:r>
            <a:r>
              <a:rPr lang="en-US" dirty="0" smtClean="0"/>
              <a:t>, </a:t>
            </a:r>
            <a:r>
              <a:rPr lang="en-US" dirty="0" err="1" smtClean="0"/>
              <a:t>gónadas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612" y="6224923"/>
            <a:ext cx="5807909" cy="63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234" y="6290069"/>
            <a:ext cx="633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hlinkClick r:id="rId3"/>
              </a:rPr>
              <a:t>https://www.youtube.com/watch?v=YlUsUH9G1Mo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094" r="2031"/>
          <a:stretch/>
        </p:blipFill>
        <p:spPr>
          <a:xfrm>
            <a:off x="4824248" y="3015796"/>
            <a:ext cx="4319752" cy="30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7779"/>
          </a:xfrm>
        </p:spPr>
        <p:txBody>
          <a:bodyPr/>
          <a:lstStyle/>
          <a:p>
            <a:r>
              <a:rPr lang="en-US" dirty="0" err="1" smtClean="0"/>
              <a:t>Organogénesis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9" y="815354"/>
            <a:ext cx="5763422" cy="552238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Interacción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r>
              <a:rPr lang="en-US" dirty="0" smtClean="0"/>
              <a:t> y </a:t>
            </a:r>
            <a:r>
              <a:rPr lang="en-US" dirty="0" err="1" smtClean="0"/>
              <a:t>rearreglos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capas</a:t>
            </a:r>
            <a:r>
              <a:rPr lang="en-US" dirty="0" smtClean="0"/>
              <a:t> </a:t>
            </a:r>
            <a:r>
              <a:rPr lang="en-US" dirty="0" err="1" smtClean="0"/>
              <a:t>germinales</a:t>
            </a:r>
            <a:r>
              <a:rPr lang="en-US" dirty="0" smtClean="0"/>
              <a:t> produce </a:t>
            </a:r>
            <a:r>
              <a:rPr lang="en-US" dirty="0" err="1" smtClean="0"/>
              <a:t>tejidos</a:t>
            </a:r>
            <a:r>
              <a:rPr lang="en-US" dirty="0" smtClean="0"/>
              <a:t> y </a:t>
            </a:r>
            <a:r>
              <a:rPr lang="en-US" dirty="0" err="1" smtClean="0"/>
              <a:t>órganos</a:t>
            </a:r>
            <a:endParaRPr lang="en-US" dirty="0" smtClean="0"/>
          </a:p>
          <a:p>
            <a:r>
              <a:rPr lang="en-US" dirty="0" err="1" smtClean="0"/>
              <a:t>Interacción</a:t>
            </a:r>
            <a:r>
              <a:rPr lang="en-US" dirty="0" smtClean="0"/>
              <a:t> a </a:t>
            </a:r>
            <a:r>
              <a:rPr lang="en-US" dirty="0" err="1" smtClean="0"/>
              <a:t>corta</a:t>
            </a:r>
            <a:r>
              <a:rPr lang="en-US" dirty="0" smtClean="0"/>
              <a:t> </a:t>
            </a:r>
            <a:r>
              <a:rPr lang="en-US" dirty="0" err="1" smtClean="0"/>
              <a:t>distancia</a:t>
            </a:r>
            <a:r>
              <a:rPr lang="en-US" dirty="0" smtClean="0"/>
              <a:t>: </a:t>
            </a:r>
            <a:r>
              <a:rPr lang="en-US" dirty="0" err="1" smtClean="0"/>
              <a:t>intercambio</a:t>
            </a:r>
            <a:r>
              <a:rPr lang="en-US" dirty="0" smtClean="0"/>
              <a:t> de </a:t>
            </a:r>
            <a:r>
              <a:rPr lang="en-US" dirty="0" err="1" smtClean="0"/>
              <a:t>señales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 smtClean="0"/>
          </a:p>
          <a:p>
            <a:r>
              <a:rPr lang="en-US" dirty="0" err="1" smtClean="0"/>
              <a:t>Gradientes</a:t>
            </a:r>
            <a:r>
              <a:rPr lang="en-US" dirty="0" smtClean="0"/>
              <a:t> de </a:t>
            </a:r>
            <a:r>
              <a:rPr lang="en-US" dirty="0" err="1" smtClean="0"/>
              <a:t>factores</a:t>
            </a:r>
            <a:r>
              <a:rPr lang="en-US" dirty="0" smtClean="0"/>
              <a:t> </a:t>
            </a:r>
            <a:r>
              <a:rPr lang="en-US" dirty="0" err="1" smtClean="0"/>
              <a:t>paracrinos</a:t>
            </a:r>
            <a:endParaRPr lang="en-US" dirty="0" smtClean="0"/>
          </a:p>
          <a:p>
            <a:r>
              <a:rPr lang="en-US" dirty="0" err="1" smtClean="0"/>
              <a:t>Migraciones</a:t>
            </a:r>
            <a:r>
              <a:rPr lang="en-US" dirty="0" smtClean="0"/>
              <a:t> </a:t>
            </a:r>
            <a:r>
              <a:rPr lang="en-US" dirty="0" err="1" smtClean="0"/>
              <a:t>celulares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de </a:t>
            </a:r>
            <a:r>
              <a:rPr lang="en-US" dirty="0" err="1" smtClean="0"/>
              <a:t>origen</a:t>
            </a:r>
            <a:r>
              <a:rPr lang="en-US" dirty="0" smtClean="0"/>
              <a:t> a </a:t>
            </a:r>
            <a:r>
              <a:rPr lang="en-US" dirty="0" err="1" smtClean="0"/>
              <a:t>destino</a:t>
            </a:r>
            <a:r>
              <a:rPr lang="en-US" dirty="0" smtClean="0"/>
              <a:t> final </a:t>
            </a:r>
            <a:r>
              <a:rPr lang="en-US" dirty="0" err="1" smtClean="0"/>
              <a:t>incluye</a:t>
            </a:r>
            <a:r>
              <a:rPr lang="en-US" dirty="0"/>
              <a:t> </a:t>
            </a:r>
            <a:r>
              <a:rPr lang="en-US" dirty="0" err="1" smtClean="0"/>
              <a:t>precursores</a:t>
            </a:r>
            <a:r>
              <a:rPr lang="en-US" dirty="0" smtClean="0"/>
              <a:t> de:</a:t>
            </a:r>
          </a:p>
          <a:p>
            <a:pPr lvl="1"/>
            <a:r>
              <a:rPr lang="en-US" dirty="0" err="1" smtClean="0"/>
              <a:t>Células</a:t>
            </a:r>
            <a:r>
              <a:rPr lang="en-US" dirty="0" smtClean="0"/>
              <a:t> de la </a:t>
            </a:r>
            <a:r>
              <a:rPr lang="en-US" dirty="0" err="1" smtClean="0"/>
              <a:t>sangre</a:t>
            </a:r>
            <a:endParaRPr lang="en-US" dirty="0" smtClean="0"/>
          </a:p>
          <a:p>
            <a:pPr lvl="1"/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linfoides</a:t>
            </a:r>
            <a:endParaRPr lang="en-US" dirty="0" smtClean="0"/>
          </a:p>
          <a:p>
            <a:pPr lvl="1"/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pigmentadas</a:t>
            </a:r>
            <a:endParaRPr lang="en-US" dirty="0" smtClean="0"/>
          </a:p>
          <a:p>
            <a:pPr lvl="1"/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germinales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/>
          <a:srcRect l="66411" t="22130" b="51749"/>
          <a:stretch/>
        </p:blipFill>
        <p:spPr>
          <a:xfrm>
            <a:off x="5842000" y="3465259"/>
            <a:ext cx="3302000" cy="343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1" y="815355"/>
            <a:ext cx="3109948" cy="23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7779"/>
          </a:xfrm>
        </p:spPr>
        <p:txBody>
          <a:bodyPr/>
          <a:lstStyle/>
          <a:p>
            <a:r>
              <a:rPr lang="en-US" dirty="0" err="1" smtClean="0"/>
              <a:t>Organogénesis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1885"/>
            <a:ext cx="5565571" cy="4343400"/>
          </a:xfrm>
        </p:spPr>
        <p:txBody>
          <a:bodyPr>
            <a:normAutofit/>
          </a:bodyPr>
          <a:lstStyle/>
          <a:p>
            <a:pPr lvl="1"/>
            <a:r>
              <a:rPr lang="en-US" dirty="0" err="1" smtClean="0"/>
              <a:t>Comienza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el </a:t>
            </a:r>
            <a:r>
              <a:rPr lang="en-US" dirty="0" err="1" smtClean="0"/>
              <a:t>notocordio</a:t>
            </a:r>
            <a:r>
              <a:rPr lang="en-US" dirty="0" smtClean="0"/>
              <a:t> (</a:t>
            </a:r>
            <a:r>
              <a:rPr lang="en-US" dirty="0" err="1" smtClean="0"/>
              <a:t>mesod</a:t>
            </a:r>
            <a:r>
              <a:rPr lang="en-US" dirty="0" smtClean="0"/>
              <a:t>) da </a:t>
            </a:r>
            <a:r>
              <a:rPr lang="en-US" dirty="0" err="1" smtClean="0"/>
              <a:t>señales</a:t>
            </a:r>
            <a:r>
              <a:rPr lang="en-US" dirty="0" smtClean="0"/>
              <a:t> al </a:t>
            </a:r>
            <a:r>
              <a:rPr lang="en-US" dirty="0" err="1" smtClean="0"/>
              <a:t>ectod</a:t>
            </a:r>
            <a:r>
              <a:rPr lang="en-US" dirty="0" smtClean="0"/>
              <a:t> para </a:t>
            </a:r>
            <a:r>
              <a:rPr lang="en-US" dirty="0" err="1" smtClean="0"/>
              <a:t>que</a:t>
            </a:r>
            <a:r>
              <a:rPr lang="en-US" dirty="0" smtClean="0"/>
              <a:t> no sea </a:t>
            </a:r>
            <a:r>
              <a:rPr lang="en-US" dirty="0" smtClean="0"/>
              <a:t>epidermis </a:t>
            </a:r>
            <a:r>
              <a:rPr lang="en-US" dirty="0" err="1" smtClean="0"/>
              <a:t>sino</a:t>
            </a:r>
            <a:r>
              <a:rPr lang="en-US" dirty="0" smtClean="0"/>
              <a:t> neural</a:t>
            </a:r>
            <a:endParaRPr lang="en-US" dirty="0" smtClean="0"/>
          </a:p>
          <a:p>
            <a:pPr lvl="1"/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ectodermales</a:t>
            </a:r>
            <a:r>
              <a:rPr lang="en-US" dirty="0" smtClean="0"/>
              <a:t> </a:t>
            </a:r>
            <a:r>
              <a:rPr lang="en-US" dirty="0" err="1" smtClean="0"/>
              <a:t>alargan</a:t>
            </a:r>
            <a:r>
              <a:rPr lang="en-US" dirty="0" smtClean="0"/>
              <a:t>, </a:t>
            </a:r>
            <a:r>
              <a:rPr lang="en-US" dirty="0" err="1" smtClean="0"/>
              <a:t>doblan</a:t>
            </a:r>
            <a:r>
              <a:rPr lang="en-US" dirty="0" smtClean="0"/>
              <a:t> y </a:t>
            </a:r>
            <a:r>
              <a:rPr lang="en-US" dirty="0" err="1" smtClean="0"/>
              <a:t>forman</a:t>
            </a:r>
            <a:r>
              <a:rPr lang="en-US" dirty="0" smtClean="0"/>
              <a:t> </a:t>
            </a:r>
            <a:r>
              <a:rPr lang="en-US" dirty="0" err="1" smtClean="0"/>
              <a:t>tubo</a:t>
            </a:r>
            <a:r>
              <a:rPr lang="en-US" dirty="0" smtClean="0"/>
              <a:t> neural </a:t>
            </a:r>
            <a:r>
              <a:rPr lang="en-US" dirty="0" smtClean="0">
                <a:sym typeface="Wingdings"/>
              </a:rPr>
              <a:t> SN</a:t>
            </a:r>
          </a:p>
          <a:p>
            <a:pPr lvl="1"/>
            <a:r>
              <a:rPr lang="en-US" dirty="0" err="1" smtClean="0">
                <a:sym typeface="Wingdings"/>
              </a:rPr>
              <a:t>Néurula</a:t>
            </a:r>
            <a:r>
              <a:rPr lang="en-US" dirty="0" smtClean="0">
                <a:sym typeface="Wingdings"/>
              </a:rPr>
              <a:t> (8 </a:t>
            </a:r>
            <a:r>
              <a:rPr lang="en-US" dirty="0" err="1" smtClean="0">
                <a:sym typeface="Wingdings"/>
              </a:rPr>
              <a:t>hrs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Epidermis </a:t>
            </a:r>
            <a:r>
              <a:rPr lang="en-US" dirty="0" err="1" smtClean="0">
                <a:sym typeface="Wingdings"/>
              </a:rPr>
              <a:t>presumtivo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cubre</a:t>
            </a:r>
            <a:r>
              <a:rPr lang="en-US" dirty="0" smtClean="0">
                <a:sym typeface="Wingdings"/>
              </a:rPr>
              <a:t> el </a:t>
            </a:r>
            <a:r>
              <a:rPr lang="en-US" dirty="0" err="1" smtClean="0">
                <a:sym typeface="Wingdings"/>
              </a:rPr>
              <a:t>tubo</a:t>
            </a:r>
            <a:r>
              <a:rPr lang="en-US" dirty="0" smtClean="0">
                <a:sym typeface="Wingdings"/>
              </a:rPr>
              <a:t> y lo </a:t>
            </a:r>
            <a:r>
              <a:rPr lang="en-US" dirty="0" err="1" smtClean="0">
                <a:sym typeface="Wingdings"/>
              </a:rPr>
              <a:t>cierra</a:t>
            </a:r>
            <a:r>
              <a:rPr lang="en-US" dirty="0" smtClean="0">
                <a:sym typeface="Wingdings"/>
              </a:rPr>
              <a:t>.</a:t>
            </a:r>
            <a:endParaRPr lang="en-US" dirty="0" smtClean="0"/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571" y="831885"/>
            <a:ext cx="3466997" cy="2253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689" y="3883018"/>
            <a:ext cx="4250879" cy="2584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24" y="3888952"/>
            <a:ext cx="4172491" cy="2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9139"/>
          </a:xfrm>
        </p:spPr>
        <p:txBody>
          <a:bodyPr/>
          <a:lstStyle/>
          <a:p>
            <a:r>
              <a:rPr lang="en-US" dirty="0" err="1" smtClean="0"/>
              <a:t>Organogénesis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446" t="50741" b="21852"/>
          <a:stretch/>
        </p:blipFill>
        <p:spPr>
          <a:xfrm>
            <a:off x="5361763" y="783995"/>
            <a:ext cx="3798102" cy="35084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04" y="846715"/>
            <a:ext cx="5317089" cy="5393889"/>
          </a:xfrm>
        </p:spPr>
        <p:txBody>
          <a:bodyPr/>
          <a:lstStyle/>
          <a:p>
            <a:r>
              <a:rPr lang="en-US" dirty="0" err="1" smtClean="0"/>
              <a:t>Formado</a:t>
            </a:r>
            <a:r>
              <a:rPr lang="en-US" dirty="0" smtClean="0"/>
              <a:t> el </a:t>
            </a:r>
            <a:r>
              <a:rPr lang="en-US" dirty="0" err="1" smtClean="0"/>
              <a:t>tubo</a:t>
            </a:r>
            <a:r>
              <a:rPr lang="en-US" dirty="0" smtClean="0"/>
              <a:t> neural, </a:t>
            </a:r>
            <a:r>
              <a:rPr lang="en-US" dirty="0" err="1" smtClean="0"/>
              <a:t>este</a:t>
            </a:r>
            <a:r>
              <a:rPr lang="en-US" dirty="0" smtClean="0"/>
              <a:t> junto al </a:t>
            </a:r>
            <a:r>
              <a:rPr lang="en-US" dirty="0" err="1" smtClean="0"/>
              <a:t>notocordio</a:t>
            </a:r>
            <a:r>
              <a:rPr lang="en-US" dirty="0" smtClean="0"/>
              <a:t> </a:t>
            </a:r>
            <a:r>
              <a:rPr lang="en-US" dirty="0" err="1" smtClean="0"/>
              <a:t>siguen</a:t>
            </a:r>
            <a:r>
              <a:rPr lang="en-US" dirty="0" smtClean="0"/>
              <a:t> </a:t>
            </a:r>
            <a:r>
              <a:rPr lang="en-US" dirty="0" err="1" smtClean="0"/>
              <a:t>influyendo</a:t>
            </a:r>
            <a:endParaRPr lang="en-US" dirty="0" smtClean="0"/>
          </a:p>
          <a:p>
            <a:r>
              <a:rPr lang="en-US" dirty="0" smtClean="0"/>
              <a:t>El </a:t>
            </a:r>
            <a:r>
              <a:rPr lang="en-US" dirty="0" err="1" smtClean="0"/>
              <a:t>mesodermo</a:t>
            </a:r>
            <a:r>
              <a:rPr lang="en-US" dirty="0" smtClean="0"/>
              <a:t> </a:t>
            </a:r>
            <a:r>
              <a:rPr lang="en-US" dirty="0" err="1" smtClean="0"/>
              <a:t>adjacente</a:t>
            </a:r>
            <a:r>
              <a:rPr lang="en-US" dirty="0" smtClean="0"/>
              <a:t> al </a:t>
            </a:r>
            <a:r>
              <a:rPr lang="en-US" dirty="0" err="1" smtClean="0"/>
              <a:t>tubo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segmentado</a:t>
            </a:r>
            <a:r>
              <a:rPr lang="en-US" dirty="0" smtClean="0"/>
              <a:t> en </a:t>
            </a:r>
            <a:r>
              <a:rPr lang="en-US" dirty="0" err="1" smtClean="0"/>
              <a:t>somitas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músculos</a:t>
            </a:r>
            <a:r>
              <a:rPr lang="en-US" dirty="0" smtClean="0"/>
              <a:t> de </a:t>
            </a:r>
            <a:r>
              <a:rPr lang="en-US" dirty="0" err="1" smtClean="0"/>
              <a:t>espalda</a:t>
            </a:r>
            <a:r>
              <a:rPr lang="en-US" dirty="0" smtClean="0"/>
              <a:t>, </a:t>
            </a:r>
            <a:r>
              <a:rPr lang="en-US" dirty="0" err="1" smtClean="0"/>
              <a:t>vértebras</a:t>
            </a:r>
            <a:r>
              <a:rPr lang="en-US" dirty="0" smtClean="0"/>
              <a:t> y dermis)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4815" r="40074"/>
          <a:stretch/>
        </p:blipFill>
        <p:spPr>
          <a:xfrm>
            <a:off x="0" y="3969328"/>
            <a:ext cx="5416260" cy="28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96" y="894600"/>
            <a:ext cx="5785061" cy="4389529"/>
          </a:xfrm>
        </p:spPr>
        <p:txBody>
          <a:bodyPr/>
          <a:lstStyle/>
          <a:p>
            <a:r>
              <a:rPr lang="en-US" dirty="0" err="1" smtClean="0"/>
              <a:t>Desarrollo</a:t>
            </a:r>
            <a:r>
              <a:rPr lang="en-US" dirty="0" smtClean="0"/>
              <a:t> de </a:t>
            </a:r>
            <a:r>
              <a:rPr lang="en-US" dirty="0" err="1" smtClean="0"/>
              <a:t>boca</a:t>
            </a:r>
            <a:r>
              <a:rPr lang="en-US" dirty="0" smtClean="0"/>
              <a:t> y </a:t>
            </a:r>
            <a:r>
              <a:rPr lang="en-US" dirty="0" err="1" smtClean="0"/>
              <a:t>ano</a:t>
            </a:r>
            <a:endParaRPr lang="en-US" dirty="0" smtClean="0"/>
          </a:p>
          <a:p>
            <a:r>
              <a:rPr lang="en-US" dirty="0" err="1"/>
              <a:t>A</a:t>
            </a:r>
            <a:r>
              <a:rPr lang="en-US" dirty="0" err="1" smtClean="0"/>
              <a:t>larga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estructura</a:t>
            </a:r>
            <a:r>
              <a:rPr lang="en-US" dirty="0" smtClean="0"/>
              <a:t> (</a:t>
            </a:r>
            <a:r>
              <a:rPr lang="en-US" dirty="0" err="1" smtClean="0"/>
              <a:t>renacuajo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Neuronas</a:t>
            </a:r>
            <a:r>
              <a:rPr lang="en-US" dirty="0" smtClean="0"/>
              <a:t> </a:t>
            </a:r>
            <a:r>
              <a:rPr lang="en-US" dirty="0" err="1" smtClean="0"/>
              <a:t>haciendo</a:t>
            </a:r>
            <a:r>
              <a:rPr lang="en-US" dirty="0" smtClean="0"/>
              <a:t> </a:t>
            </a:r>
            <a:r>
              <a:rPr lang="en-US" dirty="0" err="1" smtClean="0"/>
              <a:t>conecciones</a:t>
            </a:r>
            <a:endParaRPr lang="en-US" dirty="0" smtClean="0"/>
          </a:p>
          <a:p>
            <a:r>
              <a:rPr lang="en-US" dirty="0" smtClean="0"/>
              <a:t>Se </a:t>
            </a:r>
            <a:r>
              <a:rPr lang="en-US" dirty="0" err="1" smtClean="0"/>
              <a:t>forman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branquias</a:t>
            </a:r>
            <a:endParaRPr lang="en-US" dirty="0" smtClean="0"/>
          </a:p>
          <a:p>
            <a:r>
              <a:rPr lang="en-US" dirty="0" smtClean="0"/>
              <a:t>Y la larva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lista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salir</a:t>
            </a:r>
            <a:r>
              <a:rPr lang="en-US" dirty="0" smtClean="0"/>
              <a:t> del </a:t>
            </a:r>
            <a:r>
              <a:rPr lang="en-US" dirty="0" err="1" smtClean="0"/>
              <a:t>huevo</a:t>
            </a:r>
            <a:endParaRPr lang="en-US" dirty="0" smtClean="0"/>
          </a:p>
          <a:p>
            <a:r>
              <a:rPr lang="en-US" dirty="0" err="1" smtClean="0"/>
              <a:t>Eclosiona</a:t>
            </a:r>
            <a:r>
              <a:rPr lang="en-US" dirty="0" smtClean="0"/>
              <a:t> y el </a:t>
            </a:r>
            <a:r>
              <a:rPr lang="en-US" dirty="0" err="1" smtClean="0"/>
              <a:t>renacuajo</a:t>
            </a:r>
            <a:r>
              <a:rPr lang="en-US" dirty="0" smtClean="0"/>
              <a:t> </a:t>
            </a:r>
            <a:r>
              <a:rPr lang="en-US" dirty="0" err="1" smtClean="0"/>
              <a:t>comer</a:t>
            </a:r>
            <a:r>
              <a:rPr lang="en-US" dirty="0" err="1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mismo</a:t>
            </a:r>
            <a:r>
              <a:rPr lang="en-US" dirty="0" smtClean="0"/>
              <a:t> al </a:t>
            </a:r>
            <a:r>
              <a:rPr lang="en-US" dirty="0" err="1" smtClean="0"/>
              <a:t>agotarse</a:t>
            </a:r>
            <a:r>
              <a:rPr lang="en-US" dirty="0" smtClean="0"/>
              <a:t> el </a:t>
            </a:r>
            <a:r>
              <a:rPr lang="en-US" dirty="0" err="1" smtClean="0"/>
              <a:t>vitelo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9275" y="107576"/>
            <a:ext cx="8042276" cy="7077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Organogénesis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47" y="1095215"/>
            <a:ext cx="2994435" cy="981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004547" y="2277689"/>
            <a:ext cx="2994435" cy="74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547" y="3227999"/>
            <a:ext cx="2994435" cy="129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089" y="4724278"/>
            <a:ext cx="3117281" cy="180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8949" y="5284129"/>
            <a:ext cx="2035524" cy="1528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75" y="5284128"/>
            <a:ext cx="2035524" cy="1528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0159" y="540074"/>
            <a:ext cx="388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hlinkClick r:id="rId9"/>
              </a:rPr>
              <a:t>https://www.youtube.com/watch?v=D76B0K-D4rY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err="1" smtClean="0"/>
              <a:t>Metamorfosis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7" y="835929"/>
            <a:ext cx="4748161" cy="5906432"/>
          </a:xfrm>
        </p:spPr>
        <p:txBody>
          <a:bodyPr>
            <a:normAutofit/>
          </a:bodyPr>
          <a:lstStyle/>
          <a:p>
            <a:r>
              <a:rPr lang="en-US" dirty="0" err="1" smtClean="0"/>
              <a:t>Pasar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larva </a:t>
            </a:r>
            <a:r>
              <a:rPr lang="en-US" dirty="0" err="1" smtClean="0"/>
              <a:t>completamente</a:t>
            </a:r>
            <a:r>
              <a:rPr lang="en-US" dirty="0" smtClean="0"/>
              <a:t> </a:t>
            </a:r>
            <a:r>
              <a:rPr lang="en-US" dirty="0" err="1" smtClean="0"/>
              <a:t>acuática</a:t>
            </a:r>
            <a:r>
              <a:rPr lang="en-US" dirty="0" smtClean="0"/>
              <a:t> a 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 err="1" smtClean="0"/>
              <a:t>organismo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mas </a:t>
            </a:r>
            <a:r>
              <a:rPr lang="en-US" dirty="0" err="1" smtClean="0"/>
              <a:t>impactantes</a:t>
            </a:r>
            <a:r>
              <a:rPr lang="en-US" dirty="0" smtClean="0"/>
              <a:t> </a:t>
            </a:r>
            <a:r>
              <a:rPr lang="en-US" dirty="0" err="1" smtClean="0"/>
              <a:t>transformaciones</a:t>
            </a:r>
            <a:endParaRPr lang="en-US" dirty="0" smtClean="0"/>
          </a:p>
          <a:p>
            <a:r>
              <a:rPr lang="en-US" dirty="0" err="1" smtClean="0"/>
              <a:t>Activada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tiroide</a:t>
            </a:r>
            <a:endParaRPr lang="en-US" dirty="0" smtClean="0"/>
          </a:p>
          <a:p>
            <a:r>
              <a:rPr lang="en-US" dirty="0" err="1" smtClean="0"/>
              <a:t>Casi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órganos</a:t>
            </a:r>
            <a:r>
              <a:rPr lang="en-US" dirty="0" smtClean="0"/>
              <a:t> son </a:t>
            </a:r>
            <a:r>
              <a:rPr lang="en-US" dirty="0" err="1" smtClean="0"/>
              <a:t>modificados</a:t>
            </a:r>
            <a:endParaRPr lang="en-US" dirty="0" smtClean="0"/>
          </a:p>
          <a:p>
            <a:r>
              <a:rPr lang="en-US" dirty="0" err="1" smtClean="0"/>
              <a:t>Extremidades</a:t>
            </a:r>
            <a:r>
              <a:rPr lang="en-US" dirty="0" smtClean="0"/>
              <a:t> de </a:t>
            </a:r>
            <a:r>
              <a:rPr lang="en-US" dirty="0" err="1" smtClean="0"/>
              <a:t>nadar</a:t>
            </a:r>
            <a:r>
              <a:rPr lang="en-US" dirty="0" smtClean="0"/>
              <a:t> a </a:t>
            </a:r>
            <a:r>
              <a:rPr lang="en-US" dirty="0" err="1" smtClean="0"/>
              <a:t>caminar</a:t>
            </a:r>
            <a:r>
              <a:rPr lang="en-US" dirty="0" smtClean="0"/>
              <a:t>/</a:t>
            </a:r>
            <a:r>
              <a:rPr lang="en-US" dirty="0" err="1" smtClean="0"/>
              <a:t>saltar</a:t>
            </a:r>
            <a:endParaRPr lang="en-US" dirty="0" smtClean="0"/>
          </a:p>
          <a:p>
            <a:r>
              <a:rPr lang="en-US" dirty="0" err="1" smtClean="0"/>
              <a:t>Cráneo</a:t>
            </a:r>
            <a:r>
              <a:rPr lang="en-US" dirty="0" smtClean="0"/>
              <a:t>: </a:t>
            </a:r>
            <a:r>
              <a:rPr lang="en-US" dirty="0" err="1" smtClean="0"/>
              <a:t>cartílago</a:t>
            </a:r>
            <a:r>
              <a:rPr lang="en-US" dirty="0" smtClean="0"/>
              <a:t>/</a:t>
            </a:r>
            <a:r>
              <a:rPr lang="en-US" dirty="0" err="1" smtClean="0"/>
              <a:t>hueso</a:t>
            </a:r>
            <a:endParaRPr lang="en-US" dirty="0"/>
          </a:p>
          <a:p>
            <a:r>
              <a:rPr lang="en-US" dirty="0" err="1" smtClean="0"/>
              <a:t>Dientes</a:t>
            </a:r>
            <a:r>
              <a:rPr lang="en-US" dirty="0" smtClean="0"/>
              <a:t> </a:t>
            </a:r>
            <a:r>
              <a:rPr lang="en-US" dirty="0" err="1" smtClean="0"/>
              <a:t>afilados</a:t>
            </a:r>
            <a:r>
              <a:rPr lang="en-US" dirty="0" smtClean="0"/>
              <a:t>/ </a:t>
            </a:r>
            <a:r>
              <a:rPr lang="en-US" dirty="0" err="1" smtClean="0"/>
              <a:t>lengua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2788" y="3763178"/>
            <a:ext cx="41075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/>
              <a:t>Intestino</a:t>
            </a:r>
            <a:r>
              <a:rPr lang="en-US" sz="2400" dirty="0" smtClean="0"/>
              <a:t>: </a:t>
            </a:r>
            <a:r>
              <a:rPr lang="en-US" sz="2400" dirty="0" err="1" smtClean="0"/>
              <a:t>herv</a:t>
            </a:r>
            <a:r>
              <a:rPr lang="en-US" sz="2400" dirty="0" err="1" smtClean="0"/>
              <a:t>í</a:t>
            </a:r>
            <a:r>
              <a:rPr lang="en-US" sz="2400" dirty="0" err="1" smtClean="0"/>
              <a:t>boro</a:t>
            </a:r>
            <a:r>
              <a:rPr lang="en-US" sz="2400" dirty="0" smtClean="0"/>
              <a:t>/</a:t>
            </a:r>
            <a:r>
              <a:rPr lang="en-US" sz="2400" dirty="0" err="1" smtClean="0"/>
              <a:t>carn</a:t>
            </a:r>
            <a:r>
              <a:rPr lang="en-US" sz="2400" dirty="0" err="1" smtClean="0"/>
              <a:t>í</a:t>
            </a:r>
            <a:r>
              <a:rPr lang="en-US" sz="2400" dirty="0" err="1" smtClean="0"/>
              <a:t>voro</a:t>
            </a:r>
            <a:endParaRPr lang="en-US" sz="2400" dirty="0" smtClean="0"/>
          </a:p>
          <a:p>
            <a:pPr marL="742950" lvl="1" indent="-285750">
              <a:buFontTx/>
              <a:buChar char="-"/>
            </a:pPr>
            <a:r>
              <a:rPr lang="en-US" sz="2400" dirty="0" err="1" smtClean="0"/>
              <a:t>Longitud</a:t>
            </a: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err="1"/>
              <a:t>B</a:t>
            </a:r>
            <a:r>
              <a:rPr lang="en-US" sz="2400" dirty="0" err="1" smtClean="0"/>
              <a:t>ranquias</a:t>
            </a:r>
            <a:r>
              <a:rPr lang="en-US" sz="2400" dirty="0" smtClean="0"/>
              <a:t>/</a:t>
            </a:r>
            <a:r>
              <a:rPr lang="en-US" sz="2400" dirty="0" err="1" smtClean="0"/>
              <a:t>pulmones</a:t>
            </a:r>
            <a:r>
              <a:rPr lang="en-US" sz="24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 smtClean="0"/>
              <a:t>germinales</a:t>
            </a:r>
            <a:r>
              <a:rPr lang="en-US" sz="2400" dirty="0" smtClean="0"/>
              <a:t> </a:t>
            </a:r>
            <a:r>
              <a:rPr lang="en-US" sz="2400" dirty="0" err="1" smtClean="0"/>
              <a:t>entran</a:t>
            </a:r>
            <a:r>
              <a:rPr lang="en-US" sz="2400" dirty="0" smtClean="0"/>
              <a:t> a meiosis</a:t>
            </a:r>
          </a:p>
          <a:p>
            <a:pPr marL="742950" lvl="1" indent="-285750">
              <a:buFontTx/>
              <a:buChar char="-"/>
            </a:pPr>
            <a:r>
              <a:rPr lang="en-US" sz="2400" dirty="0" err="1" smtClean="0"/>
              <a:t>Gametogénesis</a:t>
            </a:r>
            <a:r>
              <a:rPr lang="en-US" sz="2400" dirty="0" smtClean="0"/>
              <a:t>: 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/>
              <a:t>Dias / 3 </a:t>
            </a:r>
            <a:r>
              <a:rPr lang="en-US" sz="2400" dirty="0" err="1" smtClean="0"/>
              <a:t>años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488" t="23126"/>
          <a:stretch/>
        </p:blipFill>
        <p:spPr>
          <a:xfrm>
            <a:off x="4922788" y="812800"/>
            <a:ext cx="4292110" cy="28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err="1" smtClean="0"/>
              <a:t>Metamorfosis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7" y="835929"/>
            <a:ext cx="4748161" cy="5906432"/>
          </a:xfrm>
        </p:spPr>
        <p:txBody>
          <a:bodyPr>
            <a:norm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comenzada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tiroide</a:t>
            </a:r>
            <a:r>
              <a:rPr lang="en-US" dirty="0" smtClean="0"/>
              <a:t>: T3 y T4</a:t>
            </a:r>
          </a:p>
          <a:p>
            <a:r>
              <a:rPr lang="en-US" dirty="0" smtClean="0"/>
              <a:t>Larva </a:t>
            </a:r>
            <a:r>
              <a:rPr lang="en-US" dirty="0" err="1" smtClean="0"/>
              <a:t>responde</a:t>
            </a:r>
            <a:r>
              <a:rPr lang="en-US" dirty="0" smtClean="0"/>
              <a:t>: </a:t>
            </a:r>
            <a:r>
              <a:rPr lang="en-US" dirty="0" err="1" smtClean="0"/>
              <a:t>creciendo</a:t>
            </a:r>
            <a:r>
              <a:rPr lang="en-US" dirty="0" smtClean="0"/>
              <a:t>, </a:t>
            </a:r>
            <a:r>
              <a:rPr lang="en-US" dirty="0" err="1" smtClean="0"/>
              <a:t>muriendo</a:t>
            </a:r>
            <a:r>
              <a:rPr lang="en-US" dirty="0" smtClean="0"/>
              <a:t>, </a:t>
            </a:r>
            <a:r>
              <a:rPr lang="en-US" dirty="0" smtClean="0"/>
              <a:t>re-</a:t>
            </a:r>
            <a:r>
              <a:rPr lang="en-US" dirty="0" err="1" smtClean="0"/>
              <a:t>modelando</a:t>
            </a:r>
            <a:r>
              <a:rPr lang="en-US" dirty="0" smtClean="0"/>
              <a:t> </a:t>
            </a:r>
            <a:r>
              <a:rPr lang="en-US" dirty="0" smtClean="0"/>
              <a:t>y </a:t>
            </a:r>
            <a:r>
              <a:rPr lang="en-US" dirty="0" smtClean="0"/>
              <a:t>re-</a:t>
            </a:r>
            <a:r>
              <a:rPr lang="en-US" dirty="0" err="1" smtClean="0"/>
              <a:t>specificando</a:t>
            </a:r>
            <a:endParaRPr lang="en-US" dirty="0" smtClean="0"/>
          </a:p>
          <a:p>
            <a:r>
              <a:rPr lang="en-US" dirty="0" err="1" smtClean="0"/>
              <a:t>Crecimiento</a:t>
            </a:r>
            <a:endParaRPr lang="en-US" dirty="0" smtClean="0"/>
          </a:p>
          <a:p>
            <a:r>
              <a:rPr lang="en-US" dirty="0" err="1" smtClean="0"/>
              <a:t>Nuevas</a:t>
            </a:r>
            <a:r>
              <a:rPr lang="en-US" dirty="0" smtClean="0"/>
              <a:t> </a:t>
            </a:r>
            <a:r>
              <a:rPr lang="en-US" dirty="0" err="1" smtClean="0"/>
              <a:t>estructuras</a:t>
            </a:r>
            <a:endParaRPr lang="en-US" dirty="0" smtClean="0"/>
          </a:p>
          <a:p>
            <a:pPr lvl="1"/>
            <a:r>
              <a:rPr lang="en-US" dirty="0" err="1" smtClean="0"/>
              <a:t>Extremidades</a:t>
            </a:r>
            <a:endParaRPr lang="en-US" dirty="0" smtClean="0"/>
          </a:p>
          <a:p>
            <a:pPr lvl="1"/>
            <a:r>
              <a:rPr lang="en-US" dirty="0" err="1" smtClean="0"/>
              <a:t>P</a:t>
            </a:r>
            <a:r>
              <a:rPr lang="en-US" dirty="0" err="1" smtClean="0"/>
              <a:t>á</a:t>
            </a:r>
            <a:r>
              <a:rPr lang="en-US" dirty="0" err="1" smtClean="0"/>
              <a:t>rpados</a:t>
            </a:r>
            <a:r>
              <a:rPr lang="en-US" dirty="0" smtClean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membranas</a:t>
            </a:r>
            <a:endParaRPr lang="en-US" dirty="0" smtClean="0"/>
          </a:p>
          <a:p>
            <a:pPr lvl="1"/>
            <a:r>
              <a:rPr lang="en-US" dirty="0" smtClean="0"/>
              <a:t>Ojos </a:t>
            </a:r>
            <a:r>
              <a:rPr lang="en-US" dirty="0" err="1" smtClean="0"/>
              <a:t>laterales</a:t>
            </a:r>
            <a:r>
              <a:rPr lang="en-US" dirty="0" smtClean="0"/>
              <a:t> a </a:t>
            </a:r>
            <a:r>
              <a:rPr lang="en-US" dirty="0" err="1" smtClean="0"/>
              <a:t>frontales</a:t>
            </a:r>
            <a:endParaRPr lang="en-US" dirty="0" smtClean="0"/>
          </a:p>
          <a:p>
            <a:pPr lvl="2"/>
            <a:r>
              <a:rPr lang="en-US" dirty="0" err="1" smtClean="0"/>
              <a:t>Neuronas</a:t>
            </a:r>
            <a:r>
              <a:rPr lang="en-US" dirty="0" smtClean="0"/>
              <a:t> </a:t>
            </a:r>
            <a:r>
              <a:rPr lang="en-US" dirty="0" err="1" smtClean="0"/>
              <a:t>ipsilaterales</a:t>
            </a:r>
            <a:r>
              <a:rPr lang="en-US" dirty="0" smtClean="0"/>
              <a:t>  </a:t>
            </a:r>
          </a:p>
          <a:p>
            <a:pPr lvl="2"/>
            <a:r>
              <a:rPr lang="en-US" dirty="0" err="1" smtClean="0"/>
              <a:t>Visi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3D binocular</a:t>
            </a:r>
          </a:p>
          <a:p>
            <a:pPr lvl="1"/>
            <a:r>
              <a:rPr lang="en-US" dirty="0" err="1" smtClean="0"/>
              <a:t>Nuevas</a:t>
            </a:r>
            <a:r>
              <a:rPr lang="en-US" dirty="0" smtClean="0"/>
              <a:t> </a:t>
            </a:r>
            <a:r>
              <a:rPr lang="en-US" dirty="0" err="1" smtClean="0"/>
              <a:t>neuronas</a:t>
            </a:r>
            <a:r>
              <a:rPr lang="en-US" dirty="0" smtClean="0"/>
              <a:t> (</a:t>
            </a:r>
            <a:r>
              <a:rPr lang="en-US" dirty="0" err="1" smtClean="0"/>
              <a:t>cord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53" y="3082490"/>
            <a:ext cx="4572000" cy="368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351" y="812800"/>
            <a:ext cx="36322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Introducir</a:t>
            </a:r>
            <a:r>
              <a:rPr lang="en-US" dirty="0" smtClean="0"/>
              <a:t> al </a:t>
            </a:r>
            <a:r>
              <a:rPr lang="en-US" dirty="0" err="1" smtClean="0"/>
              <a:t>estudiante</a:t>
            </a:r>
            <a:r>
              <a:rPr lang="en-US" dirty="0" smtClean="0"/>
              <a:t> a los </a:t>
            </a:r>
            <a:r>
              <a:rPr lang="en-US" dirty="0" err="1" smtClean="0"/>
              <a:t>procesos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r>
              <a:rPr lang="en-US" dirty="0" err="1" smtClean="0"/>
              <a:t>utlizando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anfibios</a:t>
            </a:r>
            <a:endParaRPr lang="en-US" dirty="0" smtClean="0"/>
          </a:p>
          <a:p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distintos</a:t>
            </a:r>
            <a:r>
              <a:rPr lang="en-US" dirty="0" smtClean="0"/>
              <a:t> </a:t>
            </a:r>
            <a:r>
              <a:rPr lang="en-US" dirty="0" err="1" smtClean="0"/>
              <a:t>procesos</a:t>
            </a:r>
            <a:r>
              <a:rPr lang="en-US" dirty="0" smtClean="0"/>
              <a:t> y </a:t>
            </a:r>
            <a:r>
              <a:rPr lang="en-US" dirty="0" err="1" smtClean="0"/>
              <a:t>etapas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laminillas</a:t>
            </a:r>
            <a:r>
              <a:rPr lang="en-US" dirty="0" smtClean="0"/>
              <a:t> </a:t>
            </a:r>
            <a:r>
              <a:rPr lang="en-US" dirty="0" err="1" smtClean="0"/>
              <a:t>preservadas</a:t>
            </a:r>
            <a:endParaRPr lang="en-US" dirty="0" smtClean="0"/>
          </a:p>
          <a:p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aspectos</a:t>
            </a:r>
            <a:r>
              <a:rPr lang="en-US" dirty="0" smtClean="0"/>
              <a:t> </a:t>
            </a:r>
            <a:r>
              <a:rPr lang="en-US" dirty="0" err="1" smtClean="0"/>
              <a:t>distintivos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modelos</a:t>
            </a:r>
            <a:r>
              <a:rPr lang="en-US" dirty="0" smtClean="0"/>
              <a:t> </a:t>
            </a:r>
            <a:r>
              <a:rPr lang="en-US" dirty="0" err="1" smtClean="0"/>
              <a:t>biológicos</a:t>
            </a:r>
            <a:endParaRPr lang="en-US" dirty="0" smtClean="0"/>
          </a:p>
          <a:p>
            <a:r>
              <a:rPr lang="en-US" dirty="0" err="1" smtClean="0"/>
              <a:t>Introducción</a:t>
            </a:r>
            <a:r>
              <a:rPr lang="en-US" dirty="0" smtClean="0"/>
              <a:t> a la </a:t>
            </a:r>
            <a:r>
              <a:rPr lang="en-US" dirty="0" err="1" smtClean="0"/>
              <a:t>terminología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desarrollo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err="1" smtClean="0"/>
              <a:t>Metamorfosis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7" y="835929"/>
            <a:ext cx="4748161" cy="5906432"/>
          </a:xfrm>
        </p:spPr>
        <p:txBody>
          <a:bodyPr>
            <a:normAutofit/>
          </a:bodyPr>
          <a:lstStyle/>
          <a:p>
            <a:r>
              <a:rPr lang="en-US" dirty="0" err="1" smtClean="0"/>
              <a:t>Muerte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T3 - </a:t>
            </a:r>
            <a:r>
              <a:rPr lang="en-US" dirty="0" err="1" smtClean="0"/>
              <a:t>crecimiento</a:t>
            </a:r>
            <a:endParaRPr lang="en-US" dirty="0" smtClean="0"/>
          </a:p>
          <a:p>
            <a:r>
              <a:rPr lang="en-US" dirty="0" smtClean="0"/>
              <a:t>Cola en forma de </a:t>
            </a:r>
            <a:r>
              <a:rPr lang="en-US" dirty="0" err="1" smtClean="0"/>
              <a:t>paleta</a:t>
            </a:r>
            <a:r>
              <a:rPr lang="en-US" dirty="0" smtClean="0"/>
              <a:t> (</a:t>
            </a:r>
            <a:r>
              <a:rPr lang="en-US" dirty="0" err="1" smtClean="0"/>
              <a:t>m</a:t>
            </a:r>
            <a:r>
              <a:rPr lang="en-US" dirty="0" err="1" smtClean="0"/>
              <a:t>ú</a:t>
            </a:r>
            <a:r>
              <a:rPr lang="en-US" dirty="0" err="1" smtClean="0"/>
              <a:t>sculos</a:t>
            </a:r>
            <a:r>
              <a:rPr lang="en-US" dirty="0" smtClean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piel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Expresa</a:t>
            </a:r>
            <a:r>
              <a:rPr lang="en-US" dirty="0" smtClean="0"/>
              <a:t> receptor de T3</a:t>
            </a:r>
          </a:p>
          <a:p>
            <a:pPr lvl="1"/>
            <a:r>
              <a:rPr lang="en-US" dirty="0" err="1" smtClean="0"/>
              <a:t>Caspasa</a:t>
            </a:r>
            <a:r>
              <a:rPr lang="en-US" dirty="0" smtClean="0"/>
              <a:t> 9</a:t>
            </a:r>
          </a:p>
          <a:p>
            <a:pPr lvl="1"/>
            <a:r>
              <a:rPr lang="en-US" dirty="0" err="1" smtClean="0"/>
              <a:t>Apagar</a:t>
            </a:r>
            <a:r>
              <a:rPr lang="en-US" dirty="0" smtClean="0"/>
              <a:t> receptor de T3?</a:t>
            </a:r>
          </a:p>
          <a:p>
            <a:pPr lvl="1"/>
            <a:r>
              <a:rPr lang="en-US" dirty="0" err="1" smtClean="0"/>
              <a:t>Macr</a:t>
            </a:r>
            <a:r>
              <a:rPr lang="en-US" dirty="0" err="1" smtClean="0"/>
              <a:t>ó</a:t>
            </a:r>
            <a:r>
              <a:rPr lang="en-US" dirty="0" err="1" smtClean="0"/>
              <a:t>fagos</a:t>
            </a:r>
            <a:r>
              <a:rPr lang="en-US" dirty="0" smtClean="0"/>
              <a:t> </a:t>
            </a:r>
            <a:r>
              <a:rPr lang="en-US" dirty="0" smtClean="0"/>
              <a:t>al final</a:t>
            </a:r>
          </a:p>
          <a:p>
            <a:r>
              <a:rPr lang="en-US" dirty="0" err="1" smtClean="0"/>
              <a:t>Branquias</a:t>
            </a:r>
            <a:r>
              <a:rPr lang="en-US" dirty="0" smtClean="0"/>
              <a:t> </a:t>
            </a:r>
            <a:r>
              <a:rPr lang="en-US" dirty="0" err="1" smtClean="0"/>
              <a:t>respiratorias</a:t>
            </a:r>
            <a:endParaRPr lang="en-US" dirty="0" smtClean="0"/>
          </a:p>
          <a:p>
            <a:r>
              <a:rPr lang="en-US" dirty="0" smtClean="0"/>
              <a:t>RBC de la cola</a:t>
            </a:r>
          </a:p>
          <a:p>
            <a:pPr lvl="1"/>
            <a:r>
              <a:rPr lang="en-US" dirty="0" err="1" smtClean="0"/>
              <a:t>Hgb</a:t>
            </a:r>
            <a:r>
              <a:rPr lang="en-US" dirty="0" smtClean="0"/>
              <a:t> </a:t>
            </a:r>
            <a:r>
              <a:rPr lang="en-US" dirty="0" err="1" smtClean="0"/>
              <a:t>adulto</a:t>
            </a:r>
            <a:r>
              <a:rPr lang="en-US" dirty="0" smtClean="0"/>
              <a:t> </a:t>
            </a:r>
            <a:r>
              <a:rPr lang="en-US" dirty="0" err="1" smtClean="0"/>
              <a:t>sustituye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Macr</a:t>
            </a:r>
            <a:r>
              <a:rPr lang="en-US" dirty="0" err="1" smtClean="0"/>
              <a:t>ó</a:t>
            </a:r>
            <a:r>
              <a:rPr lang="en-US" dirty="0" err="1" smtClean="0"/>
              <a:t>fagos</a:t>
            </a:r>
            <a:r>
              <a:rPr lang="en-US" dirty="0" smtClean="0"/>
              <a:t> </a:t>
            </a:r>
            <a:r>
              <a:rPr lang="en-US" dirty="0" err="1" smtClean="0"/>
              <a:t>fagocitan</a:t>
            </a:r>
            <a:r>
              <a:rPr lang="en-US" dirty="0" smtClean="0"/>
              <a:t> los RBC del </a:t>
            </a:r>
            <a:r>
              <a:rPr lang="en-US" dirty="0" err="1" smtClean="0"/>
              <a:t>renacuajo</a:t>
            </a: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53" y="3082490"/>
            <a:ext cx="4572000" cy="368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901" y="854310"/>
            <a:ext cx="36322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err="1" smtClean="0"/>
              <a:t>Metamorfosis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7" y="835929"/>
            <a:ext cx="4949166" cy="5906432"/>
          </a:xfrm>
        </p:spPr>
        <p:txBody>
          <a:bodyPr>
            <a:normAutofit/>
          </a:bodyPr>
          <a:lstStyle/>
          <a:p>
            <a:r>
              <a:rPr lang="en-US" dirty="0" err="1" smtClean="0"/>
              <a:t>Remodelación</a:t>
            </a:r>
            <a:r>
              <a:rPr lang="mr-IN" dirty="0" smtClean="0"/>
              <a:t>–</a:t>
            </a:r>
            <a:r>
              <a:rPr lang="en-US" dirty="0" smtClean="0"/>
              <a:t> T3</a:t>
            </a:r>
          </a:p>
          <a:p>
            <a:r>
              <a:rPr lang="en-US" dirty="0" err="1" smtClean="0"/>
              <a:t>Intestino</a:t>
            </a:r>
            <a:r>
              <a:rPr lang="en-US" dirty="0" smtClean="0"/>
              <a:t> largo (</a:t>
            </a:r>
            <a:r>
              <a:rPr lang="en-US" dirty="0" err="1" smtClean="0"/>
              <a:t>vegetariano</a:t>
            </a:r>
            <a:r>
              <a:rPr lang="en-US" dirty="0" smtClean="0"/>
              <a:t>) se </a:t>
            </a:r>
            <a:r>
              <a:rPr lang="en-US" dirty="0" err="1" smtClean="0"/>
              <a:t>acorta</a:t>
            </a:r>
            <a:r>
              <a:rPr lang="en-US" dirty="0" smtClean="0"/>
              <a:t> (</a:t>
            </a:r>
            <a:r>
              <a:rPr lang="en-US" dirty="0" err="1" smtClean="0"/>
              <a:t>carnivoro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Deriva</a:t>
            </a:r>
            <a:r>
              <a:rPr lang="en-US" dirty="0" smtClean="0"/>
              <a:t> de </a:t>
            </a:r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err="1" smtClean="0"/>
              <a:t>larvales</a:t>
            </a:r>
            <a:endParaRPr lang="en-US" dirty="0" smtClean="0"/>
          </a:p>
          <a:p>
            <a:pPr lvl="1"/>
            <a:r>
              <a:rPr lang="en-US" dirty="0" err="1" smtClean="0"/>
              <a:t>Metaloproteasa</a:t>
            </a:r>
            <a:r>
              <a:rPr lang="en-US" dirty="0" smtClean="0"/>
              <a:t> </a:t>
            </a:r>
            <a:r>
              <a:rPr lang="en-US" dirty="0" err="1" smtClean="0"/>
              <a:t>digiere</a:t>
            </a:r>
            <a:r>
              <a:rPr lang="en-US" dirty="0" smtClean="0"/>
              <a:t> </a:t>
            </a:r>
            <a:r>
              <a:rPr lang="en-US" dirty="0" err="1" smtClean="0"/>
              <a:t>matriz</a:t>
            </a:r>
            <a:endParaRPr lang="en-US" dirty="0" smtClean="0"/>
          </a:p>
          <a:p>
            <a:pPr lvl="2"/>
            <a:r>
              <a:rPr lang="en-US" dirty="0" smtClean="0"/>
              <a:t>apoptosis</a:t>
            </a:r>
          </a:p>
          <a:p>
            <a:pPr lvl="1"/>
            <a:r>
              <a:rPr lang="en-US" dirty="0" err="1" smtClean="0"/>
              <a:t>Expresión</a:t>
            </a:r>
            <a:r>
              <a:rPr lang="en-US" dirty="0" smtClean="0"/>
              <a:t> </a:t>
            </a:r>
            <a:r>
              <a:rPr lang="en-US" i="1" dirty="0" smtClean="0"/>
              <a:t>de novo </a:t>
            </a:r>
            <a:r>
              <a:rPr lang="en-US" dirty="0" smtClean="0"/>
              <a:t>bmp4 y</a:t>
            </a:r>
          </a:p>
          <a:p>
            <a:pPr marL="349250" lvl="1" indent="0">
              <a:buNone/>
            </a:pPr>
            <a:r>
              <a:rPr lang="en-US" dirty="0" smtClean="0"/>
              <a:t>Sonic hedgehog</a:t>
            </a:r>
          </a:p>
          <a:p>
            <a:pPr lvl="1"/>
            <a:r>
              <a:rPr lang="en-US" dirty="0" smtClean="0"/>
              <a:t>De- </a:t>
            </a:r>
            <a:r>
              <a:rPr lang="en-US" dirty="0" smtClean="0"/>
              <a:t>y </a:t>
            </a:r>
            <a:r>
              <a:rPr lang="en-US" dirty="0" smtClean="0"/>
              <a:t>re-</a:t>
            </a:r>
            <a:r>
              <a:rPr lang="en-US" dirty="0" err="1" smtClean="0"/>
              <a:t>diferenciación</a:t>
            </a:r>
            <a:endParaRPr lang="en-US" dirty="0" smtClean="0"/>
          </a:p>
          <a:p>
            <a:r>
              <a:rPr lang="en-US" dirty="0" err="1" smtClean="0"/>
              <a:t>Cr</a:t>
            </a:r>
            <a:r>
              <a:rPr lang="en-US" dirty="0" err="1" smtClean="0"/>
              <a:t>á</a:t>
            </a:r>
            <a:r>
              <a:rPr lang="en-US" dirty="0" err="1" smtClean="0"/>
              <a:t>neo</a:t>
            </a:r>
            <a:r>
              <a:rPr lang="en-US" dirty="0" smtClean="0"/>
              <a:t>: </a:t>
            </a:r>
            <a:r>
              <a:rPr lang="en-US" dirty="0" err="1" smtClean="0"/>
              <a:t>cart</a:t>
            </a:r>
            <a:r>
              <a:rPr lang="en-US" dirty="0" err="1" smtClean="0"/>
              <a:t>í</a:t>
            </a:r>
            <a:r>
              <a:rPr lang="en-US" dirty="0" err="1" smtClean="0"/>
              <a:t>lago</a:t>
            </a:r>
            <a:r>
              <a:rPr lang="en-US" dirty="0" smtClean="0"/>
              <a:t>/</a:t>
            </a:r>
            <a:r>
              <a:rPr lang="en-US" dirty="0" err="1" smtClean="0"/>
              <a:t>hueso</a:t>
            </a:r>
            <a:endParaRPr lang="en-US" dirty="0"/>
          </a:p>
          <a:p>
            <a:pPr lvl="1"/>
            <a:r>
              <a:rPr lang="en-US" dirty="0" err="1" smtClean="0"/>
              <a:t>Cartilago</a:t>
            </a:r>
            <a:r>
              <a:rPr lang="en-US" dirty="0" smtClean="0"/>
              <a:t> de </a:t>
            </a:r>
            <a:r>
              <a:rPr lang="en-US" dirty="0" err="1" smtClean="0"/>
              <a:t>branquias</a:t>
            </a:r>
            <a:endParaRPr lang="en-US" dirty="0" smtClean="0"/>
          </a:p>
          <a:p>
            <a:pPr lvl="1"/>
            <a:r>
              <a:rPr lang="en-US" dirty="0" err="1" smtClean="0"/>
              <a:t>Cartilago</a:t>
            </a:r>
            <a:r>
              <a:rPr lang="en-US" dirty="0" smtClean="0"/>
              <a:t> de </a:t>
            </a:r>
            <a:r>
              <a:rPr lang="en-US" dirty="0" err="1" smtClean="0"/>
              <a:t>Meckels</a:t>
            </a:r>
            <a:endParaRPr lang="en-US" dirty="0" smtClean="0"/>
          </a:p>
          <a:p>
            <a:pPr lvl="1"/>
            <a:r>
              <a:rPr lang="en-US" dirty="0" err="1" smtClean="0"/>
              <a:t>Cartilago</a:t>
            </a:r>
            <a:r>
              <a:rPr lang="en-US" dirty="0" smtClean="0"/>
              <a:t> </a:t>
            </a:r>
            <a:r>
              <a:rPr lang="en-US" dirty="0" err="1" smtClean="0"/>
              <a:t>ceratohial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1" y="812800"/>
            <a:ext cx="4045772" cy="43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err="1" smtClean="0"/>
              <a:t>Metamorfosis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7" y="835929"/>
            <a:ext cx="4949166" cy="5906432"/>
          </a:xfrm>
        </p:spPr>
        <p:txBody>
          <a:bodyPr>
            <a:normAutofit/>
          </a:bodyPr>
          <a:lstStyle/>
          <a:p>
            <a:r>
              <a:rPr lang="en-US" dirty="0" smtClean="0"/>
              <a:t>Re-</a:t>
            </a:r>
            <a:r>
              <a:rPr lang="en-US" dirty="0" err="1" smtClean="0"/>
              <a:t>especificando</a:t>
            </a:r>
            <a:r>
              <a:rPr lang="mr-IN" dirty="0" smtClean="0"/>
              <a:t>–</a:t>
            </a:r>
            <a:r>
              <a:rPr lang="en-US" dirty="0" smtClean="0"/>
              <a:t> T3</a:t>
            </a:r>
          </a:p>
          <a:p>
            <a:r>
              <a:rPr lang="en-US" dirty="0" err="1" smtClean="0"/>
              <a:t>Transformaciones</a:t>
            </a:r>
            <a:r>
              <a:rPr lang="en-US" dirty="0" smtClean="0"/>
              <a:t> </a:t>
            </a:r>
            <a:r>
              <a:rPr lang="en-US" dirty="0" err="1" smtClean="0"/>
              <a:t>bioquímicas</a:t>
            </a:r>
            <a:endParaRPr lang="en-US" dirty="0" smtClean="0"/>
          </a:p>
          <a:p>
            <a:pPr lvl="1"/>
            <a:r>
              <a:rPr lang="en-US" dirty="0" err="1" smtClean="0"/>
              <a:t>Higado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De </a:t>
            </a:r>
            <a:r>
              <a:rPr lang="en-US" dirty="0" err="1" smtClean="0"/>
              <a:t>excreción</a:t>
            </a:r>
            <a:r>
              <a:rPr lang="en-US" dirty="0" smtClean="0"/>
              <a:t> de </a:t>
            </a:r>
            <a:r>
              <a:rPr lang="en-US" dirty="0" err="1" smtClean="0"/>
              <a:t>amonia</a:t>
            </a:r>
            <a:r>
              <a:rPr lang="en-US" dirty="0" smtClean="0"/>
              <a:t> a </a:t>
            </a:r>
            <a:r>
              <a:rPr lang="en-US" dirty="0" err="1" smtClean="0"/>
              <a:t>excreción</a:t>
            </a:r>
            <a:r>
              <a:rPr lang="en-US" dirty="0" smtClean="0"/>
              <a:t> de urea</a:t>
            </a:r>
          </a:p>
          <a:p>
            <a:pPr lvl="1"/>
            <a:r>
              <a:rPr lang="en-US" dirty="0" err="1" smtClean="0"/>
              <a:t>Economiza</a:t>
            </a:r>
            <a:r>
              <a:rPr lang="en-US" dirty="0" smtClean="0"/>
              <a:t> </a:t>
            </a:r>
            <a:r>
              <a:rPr lang="en-US" dirty="0" err="1" smtClean="0"/>
              <a:t>agua</a:t>
            </a:r>
            <a:endParaRPr lang="en-US" dirty="0" smtClean="0"/>
          </a:p>
          <a:p>
            <a:r>
              <a:rPr lang="en-US" dirty="0" smtClean="0"/>
              <a:t>RBC </a:t>
            </a:r>
          </a:p>
          <a:p>
            <a:r>
              <a:rPr lang="en-US" dirty="0" smtClean="0"/>
              <a:t>T3 induce </a:t>
            </a:r>
            <a:r>
              <a:rPr lang="en-US" dirty="0" err="1" smtClean="0"/>
              <a:t>muerte</a:t>
            </a:r>
            <a:r>
              <a:rPr lang="en-US" dirty="0" smtClean="0"/>
              <a:t> de RBC con </a:t>
            </a:r>
            <a:r>
              <a:rPr lang="en-US" dirty="0" err="1" smtClean="0"/>
              <a:t>Hgb</a:t>
            </a:r>
            <a:r>
              <a:rPr lang="en-US" dirty="0" smtClean="0"/>
              <a:t> larval</a:t>
            </a:r>
          </a:p>
          <a:p>
            <a:r>
              <a:rPr lang="en-US" dirty="0" smtClean="0"/>
              <a:t>Induce </a:t>
            </a:r>
            <a:r>
              <a:rPr lang="en-US" dirty="0" err="1" smtClean="0"/>
              <a:t>proliferación</a:t>
            </a:r>
            <a:r>
              <a:rPr lang="en-US" dirty="0" smtClean="0"/>
              <a:t> de RBC con </a:t>
            </a:r>
            <a:r>
              <a:rPr lang="en-US" dirty="0" err="1" smtClean="0"/>
              <a:t>Hgb</a:t>
            </a:r>
            <a:r>
              <a:rPr lang="en-US" dirty="0" smtClean="0"/>
              <a:t> </a:t>
            </a:r>
            <a:r>
              <a:rPr lang="en-US" dirty="0" err="1" smtClean="0"/>
              <a:t>adulta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406" y="835929"/>
            <a:ext cx="3825290" cy="2868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06" y="3884861"/>
            <a:ext cx="3797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17638"/>
          </a:xfrm>
        </p:spPr>
        <p:txBody>
          <a:bodyPr/>
          <a:lstStyle/>
          <a:p>
            <a:r>
              <a:rPr lang="en-US" dirty="0" err="1" smtClean="0"/>
              <a:t>Metamorfosis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3" y="725214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err="1" smtClean="0"/>
              <a:t>Gametogénesis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5" y="963923"/>
            <a:ext cx="8969375" cy="589407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De </a:t>
            </a:r>
            <a:r>
              <a:rPr lang="en-US" sz="2600" dirty="0" err="1" smtClean="0"/>
              <a:t>las</a:t>
            </a:r>
            <a:r>
              <a:rPr lang="en-US" sz="2600" dirty="0" smtClean="0"/>
              <a:t> </a:t>
            </a:r>
            <a:r>
              <a:rPr lang="en-US" sz="2600" dirty="0" err="1" smtClean="0"/>
              <a:t>primeras</a:t>
            </a:r>
            <a:r>
              <a:rPr lang="en-US" sz="2600" dirty="0" smtClean="0"/>
              <a:t> </a:t>
            </a:r>
            <a:r>
              <a:rPr lang="en-US" sz="2600" dirty="0" err="1" smtClean="0"/>
              <a:t>diferenciaciones</a:t>
            </a:r>
            <a:r>
              <a:rPr lang="en-US" sz="2600" dirty="0" smtClean="0"/>
              <a:t> en el </a:t>
            </a:r>
            <a:r>
              <a:rPr lang="en-US" sz="2600" dirty="0" err="1" smtClean="0"/>
              <a:t>desarrollo</a:t>
            </a:r>
            <a:endParaRPr lang="en-US" sz="2600" dirty="0" smtClean="0"/>
          </a:p>
          <a:p>
            <a:r>
              <a:rPr lang="en-US" sz="2600" dirty="0" err="1" smtClean="0"/>
              <a:t>Germinales</a:t>
            </a:r>
            <a:r>
              <a:rPr lang="en-US" sz="2600" dirty="0" smtClean="0"/>
              <a:t> vs </a:t>
            </a:r>
            <a:r>
              <a:rPr lang="en-US" sz="2600" dirty="0" err="1" smtClean="0"/>
              <a:t>somáticas</a:t>
            </a:r>
            <a:endParaRPr lang="en-US" sz="2600" dirty="0" smtClean="0"/>
          </a:p>
          <a:p>
            <a:r>
              <a:rPr lang="en-US" sz="2600" dirty="0" err="1"/>
              <a:t>G</a:t>
            </a:r>
            <a:r>
              <a:rPr lang="en-US" sz="2600" dirty="0" err="1" smtClean="0"/>
              <a:t>erminales</a:t>
            </a:r>
            <a:r>
              <a:rPr lang="en-US" sz="2600" dirty="0" smtClean="0"/>
              <a:t> </a:t>
            </a:r>
            <a:r>
              <a:rPr lang="en-US" sz="2600" dirty="0" err="1" smtClean="0"/>
              <a:t>migran</a:t>
            </a:r>
            <a:r>
              <a:rPr lang="en-US" sz="2600" dirty="0" smtClean="0"/>
              <a:t> a </a:t>
            </a:r>
            <a:r>
              <a:rPr lang="en-US" sz="2600" dirty="0" err="1" smtClean="0"/>
              <a:t>gónadas</a:t>
            </a:r>
            <a:r>
              <a:rPr lang="en-US" sz="2600" dirty="0" smtClean="0"/>
              <a:t> </a:t>
            </a:r>
            <a:r>
              <a:rPr lang="en-US" sz="2600" dirty="0" err="1" smtClean="0"/>
              <a:t>parar</a:t>
            </a:r>
            <a:r>
              <a:rPr lang="en-US" sz="2600" dirty="0" smtClean="0"/>
              <a:t> </a:t>
            </a:r>
            <a:r>
              <a:rPr lang="en-US" sz="2600" dirty="0" err="1" smtClean="0"/>
              <a:t>diferenciarse</a:t>
            </a:r>
            <a:r>
              <a:rPr lang="en-US" sz="2600" dirty="0" smtClean="0"/>
              <a:t> en </a:t>
            </a:r>
            <a:r>
              <a:rPr lang="en-US" sz="2600" dirty="0" err="1" smtClean="0"/>
              <a:t>gametos</a:t>
            </a:r>
            <a:endParaRPr lang="en-US" sz="2600" dirty="0" smtClean="0"/>
          </a:p>
          <a:p>
            <a:r>
              <a:rPr lang="en-US" sz="2600" dirty="0" err="1" smtClean="0"/>
              <a:t>Gametogénesis</a:t>
            </a:r>
            <a:r>
              <a:rPr lang="en-US" sz="2600" dirty="0" smtClean="0"/>
              <a:t> no se </a:t>
            </a:r>
            <a:r>
              <a:rPr lang="en-US" sz="2600" dirty="0" err="1" smtClean="0"/>
              <a:t>completa</a:t>
            </a:r>
            <a:r>
              <a:rPr lang="en-US" sz="2600" dirty="0" smtClean="0"/>
              <a:t> hasta </a:t>
            </a:r>
            <a:r>
              <a:rPr lang="en-US" sz="2600" dirty="0" err="1" smtClean="0"/>
              <a:t>alcanzar</a:t>
            </a:r>
            <a:r>
              <a:rPr lang="en-US" sz="2600" dirty="0" smtClean="0"/>
              <a:t> </a:t>
            </a:r>
            <a:r>
              <a:rPr lang="en-US" sz="2600" dirty="0" err="1" smtClean="0"/>
              <a:t>madurez</a:t>
            </a:r>
            <a:r>
              <a:rPr lang="en-US" sz="2600" dirty="0" smtClean="0"/>
              <a:t> </a:t>
            </a:r>
            <a:r>
              <a:rPr lang="en-US" sz="2600" dirty="0" err="1" smtClean="0"/>
              <a:t>física</a:t>
            </a:r>
            <a:endParaRPr lang="en-US" sz="2600" dirty="0" smtClean="0"/>
          </a:p>
          <a:p>
            <a:r>
              <a:rPr lang="en-US" sz="2600" b="1" dirty="0" smtClean="0"/>
              <a:t>Meiosis</a:t>
            </a:r>
          </a:p>
          <a:p>
            <a:pPr lvl="1"/>
            <a:r>
              <a:rPr lang="en-US" sz="2600" dirty="0" err="1" smtClean="0"/>
              <a:t>Cromosomas</a:t>
            </a:r>
            <a:r>
              <a:rPr lang="en-US" sz="2600" dirty="0" smtClean="0"/>
              <a:t> se </a:t>
            </a:r>
            <a:r>
              <a:rPr lang="en-US" sz="2600" dirty="0" err="1" smtClean="0"/>
              <a:t>replican</a:t>
            </a:r>
            <a:r>
              <a:rPr lang="en-US" sz="2600" dirty="0" smtClean="0"/>
              <a:t> antes de </a:t>
            </a:r>
            <a:r>
              <a:rPr lang="en-US" sz="2600" dirty="0" err="1" smtClean="0"/>
              <a:t>división</a:t>
            </a:r>
            <a:r>
              <a:rPr lang="en-US" sz="2600" dirty="0" smtClean="0"/>
              <a:t>, </a:t>
            </a:r>
            <a:r>
              <a:rPr lang="en-US" sz="2600" dirty="0" err="1" smtClean="0"/>
              <a:t>cada</a:t>
            </a:r>
            <a:r>
              <a:rPr lang="en-US" sz="2600" dirty="0" smtClean="0"/>
              <a:t> gen </a:t>
            </a:r>
            <a:r>
              <a:rPr lang="en-US" sz="2600" dirty="0" err="1" smtClean="0"/>
              <a:t>estará</a:t>
            </a:r>
            <a:r>
              <a:rPr lang="en-US" sz="2600" dirty="0" smtClean="0"/>
              <a:t> 4 </a:t>
            </a:r>
            <a:r>
              <a:rPr lang="en-US" sz="2600" dirty="0" err="1" smtClean="0"/>
              <a:t>veces</a:t>
            </a:r>
            <a:endParaRPr lang="en-US" sz="2600" dirty="0" smtClean="0"/>
          </a:p>
          <a:p>
            <a:pPr lvl="1"/>
            <a:r>
              <a:rPr lang="en-US" sz="2600" dirty="0" err="1" smtClean="0"/>
              <a:t>Cada</a:t>
            </a:r>
            <a:r>
              <a:rPr lang="en-US" sz="2600" dirty="0" smtClean="0"/>
              <a:t> </a:t>
            </a:r>
            <a:r>
              <a:rPr lang="en-US" sz="2600" dirty="0" err="1" smtClean="0"/>
              <a:t>cromátida</a:t>
            </a:r>
            <a:r>
              <a:rPr lang="en-US" sz="2600" dirty="0" smtClean="0"/>
              <a:t> se </a:t>
            </a:r>
            <a:r>
              <a:rPr lang="en-US" sz="2600" dirty="0" err="1" smtClean="0"/>
              <a:t>mantiene</a:t>
            </a:r>
            <a:r>
              <a:rPr lang="en-US" sz="2600" dirty="0" smtClean="0"/>
              <a:t> </a:t>
            </a:r>
            <a:r>
              <a:rPr lang="en-US" sz="2600" dirty="0" err="1" smtClean="0"/>
              <a:t>unida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dirty="0" err="1" smtClean="0"/>
              <a:t>centrómeros</a:t>
            </a:r>
            <a:endParaRPr lang="en-US" sz="2600" dirty="0" smtClean="0"/>
          </a:p>
          <a:p>
            <a:pPr lvl="1"/>
            <a:r>
              <a:rPr lang="en-US" sz="2600" dirty="0" smtClean="0"/>
              <a:t>Meiosis 1: </a:t>
            </a:r>
            <a:r>
              <a:rPr lang="en-US" sz="2600" dirty="0" err="1" smtClean="0"/>
              <a:t>separa</a:t>
            </a:r>
            <a:r>
              <a:rPr lang="en-US" sz="2600" dirty="0" smtClean="0"/>
              <a:t> los pares de </a:t>
            </a:r>
            <a:r>
              <a:rPr lang="en-US" sz="2600" dirty="0" err="1" smtClean="0"/>
              <a:t>cromátidas</a:t>
            </a:r>
            <a:endParaRPr lang="en-US" sz="2600" dirty="0" smtClean="0"/>
          </a:p>
          <a:p>
            <a:pPr lvl="1"/>
            <a:r>
              <a:rPr lang="en-US" sz="2600" dirty="0" smtClean="0"/>
              <a:t>Meiosis 2: </a:t>
            </a:r>
            <a:r>
              <a:rPr lang="en-US" sz="2600" dirty="0" err="1" smtClean="0"/>
              <a:t>separa</a:t>
            </a:r>
            <a:r>
              <a:rPr lang="en-US" sz="2600" dirty="0" smtClean="0"/>
              <a:t> </a:t>
            </a:r>
            <a:r>
              <a:rPr lang="en-US" sz="2600" dirty="0" err="1" smtClean="0"/>
              <a:t>centrómeros</a:t>
            </a:r>
            <a:r>
              <a:rPr lang="en-US" sz="2600" dirty="0" smtClean="0"/>
              <a:t>, </a:t>
            </a:r>
            <a:r>
              <a:rPr lang="en-US" sz="2600" dirty="0" err="1" smtClean="0"/>
              <a:t>cada</a:t>
            </a:r>
            <a:r>
              <a:rPr lang="en-US" sz="2600" dirty="0" smtClean="0"/>
              <a:t> </a:t>
            </a:r>
            <a:r>
              <a:rPr lang="en-US" sz="2600" dirty="0" err="1" smtClean="0"/>
              <a:t>cromátida</a:t>
            </a:r>
            <a:r>
              <a:rPr lang="en-US" sz="2600" dirty="0" smtClean="0"/>
              <a:t> se </a:t>
            </a:r>
            <a:r>
              <a:rPr lang="en-US" sz="2600" dirty="0" err="1" smtClean="0"/>
              <a:t>convierte</a:t>
            </a:r>
            <a:r>
              <a:rPr lang="en-US" sz="2600" dirty="0" smtClean="0"/>
              <a:t> en un </a:t>
            </a:r>
            <a:r>
              <a:rPr lang="en-US" sz="2600" dirty="0" err="1" smtClean="0"/>
              <a:t>cromosoma</a:t>
            </a:r>
            <a:endParaRPr lang="en-US" sz="2600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1" y="0"/>
            <a:ext cx="776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16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6136"/>
            <a:ext cx="8042276" cy="770248"/>
          </a:xfrm>
        </p:spPr>
        <p:txBody>
          <a:bodyPr/>
          <a:lstStyle/>
          <a:p>
            <a:r>
              <a:rPr lang="en-US" dirty="0" err="1" smtClean="0"/>
              <a:t>Ejercicio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" y="786384"/>
            <a:ext cx="8924543" cy="5157217"/>
          </a:xfrm>
        </p:spPr>
        <p:txBody>
          <a:bodyPr>
            <a:noAutofit/>
          </a:bodyPr>
          <a:lstStyle/>
          <a:p>
            <a:r>
              <a:rPr lang="en-US" sz="2200" dirty="0" smtClean="0"/>
              <a:t>1. </a:t>
            </a:r>
            <a:r>
              <a:rPr lang="en-US" sz="2200" dirty="0" err="1" smtClean="0"/>
              <a:t>Repase</a:t>
            </a:r>
            <a:r>
              <a:rPr lang="en-US" sz="2200" dirty="0" smtClean="0"/>
              <a:t> el </a:t>
            </a:r>
            <a:r>
              <a:rPr lang="en-US" sz="2200" dirty="0" err="1" smtClean="0"/>
              <a:t>desarrollo</a:t>
            </a:r>
            <a:r>
              <a:rPr lang="en-US" sz="2200" dirty="0" smtClean="0"/>
              <a:t> de </a:t>
            </a:r>
            <a:r>
              <a:rPr lang="en-US" sz="2200" dirty="0" err="1" smtClean="0"/>
              <a:t>anfibios</a:t>
            </a:r>
            <a:r>
              <a:rPr lang="en-US" sz="2200" dirty="0" smtClean="0"/>
              <a:t> </a:t>
            </a:r>
            <a:r>
              <a:rPr lang="en-US" sz="2200" dirty="0" err="1" smtClean="0"/>
              <a:t>utilizando</a:t>
            </a:r>
            <a:r>
              <a:rPr lang="en-US" sz="2200" dirty="0" smtClean="0"/>
              <a:t> </a:t>
            </a:r>
            <a:r>
              <a:rPr lang="en-US" sz="2200" dirty="0" err="1" smtClean="0"/>
              <a:t>modelos</a:t>
            </a:r>
            <a:r>
              <a:rPr lang="en-US" sz="2200" dirty="0" smtClean="0"/>
              <a:t> </a:t>
            </a:r>
            <a:r>
              <a:rPr lang="en-US" sz="2200" dirty="0" err="1" smtClean="0"/>
              <a:t>suministrados</a:t>
            </a:r>
            <a:r>
              <a:rPr lang="en-US" sz="2200" dirty="0" smtClean="0"/>
              <a:t>. </a:t>
            </a:r>
            <a:r>
              <a:rPr lang="en-US" sz="2200" dirty="0" err="1" smtClean="0"/>
              <a:t>Dibuje</a:t>
            </a:r>
            <a:r>
              <a:rPr lang="en-US" sz="2200" dirty="0" smtClean="0"/>
              <a:t>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una</a:t>
            </a:r>
            <a:r>
              <a:rPr lang="en-US" sz="2200" dirty="0" smtClean="0"/>
              <a:t> de </a:t>
            </a:r>
            <a:r>
              <a:rPr lang="en-US" sz="2200" dirty="0" err="1" smtClean="0"/>
              <a:t>las</a:t>
            </a:r>
            <a:r>
              <a:rPr lang="en-US" sz="2200" dirty="0" smtClean="0"/>
              <a:t> </a:t>
            </a:r>
            <a:r>
              <a:rPr lang="en-US" sz="2200" dirty="0" err="1" smtClean="0"/>
              <a:t>etapas</a:t>
            </a:r>
            <a:r>
              <a:rPr lang="en-US" sz="2200" dirty="0" smtClean="0"/>
              <a:t> </a:t>
            </a:r>
            <a:r>
              <a:rPr lang="en-US" sz="2200" dirty="0" err="1" smtClean="0"/>
              <a:t>ubicadas</a:t>
            </a:r>
            <a:r>
              <a:rPr lang="en-US" sz="2200" dirty="0" smtClean="0"/>
              <a:t> en el </a:t>
            </a:r>
            <a:r>
              <a:rPr lang="en-US" sz="2200" dirty="0" err="1" smtClean="0"/>
              <a:t>proceso</a:t>
            </a:r>
            <a:r>
              <a:rPr lang="en-US" sz="2200" dirty="0" smtClean="0"/>
              <a:t> </a:t>
            </a:r>
            <a:r>
              <a:rPr lang="en-US" sz="2200" dirty="0" err="1" smtClean="0"/>
              <a:t>correspondiente</a:t>
            </a:r>
            <a:r>
              <a:rPr lang="en-US" sz="2200" dirty="0" smtClean="0"/>
              <a:t>. </a:t>
            </a:r>
            <a:r>
              <a:rPr lang="en-US" sz="2200" dirty="0" err="1" smtClean="0"/>
              <a:t>Preste</a:t>
            </a:r>
            <a:r>
              <a:rPr lang="en-US" sz="2200" dirty="0" smtClean="0"/>
              <a:t> </a:t>
            </a:r>
            <a:r>
              <a:rPr lang="en-US" sz="2200" dirty="0" err="1" smtClean="0"/>
              <a:t>atención</a:t>
            </a:r>
            <a:r>
              <a:rPr lang="en-US" sz="2200" dirty="0" smtClean="0"/>
              <a:t> </a:t>
            </a:r>
            <a:r>
              <a:rPr lang="en-US" sz="2200" dirty="0" err="1"/>
              <a:t>r</a:t>
            </a:r>
            <a:r>
              <a:rPr lang="en-US" sz="2200" dirty="0" err="1" smtClean="0"/>
              <a:t>otule</a:t>
            </a:r>
            <a:r>
              <a:rPr lang="en-US" sz="2200" dirty="0" smtClean="0"/>
              <a:t> </a:t>
            </a:r>
            <a:r>
              <a:rPr lang="en-US" sz="2200" dirty="0" err="1" smtClean="0"/>
              <a:t>las</a:t>
            </a:r>
            <a:r>
              <a:rPr lang="en-US" sz="2200" dirty="0" smtClean="0"/>
              <a:t> </a:t>
            </a:r>
            <a:r>
              <a:rPr lang="en-US" sz="2200" dirty="0" err="1" smtClean="0"/>
              <a:t>características</a:t>
            </a:r>
            <a:r>
              <a:rPr lang="en-US" sz="2200" dirty="0" smtClean="0"/>
              <a:t> </a:t>
            </a:r>
            <a:r>
              <a:rPr lang="en-US" sz="2200" dirty="0" err="1" smtClean="0"/>
              <a:t>distintivas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una</a:t>
            </a:r>
            <a:r>
              <a:rPr lang="en-US" sz="2200" dirty="0" smtClean="0"/>
              <a:t> de </a:t>
            </a:r>
            <a:r>
              <a:rPr lang="en-US" sz="2200" dirty="0" err="1" smtClean="0"/>
              <a:t>estas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2. </a:t>
            </a:r>
            <a:r>
              <a:rPr lang="en-US" sz="2200" dirty="0" err="1" smtClean="0"/>
              <a:t>Repase</a:t>
            </a:r>
            <a:r>
              <a:rPr lang="en-US" sz="2200" dirty="0" smtClean="0"/>
              <a:t> el </a:t>
            </a:r>
            <a:r>
              <a:rPr lang="en-US" sz="2200" dirty="0" err="1" smtClean="0"/>
              <a:t>desarrollo</a:t>
            </a:r>
            <a:r>
              <a:rPr lang="en-US" sz="2200" dirty="0" smtClean="0"/>
              <a:t> en </a:t>
            </a:r>
            <a:r>
              <a:rPr lang="en-US" sz="2200" dirty="0" err="1" smtClean="0"/>
              <a:t>anfibios</a:t>
            </a:r>
            <a:r>
              <a:rPr lang="en-US" sz="2200" dirty="0" smtClean="0"/>
              <a:t> de </a:t>
            </a:r>
            <a:r>
              <a:rPr lang="en-US" sz="2200" dirty="0" err="1" smtClean="0"/>
              <a:t>acuerdo</a:t>
            </a:r>
            <a:r>
              <a:rPr lang="en-US" sz="2200" dirty="0" smtClean="0"/>
              <a:t> a </a:t>
            </a:r>
          </a:p>
          <a:p>
            <a:pPr lvl="1"/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fUpc93T12bk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IjyemX7C_8U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https://www.youtube.com/watch?v=</a:t>
            </a:r>
            <a:r>
              <a:rPr lang="en-US" dirty="0" smtClean="0">
                <a:hlinkClick r:id="rId4"/>
              </a:rPr>
              <a:t>YlUsUH9G1Mo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https://www.youtube.com/watch?v=D76B0K-</a:t>
            </a:r>
            <a:r>
              <a:rPr lang="en-US" dirty="0" smtClean="0">
                <a:hlinkClick r:id="rId5"/>
              </a:rPr>
              <a:t>D4rY</a:t>
            </a:r>
            <a:endParaRPr lang="en-US" dirty="0" smtClean="0"/>
          </a:p>
          <a:p>
            <a:r>
              <a:rPr lang="en-US" sz="2200" dirty="0" smtClean="0"/>
              <a:t>3. </a:t>
            </a:r>
            <a:r>
              <a:rPr lang="en-US" sz="2200" dirty="0" err="1" smtClean="0"/>
              <a:t>Repase</a:t>
            </a:r>
            <a:r>
              <a:rPr lang="en-US" sz="2200" dirty="0" smtClean="0"/>
              <a:t> los </a:t>
            </a:r>
            <a:r>
              <a:rPr lang="en-US" sz="2200" dirty="0" err="1" smtClean="0"/>
              <a:t>procesos</a:t>
            </a:r>
            <a:r>
              <a:rPr lang="en-US" sz="2200" dirty="0" smtClean="0"/>
              <a:t> del </a:t>
            </a:r>
            <a:r>
              <a:rPr lang="en-US" sz="2200" dirty="0" err="1" smtClean="0"/>
              <a:t>desarrollo</a:t>
            </a:r>
            <a:r>
              <a:rPr lang="en-US" sz="2200" dirty="0" smtClean="0"/>
              <a:t> en </a:t>
            </a:r>
            <a:r>
              <a:rPr lang="en-US" sz="2200" dirty="0" err="1" smtClean="0"/>
              <a:t>algunos</a:t>
            </a:r>
            <a:r>
              <a:rPr lang="en-US" sz="2200" dirty="0" smtClean="0"/>
              <a:t> </a:t>
            </a:r>
            <a:r>
              <a:rPr lang="en-US" sz="2200" dirty="0" err="1" smtClean="0"/>
              <a:t>otros</a:t>
            </a:r>
            <a:r>
              <a:rPr lang="en-US" sz="2200" dirty="0" smtClean="0"/>
              <a:t> </a:t>
            </a:r>
            <a:r>
              <a:rPr lang="en-US" sz="2200" dirty="0" err="1" smtClean="0"/>
              <a:t>organismos</a:t>
            </a:r>
            <a:r>
              <a:rPr lang="en-US" sz="2200" dirty="0" smtClean="0"/>
              <a:t> </a:t>
            </a:r>
            <a:r>
              <a:rPr lang="en-US" sz="2200" dirty="0" err="1" smtClean="0"/>
              <a:t>según</a:t>
            </a:r>
            <a:r>
              <a:rPr lang="en-US" sz="2200" dirty="0" smtClean="0"/>
              <a:t> </a:t>
            </a:r>
            <a:r>
              <a:rPr lang="en-US" sz="2200" dirty="0" err="1" smtClean="0"/>
              <a:t>las</a:t>
            </a:r>
            <a:r>
              <a:rPr lang="en-US" sz="2200" dirty="0" smtClean="0"/>
              <a:t> </a:t>
            </a:r>
            <a:r>
              <a:rPr lang="en-US" sz="2200" dirty="0" err="1" smtClean="0"/>
              <a:t>laminillas</a:t>
            </a:r>
            <a:r>
              <a:rPr lang="en-US" sz="2200" dirty="0" smtClean="0"/>
              <a:t> </a:t>
            </a:r>
            <a:r>
              <a:rPr lang="en-US" sz="2200" dirty="0" err="1" smtClean="0"/>
              <a:t>que</a:t>
            </a:r>
            <a:r>
              <a:rPr lang="en-US" sz="2200" dirty="0" smtClean="0"/>
              <a:t> se le </a:t>
            </a:r>
            <a:r>
              <a:rPr lang="en-US" sz="2200" dirty="0" err="1" smtClean="0"/>
              <a:t>suministren</a:t>
            </a:r>
            <a:r>
              <a:rPr lang="en-US" sz="2200" dirty="0" smtClean="0"/>
              <a:t>. </a:t>
            </a:r>
            <a:r>
              <a:rPr lang="en-US" sz="2200" dirty="0" err="1" smtClean="0"/>
              <a:t>Diagrame</a:t>
            </a:r>
            <a:r>
              <a:rPr lang="en-US" sz="2200" dirty="0" smtClean="0"/>
              <a:t> y </a:t>
            </a:r>
            <a:r>
              <a:rPr lang="en-US" sz="2200" dirty="0" err="1" smtClean="0"/>
              <a:t>rotule</a:t>
            </a:r>
            <a:r>
              <a:rPr lang="en-US" sz="2200" dirty="0" smtClean="0"/>
              <a:t>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una</a:t>
            </a:r>
            <a:r>
              <a:rPr lang="en-US" sz="2200" dirty="0" smtClean="0"/>
              <a:t> de </a:t>
            </a:r>
            <a:r>
              <a:rPr lang="en-US" sz="2200" dirty="0" err="1" smtClean="0"/>
              <a:t>ellas</a:t>
            </a:r>
            <a:r>
              <a:rPr lang="en-US" sz="2200" dirty="0" smtClean="0"/>
              <a:t> en </a:t>
            </a:r>
            <a:r>
              <a:rPr lang="en-US" sz="2200" dirty="0" err="1" smtClean="0"/>
              <a:t>su</a:t>
            </a:r>
            <a:r>
              <a:rPr lang="en-US" sz="2200" dirty="0" smtClean="0"/>
              <a:t> </a:t>
            </a:r>
            <a:r>
              <a:rPr lang="en-US" sz="2200" dirty="0" err="1" smtClean="0"/>
              <a:t>libreta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4. Prepare un </a:t>
            </a:r>
            <a:r>
              <a:rPr lang="en-US" sz="2200" dirty="0" err="1" smtClean="0"/>
              <a:t>Glosario</a:t>
            </a:r>
            <a:r>
              <a:rPr lang="en-US" sz="2200" dirty="0" smtClean="0"/>
              <a:t> con </a:t>
            </a:r>
            <a:r>
              <a:rPr lang="en-US" sz="2200" dirty="0" err="1" smtClean="0"/>
              <a:t>terminología</a:t>
            </a:r>
            <a:r>
              <a:rPr lang="en-US" sz="2200" dirty="0" smtClean="0"/>
              <a:t> </a:t>
            </a:r>
            <a:r>
              <a:rPr lang="en-US" sz="2200" dirty="0" err="1" smtClean="0"/>
              <a:t>que</a:t>
            </a:r>
            <a:r>
              <a:rPr lang="en-US" sz="2200" dirty="0" smtClean="0"/>
              <a:t> sea </a:t>
            </a:r>
            <a:r>
              <a:rPr lang="en-US" sz="2200" dirty="0" err="1" smtClean="0"/>
              <a:t>nueva</a:t>
            </a:r>
            <a:r>
              <a:rPr lang="en-US" sz="2200" dirty="0" smtClean="0"/>
              <a:t> </a:t>
            </a:r>
            <a:r>
              <a:rPr lang="en-US" sz="2200" dirty="0" err="1" smtClean="0"/>
              <a:t>para</a:t>
            </a:r>
            <a:r>
              <a:rPr lang="en-US" sz="2200" dirty="0" smtClean="0"/>
              <a:t> </a:t>
            </a:r>
            <a:r>
              <a:rPr lang="en-US" sz="2200" dirty="0" err="1" smtClean="0"/>
              <a:t>usted</a:t>
            </a:r>
            <a:r>
              <a:rPr lang="en-US" sz="2200" dirty="0" smtClean="0"/>
              <a:t>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552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6824"/>
          </a:xfrm>
        </p:spPr>
        <p:txBody>
          <a:bodyPr/>
          <a:lstStyle/>
          <a:p>
            <a:r>
              <a:rPr lang="en-US" dirty="0" err="1" smtClean="0"/>
              <a:t>Referencias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86" y="1051560"/>
            <a:ext cx="8513569" cy="5806440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/>
              <a:t>Leon W. </a:t>
            </a:r>
            <a:r>
              <a:rPr lang="en-US" sz="3500" dirty="0" smtClean="0"/>
              <a:t>Browder, Carol </a:t>
            </a:r>
            <a:r>
              <a:rPr lang="en-US" sz="3500" dirty="0"/>
              <a:t>A. </a:t>
            </a:r>
            <a:r>
              <a:rPr lang="en-US" sz="3500" dirty="0" err="1" smtClean="0"/>
              <a:t>Erickson,William</a:t>
            </a:r>
            <a:r>
              <a:rPr lang="en-US" sz="3500" dirty="0" smtClean="0"/>
              <a:t> </a:t>
            </a:r>
            <a:r>
              <a:rPr lang="en-US" sz="3500" dirty="0"/>
              <a:t>R. </a:t>
            </a:r>
            <a:r>
              <a:rPr lang="en-US" sz="3500" dirty="0" smtClean="0"/>
              <a:t>Jeffery. (1996) DEVELOPMENTAL </a:t>
            </a:r>
            <a:r>
              <a:rPr lang="en-US" sz="3500" dirty="0"/>
              <a:t>BIOLOGY, 3RD </a:t>
            </a:r>
            <a:r>
              <a:rPr lang="en-US" sz="3500" dirty="0" smtClean="0"/>
              <a:t>EDITION Saunders </a:t>
            </a:r>
            <a:r>
              <a:rPr lang="en-US" sz="3500" dirty="0"/>
              <a:t>College Publishing, </a:t>
            </a:r>
            <a:r>
              <a:rPr lang="en-US" sz="3500" dirty="0" smtClean="0"/>
              <a:t>Philadelphia ISBN </a:t>
            </a:r>
            <a:r>
              <a:rPr lang="en-US" sz="3500" dirty="0"/>
              <a:t>0-03-013514-1 </a:t>
            </a:r>
          </a:p>
          <a:p>
            <a:r>
              <a:rPr lang="en-US" sz="3500" dirty="0" smtClean="0"/>
              <a:t>Scott </a:t>
            </a:r>
            <a:r>
              <a:rPr lang="en-US" sz="3500" dirty="0"/>
              <a:t>F. </a:t>
            </a:r>
            <a:r>
              <a:rPr lang="en-US" sz="3500" dirty="0" smtClean="0"/>
              <a:t>Gilbert, Developmental  Biology  10</a:t>
            </a:r>
            <a:r>
              <a:rPr lang="en-US" sz="3500" baseline="30000" dirty="0" smtClean="0"/>
              <a:t>th</a:t>
            </a:r>
            <a:r>
              <a:rPr lang="en-US" sz="3500" dirty="0" smtClean="0"/>
              <a:t> Edition (2013) </a:t>
            </a:r>
            <a:r>
              <a:rPr lang="en-US" sz="3500" dirty="0"/>
              <a:t> </a:t>
            </a:r>
            <a:r>
              <a:rPr lang="en-US" sz="3500" dirty="0" err="1"/>
              <a:t>Sinauer</a:t>
            </a:r>
            <a:r>
              <a:rPr lang="en-US" sz="3500" dirty="0"/>
              <a:t> </a:t>
            </a:r>
            <a:r>
              <a:rPr lang="en-US" sz="3500" dirty="0" smtClean="0"/>
              <a:t>Associates</a:t>
            </a:r>
            <a:r>
              <a:rPr lang="en-US" sz="3500" dirty="0"/>
              <a:t> </a:t>
            </a:r>
            <a:r>
              <a:rPr lang="en-US" sz="3500" b="1" dirty="0" smtClean="0"/>
              <a:t>ISBN </a:t>
            </a:r>
            <a:r>
              <a:rPr lang="en-US" sz="3500" b="1" dirty="0"/>
              <a:t>13:</a:t>
            </a:r>
            <a:r>
              <a:rPr lang="en-US" sz="3500" dirty="0"/>
              <a:t> 9780878939787 (978-0-87893-978-7) </a:t>
            </a:r>
            <a:endParaRPr lang="en-US" sz="3500" dirty="0" smtClean="0"/>
          </a:p>
          <a:p>
            <a:pPr lvl="0"/>
            <a:r>
              <a:rPr lang="en-US" sz="3500" dirty="0"/>
              <a:t>C James-Zorn, VG </a:t>
            </a:r>
            <a:r>
              <a:rPr lang="en-US" sz="3500" dirty="0" err="1"/>
              <a:t>Ponferrada</a:t>
            </a:r>
            <a:r>
              <a:rPr lang="en-US" sz="3500" dirty="0"/>
              <a:t>, KA Burns, JD </a:t>
            </a:r>
            <a:r>
              <a:rPr lang="en-US" sz="3500" dirty="0" err="1"/>
              <a:t>Fortriede</a:t>
            </a:r>
            <a:r>
              <a:rPr lang="en-US" sz="3500" dirty="0"/>
              <a:t>, VS </a:t>
            </a:r>
            <a:r>
              <a:rPr lang="en-US" sz="3500" dirty="0" err="1"/>
              <a:t>Lotay</a:t>
            </a:r>
            <a:r>
              <a:rPr lang="en-US" sz="3500" dirty="0"/>
              <a:t>, Y Liu, JB </a:t>
            </a:r>
            <a:r>
              <a:rPr lang="en-US" sz="3500" dirty="0" err="1"/>
              <a:t>Karpinka</a:t>
            </a:r>
            <a:r>
              <a:rPr lang="en-US" sz="3500" dirty="0"/>
              <a:t>, K </a:t>
            </a:r>
            <a:r>
              <a:rPr lang="en-US" sz="3500" dirty="0" err="1"/>
              <a:t>Karimi</a:t>
            </a:r>
            <a:r>
              <a:rPr lang="en-US" sz="3500" dirty="0"/>
              <a:t>, AM Zorn, PD </a:t>
            </a:r>
            <a:r>
              <a:rPr lang="en-US" sz="3500" dirty="0" err="1"/>
              <a:t>Vize</a:t>
            </a:r>
            <a:r>
              <a:rPr lang="en-US" sz="3500" dirty="0"/>
              <a:t> (2015), </a:t>
            </a:r>
            <a:r>
              <a:rPr lang="en-US" sz="3500" dirty="0" err="1"/>
              <a:t>Xenbase</a:t>
            </a:r>
            <a:r>
              <a:rPr lang="en-US" sz="3500" dirty="0"/>
              <a:t>; core features, data acquisition and data processing, </a:t>
            </a:r>
            <a:r>
              <a:rPr lang="en-US" sz="3500" i="1" dirty="0"/>
              <a:t>genesis, The Journal of Genetics and Development</a:t>
            </a:r>
            <a:r>
              <a:rPr lang="en-US" sz="3500" dirty="0"/>
              <a:t>, 53:486-497. [</a:t>
            </a:r>
            <a:r>
              <a:rPr lang="en-US" sz="3500" u="sng" dirty="0">
                <a:hlinkClick r:id="rId2"/>
              </a:rPr>
              <a:t>Xenbase</a:t>
            </a:r>
            <a:r>
              <a:rPr lang="en-US" sz="3500" dirty="0"/>
              <a:t> / </a:t>
            </a:r>
            <a:r>
              <a:rPr lang="en-US" sz="3500" u="sng" dirty="0">
                <a:hlinkClick r:id="rId3"/>
              </a:rPr>
              <a:t>PubMed</a:t>
            </a:r>
            <a:r>
              <a:rPr lang="en-US" sz="3500" dirty="0"/>
              <a:t> / </a:t>
            </a:r>
            <a:r>
              <a:rPr lang="en-US" sz="3500" u="sng" dirty="0">
                <a:hlinkClick r:id="rId4"/>
              </a:rPr>
              <a:t>genesis</a:t>
            </a:r>
            <a:r>
              <a:rPr lang="en-US" sz="3500" dirty="0"/>
              <a:t> ]</a:t>
            </a:r>
          </a:p>
          <a:p>
            <a:pPr lvl="0"/>
            <a:r>
              <a:rPr lang="en-US" sz="3500" dirty="0"/>
              <a:t>JB </a:t>
            </a:r>
            <a:r>
              <a:rPr lang="en-US" sz="3500" dirty="0" err="1"/>
              <a:t>Karpinka</a:t>
            </a:r>
            <a:r>
              <a:rPr lang="en-US" sz="3500" dirty="0"/>
              <a:t>, JD </a:t>
            </a:r>
            <a:r>
              <a:rPr lang="en-US" sz="3500" dirty="0" err="1"/>
              <a:t>Fortriede</a:t>
            </a:r>
            <a:r>
              <a:rPr lang="en-US" sz="3500" dirty="0"/>
              <a:t>, KA Burns, C James-Zorn, VG </a:t>
            </a:r>
            <a:r>
              <a:rPr lang="en-US" sz="3500" dirty="0" err="1"/>
              <a:t>Ponferrada</a:t>
            </a:r>
            <a:r>
              <a:rPr lang="en-US" sz="3500" dirty="0"/>
              <a:t>, J Lee, K </a:t>
            </a:r>
            <a:r>
              <a:rPr lang="en-US" sz="3500" dirty="0" err="1"/>
              <a:t>Karimi</a:t>
            </a:r>
            <a:r>
              <a:rPr lang="en-US" sz="3500" dirty="0"/>
              <a:t>, AM Zorn, PD </a:t>
            </a:r>
            <a:r>
              <a:rPr lang="en-US" sz="3500" dirty="0" err="1"/>
              <a:t>Vize</a:t>
            </a:r>
            <a:r>
              <a:rPr lang="en-US" sz="3500" dirty="0"/>
              <a:t> (2015), </a:t>
            </a:r>
            <a:r>
              <a:rPr lang="en-US" sz="3500" dirty="0" err="1"/>
              <a:t>Xenbase</a:t>
            </a:r>
            <a:r>
              <a:rPr lang="en-US" sz="3500" dirty="0"/>
              <a:t>, the </a:t>
            </a:r>
            <a:r>
              <a:rPr lang="en-US" sz="3500" dirty="0" err="1"/>
              <a:t>Xenopus</a:t>
            </a:r>
            <a:r>
              <a:rPr lang="en-US" sz="3500" dirty="0"/>
              <a:t> model organism database; new virtualized system, data types and genomes, </a:t>
            </a:r>
            <a:r>
              <a:rPr lang="en-US" sz="3500" i="1" dirty="0"/>
              <a:t>Nucleic Acids Research</a:t>
            </a:r>
            <a:r>
              <a:rPr lang="en-US" sz="3500" dirty="0"/>
              <a:t>, 43(D1): D756-D763. [</a:t>
            </a:r>
            <a:r>
              <a:rPr lang="en-US" sz="3500" u="sng" dirty="0">
                <a:hlinkClick r:id="rId5"/>
              </a:rPr>
              <a:t>Xenbase</a:t>
            </a:r>
            <a:r>
              <a:rPr lang="en-US" sz="3500" dirty="0"/>
              <a:t> / </a:t>
            </a:r>
            <a:r>
              <a:rPr lang="en-US" sz="3500" u="sng" dirty="0">
                <a:hlinkClick r:id="rId6"/>
              </a:rPr>
              <a:t>PubMed</a:t>
            </a:r>
            <a:r>
              <a:rPr lang="en-US" sz="3500" dirty="0"/>
              <a:t> / </a:t>
            </a:r>
            <a:r>
              <a:rPr lang="en-US" sz="3500" u="sng" dirty="0">
                <a:hlinkClick r:id="rId7"/>
              </a:rPr>
              <a:t>NAR</a:t>
            </a:r>
            <a:r>
              <a:rPr lang="en-US" sz="3500" dirty="0"/>
              <a:t> 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52400"/>
            <a:ext cx="8042276" cy="860332"/>
          </a:xfrm>
        </p:spPr>
        <p:txBody>
          <a:bodyPr/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196430"/>
            <a:ext cx="8788400" cy="4597399"/>
          </a:xfrm>
        </p:spPr>
        <p:txBody>
          <a:bodyPr>
            <a:no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existe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idea </a:t>
            </a:r>
            <a:r>
              <a:rPr lang="en-US" dirty="0" err="1" smtClean="0"/>
              <a:t>generalizada</a:t>
            </a:r>
            <a:r>
              <a:rPr lang="en-US" dirty="0" smtClean="0"/>
              <a:t> del </a:t>
            </a:r>
            <a:r>
              <a:rPr lang="en-US" dirty="0" err="1" smtClean="0"/>
              <a:t>ciclo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 animal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mayoría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embriogénesis</a:t>
            </a:r>
            <a:r>
              <a:rPr lang="en-US" dirty="0" smtClean="0"/>
              <a:t> son </a:t>
            </a:r>
            <a:r>
              <a:rPr lang="en-US" dirty="0" err="1" smtClean="0"/>
              <a:t>variaciones</a:t>
            </a:r>
            <a:r>
              <a:rPr lang="en-US" dirty="0" smtClean="0"/>
              <a:t> de 6 </a:t>
            </a:r>
            <a:r>
              <a:rPr lang="en-US" dirty="0" err="1" smtClean="0"/>
              <a:t>procesos</a:t>
            </a:r>
            <a:r>
              <a:rPr lang="en-US" dirty="0"/>
              <a:t> </a:t>
            </a:r>
            <a:r>
              <a:rPr lang="en-US" dirty="0" err="1" smtClean="0"/>
              <a:t>básicos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Fecundación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</a:t>
            </a:r>
            <a:r>
              <a:rPr lang="en-US" dirty="0" err="1" smtClean="0"/>
              <a:t>Segmentación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</a:t>
            </a:r>
            <a:r>
              <a:rPr lang="en-US" dirty="0" err="1" smtClean="0"/>
              <a:t>Gastrulación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</a:t>
            </a:r>
            <a:r>
              <a:rPr lang="en-US" dirty="0" err="1" smtClean="0"/>
              <a:t>Organogénesis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Metamoforsis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</a:t>
            </a:r>
            <a:r>
              <a:rPr lang="en-US" dirty="0" err="1" smtClean="0"/>
              <a:t>Gametogénesis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Ciclos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dependen</a:t>
            </a:r>
            <a:r>
              <a:rPr lang="en-US" dirty="0" smtClean="0"/>
              <a:t> de</a:t>
            </a:r>
            <a:br>
              <a:rPr lang="en-US" dirty="0" smtClean="0"/>
            </a:br>
            <a:r>
              <a:rPr lang="en-US" dirty="0" err="1" smtClean="0"/>
              <a:t>factores</a:t>
            </a:r>
            <a:r>
              <a:rPr lang="en-US" dirty="0" smtClean="0"/>
              <a:t> </a:t>
            </a:r>
            <a:r>
              <a:rPr lang="en-US" dirty="0" err="1" smtClean="0"/>
              <a:t>ambientales</a:t>
            </a:r>
            <a:r>
              <a:rPr lang="en-US" dirty="0" smtClean="0"/>
              <a:t>: </a:t>
            </a:r>
            <a:r>
              <a:rPr lang="en-US" dirty="0"/>
              <a:t> </a:t>
            </a:r>
            <a:r>
              <a:rPr lang="en-US" dirty="0" smtClean="0"/>
              <a:t>                                  </a:t>
            </a:r>
            <a:r>
              <a:rPr lang="en-US" sz="1600" dirty="0" err="1" smtClean="0"/>
              <a:t>Rana</a:t>
            </a:r>
            <a:r>
              <a:rPr lang="en-US" sz="1600" dirty="0" smtClean="0"/>
              <a:t> </a:t>
            </a:r>
            <a:r>
              <a:rPr lang="en-US" sz="1600" dirty="0" err="1" smtClean="0"/>
              <a:t>pipiens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80358"/>
            <a:ext cx="6045200" cy="3408710"/>
          </a:xfrm>
          <a:prstGeom prst="rect">
            <a:avLst/>
          </a:prstGeom>
          <a:ln w="57150" cmpd="sng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77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sz="3600" dirty="0" err="1" smtClean="0"/>
              <a:t>Gametogénesis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9443" y="974834"/>
            <a:ext cx="4706335" cy="4621928"/>
          </a:xfrm>
        </p:spPr>
        <p:txBody>
          <a:bodyPr>
            <a:noAutofit/>
          </a:bodyPr>
          <a:lstStyle/>
          <a:p>
            <a:r>
              <a:rPr lang="en-US" dirty="0" err="1" smtClean="0"/>
              <a:t>Ciclos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 smtClean="0"/>
              <a:t>dependen</a:t>
            </a:r>
            <a:r>
              <a:rPr lang="en-US" dirty="0" smtClean="0"/>
              <a:t> de </a:t>
            </a:r>
            <a:r>
              <a:rPr lang="en-US" dirty="0" err="1" smtClean="0"/>
              <a:t>factores</a:t>
            </a:r>
            <a:r>
              <a:rPr lang="en-US" dirty="0" smtClean="0"/>
              <a:t> </a:t>
            </a:r>
            <a:r>
              <a:rPr lang="en-US" dirty="0" err="1"/>
              <a:t>ambientales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smtClean="0"/>
              <a:t>-	</a:t>
            </a:r>
            <a:r>
              <a:rPr lang="en-US" dirty="0" err="1" smtClean="0"/>
              <a:t>Estaciones</a:t>
            </a:r>
            <a:r>
              <a:rPr lang="en-US" dirty="0" smtClean="0"/>
              <a:t> fall/spring</a:t>
            </a:r>
            <a:br>
              <a:rPr lang="en-US" dirty="0" smtClean="0"/>
            </a:br>
            <a:r>
              <a:rPr lang="en-US" dirty="0" smtClean="0"/>
              <a:t>-     </a:t>
            </a:r>
            <a:r>
              <a:rPr lang="en-US" dirty="0" err="1" smtClean="0"/>
              <a:t>fotoperiodos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    </a:t>
            </a:r>
            <a:r>
              <a:rPr lang="en-US" dirty="0" err="1" smtClean="0"/>
              <a:t>temperaturas</a:t>
            </a:r>
            <a:endParaRPr lang="en-US" dirty="0" smtClean="0"/>
          </a:p>
          <a:p>
            <a:r>
              <a:rPr lang="en-US" dirty="0" err="1" smtClean="0"/>
              <a:t>Informan</a:t>
            </a:r>
            <a:r>
              <a:rPr lang="en-US" dirty="0" smtClean="0"/>
              <a:t> a la </a:t>
            </a:r>
            <a:r>
              <a:rPr lang="en-US" dirty="0" err="1" smtClean="0"/>
              <a:t>pituitaria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TSH/FSH/LH  </a:t>
            </a:r>
            <a:r>
              <a:rPr lang="en-US" dirty="0" err="1" smtClean="0">
                <a:sym typeface="Wingdings"/>
              </a:rPr>
              <a:t>Ovario</a:t>
            </a:r>
            <a:r>
              <a:rPr lang="en-US" dirty="0" smtClean="0">
                <a:sym typeface="Wingdings"/>
              </a:rPr>
              <a:t>    E2 </a:t>
            </a:r>
            <a:r>
              <a:rPr lang="en-US" dirty="0" err="1" smtClean="0">
                <a:sym typeface="Wingdings"/>
              </a:rPr>
              <a:t>hígadoVTG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Ovario</a:t>
            </a:r>
            <a:r>
              <a:rPr lang="en-US" dirty="0" smtClean="0">
                <a:sym typeface="Wingdings"/>
              </a:rPr>
              <a:t> (</a:t>
            </a:r>
            <a:r>
              <a:rPr lang="en-US" dirty="0" err="1" smtClean="0">
                <a:sym typeface="Wingdings"/>
              </a:rPr>
              <a:t>huevo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Polo vegetal</a:t>
            </a:r>
          </a:p>
          <a:p>
            <a:r>
              <a:rPr lang="en-US" dirty="0" smtClean="0">
                <a:sym typeface="Wingdings"/>
              </a:rPr>
              <a:t>Polo Animal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Rate de mitosis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3" y="1116728"/>
            <a:ext cx="4530943" cy="44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sz="3600" dirty="0" err="1" smtClean="0"/>
              <a:t>Gametogénesis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614" y="990600"/>
            <a:ext cx="5559226" cy="5715000"/>
          </a:xfrm>
        </p:spPr>
        <p:txBody>
          <a:bodyPr/>
          <a:lstStyle/>
          <a:p>
            <a:r>
              <a:rPr lang="en-US" dirty="0" err="1" smtClean="0">
                <a:sym typeface="Wingdings"/>
              </a:rPr>
              <a:t>Vitelo</a:t>
            </a:r>
            <a:r>
              <a:rPr lang="en-US" dirty="0" smtClean="0">
                <a:sym typeface="Wingdings"/>
              </a:rPr>
              <a:t> se divide de forma </a:t>
            </a:r>
            <a:r>
              <a:rPr lang="en-US" dirty="0" err="1" smtClean="0">
                <a:sym typeface="Wingdings"/>
              </a:rPr>
              <a:t>desigual</a:t>
            </a:r>
            <a:r>
              <a:rPr lang="en-US" dirty="0" smtClean="0">
                <a:sym typeface="Wingdings"/>
              </a:rPr>
              <a:t>:</a:t>
            </a:r>
          </a:p>
          <a:p>
            <a:pPr lvl="1"/>
            <a:r>
              <a:rPr lang="en-US" sz="2400" dirty="0" smtClean="0">
                <a:sym typeface="Wingdings"/>
              </a:rPr>
              <a:t>Polo o </a:t>
            </a:r>
            <a:r>
              <a:rPr lang="en-US" sz="2400" dirty="0" err="1" smtClean="0">
                <a:sym typeface="Wingdings"/>
              </a:rPr>
              <a:t>hemisferio</a:t>
            </a:r>
            <a:r>
              <a:rPr lang="en-US" sz="2400" dirty="0" smtClean="0">
                <a:sym typeface="Wingdings"/>
              </a:rPr>
              <a:t> vegetal (inferior, </a:t>
            </a:r>
            <a:r>
              <a:rPr lang="en-US" sz="2400" dirty="0" err="1" smtClean="0">
                <a:sym typeface="Wingdings"/>
              </a:rPr>
              <a:t>nutrientes</a:t>
            </a:r>
            <a:r>
              <a:rPr lang="en-US" sz="2400" dirty="0" smtClean="0">
                <a:sym typeface="Wingdings"/>
              </a:rPr>
              <a:t> para el </a:t>
            </a:r>
            <a:r>
              <a:rPr lang="en-US" sz="2400" dirty="0" err="1" smtClean="0">
                <a:sym typeface="Wingdings"/>
              </a:rPr>
              <a:t>embrión</a:t>
            </a:r>
            <a:r>
              <a:rPr lang="en-US" sz="2400" dirty="0" smtClean="0">
                <a:sym typeface="Wingdings"/>
              </a:rPr>
              <a:t>)</a:t>
            </a:r>
          </a:p>
          <a:p>
            <a:pPr lvl="1"/>
            <a:r>
              <a:rPr lang="en-US" sz="2400" dirty="0" smtClean="0">
                <a:sym typeface="Wingdings"/>
              </a:rPr>
              <a:t>Polo o </a:t>
            </a:r>
            <a:r>
              <a:rPr lang="en-US" sz="2400" dirty="0" err="1" smtClean="0">
                <a:sym typeface="Wingdings"/>
              </a:rPr>
              <a:t>hemisferio</a:t>
            </a:r>
            <a:r>
              <a:rPr lang="en-US" sz="2400" dirty="0" smtClean="0">
                <a:sym typeface="Wingdings"/>
              </a:rPr>
              <a:t> animal (superior)</a:t>
            </a:r>
          </a:p>
          <a:p>
            <a:pPr lvl="1"/>
            <a:r>
              <a:rPr lang="en-US" sz="2400" dirty="0" err="1" smtClean="0">
                <a:sym typeface="Wingdings"/>
              </a:rPr>
              <a:t>Espermatogenesis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también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es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afectada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por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estaciones</a:t>
            </a:r>
            <a:endParaRPr lang="en-US" sz="2400" dirty="0" smtClean="0">
              <a:sym typeface="Wingdings"/>
            </a:endParaRPr>
          </a:p>
          <a:p>
            <a:pPr lvl="2"/>
            <a:r>
              <a:rPr lang="en-US" sz="2400" dirty="0" smtClean="0">
                <a:sym typeface="Wingdings"/>
              </a:rPr>
              <a:t>Se </a:t>
            </a:r>
            <a:r>
              <a:rPr lang="en-US" sz="2400" dirty="0" err="1" smtClean="0">
                <a:sym typeface="Wingdings"/>
              </a:rPr>
              <a:t>producen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durante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verano</a:t>
            </a:r>
            <a:r>
              <a:rPr lang="en-US" sz="2400" dirty="0" smtClean="0">
                <a:sym typeface="Wingdings"/>
              </a:rPr>
              <a:t>, </a:t>
            </a:r>
          </a:p>
          <a:p>
            <a:pPr lvl="2"/>
            <a:r>
              <a:rPr lang="en-US" sz="2400" dirty="0" err="1">
                <a:sym typeface="Wingdings"/>
              </a:rPr>
              <a:t>I</a:t>
            </a:r>
            <a:r>
              <a:rPr lang="en-US" sz="2400" dirty="0" err="1" smtClean="0">
                <a:sym typeface="Wingdings"/>
              </a:rPr>
              <a:t>nvernar</a:t>
            </a:r>
            <a:r>
              <a:rPr lang="en-US" sz="2400" dirty="0" smtClean="0">
                <a:sym typeface="Wingdings"/>
              </a:rPr>
              <a:t> en </a:t>
            </a:r>
            <a:r>
              <a:rPr lang="en-US" sz="2400" dirty="0" err="1" smtClean="0">
                <a:sym typeface="Wingdings"/>
              </a:rPr>
              <a:t>oto</a:t>
            </a:r>
            <a:r>
              <a:rPr lang="en-US" sz="2400" dirty="0" err="1" smtClean="0">
                <a:sym typeface="Wingdings"/>
              </a:rPr>
              <a:t>ñ</a:t>
            </a:r>
            <a:r>
              <a:rPr lang="en-US" sz="2400" dirty="0" err="1" smtClean="0">
                <a:sym typeface="Wingdings"/>
              </a:rPr>
              <a:t>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e </a:t>
            </a:r>
            <a:r>
              <a:rPr lang="en-US" sz="2400" dirty="0" err="1" smtClean="0">
                <a:sym typeface="Wingdings"/>
              </a:rPr>
              <a:t>invierno</a:t>
            </a:r>
            <a:endParaRPr lang="en-US" sz="2400" dirty="0" smtClean="0">
              <a:sym typeface="Wingdings"/>
            </a:endParaRPr>
          </a:p>
          <a:p>
            <a:pPr lvl="2"/>
            <a:r>
              <a:rPr lang="en-US" sz="2400" dirty="0" err="1" smtClean="0">
                <a:sym typeface="Wingdings"/>
              </a:rPr>
              <a:t>Listo</a:t>
            </a:r>
            <a:r>
              <a:rPr lang="en-US" sz="2400" dirty="0" smtClean="0">
                <a:sym typeface="Wingdings"/>
              </a:rPr>
              <a:t> y </a:t>
            </a:r>
            <a:r>
              <a:rPr lang="en-US" sz="2400" dirty="0" err="1" smtClean="0">
                <a:sym typeface="Wingdings"/>
              </a:rPr>
              <a:t>preparado</a:t>
            </a:r>
            <a:r>
              <a:rPr lang="en-US" sz="2400" dirty="0" smtClean="0">
                <a:sym typeface="Wingdings"/>
              </a:rPr>
              <a:t> con </a:t>
            </a:r>
            <a:r>
              <a:rPr lang="en-US" sz="2400" dirty="0" err="1" smtClean="0">
                <a:sym typeface="Wingdings"/>
              </a:rPr>
              <a:t>todo</a:t>
            </a:r>
            <a:r>
              <a:rPr lang="en-US" sz="2400" dirty="0" smtClean="0">
                <a:sym typeface="Wingdings"/>
              </a:rPr>
              <a:t> lo </a:t>
            </a:r>
            <a:r>
              <a:rPr lang="en-US" sz="2400" dirty="0" err="1" smtClean="0">
                <a:sym typeface="Wingdings"/>
              </a:rPr>
              <a:t>que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necesita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para</a:t>
            </a:r>
            <a:r>
              <a:rPr lang="en-US" sz="2400" dirty="0" smtClean="0">
                <a:sym typeface="Wingdings"/>
              </a:rPr>
              <a:t> primavera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38" y="815356"/>
            <a:ext cx="3247784" cy="3231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90" y="4121978"/>
            <a:ext cx="1791575" cy="2676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74" y="838201"/>
            <a:ext cx="3414912" cy="3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3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54819"/>
          </a:xfrm>
        </p:spPr>
        <p:txBody>
          <a:bodyPr/>
          <a:lstStyle/>
          <a:p>
            <a:r>
              <a:rPr lang="en-US" dirty="0" err="1" smtClean="0"/>
              <a:t>Fecundación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t="24264" r="44948" b="50664"/>
          <a:stretch/>
        </p:blipFill>
        <p:spPr>
          <a:xfrm>
            <a:off x="4310982" y="1067080"/>
            <a:ext cx="4796478" cy="2768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20" y="925361"/>
            <a:ext cx="5124098" cy="5618437"/>
          </a:xfrm>
        </p:spPr>
        <p:txBody>
          <a:bodyPr>
            <a:normAutofit/>
          </a:bodyPr>
          <a:lstStyle/>
          <a:p>
            <a:r>
              <a:rPr lang="en-US" dirty="0" err="1" smtClean="0"/>
              <a:t>Fecundación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r>
              <a:rPr lang="en-US" dirty="0" smtClean="0"/>
              <a:t>: en la </a:t>
            </a:r>
            <a:r>
              <a:rPr lang="en-US" dirty="0" err="1" smtClean="0"/>
              <a:t>mayoría</a:t>
            </a:r>
            <a:r>
              <a:rPr lang="en-US" dirty="0" smtClean="0"/>
              <a:t> de los </a:t>
            </a:r>
            <a:r>
              <a:rPr lang="en-US" dirty="0" err="1" smtClean="0"/>
              <a:t>sapos</a:t>
            </a:r>
            <a:endParaRPr lang="en-US" dirty="0" smtClean="0"/>
          </a:p>
          <a:p>
            <a:r>
              <a:rPr lang="en-US" b="1" dirty="0" err="1" smtClean="0"/>
              <a:t>Amplexus</a:t>
            </a:r>
            <a:r>
              <a:rPr lang="en-US" dirty="0" smtClean="0"/>
              <a:t>: </a:t>
            </a:r>
            <a:r>
              <a:rPr lang="en-US" dirty="0" err="1" smtClean="0"/>
              <a:t>agarre</a:t>
            </a:r>
            <a:r>
              <a:rPr lang="en-US" dirty="0" smtClean="0"/>
              <a:t> y </a:t>
            </a:r>
            <a:r>
              <a:rPr lang="en-US" dirty="0" err="1" smtClean="0"/>
              <a:t>fecundación</a:t>
            </a:r>
            <a:r>
              <a:rPr lang="en-US" dirty="0" smtClean="0"/>
              <a:t>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</a:t>
            </a:r>
            <a:r>
              <a:rPr lang="en-US" dirty="0" err="1" smtClean="0"/>
              <a:t>ocurre</a:t>
            </a:r>
            <a:r>
              <a:rPr lang="en-US" dirty="0" smtClean="0"/>
              <a:t> </a:t>
            </a:r>
            <a:r>
              <a:rPr lang="en-US" dirty="0" smtClean="0"/>
              <a:t>al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los </a:t>
            </a:r>
            <a:br>
              <a:rPr lang="en-US" dirty="0" smtClean="0"/>
            </a:br>
            <a:r>
              <a:rPr lang="en-US" dirty="0" err="1" smtClean="0"/>
              <a:t>huevos</a:t>
            </a:r>
            <a:r>
              <a:rPr lang="en-US" dirty="0" smtClean="0"/>
              <a:t> son </a:t>
            </a:r>
            <a:r>
              <a:rPr lang="en-US" dirty="0" err="1" smtClean="0"/>
              <a:t>liberados</a:t>
            </a:r>
            <a:endParaRPr lang="en-US" dirty="0" smtClean="0"/>
          </a:p>
          <a:p>
            <a:r>
              <a:rPr lang="en-US" dirty="0" err="1"/>
              <a:t>L</a:t>
            </a:r>
            <a:r>
              <a:rPr lang="en-US" dirty="0" err="1" smtClean="0"/>
              <a:t>iberados</a:t>
            </a:r>
            <a:r>
              <a:rPr lang="en-US" dirty="0" smtClean="0"/>
              <a:t> en </a:t>
            </a:r>
            <a:r>
              <a:rPr lang="en-US" dirty="0" err="1" smtClean="0"/>
              <a:t>lagunas</a:t>
            </a:r>
            <a:r>
              <a:rPr lang="en-US" dirty="0" smtClean="0"/>
              <a:t> o </a:t>
            </a:r>
            <a:r>
              <a:rPr lang="en-US" dirty="0" err="1" smtClean="0"/>
              <a:t>estanques</a:t>
            </a:r>
            <a:r>
              <a:rPr lang="en-US" dirty="0" smtClean="0"/>
              <a:t>, </a:t>
            </a:r>
            <a:r>
              <a:rPr lang="en-US" dirty="0" err="1" smtClean="0"/>
              <a:t>envueltos</a:t>
            </a:r>
            <a:r>
              <a:rPr lang="en-US" dirty="0" smtClean="0"/>
              <a:t> en gel </a:t>
            </a:r>
            <a:r>
              <a:rPr lang="en-US" dirty="0" err="1" smtClean="0"/>
              <a:t>que</a:t>
            </a:r>
            <a:r>
              <a:rPr lang="en-US" dirty="0" smtClean="0"/>
              <a:t> los </a:t>
            </a:r>
            <a:r>
              <a:rPr lang="en-US" dirty="0" err="1" smtClean="0"/>
              <a:t>adhiere</a:t>
            </a:r>
            <a:r>
              <a:rPr lang="en-US" dirty="0" smtClean="0"/>
              <a:t> a </a:t>
            </a:r>
            <a:r>
              <a:rPr lang="en-US" dirty="0" err="1" smtClean="0"/>
              <a:t>vegetación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Flotando</a:t>
            </a:r>
            <a:endParaRPr lang="en-US" dirty="0" smtClean="0"/>
          </a:p>
          <a:p>
            <a:pPr lvl="1"/>
            <a:r>
              <a:rPr lang="en-US" dirty="0" err="1" smtClean="0"/>
              <a:t>Movido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corrientes</a:t>
            </a:r>
            <a:endParaRPr lang="en-US" dirty="0" smtClean="0"/>
          </a:p>
          <a:p>
            <a:pPr lvl="1"/>
            <a:r>
              <a:rPr lang="en-US" dirty="0" err="1" smtClean="0"/>
              <a:t>Afectado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climas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57073" t="24704" r="3403" b="50664"/>
          <a:stretch/>
        </p:blipFill>
        <p:spPr>
          <a:xfrm>
            <a:off x="5556670" y="3885559"/>
            <a:ext cx="3505028" cy="2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75293"/>
          </a:xfrm>
        </p:spPr>
        <p:txBody>
          <a:bodyPr/>
          <a:lstStyle/>
          <a:p>
            <a:r>
              <a:rPr lang="en-US" dirty="0" err="1" smtClean="0"/>
              <a:t>Fecundación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32" y="882869"/>
            <a:ext cx="5772699" cy="4343400"/>
          </a:xfrm>
        </p:spPr>
        <p:txBody>
          <a:bodyPr>
            <a:noAutofit/>
          </a:bodyPr>
          <a:lstStyle/>
          <a:p>
            <a:r>
              <a:rPr lang="en-US" dirty="0" err="1" smtClean="0"/>
              <a:t>Fecundación</a:t>
            </a:r>
            <a:r>
              <a:rPr lang="en-US" dirty="0" smtClean="0"/>
              <a:t>: </a:t>
            </a:r>
            <a:r>
              <a:rPr lang="en-US" dirty="0" err="1" smtClean="0"/>
              <a:t>fusión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sexuales</a:t>
            </a:r>
            <a:r>
              <a:rPr lang="en-US" dirty="0" smtClean="0"/>
              <a:t> </a:t>
            </a:r>
            <a:r>
              <a:rPr lang="en-US" dirty="0" err="1" smtClean="0"/>
              <a:t>maduras</a:t>
            </a:r>
            <a:r>
              <a:rPr lang="en-US" dirty="0" smtClean="0"/>
              <a:t> o </a:t>
            </a:r>
            <a:r>
              <a:rPr lang="en-US" dirty="0" err="1" smtClean="0"/>
              <a:t>gametos</a:t>
            </a:r>
            <a:endParaRPr lang="en-US" dirty="0" smtClean="0"/>
          </a:p>
          <a:p>
            <a:pPr marL="349250" lvl="1" indent="0">
              <a:buNone/>
            </a:pPr>
            <a:r>
              <a:rPr lang="en-US" sz="2400" dirty="0" smtClean="0"/>
              <a:t>1) </a:t>
            </a:r>
            <a:r>
              <a:rPr lang="en-US" sz="2400" dirty="0" err="1" smtClean="0"/>
              <a:t>Permite</a:t>
            </a:r>
            <a:r>
              <a:rPr lang="en-US" sz="2400" dirty="0" smtClean="0"/>
              <a:t> la </a:t>
            </a:r>
            <a:r>
              <a:rPr lang="en-US" sz="2400" dirty="0" err="1" smtClean="0"/>
              <a:t>unión</a:t>
            </a:r>
            <a:r>
              <a:rPr lang="en-US" sz="2400" dirty="0" smtClean="0"/>
              <a:t> de los </a:t>
            </a:r>
            <a:r>
              <a:rPr lang="en-US" sz="2400" dirty="0" err="1" smtClean="0"/>
              <a:t>pronucleos</a:t>
            </a:r>
            <a:r>
              <a:rPr lang="en-US" sz="2400" dirty="0" smtClean="0"/>
              <a:t> </a:t>
            </a:r>
            <a:r>
              <a:rPr lang="en-US" sz="2400" dirty="0" err="1" smtClean="0"/>
              <a:t>ny</a:t>
            </a:r>
            <a:r>
              <a:rPr lang="en-US" sz="2400" dirty="0" smtClean="0"/>
              <a:t> </a:t>
            </a:r>
            <a:r>
              <a:rPr lang="en-US" sz="2400" dirty="0" smtClean="0"/>
              <a:t>PLT la </a:t>
            </a:r>
            <a:r>
              <a:rPr lang="en-US" sz="2400" dirty="0" err="1" smtClean="0"/>
              <a:t>formación</a:t>
            </a:r>
            <a:r>
              <a:rPr lang="en-US" sz="2400" dirty="0" smtClean="0"/>
              <a:t> el </a:t>
            </a:r>
            <a:r>
              <a:rPr lang="en-US" sz="2400" dirty="0" err="1" smtClean="0"/>
              <a:t>cigoto</a:t>
            </a:r>
            <a:r>
              <a:rPr lang="en-US" sz="2400" dirty="0" smtClean="0"/>
              <a:t> </a:t>
            </a:r>
            <a:r>
              <a:rPr lang="en-US" sz="2400" dirty="0" smtClean="0"/>
              <a:t>2n</a:t>
            </a:r>
            <a:endParaRPr lang="en-US" sz="2400" dirty="0" smtClean="0"/>
          </a:p>
          <a:p>
            <a:r>
              <a:rPr lang="en-US" b="1" dirty="0" err="1" smtClean="0"/>
              <a:t>Activación</a:t>
            </a:r>
            <a:r>
              <a:rPr lang="en-US" dirty="0" smtClean="0"/>
              <a:t> del </a:t>
            </a:r>
            <a:r>
              <a:rPr lang="en-US" dirty="0" err="1" smtClean="0"/>
              <a:t>huevo</a:t>
            </a:r>
            <a:r>
              <a:rPr lang="en-US" dirty="0" smtClean="0"/>
              <a:t> para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comience</a:t>
            </a:r>
            <a:r>
              <a:rPr lang="en-US" dirty="0" smtClean="0"/>
              <a:t> el </a:t>
            </a:r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sz="2400" dirty="0" smtClean="0"/>
              <a:t>2) </a:t>
            </a:r>
            <a:r>
              <a:rPr lang="en-US" sz="2400" dirty="0" err="1" smtClean="0"/>
              <a:t>Movimientos</a:t>
            </a:r>
            <a:r>
              <a:rPr lang="en-US" sz="2400" dirty="0" smtClean="0"/>
              <a:t> </a:t>
            </a:r>
            <a:r>
              <a:rPr lang="en-US" sz="2400" dirty="0" err="1" smtClean="0"/>
              <a:t>citoplásmicos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b="1" dirty="0" err="1" smtClean="0"/>
              <a:t>relocalizan</a:t>
            </a:r>
            <a:r>
              <a:rPr lang="en-US" sz="2400" dirty="0" smtClean="0"/>
              <a:t> </a:t>
            </a:r>
            <a:r>
              <a:rPr lang="en-US" sz="2400" dirty="0" err="1" smtClean="0"/>
              <a:t>porciones</a:t>
            </a:r>
            <a:r>
              <a:rPr lang="en-US" sz="2400" dirty="0" smtClean="0"/>
              <a:t> del </a:t>
            </a:r>
            <a:r>
              <a:rPr lang="en-US" sz="2400" dirty="0" err="1" smtClean="0"/>
              <a:t>citoplasma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31" y="882869"/>
            <a:ext cx="3335124" cy="2822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30" y="3767082"/>
            <a:ext cx="3315711" cy="30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92099"/>
          </a:xfrm>
        </p:spPr>
        <p:txBody>
          <a:bodyPr/>
          <a:lstStyle/>
          <a:p>
            <a:r>
              <a:rPr lang="en-US" dirty="0" err="1" smtClean="0"/>
              <a:t>Fecundación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22" y="797974"/>
            <a:ext cx="4285285" cy="542694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Migración</a:t>
            </a:r>
            <a:r>
              <a:rPr lang="en-US" dirty="0" smtClean="0"/>
              <a:t> </a:t>
            </a:r>
            <a:r>
              <a:rPr lang="en-US" dirty="0" err="1" smtClean="0"/>
              <a:t>citoplásmica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la base: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determinarci</a:t>
            </a:r>
            <a:r>
              <a:rPr lang="en-US" dirty="0" err="1" smtClean="0"/>
              <a:t>ón</a:t>
            </a:r>
            <a:r>
              <a:rPr lang="en-US" dirty="0" smtClean="0"/>
              <a:t> de</a:t>
            </a:r>
            <a:r>
              <a:rPr lang="en-US" dirty="0" smtClean="0"/>
              <a:t> </a:t>
            </a:r>
            <a:r>
              <a:rPr lang="en-US" dirty="0" smtClean="0"/>
              <a:t>los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planos</a:t>
            </a:r>
            <a:r>
              <a:rPr lang="en-US" dirty="0" smtClean="0"/>
              <a:t> </a:t>
            </a:r>
            <a:r>
              <a:rPr lang="en-US" dirty="0" err="1" smtClean="0"/>
              <a:t>corporales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smtClean="0"/>
              <a:t>A/P -</a:t>
            </a:r>
          </a:p>
          <a:p>
            <a:pPr>
              <a:buFontTx/>
              <a:buChar char="-"/>
            </a:pPr>
            <a:r>
              <a:rPr lang="en-US" dirty="0" smtClean="0"/>
              <a:t>D/V -</a:t>
            </a:r>
          </a:p>
          <a:p>
            <a:pPr>
              <a:buFontTx/>
              <a:buChar char="-"/>
            </a:pPr>
            <a:r>
              <a:rPr lang="en-US" dirty="0" smtClean="0"/>
              <a:t>B/L -</a:t>
            </a:r>
          </a:p>
          <a:p>
            <a:pPr>
              <a:buFontTx/>
              <a:buChar char="-"/>
            </a:pPr>
            <a:r>
              <a:rPr lang="en-US" dirty="0" smtClean="0"/>
              <a:t>3) </a:t>
            </a:r>
            <a:r>
              <a:rPr lang="en-US" dirty="0" err="1"/>
              <a:t>A</a:t>
            </a:r>
            <a:r>
              <a:rPr lang="en-US" dirty="0" err="1" smtClean="0"/>
              <a:t>ctiva</a:t>
            </a:r>
            <a:r>
              <a:rPr lang="en-US" dirty="0" smtClean="0"/>
              <a:t> </a:t>
            </a:r>
            <a:r>
              <a:rPr lang="en-US" dirty="0" err="1" smtClean="0"/>
              <a:t>moléculas</a:t>
            </a:r>
            <a:r>
              <a:rPr lang="en-US" dirty="0" smtClean="0"/>
              <a:t> </a:t>
            </a:r>
            <a:r>
              <a:rPr lang="en-US" dirty="0" err="1" smtClean="0"/>
              <a:t>necesarias</a:t>
            </a:r>
            <a:r>
              <a:rPr lang="en-US" dirty="0" smtClean="0"/>
              <a:t> para </a:t>
            </a:r>
            <a:r>
              <a:rPr lang="en-US" dirty="0" err="1" smtClean="0"/>
              <a:t>comienzo</a:t>
            </a:r>
            <a:r>
              <a:rPr lang="en-US" dirty="0" smtClean="0"/>
              <a:t> de </a:t>
            </a:r>
            <a:r>
              <a:rPr lang="en-US" dirty="0" err="1" smtClean="0"/>
              <a:t>segmentación</a:t>
            </a:r>
            <a:r>
              <a:rPr lang="en-US" dirty="0" smtClean="0"/>
              <a:t> y posterior </a:t>
            </a:r>
            <a:r>
              <a:rPr lang="en-US" dirty="0" err="1" smtClean="0"/>
              <a:t>gastrulación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9275" y="6224921"/>
            <a:ext cx="56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>
                <a:hlinkClick r:id="rId2"/>
              </a:rPr>
              <a:t>https://www.youtube.com/watch?v=fUpc93T12bk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007" y="797974"/>
            <a:ext cx="4622993" cy="2143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68" y="2957653"/>
            <a:ext cx="3291771" cy="29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4512"/>
            <a:ext cx="8042276" cy="885652"/>
          </a:xfrm>
        </p:spPr>
        <p:txBody>
          <a:bodyPr/>
          <a:lstStyle/>
          <a:p>
            <a:r>
              <a:rPr lang="en-US" dirty="0" err="1" smtClean="0"/>
              <a:t>Segmentación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98" y="1048402"/>
            <a:ext cx="5142078" cy="5542343"/>
          </a:xfrm>
        </p:spPr>
        <p:txBody>
          <a:bodyPr>
            <a:normAutofit/>
          </a:bodyPr>
          <a:lstStyle/>
          <a:p>
            <a:r>
              <a:rPr lang="en-US" dirty="0" err="1" smtClean="0"/>
              <a:t>Divisiones</a:t>
            </a:r>
            <a:r>
              <a:rPr lang="en-US" dirty="0" smtClean="0"/>
              <a:t> </a:t>
            </a:r>
            <a:r>
              <a:rPr lang="en-US" dirty="0" err="1" smtClean="0"/>
              <a:t>mitóticas</a:t>
            </a:r>
            <a:r>
              <a:rPr lang="en-US" dirty="0" smtClean="0"/>
              <a:t> </a:t>
            </a:r>
            <a:r>
              <a:rPr lang="en-US" dirty="0" err="1" smtClean="0"/>
              <a:t>rápidas</a:t>
            </a:r>
            <a:endParaRPr lang="en-US" dirty="0"/>
          </a:p>
          <a:p>
            <a:r>
              <a:rPr lang="en-US" dirty="0" err="1"/>
              <a:t>S</a:t>
            </a:r>
            <a:r>
              <a:rPr lang="en-US" dirty="0" err="1" smtClean="0"/>
              <a:t>iguen</a:t>
            </a:r>
            <a:r>
              <a:rPr lang="en-US" dirty="0" smtClean="0"/>
              <a:t> </a:t>
            </a:r>
            <a:r>
              <a:rPr lang="en-US" dirty="0" err="1" smtClean="0"/>
              <a:t>inmeditamente</a:t>
            </a:r>
            <a:r>
              <a:rPr lang="en-US" dirty="0" smtClean="0"/>
              <a:t> a </a:t>
            </a:r>
            <a:r>
              <a:rPr lang="en-US" dirty="0" err="1" smtClean="0"/>
              <a:t>las</a:t>
            </a:r>
            <a:r>
              <a:rPr lang="en-US" dirty="0"/>
              <a:t> </a:t>
            </a:r>
            <a:r>
              <a:rPr lang="en-US" dirty="0" err="1" smtClean="0"/>
              <a:t>fecundación</a:t>
            </a:r>
            <a:endParaRPr lang="en-US" dirty="0" smtClean="0"/>
          </a:p>
          <a:p>
            <a:r>
              <a:rPr lang="en-US" dirty="0" err="1" smtClean="0"/>
              <a:t>Resultan</a:t>
            </a:r>
            <a:r>
              <a:rPr lang="en-US" dirty="0" smtClean="0"/>
              <a:t> en la </a:t>
            </a:r>
            <a:r>
              <a:rPr lang="en-US" dirty="0" err="1" smtClean="0"/>
              <a:t>división</a:t>
            </a:r>
            <a:r>
              <a:rPr lang="en-US" dirty="0" smtClean="0"/>
              <a:t> del </a:t>
            </a:r>
            <a:r>
              <a:rPr lang="en-US" dirty="0" err="1" smtClean="0"/>
              <a:t>citoplasma</a:t>
            </a:r>
            <a:r>
              <a:rPr lang="en-US" dirty="0" smtClean="0"/>
              <a:t> entre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pequeñas</a:t>
            </a:r>
            <a:r>
              <a:rPr lang="en-US" dirty="0" smtClean="0"/>
              <a:t> </a:t>
            </a:r>
            <a:r>
              <a:rPr lang="en-US" dirty="0" err="1" smtClean="0"/>
              <a:t>células</a:t>
            </a:r>
            <a:r>
              <a:rPr lang="en-US" dirty="0" smtClean="0"/>
              <a:t> o </a:t>
            </a:r>
            <a:r>
              <a:rPr lang="en-US" dirty="0" err="1" smtClean="0"/>
              <a:t>blastómeros</a:t>
            </a:r>
            <a:endParaRPr lang="en-US" dirty="0" smtClean="0"/>
          </a:p>
          <a:p>
            <a:r>
              <a:rPr lang="en-US" dirty="0" err="1" smtClean="0"/>
              <a:t>Blástula</a:t>
            </a:r>
            <a:r>
              <a:rPr lang="en-US" dirty="0" smtClean="0"/>
              <a:t>: </a:t>
            </a:r>
            <a:r>
              <a:rPr lang="en-US" dirty="0" err="1" smtClean="0"/>
              <a:t>esfera</a:t>
            </a:r>
            <a:r>
              <a:rPr lang="en-US" dirty="0" smtClean="0"/>
              <a:t> </a:t>
            </a:r>
            <a:r>
              <a:rPr lang="en-US" dirty="0" err="1" smtClean="0"/>
              <a:t>hueca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resulta</a:t>
            </a:r>
            <a:r>
              <a:rPr lang="en-US" dirty="0" smtClean="0"/>
              <a:t> de la </a:t>
            </a:r>
            <a:r>
              <a:rPr lang="en-US" dirty="0" err="1" smtClean="0"/>
              <a:t>segmentación</a:t>
            </a:r>
            <a:r>
              <a:rPr lang="en-US" dirty="0" smtClean="0"/>
              <a:t> </a:t>
            </a:r>
            <a:r>
              <a:rPr lang="en-US" dirty="0" err="1" smtClean="0"/>
              <a:t>temprana</a:t>
            </a:r>
            <a:r>
              <a:rPr lang="en-US" dirty="0" smtClean="0"/>
              <a:t> (~3hr</a:t>
            </a:r>
            <a:r>
              <a:rPr lang="en-US" dirty="0" smtClean="0"/>
              <a:t>)</a:t>
            </a:r>
          </a:p>
          <a:p>
            <a:r>
              <a:rPr lang="en-US" b="1" dirty="0" err="1" smtClean="0"/>
              <a:t>Blastocele</a:t>
            </a:r>
            <a:r>
              <a:rPr lang="en-US" dirty="0" smtClean="0"/>
              <a:t>:, </a:t>
            </a:r>
            <a:r>
              <a:rPr lang="en-US" dirty="0" err="1" smtClean="0"/>
              <a:t>provee</a:t>
            </a:r>
            <a:r>
              <a:rPr lang="en-US" dirty="0" smtClean="0"/>
              <a:t> </a:t>
            </a:r>
            <a:r>
              <a:rPr lang="en-US" dirty="0" err="1" smtClean="0"/>
              <a:t>espacio</a:t>
            </a:r>
            <a:r>
              <a:rPr lang="en-US" dirty="0" smtClean="0"/>
              <a:t> para </a:t>
            </a:r>
            <a:r>
              <a:rPr lang="en-US" dirty="0" err="1" smtClean="0"/>
              <a:t>movimientos</a:t>
            </a:r>
            <a:r>
              <a:rPr lang="en-US" dirty="0" smtClean="0"/>
              <a:t> </a:t>
            </a:r>
            <a:r>
              <a:rPr lang="en-US" dirty="0" err="1" smtClean="0"/>
              <a:t>celulares</a:t>
            </a:r>
            <a:r>
              <a:rPr lang="en-US" dirty="0" smtClean="0"/>
              <a:t> </a:t>
            </a:r>
            <a:r>
              <a:rPr lang="en-US" dirty="0" err="1" smtClean="0"/>
              <a:t>hacia</a:t>
            </a:r>
            <a:r>
              <a:rPr lang="en-US" dirty="0" smtClean="0"/>
              <a:t> el interior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76" y="941569"/>
            <a:ext cx="3698434" cy="2776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89" y="3802423"/>
            <a:ext cx="3756075" cy="28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901</TotalTime>
  <Words>1318</Words>
  <Application>Microsoft Macintosh PowerPoint</Application>
  <PresentationFormat>On-screen Show (4:3)</PresentationFormat>
  <Paragraphs>263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Mangal</vt:lpstr>
      <vt:lpstr>News Gothic MT</vt:lpstr>
      <vt:lpstr>Wingdings</vt:lpstr>
      <vt:lpstr>Wingdings 2</vt:lpstr>
      <vt:lpstr>Breeze</vt:lpstr>
      <vt:lpstr>Introducción al  Desarrollo de  Anfibios</vt:lpstr>
      <vt:lpstr>Objetivos</vt:lpstr>
      <vt:lpstr>Introducción</vt:lpstr>
      <vt:lpstr>Gametogénesis</vt:lpstr>
      <vt:lpstr>Gametogénesis</vt:lpstr>
      <vt:lpstr>Fecundación</vt:lpstr>
      <vt:lpstr>Fecundación</vt:lpstr>
      <vt:lpstr>Fecundación:</vt:lpstr>
      <vt:lpstr>Segmentación</vt:lpstr>
      <vt:lpstr>Segmentación</vt:lpstr>
      <vt:lpstr>Segmentación…</vt:lpstr>
      <vt:lpstr>Gastrulación</vt:lpstr>
      <vt:lpstr>Gastrulación</vt:lpstr>
      <vt:lpstr>Organogénesis</vt:lpstr>
      <vt:lpstr>Organogénesis</vt:lpstr>
      <vt:lpstr>Organogénesis</vt:lpstr>
      <vt:lpstr>PowerPoint Presentation</vt:lpstr>
      <vt:lpstr>Metamorfosis</vt:lpstr>
      <vt:lpstr>Metamorfosis</vt:lpstr>
      <vt:lpstr>Metamorfosis</vt:lpstr>
      <vt:lpstr>Metamorfosis</vt:lpstr>
      <vt:lpstr>Metamorfosis</vt:lpstr>
      <vt:lpstr>Metamorfosis</vt:lpstr>
      <vt:lpstr>Gametogénesis</vt:lpstr>
      <vt:lpstr>PowerPoint Presentation</vt:lpstr>
      <vt:lpstr>Ejercicio</vt:lpstr>
      <vt:lpstr>Referencias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al  Desarrollo de  Anfibios</dc:title>
  <dc:creator>José Carde</dc:creator>
  <cp:lastModifiedBy>Microsoft Office User</cp:lastModifiedBy>
  <cp:revision>72</cp:revision>
  <dcterms:created xsi:type="dcterms:W3CDTF">2014-01-30T01:47:18Z</dcterms:created>
  <dcterms:modified xsi:type="dcterms:W3CDTF">2019-02-03T02:47:31Z</dcterms:modified>
</cp:coreProperties>
</file>