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39"/>
  </p:notesMasterIdLst>
  <p:handoutMasterIdLst>
    <p:handoutMasterId r:id="rId40"/>
  </p:handoutMasterIdLst>
  <p:sldIdLst>
    <p:sldId id="273" r:id="rId10"/>
    <p:sldId id="727" r:id="rId11"/>
    <p:sldId id="728" r:id="rId12"/>
    <p:sldId id="729" r:id="rId13"/>
    <p:sldId id="730" r:id="rId14"/>
    <p:sldId id="732" r:id="rId15"/>
    <p:sldId id="735" r:id="rId16"/>
    <p:sldId id="736" r:id="rId17"/>
    <p:sldId id="737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62" r:id="rId36"/>
    <p:sldId id="757" r:id="rId37"/>
    <p:sldId id="75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0"/>
    <a:srgbClr val="214E91"/>
    <a:srgbClr val="085367"/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6357" autoAdjust="0"/>
  </p:normalViewPr>
  <p:slideViewPr>
    <p:cSldViewPr>
      <p:cViewPr varScale="1">
        <p:scale>
          <a:sx n="99" d="100"/>
          <a:sy n="99" d="100"/>
        </p:scale>
        <p:origin x="896" y="176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047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5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0280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1793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063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9471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310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1072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816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638800" y="381000"/>
            <a:ext cx="3276600" cy="563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McGraw-Hill Education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0"/>
            <a:ext cx="457200" cy="3657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3B531D6-C057-4D72-ACFC-846878A09338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4572000" cy="2590800"/>
          </a:xfrm>
        </p:spPr>
        <p:txBody>
          <a:bodyPr/>
          <a:lstStyle/>
          <a:p>
            <a:r>
              <a:rPr lang="en-US" sz="5000" b="1" spc="100" dirty="0">
                <a:solidFill>
                  <a:srgbClr val="21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&amp; Physiology</a:t>
            </a:r>
            <a:br>
              <a:rPr lang="en-US" sz="50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spc="1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INTEGRATIVE APPROACH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Edition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4572000" cy="1219200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Michael P. McKinley</a:t>
            </a: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Valerie Dean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O’Loughlin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Theresa Stouter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Bidle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</p:txBody>
      </p:sp>
      <p:pic>
        <p:nvPicPr>
          <p:cNvPr id="8" name="Picture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1" y="228599"/>
            <a:ext cx="4317359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5945555"/>
            <a:ext cx="7772400" cy="215444"/>
          </a:xfrm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000000"/>
                </a:solidFill>
              </a:rPr>
              <a:t>See separate PowerPoint slides for all figures and tables pre-inserted into PowerPoint without notes.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</p:spPr>
        <p:txBody>
          <a:bodyPr/>
          <a:lstStyle/>
          <a:p>
            <a:pPr lvl="0"/>
            <a:r>
              <a:rPr lang="en-US" dirty="0"/>
              <a:t>© 2019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4CDB0-4962-2742-8B33-C70EB753809E}"/>
              </a:ext>
            </a:extLst>
          </p:cNvPr>
          <p:cNvSpPr txBox="1"/>
          <p:nvPr/>
        </p:nvSpPr>
        <p:spPr>
          <a:xfrm>
            <a:off x="838200" y="3689067"/>
            <a:ext cx="3139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Sistema </a:t>
            </a:r>
            <a:r>
              <a:rPr lang="en-US" sz="3200" b="1" dirty="0" err="1">
                <a:solidFill>
                  <a:srgbClr val="002060"/>
                </a:solidFill>
              </a:rPr>
              <a:t>Nervioso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12.6 Plasma Membrane of Neurons </a:t>
            </a:r>
            <a:br>
              <a:rPr lang="en-US" dirty="0">
                <a:solidFill>
                  <a:srgbClr val="B60000"/>
                </a:solidFill>
              </a:rPr>
            </a:br>
            <a:r>
              <a:rPr lang="en-US" altLang="en-US" sz="3600" b="0" dirty="0">
                <a:solidFill>
                  <a:srgbClr val="B60000"/>
                </a:solidFill>
                <a:cs typeface="Times New Roman" pitchFamily="18" charset="0"/>
              </a:rPr>
              <a:t>Learning Objectives</a:t>
            </a:r>
            <a:endParaRPr lang="en-US" sz="15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/>
          <a:lstStyle/>
          <a:p>
            <a:pPr marL="640080" indent="-640080">
              <a:buFont typeface="+mj-lt"/>
              <a:buAutoNum type="arabicPeriod" startAt="20"/>
            </a:pPr>
            <a:r>
              <a:rPr lang="en-US" altLang="en-US" sz="2800" dirty="0">
                <a:cs typeface="Times New Roman" pitchFamily="18" charset="0"/>
              </a:rPr>
              <a:t>Distinguish between a pump and a channel, and describe the three specific states of a voltage-gated Na</a:t>
            </a:r>
            <a:r>
              <a:rPr lang="en-US" altLang="en-US" sz="2800" baseline="30000" dirty="0">
                <a:cs typeface="Times New Roman" pitchFamily="18" charset="0"/>
              </a:rPr>
              <a:t>+</a:t>
            </a:r>
            <a:r>
              <a:rPr lang="en-US" altLang="en-US" sz="2800" dirty="0">
                <a:cs typeface="Times New Roman" pitchFamily="18" charset="0"/>
              </a:rPr>
              <a:t> channel. </a:t>
            </a:r>
          </a:p>
          <a:p>
            <a:pPr marL="640080" indent="-640080">
              <a:buFont typeface="+mj-lt"/>
              <a:buAutoNum type="arabicPeriod" startAt="20"/>
            </a:pPr>
            <a:r>
              <a:rPr lang="en-US" altLang="en-US" sz="2800" dirty="0">
                <a:cs typeface="Times New Roman" pitchFamily="18" charset="0"/>
              </a:rPr>
              <a:t>List the channels and pumps that are located along the entire neuron, and identify the general function of each. </a:t>
            </a:r>
          </a:p>
          <a:p>
            <a:pPr marL="640080" indent="-640080">
              <a:buFont typeface="+mj-lt"/>
              <a:buAutoNum type="arabicPeriod" startAt="20"/>
            </a:pPr>
            <a:r>
              <a:rPr lang="en-US" altLang="en-US" sz="2800" dirty="0">
                <a:cs typeface="Times New Roman" pitchFamily="18" charset="0"/>
              </a:rPr>
              <a:t>Identify and describe the four functional neuron segments, including the distribution of channels and pumps in each.</a:t>
            </a:r>
          </a:p>
        </p:txBody>
      </p:sp>
    </p:spTree>
    <p:extLst>
      <p:ext uri="{BB962C8B-B14F-4D97-AF65-F5344CB8AC3E}">
        <p14:creationId xmlns:p14="http://schemas.microsoft.com/office/powerpoint/2010/main" val="223996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12.6a Types of Pumps and Channels</a:t>
            </a:r>
            <a:r>
              <a:rPr lang="en-US" sz="1500" dirty="0"/>
              <a:t> 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cs typeface="Times New Roman" pitchFamily="18" charset="0"/>
              </a:rPr>
              <a:t>Pumps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Membrane proteins that maintain a concentration gradient by moving substances against their concentration gradient 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Require cellular energy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Neurons have sodium-potassium pumps and calcium pumps in their membranes</a:t>
            </a:r>
          </a:p>
        </p:txBody>
      </p:sp>
    </p:spTree>
    <p:extLst>
      <p:ext uri="{BB962C8B-B14F-4D97-AF65-F5344CB8AC3E}">
        <p14:creationId xmlns:p14="http://schemas.microsoft.com/office/powerpoint/2010/main" val="44573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12.6a Types of Pumps and Channels</a:t>
            </a:r>
            <a:r>
              <a:rPr lang="en-US" sz="1500" dirty="0"/>
              <a:t>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000" b="1" dirty="0">
                <a:cs typeface="Times New Roman" pitchFamily="18" charset="0"/>
              </a:rPr>
              <a:t>Channels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>
                <a:cs typeface="Times New Roman" pitchFamily="18" charset="0"/>
              </a:rPr>
              <a:t>Protein pores in the membrane that allow ions to move down their concentration gradients (into or out of the cell)</a:t>
            </a:r>
          </a:p>
          <a:p>
            <a:pPr lvl="2">
              <a:spcBef>
                <a:spcPts val="600"/>
              </a:spcBef>
            </a:pPr>
            <a:r>
              <a:rPr lang="en-US" altLang="en-US" sz="2200" dirty="0">
                <a:cs typeface="Times New Roman" pitchFamily="18" charset="0"/>
              </a:rPr>
              <a:t>When open they allow a specific type of ion to diffuse</a:t>
            </a:r>
          </a:p>
          <a:p>
            <a:pPr lvl="1">
              <a:spcBef>
                <a:spcPts val="600"/>
              </a:spcBef>
            </a:pPr>
            <a:r>
              <a:rPr lang="en-US" altLang="en-US" sz="2600" b="1" dirty="0">
                <a:cs typeface="Times New Roman" pitchFamily="18" charset="0"/>
              </a:rPr>
              <a:t>Leak </a:t>
            </a:r>
            <a:r>
              <a:rPr lang="en-US" altLang="en-US" sz="2600" dirty="0">
                <a:cs typeface="Times New Roman" pitchFamily="18" charset="0"/>
              </a:rPr>
              <a:t>(</a:t>
            </a:r>
            <a:r>
              <a:rPr lang="en-US" altLang="en-US" sz="2600" dirty="0">
                <a:ea typeface="Arial Unicode MS" pitchFamily="34" charset="-128"/>
                <a:cs typeface="Arial Unicode MS" pitchFamily="34" charset="-128"/>
              </a:rPr>
              <a:t> </a:t>
            </a:r>
            <a:r>
              <a:rPr lang="en-US" altLang="en-US" sz="2600" i="1" dirty="0">
                <a:cs typeface="Times New Roman" pitchFamily="18" charset="0"/>
              </a:rPr>
              <a:t>passive</a:t>
            </a:r>
            <a:r>
              <a:rPr lang="en-US" altLang="en-US" sz="2600" dirty="0">
                <a:cs typeface="Times New Roman" pitchFamily="18" charset="0"/>
              </a:rPr>
              <a:t>) </a:t>
            </a:r>
            <a:r>
              <a:rPr lang="en-US" altLang="en-US" sz="2600" b="1" dirty="0">
                <a:cs typeface="Times New Roman" pitchFamily="18" charset="0"/>
              </a:rPr>
              <a:t>channels </a:t>
            </a:r>
            <a:r>
              <a:rPr lang="en-US" altLang="en-US" sz="2600" dirty="0">
                <a:cs typeface="Times New Roman" pitchFamily="18" charset="0"/>
              </a:rPr>
              <a:t>are always open for continuous diffusion</a:t>
            </a:r>
          </a:p>
          <a:p>
            <a:pPr lvl="1">
              <a:spcBef>
                <a:spcPts val="600"/>
              </a:spcBef>
            </a:pPr>
            <a:r>
              <a:rPr lang="en-US" altLang="en-US" sz="2600" b="1" dirty="0">
                <a:cs typeface="Times New Roman" pitchFamily="18" charset="0"/>
              </a:rPr>
              <a:t>Chemically gated channels </a:t>
            </a:r>
            <a:r>
              <a:rPr lang="en-US" altLang="en-US" sz="2600" dirty="0">
                <a:cs typeface="Times New Roman" pitchFamily="18" charset="0"/>
              </a:rPr>
              <a:t>are normally closed, but open when neurotransmitter binds</a:t>
            </a:r>
          </a:p>
          <a:p>
            <a:pPr lvl="1">
              <a:spcBef>
                <a:spcPts val="600"/>
              </a:spcBef>
            </a:pPr>
            <a:r>
              <a:rPr lang="en-US" altLang="en-US" sz="2600" b="1" dirty="0">
                <a:cs typeface="Times New Roman" pitchFamily="18" charset="0"/>
              </a:rPr>
              <a:t>Voltage-gated channels </a:t>
            </a:r>
            <a:r>
              <a:rPr lang="en-US" altLang="en-US" sz="2600" dirty="0">
                <a:cs typeface="Times New Roman" pitchFamily="18" charset="0"/>
              </a:rPr>
              <a:t>are normally closed, but open when membrane charge changes</a:t>
            </a:r>
          </a:p>
        </p:txBody>
      </p:sp>
    </p:spTree>
    <p:extLst>
      <p:ext uri="{BB962C8B-B14F-4D97-AF65-F5344CB8AC3E}">
        <p14:creationId xmlns:p14="http://schemas.microsoft.com/office/powerpoint/2010/main" val="393497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12.6a Types of Pumps and Channels</a:t>
            </a:r>
            <a:r>
              <a:rPr lang="en-US" sz="1500" dirty="0"/>
              <a:t> 3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3000" dirty="0">
                <a:cs typeface="Times New Roman" pitchFamily="18" charset="0"/>
              </a:rPr>
              <a:t>Three states of voltage-gated Na</a:t>
            </a:r>
            <a:r>
              <a:rPr lang="en-US" altLang="en-US" sz="3000" baseline="30000" dirty="0">
                <a:cs typeface="Times New Roman" pitchFamily="18" charset="0"/>
              </a:rPr>
              <a:t>+</a:t>
            </a:r>
            <a:r>
              <a:rPr lang="en-US" altLang="en-US" sz="3000" dirty="0">
                <a:cs typeface="Times New Roman" pitchFamily="18" charset="0"/>
              </a:rPr>
              <a:t> channels</a:t>
            </a:r>
            <a:endParaRPr lang="en-US" altLang="en-US" sz="3000" i="1" dirty="0">
              <a:cs typeface="Times New Roman" pitchFamily="18" charset="0"/>
            </a:endParaRPr>
          </a:p>
          <a:p>
            <a:pPr lvl="1" indent="-457200"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600" b="1" dirty="0">
                <a:cs typeface="Times New Roman" pitchFamily="18" charset="0"/>
              </a:rPr>
              <a:t>Resting state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2200" dirty="0">
                <a:cs typeface="Times New Roman" pitchFamily="18" charset="0"/>
              </a:rPr>
              <a:t>Activation gate closed; inactivation gate open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2200" dirty="0">
                <a:cs typeface="Times New Roman" pitchFamily="18" charset="0"/>
              </a:rPr>
              <a:t>Entry of Na</a:t>
            </a:r>
            <a:r>
              <a:rPr lang="en-US" altLang="en-US" sz="2200" baseline="30000" dirty="0">
                <a:cs typeface="Times New Roman" pitchFamily="18" charset="0"/>
              </a:rPr>
              <a:t>+</a:t>
            </a:r>
            <a:r>
              <a:rPr lang="en-US" altLang="en-US" sz="2200" dirty="0">
                <a:cs typeface="Times New Roman" pitchFamily="18" charset="0"/>
              </a:rPr>
              <a:t> prevented</a:t>
            </a:r>
          </a:p>
          <a:p>
            <a:pPr lvl="1" indent="-457200"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altLang="en-US" sz="2600" b="1" dirty="0">
                <a:cs typeface="Times New Roman" pitchFamily="18" charset="0"/>
              </a:rPr>
              <a:t>Activation state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2200" dirty="0">
                <a:cs typeface="Times New Roman" pitchFamily="18" charset="0"/>
              </a:rPr>
              <a:t>Activation gate open (due to voltage change); inactivation gate open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2200" dirty="0">
                <a:cs typeface="Times New Roman" pitchFamily="18" charset="0"/>
              </a:rPr>
              <a:t>Na</a:t>
            </a:r>
            <a:r>
              <a:rPr lang="en-US" altLang="en-US" sz="2200" baseline="30000" dirty="0">
                <a:cs typeface="Times New Roman" pitchFamily="18" charset="0"/>
              </a:rPr>
              <a:t>+</a:t>
            </a:r>
            <a:r>
              <a:rPr lang="en-US" altLang="en-US" sz="2200" dirty="0">
                <a:cs typeface="Times New Roman" pitchFamily="18" charset="0"/>
              </a:rPr>
              <a:t> moves through channel</a:t>
            </a:r>
          </a:p>
          <a:p>
            <a:pPr lvl="1" indent="-457200"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altLang="en-US" sz="2600" b="1" dirty="0">
                <a:cs typeface="Times New Roman" pitchFamily="18" charset="0"/>
              </a:rPr>
              <a:t>Inactivation state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2200" dirty="0">
                <a:cs typeface="Times New Roman" pitchFamily="18" charset="0"/>
              </a:rPr>
              <a:t>Activation gate open; inactivation gate closed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2200" dirty="0">
                <a:cs typeface="Times New Roman" pitchFamily="18" charset="0"/>
              </a:rPr>
              <a:t>Entry of Na</a:t>
            </a:r>
            <a:r>
              <a:rPr lang="en-US" altLang="en-US" sz="2200" baseline="30000" dirty="0">
                <a:cs typeface="Times New Roman" pitchFamily="18" charset="0"/>
              </a:rPr>
              <a:t>+</a:t>
            </a:r>
            <a:r>
              <a:rPr lang="en-US" altLang="en-US" sz="2200" dirty="0">
                <a:cs typeface="Times New Roman" pitchFamily="18" charset="0"/>
              </a:rPr>
              <a:t> prevented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en-US" sz="2200" dirty="0">
                <a:cs typeface="Times New Roman" pitchFamily="18" charset="0"/>
              </a:rPr>
              <a:t>This state lasts a short time—the channel quickly resets to resting state</a:t>
            </a:r>
          </a:p>
        </p:txBody>
      </p:sp>
    </p:spTree>
    <p:extLst>
      <p:ext uri="{BB962C8B-B14F-4D97-AF65-F5344CB8AC3E}">
        <p14:creationId xmlns:p14="http://schemas.microsoft.com/office/powerpoint/2010/main" val="8362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Voltage-Gated Sodium Channels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1064948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Because voltage-gated sodium channels have two gates, they can be in three states</a:t>
            </a:r>
          </a:p>
        </p:txBody>
      </p:sp>
      <p:pic>
        <p:nvPicPr>
          <p:cNvPr id="10" name="Picture 3" descr="Voltage-gated Na+ channels have activation and inactivation gates. The channel can exhibit three states: resting, activation, and inactivation.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80634"/>
            <a:ext cx="8229600" cy="34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457200" y="6172200"/>
            <a:ext cx="24384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12.11</a:t>
            </a:r>
          </a:p>
        </p:txBody>
      </p:sp>
    </p:spTree>
    <p:extLst>
      <p:ext uri="{BB962C8B-B14F-4D97-AF65-F5344CB8AC3E}">
        <p14:creationId xmlns:p14="http://schemas.microsoft.com/office/powerpoint/2010/main" val="241166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12.6a Types of Pumps and Channels</a:t>
            </a:r>
            <a:r>
              <a:rPr lang="en-US" sz="1500" dirty="0"/>
              <a:t> 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Modality gated channels</a:t>
            </a:r>
          </a:p>
          <a:p>
            <a:pPr lvl="1">
              <a:defRPr/>
            </a:pPr>
            <a:r>
              <a:rPr lang="en-US" altLang="en-US" dirty="0">
                <a:cs typeface="Times New Roman" pitchFamily="18" charset="0"/>
              </a:rPr>
              <a:t>Normally closed, but open in response to a stimulus other than a chemical or a voltage change</a:t>
            </a:r>
          </a:p>
          <a:p>
            <a:pPr lvl="1">
              <a:defRPr/>
            </a:pPr>
            <a:r>
              <a:rPr lang="en-US" altLang="en-US" dirty="0">
                <a:cs typeface="Times New Roman" pitchFamily="18" charset="0"/>
              </a:rPr>
              <a:t>Found in membranes of sensory neurons that respond to changes in their environment</a:t>
            </a:r>
          </a:p>
          <a:p>
            <a:pPr lvl="2">
              <a:defRPr/>
            </a:pPr>
            <a:r>
              <a:rPr lang="en-US" altLang="en-US" dirty="0">
                <a:cs typeface="Times New Roman" pitchFamily="18" charset="0"/>
              </a:rPr>
              <a:t>E.g., some receptor neurons of the skin have modality gated channels that open in response to mechanical pressure</a:t>
            </a:r>
          </a:p>
        </p:txBody>
      </p:sp>
    </p:spTree>
    <p:extLst>
      <p:ext uri="{BB962C8B-B14F-4D97-AF65-F5344CB8AC3E}">
        <p14:creationId xmlns:p14="http://schemas.microsoft.com/office/powerpoint/2010/main" val="169335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12.6b Distribution of Pumps</a:t>
            </a:r>
            <a:br>
              <a:rPr lang="en-US" dirty="0"/>
            </a:br>
            <a:r>
              <a:rPr lang="en-US" dirty="0"/>
              <a:t>and Channels</a:t>
            </a:r>
            <a:r>
              <a:rPr lang="en-US" sz="1500" dirty="0"/>
              <a:t> 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1828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cs typeface="Times New Roman" pitchFamily="18" charset="0"/>
              </a:rPr>
              <a:t>Entire plasma membrane of neuron: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Leak channels (e.g., K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leak channels)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Na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/K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pumps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Maintain resting membrane potential</a:t>
            </a:r>
          </a:p>
        </p:txBody>
      </p:sp>
      <p:pic>
        <p:nvPicPr>
          <p:cNvPr id="9" name="Picture 3" descr="Na+/K+ pumps, Na+ leak channels, and K+ leak channels are found throughout the entire plasma membrane of a neuron.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00" y="3303645"/>
            <a:ext cx="5181599" cy="32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457200" y="6172200"/>
            <a:ext cx="16764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12.12a</a:t>
            </a:r>
          </a:p>
        </p:txBody>
      </p:sp>
    </p:spTree>
    <p:extLst>
      <p:ext uri="{BB962C8B-B14F-4D97-AF65-F5344CB8AC3E}">
        <p14:creationId xmlns:p14="http://schemas.microsoft.com/office/powerpoint/2010/main" val="4691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12.6b Distribution of Pumps</a:t>
            </a:r>
            <a:br>
              <a:rPr lang="en-US" dirty="0"/>
            </a:br>
            <a:r>
              <a:rPr lang="en-US" dirty="0"/>
              <a:t>and Channels</a:t>
            </a:r>
            <a:r>
              <a:rPr lang="en-US" sz="1500" dirty="0"/>
              <a:t>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>
                <a:cs typeface="Times New Roman" pitchFamily="18" charset="0"/>
              </a:rPr>
              <a:t>Plasma membrane of functional segments in a neuron: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>
                <a:cs typeface="Times New Roman" pitchFamily="18" charset="0"/>
              </a:rPr>
              <a:t>Receptive segment </a:t>
            </a:r>
            <a:r>
              <a:rPr lang="en-US" altLang="en-US" dirty="0">
                <a:cs typeface="Times New Roman" pitchFamily="18" charset="0"/>
              </a:rPr>
              <a:t>(dendrite and cell body)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Chemically gated channels (e.g., chemically gated </a:t>
            </a:r>
            <a:r>
              <a:rPr lang="en-US" altLang="en-US" dirty="0" err="1">
                <a:cs typeface="Times New Roman" pitchFamily="18" charset="0"/>
              </a:rPr>
              <a:t>Cl</a:t>
            </a:r>
            <a:r>
              <a:rPr lang="en-US" altLang="en-US" baseline="30000" dirty="0">
                <a:cs typeface="Times New Roman" pitchFamily="18" charset="0"/>
              </a:rPr>
              <a:t>–</a:t>
            </a:r>
            <a:r>
              <a:rPr lang="en-US" altLang="en-US" dirty="0">
                <a:cs typeface="Times New Roman" pitchFamily="18" charset="0"/>
              </a:rPr>
              <a:t> channels)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>
                <a:cs typeface="Times New Roman" pitchFamily="18" charset="0"/>
              </a:rPr>
              <a:t>Initial segment </a:t>
            </a:r>
            <a:r>
              <a:rPr lang="en-US" altLang="en-US" dirty="0">
                <a:cs typeface="Times New Roman" pitchFamily="18" charset="0"/>
              </a:rPr>
              <a:t>(axon hillock)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Voltage-gated Na</a:t>
            </a:r>
            <a:r>
              <a:rPr lang="en-US" altLang="en-US" baseline="30000" dirty="0">
                <a:cs typeface="Times New Roman" pitchFamily="18" charset="0"/>
              </a:rPr>
              <a:t>+</a:t>
            </a:r>
            <a:r>
              <a:rPr lang="en-US" altLang="en-US" dirty="0">
                <a:cs typeface="Times New Roman" pitchFamily="18" charset="0"/>
              </a:rPr>
              <a:t> channels and voltage-gated K</a:t>
            </a:r>
            <a:r>
              <a:rPr lang="en-US" altLang="en-US" baseline="30000" dirty="0">
                <a:cs typeface="Times New Roman" pitchFamily="18" charset="0"/>
              </a:rPr>
              <a:t>+</a:t>
            </a:r>
            <a:r>
              <a:rPr lang="en-US" altLang="en-US" dirty="0">
                <a:cs typeface="Times New Roman" pitchFamily="18" charset="0"/>
              </a:rPr>
              <a:t> channels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>
                <a:cs typeface="Times New Roman" pitchFamily="18" charset="0"/>
              </a:rPr>
              <a:t>Conductive segment </a:t>
            </a:r>
            <a:r>
              <a:rPr lang="en-US" altLang="en-US" dirty="0">
                <a:cs typeface="Times New Roman" pitchFamily="18" charset="0"/>
              </a:rPr>
              <a:t>(axon and its branches)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Voltage-gated Na</a:t>
            </a:r>
            <a:r>
              <a:rPr lang="en-US" altLang="en-US" baseline="30000" dirty="0">
                <a:cs typeface="Times New Roman" pitchFamily="18" charset="0"/>
              </a:rPr>
              <a:t>+</a:t>
            </a:r>
            <a:r>
              <a:rPr lang="en-US" altLang="en-US" dirty="0">
                <a:cs typeface="Times New Roman" pitchFamily="18" charset="0"/>
              </a:rPr>
              <a:t> channels and voltage-gated K</a:t>
            </a:r>
            <a:r>
              <a:rPr lang="en-US" altLang="en-US" baseline="30000" dirty="0">
                <a:cs typeface="Times New Roman" pitchFamily="18" charset="0"/>
              </a:rPr>
              <a:t>+</a:t>
            </a:r>
            <a:r>
              <a:rPr lang="en-US" altLang="en-US" dirty="0">
                <a:cs typeface="Times New Roman" pitchFamily="18" charset="0"/>
              </a:rPr>
              <a:t> channels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err="1">
                <a:cs typeface="Times New Roman" pitchFamily="18" charset="0"/>
              </a:rPr>
              <a:t>Transmissive</a:t>
            </a:r>
            <a:r>
              <a:rPr lang="en-US" altLang="en-US" b="1" dirty="0">
                <a:cs typeface="Times New Roman" pitchFamily="18" charset="0"/>
              </a:rPr>
              <a:t> segment </a:t>
            </a:r>
            <a:r>
              <a:rPr lang="en-US" altLang="en-US" dirty="0">
                <a:cs typeface="Times New Roman" pitchFamily="18" charset="0"/>
              </a:rPr>
              <a:t>(synaptic knobs)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Voltage-gated Ca</a:t>
            </a:r>
            <a:r>
              <a:rPr lang="en-US" altLang="en-US" baseline="30000" dirty="0">
                <a:cs typeface="Times New Roman" pitchFamily="18" charset="0"/>
              </a:rPr>
              <a:t>2+</a:t>
            </a:r>
            <a:r>
              <a:rPr lang="en-US" altLang="en-US" dirty="0">
                <a:cs typeface="Times New Roman" pitchFamily="18" charset="0"/>
              </a:rPr>
              <a:t> channels and Ca</a:t>
            </a:r>
            <a:r>
              <a:rPr lang="en-US" altLang="en-US" baseline="30000" dirty="0">
                <a:cs typeface="Times New Roman" pitchFamily="18" charset="0"/>
              </a:rPr>
              <a:t>2+</a:t>
            </a:r>
            <a:r>
              <a:rPr lang="en-US" altLang="en-US" dirty="0">
                <a:cs typeface="Times New Roman" pitchFamily="18" charset="0"/>
              </a:rPr>
              <a:t> pumps</a:t>
            </a:r>
          </a:p>
        </p:txBody>
      </p:sp>
    </p:spTree>
    <p:extLst>
      <p:ext uri="{BB962C8B-B14F-4D97-AF65-F5344CB8AC3E}">
        <p14:creationId xmlns:p14="http://schemas.microsoft.com/office/powerpoint/2010/main" val="93211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Pumps and Channels</a:t>
            </a:r>
            <a:br>
              <a:rPr lang="en-US" dirty="0"/>
            </a:br>
            <a:r>
              <a:rPr lang="en-US" dirty="0"/>
              <a:t>in the Plasma Membrane of a Neuron</a:t>
            </a:r>
            <a:r>
              <a:rPr lang="en-US" sz="1500" dirty="0"/>
              <a:t> 1</a:t>
            </a:r>
          </a:p>
        </p:txBody>
      </p:sp>
      <p:pic>
        <p:nvPicPr>
          <p:cNvPr id="6" name="Picture 2" descr="The receptive segment contains chemically gated Na+ and K+ channels, and the initial and conductive segments have voltage-gated Na+ and K+ channels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8"/>
          <a:stretch/>
        </p:blipFill>
        <p:spPr bwMode="auto">
          <a:xfrm>
            <a:off x="1128585" y="1386255"/>
            <a:ext cx="6886831" cy="483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172200"/>
            <a:ext cx="18288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12.12(top)</a:t>
            </a:r>
          </a:p>
        </p:txBody>
      </p:sp>
    </p:spTree>
    <p:extLst>
      <p:ext uri="{BB962C8B-B14F-4D97-AF65-F5344CB8AC3E}">
        <p14:creationId xmlns:p14="http://schemas.microsoft.com/office/powerpoint/2010/main" val="214926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Pumps and Channels</a:t>
            </a:r>
            <a:br>
              <a:rPr lang="en-US" dirty="0"/>
            </a:br>
            <a:r>
              <a:rPr lang="en-US" dirty="0"/>
              <a:t>in the Plasma Membrane of a Neuron</a:t>
            </a:r>
            <a:r>
              <a:rPr lang="en-US" sz="1500" dirty="0"/>
              <a:t> 2</a:t>
            </a:r>
          </a:p>
        </p:txBody>
      </p:sp>
      <p:pic>
        <p:nvPicPr>
          <p:cNvPr id="8" name="Picture 2" descr="In addition to Na+/K+ pumps and leakage channels, the transmissive segment contains voltage-gated calcium channels and calcium pumps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3"/>
          <a:stretch/>
        </p:blipFill>
        <p:spPr bwMode="auto">
          <a:xfrm>
            <a:off x="972067" y="1371600"/>
            <a:ext cx="7199867" cy="475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04800" y="6172200"/>
            <a:ext cx="219456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12.12(bottom)</a:t>
            </a:r>
          </a:p>
        </p:txBody>
      </p:sp>
    </p:spTree>
    <p:extLst>
      <p:ext uri="{BB962C8B-B14F-4D97-AF65-F5344CB8AC3E}">
        <p14:creationId xmlns:p14="http://schemas.microsoft.com/office/powerpoint/2010/main" val="313259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12.4c </a:t>
            </a:r>
            <a:r>
              <a:rPr lang="en-US" dirty="0" err="1"/>
              <a:t>Mielinización</a:t>
            </a:r>
            <a:r>
              <a:rPr lang="en-US" dirty="0"/>
              <a:t> 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b="1" dirty="0" err="1">
                <a:cs typeface="Times New Roman" pitchFamily="18" charset="0"/>
              </a:rPr>
              <a:t>Mielinización</a:t>
            </a:r>
            <a:r>
              <a:rPr lang="en-US" altLang="en-US" sz="2800" b="1" dirty="0">
                <a:cs typeface="Times New Roman" pitchFamily="18" charset="0"/>
              </a:rPr>
              <a:t>: </a:t>
            </a:r>
            <a:r>
              <a:rPr lang="en-US" altLang="en-US" sz="2800" b="1" dirty="0" err="1">
                <a:cs typeface="Times New Roman" pitchFamily="18" charset="0"/>
              </a:rPr>
              <a:t>proceso</a:t>
            </a:r>
            <a:r>
              <a:rPr lang="en-US" altLang="en-US" sz="2800" b="1" dirty="0">
                <a:cs typeface="Times New Roman" pitchFamily="18" charset="0"/>
              </a:rPr>
              <a:t> por el </a:t>
            </a:r>
            <a:r>
              <a:rPr lang="en-US" altLang="en-US" sz="2800" b="1" dirty="0" err="1">
                <a:cs typeface="Times New Roman" pitchFamily="18" charset="0"/>
              </a:rPr>
              <a:t>cual</a:t>
            </a:r>
            <a:r>
              <a:rPr lang="en-US" altLang="en-US" sz="2800" b="1" dirty="0">
                <a:cs typeface="Times New Roman" pitchFamily="18" charset="0"/>
              </a:rPr>
              <a:t> se </a:t>
            </a:r>
            <a:r>
              <a:rPr lang="en-US" altLang="en-US" sz="2800" b="1" dirty="0" err="1">
                <a:cs typeface="Times New Roman" pitchFamily="18" charset="0"/>
              </a:rPr>
              <a:t>envuelve</a:t>
            </a:r>
            <a:r>
              <a:rPr lang="en-US" altLang="en-US" sz="2800" b="1" dirty="0">
                <a:cs typeface="Times New Roman" pitchFamily="18" charset="0"/>
              </a:rPr>
              <a:t> el axon con </a:t>
            </a:r>
            <a:r>
              <a:rPr lang="en-US" altLang="en-US" sz="2800" b="1" dirty="0" err="1">
                <a:cs typeface="Times New Roman" pitchFamily="18" charset="0"/>
              </a:rPr>
              <a:t>capas</a:t>
            </a:r>
            <a:r>
              <a:rPr lang="en-US" altLang="en-US" sz="2800" b="1" dirty="0">
                <a:cs typeface="Times New Roman" pitchFamily="18" charset="0"/>
              </a:rPr>
              <a:t> de </a:t>
            </a:r>
            <a:r>
              <a:rPr lang="en-US" altLang="en-US" sz="2800" b="1" dirty="0" err="1">
                <a:cs typeface="Times New Roman" pitchFamily="18" charset="0"/>
              </a:rPr>
              <a:t>mielina</a:t>
            </a:r>
            <a:r>
              <a:rPr lang="en-US" altLang="en-US" sz="2800" b="1" dirty="0">
                <a:cs typeface="Times New Roman" pitchFamily="18" charset="0"/>
              </a:rPr>
              <a:t> (</a:t>
            </a:r>
            <a:r>
              <a:rPr lang="en-US" altLang="en-US" sz="2800" b="1" dirty="0" err="1">
                <a:cs typeface="Times New Roman" pitchFamily="18" charset="0"/>
              </a:rPr>
              <a:t>vainas</a:t>
            </a:r>
            <a:r>
              <a:rPr lang="en-US" altLang="en-US" sz="2800" b="1" dirty="0"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Mielina</a:t>
            </a:r>
            <a:r>
              <a:rPr lang="en-US" altLang="en-US" sz="2400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cubre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varias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capas</a:t>
            </a:r>
            <a:r>
              <a:rPr lang="en-US" altLang="en-US" sz="2400" dirty="0">
                <a:cs typeface="Times New Roman" pitchFamily="18" charset="0"/>
              </a:rPr>
              <a:t> la </a:t>
            </a:r>
            <a:r>
              <a:rPr lang="en-US" altLang="en-US" sz="2400" dirty="0" err="1">
                <a:cs typeface="Times New Roman" pitchFamily="18" charset="0"/>
              </a:rPr>
              <a:t>membrana</a:t>
            </a:r>
            <a:r>
              <a:rPr lang="en-US" altLang="en-US" sz="2400" dirty="0">
                <a:cs typeface="Times New Roman" pitchFamily="18" charset="0"/>
              </a:rPr>
              <a:t> del </a:t>
            </a:r>
            <a:r>
              <a:rPr lang="en-US" altLang="en-US" sz="2400" dirty="0" err="1">
                <a:cs typeface="Times New Roman" pitchFamily="18" charset="0"/>
              </a:rPr>
              <a:t>axón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dirty="0" err="1">
                <a:cs typeface="Times New Roman" pitchFamily="18" charset="0"/>
              </a:rPr>
              <a:t>Lípidos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blanco</a:t>
            </a:r>
            <a:r>
              <a:rPr lang="en-US" altLang="en-US" dirty="0">
                <a:cs typeface="Times New Roman" pitchFamily="18" charset="0"/>
              </a:rPr>
              <a:t> brillante, </a:t>
            </a:r>
            <a:r>
              <a:rPr lang="en-US" altLang="en-US" dirty="0" err="1">
                <a:cs typeface="Times New Roman" pitchFamily="18" charset="0"/>
              </a:rPr>
              <a:t>aislamiento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gliales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dirty="0" err="1">
                <a:cs typeface="Times New Roman" pitchFamily="18" charset="0"/>
              </a:rPr>
              <a:t>neurolemnocitos</a:t>
            </a:r>
            <a:r>
              <a:rPr lang="en-US" altLang="en-US" dirty="0">
                <a:cs typeface="Times New Roman" pitchFamily="18" charset="0"/>
              </a:rPr>
              <a:t>  SNP; </a:t>
            </a:r>
            <a:r>
              <a:rPr lang="en-US" altLang="en-US" dirty="0" err="1">
                <a:cs typeface="Times New Roman" pitchFamily="18" charset="0"/>
              </a:rPr>
              <a:t>oligodendrocitos</a:t>
            </a:r>
            <a:r>
              <a:rPr lang="en-US" altLang="en-US" dirty="0">
                <a:cs typeface="Times New Roman" pitchFamily="18" charset="0"/>
              </a:rPr>
              <a:t>  SNC</a:t>
            </a:r>
          </a:p>
        </p:txBody>
      </p:sp>
    </p:spTree>
    <p:extLst>
      <p:ext uri="{BB962C8B-B14F-4D97-AF65-F5344CB8AC3E}">
        <p14:creationId xmlns:p14="http://schemas.microsoft.com/office/powerpoint/2010/main" val="208213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Section 12.6 What did you learn?</a:t>
            </a:r>
            <a:endParaRPr lang="en-US" sz="150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1040" cy="5303520"/>
          </a:xfrm>
        </p:spPr>
        <p:txBody>
          <a:bodyPr/>
          <a:lstStyle/>
          <a:p>
            <a:pPr marL="640080" indent="-640080">
              <a:spcBef>
                <a:spcPts val="600"/>
              </a:spcBef>
              <a:buFont typeface="+mj-lt"/>
              <a:buAutoNum type="arabicPeriod" startAt="16"/>
            </a:pPr>
            <a:r>
              <a:rPr lang="en-US" altLang="en-US" sz="2800" dirty="0">
                <a:cs typeface="Times New Roman" pitchFamily="18" charset="0"/>
              </a:rPr>
              <a:t>Describe the three states of voltage-gated Na+ channels in neurons.</a:t>
            </a:r>
          </a:p>
          <a:p>
            <a:pPr marL="640080" indent="-640080">
              <a:spcBef>
                <a:spcPts val="600"/>
              </a:spcBef>
              <a:buFont typeface="+mj-lt"/>
              <a:buAutoNum type="arabicPeriod" startAt="16"/>
            </a:pPr>
            <a:r>
              <a:rPr lang="en-US" altLang="en-US" sz="2800" dirty="0">
                <a:cs typeface="Times New Roman" pitchFamily="18" charset="0"/>
              </a:rPr>
              <a:t>Which functional segment of a neuron contains chemically gated channels? Which functional segments contain voltage-gated channels?</a:t>
            </a:r>
          </a:p>
        </p:txBody>
      </p:sp>
    </p:spTree>
    <p:extLst>
      <p:ext uri="{BB962C8B-B14F-4D97-AF65-F5344CB8AC3E}">
        <p14:creationId xmlns:p14="http://schemas.microsoft.com/office/powerpoint/2010/main" val="346920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12.7 Introduction to Neuron Physiology  </a:t>
            </a:r>
            <a:br>
              <a:rPr lang="en-US" dirty="0">
                <a:solidFill>
                  <a:srgbClr val="B60000"/>
                </a:solidFill>
              </a:rPr>
            </a:br>
            <a:r>
              <a:rPr lang="en-US" altLang="en-US" sz="3600" b="0" dirty="0">
                <a:solidFill>
                  <a:srgbClr val="B60000"/>
                </a:solidFill>
                <a:cs typeface="Times New Roman" pitchFamily="18" charset="0"/>
              </a:rPr>
              <a:t>Learning Objectives</a:t>
            </a:r>
            <a:endParaRPr lang="en-US" sz="15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/>
          <a:lstStyle/>
          <a:p>
            <a:pPr marL="640080" indent="-640080">
              <a:buFont typeface="+mj-lt"/>
              <a:buAutoNum type="arabicPeriod" startAt="23"/>
            </a:pPr>
            <a:r>
              <a:rPr lang="en-US" altLang="en-US" sz="2800" dirty="0">
                <a:cs typeface="Times New Roman" pitchFamily="18" charset="0"/>
              </a:rPr>
              <a:t>Integrate the concepts of voltage, current, and resistance with neuron structure and function. </a:t>
            </a:r>
          </a:p>
          <a:p>
            <a:pPr marL="640080" indent="-640080">
              <a:buFont typeface="+mj-lt"/>
              <a:buAutoNum type="arabicPeriod" startAt="23"/>
            </a:pPr>
            <a:r>
              <a:rPr lang="en-US" altLang="en-US" sz="2800" dirty="0">
                <a:cs typeface="Times New Roman" pitchFamily="18" charset="0"/>
              </a:rPr>
              <a:t>Describe the conditions of a neuron at rest. </a:t>
            </a:r>
          </a:p>
          <a:p>
            <a:pPr marL="640080" indent="-640080">
              <a:buFont typeface="+mj-lt"/>
              <a:buAutoNum type="arabicPeriod" startAt="23"/>
            </a:pPr>
            <a:r>
              <a:rPr lang="en-US" altLang="en-US" sz="2800" dirty="0">
                <a:cs typeface="Times New Roman" pitchFamily="18" charset="0"/>
              </a:rPr>
              <a:t>Define resting membrane potential, and state its typical value for neurons. </a:t>
            </a:r>
          </a:p>
          <a:p>
            <a:pPr marL="640080" indent="-640080">
              <a:buFont typeface="+mj-lt"/>
              <a:buAutoNum type="arabicPeriod" startAt="23"/>
            </a:pPr>
            <a:r>
              <a:rPr lang="en-US" altLang="en-US" sz="2800" dirty="0">
                <a:cs typeface="Times New Roman" pitchFamily="18" charset="0"/>
              </a:rPr>
              <a:t>Explain how the resting membrane potential is established and maintained in neurons.</a:t>
            </a:r>
          </a:p>
        </p:txBody>
      </p:sp>
    </p:spTree>
    <p:extLst>
      <p:ext uri="{BB962C8B-B14F-4D97-AF65-F5344CB8AC3E}">
        <p14:creationId xmlns:p14="http://schemas.microsoft.com/office/powerpoint/2010/main" val="1099698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12.7a Neurons and Ohm’s Law</a:t>
            </a:r>
            <a:r>
              <a:rPr lang="en-US" sz="1500" dirty="0"/>
              <a:t> 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3000" b="1" dirty="0">
                <a:cs typeface="Times New Roman" pitchFamily="18" charset="0"/>
              </a:rPr>
              <a:t>Electrical energy </a:t>
            </a:r>
            <a:r>
              <a:rPr lang="en-US" altLang="en-US" sz="3000" dirty="0">
                <a:cs typeface="Times New Roman" pitchFamily="18" charset="0"/>
              </a:rPr>
              <a:t>= movement of charged particles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3000" dirty="0">
                <a:cs typeface="Times New Roman" pitchFamily="18" charset="0"/>
              </a:rPr>
              <a:t>Neuron activity dependent upon electrical current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600" b="1" dirty="0">
                <a:cs typeface="Times New Roman" pitchFamily="18" charset="0"/>
              </a:rPr>
              <a:t>Voltage </a:t>
            </a:r>
            <a:r>
              <a:rPr lang="en-US" altLang="en-US" sz="2600" dirty="0">
                <a:cs typeface="Times New Roman" pitchFamily="18" charset="0"/>
              </a:rPr>
              <a:t>(potential energy)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>
                <a:cs typeface="Times New Roman" pitchFamily="18" charset="0"/>
              </a:rPr>
              <a:t>Amount of difference in electrical charge between two places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>
                <a:cs typeface="Times New Roman" pitchFamily="18" charset="0"/>
              </a:rPr>
              <a:t>Measured in volts or millivolts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600" b="1" dirty="0">
                <a:cs typeface="Times New Roman" pitchFamily="18" charset="0"/>
              </a:rPr>
              <a:t>Current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>
                <a:cs typeface="Times New Roman" pitchFamily="18" charset="0"/>
              </a:rPr>
              <a:t>Movement of charged particles across barrier separating them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>
                <a:cs typeface="Times New Roman" pitchFamily="18" charset="0"/>
              </a:rPr>
              <a:t>Can be harnessed to do work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600" b="1" dirty="0">
                <a:cs typeface="Times New Roman" pitchFamily="18" charset="0"/>
              </a:rPr>
              <a:t>Resistance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>
                <a:cs typeface="Times New Roman" pitchFamily="18" charset="0"/>
              </a:rPr>
              <a:t>Opposition to movement of charged particles (i.e., the barrier)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2200" dirty="0">
                <a:cs typeface="Times New Roman" pitchFamily="18" charset="0"/>
              </a:rPr>
              <a:t>An increase in resistance lowers the current</a:t>
            </a:r>
          </a:p>
        </p:txBody>
      </p:sp>
    </p:spTree>
    <p:extLst>
      <p:ext uri="{BB962C8B-B14F-4D97-AF65-F5344CB8AC3E}">
        <p14:creationId xmlns:p14="http://schemas.microsoft.com/office/powerpoint/2010/main" val="1820974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12.7a Neurons and Ohm’s Law</a:t>
            </a:r>
            <a:r>
              <a:rPr lang="en-US" sz="1500" dirty="0"/>
              <a:t>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b="1" dirty="0">
                <a:cs typeface="Times New Roman" pitchFamily="18" charset="0"/>
              </a:rPr>
              <a:t>Ohm’s law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Current = voltage/resistance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Current increases with larger voltage and smaller resistance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Times New Roman" pitchFamily="18" charset="0"/>
              </a:rPr>
              <a:t>As applied to neurons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Charged particles are ions, and current is generated when ions diffuse through channels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Voltage exists across the membrane due to unequal distribution of ions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The membrane offers resistance to ion flow, and this resistance changes due to the actions of gated channels</a:t>
            </a: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Resistance decreases when channels open</a:t>
            </a:r>
          </a:p>
        </p:txBody>
      </p:sp>
    </p:spTree>
    <p:extLst>
      <p:ext uri="{BB962C8B-B14F-4D97-AF65-F5344CB8AC3E}">
        <p14:creationId xmlns:p14="http://schemas.microsoft.com/office/powerpoint/2010/main" val="334445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12.7b Neurons at Rest</a:t>
            </a:r>
            <a:r>
              <a:rPr lang="en-US" sz="1500" dirty="0"/>
              <a:t> 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dirty="0">
                <a:cs typeface="Times New Roman" pitchFamily="18" charset="0"/>
              </a:rPr>
              <a:t>Characteristics of resting neurons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Ions are unevenly distributed across the plasma membrane due to the actions of pumps</a:t>
            </a: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Higher concentration of K</a:t>
            </a:r>
            <a:r>
              <a:rPr lang="en-US" altLang="en-US" sz="2000" baseline="30000" dirty="0">
                <a:cs typeface="Times New Roman" pitchFamily="18" charset="0"/>
              </a:rPr>
              <a:t>+</a:t>
            </a:r>
            <a:r>
              <a:rPr lang="en-US" altLang="en-US" sz="2000" dirty="0">
                <a:cs typeface="Times New Roman" pitchFamily="18" charset="0"/>
              </a:rPr>
              <a:t> in cytosol verses interstitial fluid (IF)</a:t>
            </a: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Higher concentrations of Na</a:t>
            </a:r>
            <a:r>
              <a:rPr lang="en-US" altLang="en-US" sz="2000" baseline="30000" dirty="0">
                <a:cs typeface="Times New Roman" pitchFamily="18" charset="0"/>
              </a:rPr>
              <a:t>+</a:t>
            </a:r>
            <a:r>
              <a:rPr lang="en-US" altLang="en-US" sz="2000" dirty="0">
                <a:cs typeface="Times New Roman" pitchFamily="18" charset="0"/>
              </a:rPr>
              <a:t>, </a:t>
            </a:r>
            <a:r>
              <a:rPr lang="en-US" altLang="en-US" sz="2000" dirty="0" err="1">
                <a:cs typeface="Times New Roman" pitchFamily="18" charset="0"/>
              </a:rPr>
              <a:t>Cl</a:t>
            </a:r>
            <a:r>
              <a:rPr lang="en-US" altLang="en-US" sz="2000" baseline="30000" dirty="0">
                <a:cs typeface="Times New Roman" pitchFamily="18" charset="0"/>
              </a:rPr>
              <a:t>–</a:t>
            </a:r>
            <a:r>
              <a:rPr lang="en-US" altLang="en-US" sz="2000" dirty="0">
                <a:cs typeface="Times New Roman" pitchFamily="18" charset="0"/>
              </a:rPr>
              <a:t>, Ca</a:t>
            </a:r>
            <a:r>
              <a:rPr lang="en-US" altLang="en-US" sz="2000" baseline="30000" dirty="0">
                <a:cs typeface="Times New Roman" pitchFamily="18" charset="0"/>
              </a:rPr>
              <a:t>2+ </a:t>
            </a:r>
            <a:r>
              <a:rPr lang="en-US" altLang="en-US" sz="2000" dirty="0">
                <a:cs typeface="Times New Roman" pitchFamily="18" charset="0"/>
              </a:rPr>
              <a:t>in IF than in cytosol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Gated channels are closed in the functional segments of the cell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There is an electrical charge difference across the membrane</a:t>
            </a: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Cytosol is relatively negative compared to IF</a:t>
            </a:r>
          </a:p>
          <a:p>
            <a:pPr lvl="2">
              <a:spcBef>
                <a:spcPts val="600"/>
              </a:spcBef>
            </a:pPr>
            <a:r>
              <a:rPr lang="en-US" altLang="en-US" sz="2000" b="1" dirty="0">
                <a:cs typeface="Times New Roman" pitchFamily="18" charset="0"/>
              </a:rPr>
              <a:t>Resting membrane potential (RMP) </a:t>
            </a:r>
            <a:r>
              <a:rPr lang="en-US" altLang="en-US" sz="2000" dirty="0">
                <a:cs typeface="Times New Roman" pitchFamily="18" charset="0"/>
              </a:rPr>
              <a:t>is typically –70 mV</a:t>
            </a: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This difference can be measured with microelectrodes (one inside cell; one outside) and a voltmeter</a:t>
            </a:r>
          </a:p>
        </p:txBody>
      </p:sp>
    </p:spTree>
    <p:extLst>
      <p:ext uri="{BB962C8B-B14F-4D97-AF65-F5344CB8AC3E}">
        <p14:creationId xmlns:p14="http://schemas.microsoft.com/office/powerpoint/2010/main" val="314797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at Rest: Gated Channels</a:t>
            </a:r>
            <a:br>
              <a:rPr lang="en-US" dirty="0"/>
            </a:br>
            <a:r>
              <a:rPr lang="en-US" dirty="0"/>
              <a:t>and Ion Gradients</a:t>
            </a:r>
            <a:endParaRPr lang="en-US" sz="1500" dirty="0"/>
          </a:p>
        </p:txBody>
      </p:sp>
      <p:pic>
        <p:nvPicPr>
          <p:cNvPr id="6" name="Picture 2" descr="At rest, a neuron has a negative resting membrane potential (RMP), which on average is –70 mV. All gated channels are closed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2"/>
          <a:stretch/>
        </p:blipFill>
        <p:spPr bwMode="auto">
          <a:xfrm>
            <a:off x="457200" y="1597769"/>
            <a:ext cx="8229600" cy="368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219456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12.14a</a:t>
            </a:r>
          </a:p>
        </p:txBody>
      </p:sp>
    </p:spTree>
    <p:extLst>
      <p:ext uri="{BB962C8B-B14F-4D97-AF65-F5344CB8AC3E}">
        <p14:creationId xmlns:p14="http://schemas.microsoft.com/office/powerpoint/2010/main" val="20483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12.7b Neurons at Rest</a:t>
            </a:r>
            <a:r>
              <a:rPr lang="en-US" sz="1500" dirty="0"/>
              <a:t>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en-US" sz="2800" dirty="0">
                <a:cs typeface="Times New Roman" pitchFamily="18" charset="0"/>
              </a:rPr>
              <a:t>Resting membrane potential (RMP)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en-US" sz="2800" dirty="0">
                <a:cs typeface="Times New Roman" pitchFamily="18" charset="0"/>
              </a:rPr>
              <a:t>K</a:t>
            </a:r>
            <a:r>
              <a:rPr lang="en-US" altLang="en-US" sz="2800" baseline="30000" dirty="0">
                <a:cs typeface="Times New Roman" pitchFamily="18" charset="0"/>
              </a:rPr>
              <a:t>+</a:t>
            </a:r>
            <a:r>
              <a:rPr lang="en-US" altLang="en-US" sz="2800" dirty="0">
                <a:cs typeface="Times New Roman" pitchFamily="18" charset="0"/>
              </a:rPr>
              <a:t> diffusion is the most important factor in setting RMP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K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diffuses </a:t>
            </a:r>
            <a:r>
              <a:rPr lang="en-US" altLang="en-US" sz="2400" u="sng" dirty="0">
                <a:cs typeface="Times New Roman" pitchFamily="18" charset="0"/>
              </a:rPr>
              <a:t>out</a:t>
            </a:r>
            <a:r>
              <a:rPr lang="en-US" altLang="en-US" sz="2400" dirty="0">
                <a:cs typeface="Times New Roman" pitchFamily="18" charset="0"/>
              </a:rPr>
              <a:t> of the cell due to its concentration gradient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K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diffusion out is limited by the electrical gradient (the pull of the negative RMP on the positive ion)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If K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were the only ion that leaked, RMP would be where the K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 concentration and electrical gradients are at equilibrium (–90 mV)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en-US" sz="2800" dirty="0">
                <a:cs typeface="Times New Roman" pitchFamily="18" charset="0"/>
              </a:rPr>
              <a:t>Since there are a few Na</a:t>
            </a:r>
            <a:r>
              <a:rPr lang="en-US" altLang="en-US" sz="2800" baseline="30000" dirty="0">
                <a:cs typeface="Times New Roman" pitchFamily="18" charset="0"/>
              </a:rPr>
              <a:t>+</a:t>
            </a:r>
            <a:r>
              <a:rPr lang="en-US" altLang="en-US" sz="2800" dirty="0">
                <a:cs typeface="Times New Roman" pitchFamily="18" charset="0"/>
              </a:rPr>
              <a:t> leak channels, Na</a:t>
            </a:r>
            <a:r>
              <a:rPr lang="en-US" altLang="en-US" sz="2800" baseline="30000" dirty="0">
                <a:cs typeface="Times New Roman" pitchFamily="18" charset="0"/>
              </a:rPr>
              <a:t>+</a:t>
            </a:r>
            <a:r>
              <a:rPr lang="en-US" altLang="en-US" sz="2800" dirty="0">
                <a:cs typeface="Times New Roman" pitchFamily="18" charset="0"/>
              </a:rPr>
              <a:t> also influences RMP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Na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diffuses </a:t>
            </a:r>
            <a:r>
              <a:rPr lang="en-US" altLang="en-US" sz="2400" u="sng" dirty="0">
                <a:cs typeface="Times New Roman" pitchFamily="18" charset="0"/>
              </a:rPr>
              <a:t>in</a:t>
            </a:r>
            <a:r>
              <a:rPr lang="en-US" altLang="en-US" sz="2400" dirty="0">
                <a:cs typeface="Times New Roman" pitchFamily="18" charset="0"/>
              </a:rPr>
              <a:t> due to its concentration gradient and the electrical gradient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This small Na</a:t>
            </a:r>
            <a:r>
              <a:rPr lang="en-US" altLang="en-US" sz="2400" baseline="30000" dirty="0">
                <a:cs typeface="Times New Roman" pitchFamily="18" charset="0"/>
              </a:rPr>
              <a:t>+</a:t>
            </a:r>
            <a:r>
              <a:rPr lang="en-US" altLang="en-US" sz="2400" dirty="0">
                <a:cs typeface="Times New Roman" pitchFamily="18" charset="0"/>
              </a:rPr>
              <a:t> leakage means RMP is less negative (–70 mV)</a:t>
            </a:r>
          </a:p>
        </p:txBody>
      </p:sp>
    </p:spTree>
    <p:extLst>
      <p:ext uri="{BB962C8B-B14F-4D97-AF65-F5344CB8AC3E}">
        <p14:creationId xmlns:p14="http://schemas.microsoft.com/office/powerpoint/2010/main" val="328898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12.7b Neurons at Rest</a:t>
            </a:r>
            <a:r>
              <a:rPr lang="en-US" sz="1500" dirty="0"/>
              <a:t> 3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Resting membrane potential (RMP)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(</a:t>
            </a:r>
            <a:r>
              <a:rPr lang="en-US" altLang="en-US" i="1" dirty="0">
                <a:cs typeface="Times New Roman" pitchFamily="18" charset="0"/>
              </a:rPr>
              <a:t>continued</a:t>
            </a:r>
            <a:r>
              <a:rPr lang="en-US" altLang="en-US" i="1" dirty="0">
                <a:ea typeface="Arial Unicode MS" pitchFamily="34" charset="-128"/>
                <a:cs typeface="Arial Unicode MS" pitchFamily="34" charset="-128"/>
              </a:rPr>
              <a:t> </a:t>
            </a:r>
            <a:r>
              <a:rPr lang="en-US" altLang="en-US" dirty="0"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cs typeface="Times New Roman" pitchFamily="18" charset="0"/>
              </a:rPr>
              <a:t>The role of Na</a:t>
            </a:r>
            <a:r>
              <a:rPr lang="en-US" altLang="en-US" baseline="30000" dirty="0">
                <a:cs typeface="Times New Roman" pitchFamily="18" charset="0"/>
              </a:rPr>
              <a:t>+</a:t>
            </a:r>
            <a:r>
              <a:rPr lang="en-US" altLang="en-US" dirty="0">
                <a:cs typeface="Times New Roman" pitchFamily="18" charset="0"/>
              </a:rPr>
              <a:t>/K</a:t>
            </a:r>
            <a:r>
              <a:rPr lang="en-US" altLang="en-US" baseline="30000" dirty="0">
                <a:cs typeface="Times New Roman" pitchFamily="18" charset="0"/>
              </a:rPr>
              <a:t>+</a:t>
            </a:r>
            <a:r>
              <a:rPr lang="en-US" altLang="en-US" dirty="0">
                <a:cs typeface="Times New Roman" pitchFamily="18" charset="0"/>
              </a:rPr>
              <a:t> pumps</a:t>
            </a:r>
            <a:endParaRPr lang="en-US" altLang="en-US" baseline="30000" dirty="0">
              <a:cs typeface="Times New Roman" pitchFamily="18" charset="0"/>
            </a:endParaRPr>
          </a:p>
          <a:p>
            <a:pPr lvl="1"/>
            <a:r>
              <a:rPr lang="en-US" altLang="en-US" dirty="0">
                <a:cs typeface="Times New Roman" pitchFamily="18" charset="0"/>
              </a:rPr>
              <a:t>By pushing 3 positive charges out and pushing in only 2, the pump contributes about –3 mV (of the –70 mV total)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More importantly, it maintains the concentration gradients for these ions</a:t>
            </a:r>
          </a:p>
        </p:txBody>
      </p:sp>
    </p:spTree>
    <p:extLst>
      <p:ext uri="{BB962C8B-B14F-4D97-AF65-F5344CB8AC3E}">
        <p14:creationId xmlns:p14="http://schemas.microsoft.com/office/powerpoint/2010/main" val="3357449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at Rest: Resting Membrane Potential</a:t>
            </a:r>
            <a:endParaRPr lang="en-US" sz="1500" dirty="0"/>
          </a:p>
        </p:txBody>
      </p:sp>
      <p:pic>
        <p:nvPicPr>
          <p:cNvPr id="6" name="Picture 2" descr="The RMP is established and maintained by K+ leak channels, Na+ leak channels, and Na+/K+ pumps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7" r="31835"/>
          <a:stretch/>
        </p:blipFill>
        <p:spPr bwMode="auto">
          <a:xfrm>
            <a:off x="822960" y="1371600"/>
            <a:ext cx="7498080" cy="476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219456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12.14b</a:t>
            </a:r>
          </a:p>
        </p:txBody>
      </p:sp>
    </p:spTree>
    <p:extLst>
      <p:ext uri="{BB962C8B-B14F-4D97-AF65-F5344CB8AC3E}">
        <p14:creationId xmlns:p14="http://schemas.microsoft.com/office/powerpoint/2010/main" val="411890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Section 12.7 What did you learn?</a:t>
            </a:r>
            <a:endParaRPr lang="en-US" sz="150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1040" cy="5303520"/>
          </a:xfrm>
        </p:spPr>
        <p:txBody>
          <a:bodyPr/>
          <a:lstStyle/>
          <a:p>
            <a:pPr marL="640080" indent="-640080">
              <a:spcBef>
                <a:spcPts val="600"/>
              </a:spcBef>
              <a:buFont typeface="+mj-lt"/>
              <a:buAutoNum type="arabicPeriod" startAt="18"/>
            </a:pPr>
            <a:r>
              <a:rPr lang="en-US" altLang="en-US" sz="2800" dirty="0">
                <a:cs typeface="Times New Roman" pitchFamily="18" charset="0"/>
              </a:rPr>
              <a:t>What is the role of ions, the phospholipid bilayer, and plasma membrane channels in neurons relative to the concepts of current, voltage, and resistance?</a:t>
            </a:r>
          </a:p>
          <a:p>
            <a:pPr marL="640080" indent="-640080">
              <a:spcBef>
                <a:spcPts val="600"/>
              </a:spcBef>
              <a:buFont typeface="+mj-lt"/>
              <a:buAutoNum type="arabicPeriod" startAt="18"/>
            </a:pPr>
            <a:r>
              <a:rPr lang="en-US" altLang="en-US" sz="2800" dirty="0">
                <a:cs typeface="Times New Roman" pitchFamily="18" charset="0"/>
              </a:rPr>
              <a:t>Describe the conditions of a neuron at rest in terms of the RMP; concentration gradients for Na+, K+, </a:t>
            </a:r>
            <a:r>
              <a:rPr lang="en-US" altLang="en-US" sz="2800" dirty="0" err="1">
                <a:cs typeface="Times New Roman" pitchFamily="18" charset="0"/>
              </a:rPr>
              <a:t>Cl</a:t>
            </a:r>
            <a:r>
              <a:rPr lang="en-US" altLang="en-US" sz="2800" dirty="0">
                <a:cs typeface="Times New Roman" pitchFamily="18" charset="0"/>
              </a:rPr>
              <a:t>– along the entire neuron and Ca2+ at the synaptic knob; and the state of the gated channels.</a:t>
            </a:r>
          </a:p>
          <a:p>
            <a:pPr marL="640080" indent="-640080">
              <a:spcBef>
                <a:spcPts val="600"/>
              </a:spcBef>
              <a:buFont typeface="+mj-lt"/>
              <a:buAutoNum type="arabicPeriod" startAt="18"/>
            </a:pPr>
            <a:r>
              <a:rPr lang="en-US" altLang="en-US" sz="2800" dirty="0">
                <a:cs typeface="Times New Roman" pitchFamily="18" charset="0"/>
              </a:rPr>
              <a:t>Explain how an RMP is established and maintained in neurons.</a:t>
            </a:r>
          </a:p>
        </p:txBody>
      </p:sp>
    </p:spTree>
    <p:extLst>
      <p:ext uri="{BB962C8B-B14F-4D97-AF65-F5344CB8AC3E}">
        <p14:creationId xmlns:p14="http://schemas.microsoft.com/office/powerpoint/2010/main" val="426397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Myelination of PNS Axons</a:t>
            </a:r>
          </a:p>
        </p:txBody>
      </p:sp>
      <p:pic>
        <p:nvPicPr>
          <p:cNvPr id="6" name="Picture 2" descr="To form myelin in the PNS, each neurolemmocyte forms consecutive wrappings around a portion of an axon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1166949"/>
            <a:ext cx="2931348" cy="53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EA2E3-79B7-9344-BF47-555D4F8F5CC0}"/>
              </a:ext>
            </a:extLst>
          </p:cNvPr>
          <p:cNvSpPr/>
          <p:nvPr/>
        </p:nvSpPr>
        <p:spPr>
          <a:xfrm>
            <a:off x="0" y="1105287"/>
            <a:ext cx="582694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SNP</a:t>
            </a:r>
          </a:p>
          <a:p>
            <a:pPr lvl="2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Neurolemnocito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rodea</a:t>
            </a:r>
            <a:r>
              <a:rPr lang="en-US" altLang="en-US" sz="2400" dirty="0">
                <a:cs typeface="Times New Roman" pitchFamily="18" charset="0"/>
              </a:rPr>
              <a:t>  el axon</a:t>
            </a:r>
          </a:p>
          <a:p>
            <a:pPr lvl="2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Vainas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mielina</a:t>
            </a:r>
            <a:endParaRPr lang="en-US" altLang="en-US" sz="24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Espacios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entres</a:t>
            </a:r>
            <a:r>
              <a:rPr lang="en-US" altLang="en-US" sz="2400" dirty="0">
                <a:cs typeface="Times New Roman" pitchFamily="18" charset="0"/>
              </a:rPr>
              <a:t> los </a:t>
            </a:r>
            <a:r>
              <a:rPr lang="en-US" altLang="en-US" sz="2400" dirty="0" err="1">
                <a:cs typeface="Times New Roman" pitchFamily="18" charset="0"/>
              </a:rPr>
              <a:t>neurolemnocitos</a:t>
            </a:r>
            <a:r>
              <a:rPr lang="en-US" altLang="en-US" sz="2400" dirty="0">
                <a:cs typeface="Times New Roman" pitchFamily="18" charset="0"/>
              </a:rPr>
              <a:t> se </a:t>
            </a:r>
            <a:r>
              <a:rPr lang="en-US" altLang="en-US" sz="2400" dirty="0" err="1">
                <a:cs typeface="Times New Roman" pitchFamily="18" charset="0"/>
              </a:rPr>
              <a:t>llaman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nodos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Nodos</a:t>
            </a:r>
            <a:r>
              <a:rPr lang="en-US" altLang="en-US" sz="2400" dirty="0">
                <a:cs typeface="Times New Roman" pitchFamily="18" charset="0"/>
              </a:rPr>
              <a:t> de Ranvier</a:t>
            </a:r>
          </a:p>
          <a:p>
            <a:pPr marL="1257300" lvl="2" indent="-342900">
              <a:spcBef>
                <a:spcPts val="600"/>
              </a:spcBef>
              <a:buFontTx/>
              <a:buChar char="-"/>
            </a:pPr>
            <a:r>
              <a:rPr lang="en-US" altLang="en-US" sz="2400" dirty="0" err="1">
                <a:cs typeface="Times New Roman" pitchFamily="18" charset="0"/>
              </a:rPr>
              <a:t>Facilitan</a:t>
            </a:r>
            <a:r>
              <a:rPr lang="en-US" altLang="en-US" sz="2400" dirty="0">
                <a:cs typeface="Times New Roman" pitchFamily="18" charset="0"/>
              </a:rPr>
              <a:t> la </a:t>
            </a:r>
            <a:r>
              <a:rPr lang="en-US" altLang="en-US" sz="2400" dirty="0" err="1">
                <a:cs typeface="Times New Roman" pitchFamily="18" charset="0"/>
              </a:rPr>
              <a:t>conducta</a:t>
            </a:r>
            <a:r>
              <a:rPr lang="en-US" altLang="en-US" sz="2400" dirty="0">
                <a:cs typeface="Times New Roman" pitchFamily="18" charset="0"/>
              </a:rPr>
              <a:t> saltatorial</a:t>
            </a:r>
          </a:p>
          <a:p>
            <a:pPr marL="1257300" lvl="2" indent="-342900">
              <a:spcBef>
                <a:spcPts val="600"/>
              </a:spcBef>
              <a:buFontTx/>
              <a:buChar char="-"/>
            </a:pPr>
            <a:r>
              <a:rPr lang="en-US" altLang="en-US" sz="2400" dirty="0" err="1">
                <a:cs typeface="Times New Roman" pitchFamily="18" charset="0"/>
              </a:rPr>
              <a:t>Menos</a:t>
            </a:r>
            <a:r>
              <a:rPr lang="en-US" altLang="en-US" sz="2400" dirty="0">
                <a:cs typeface="Times New Roman" pitchFamily="18" charset="0"/>
              </a:rPr>
              <a:t> Resistencia</a:t>
            </a:r>
          </a:p>
          <a:p>
            <a:pPr marL="1257300" lvl="2" indent="-342900">
              <a:spcBef>
                <a:spcPts val="600"/>
              </a:spcBef>
              <a:buFontTx/>
              <a:buChar char="-"/>
            </a:pPr>
            <a:r>
              <a:rPr lang="en-US" altLang="en-US" sz="2400" dirty="0">
                <a:cs typeface="Times New Roman" pitchFamily="18" charset="0"/>
              </a:rPr>
              <a:t>Mas </a:t>
            </a:r>
            <a:r>
              <a:rPr lang="en-US" altLang="en-US" sz="2400" dirty="0" err="1">
                <a:cs typeface="Times New Roman" pitchFamily="18" charset="0"/>
              </a:rPr>
              <a:t>rapido</a:t>
            </a: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0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Myelination by </a:t>
            </a:r>
            <a:r>
              <a:rPr lang="en-US" dirty="0" err="1"/>
              <a:t>Neurolemmocytes</a:t>
            </a:r>
            <a:endParaRPr lang="en-US" dirty="0"/>
          </a:p>
        </p:txBody>
      </p:sp>
      <p:pic>
        <p:nvPicPr>
          <p:cNvPr id="8" name="Picture 2" descr="In the PNS, the neurolemmocyte surrounds only one small part of a single axon to form both a myelin sheath and a neurilemma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r="50000" b="8511"/>
          <a:stretch/>
        </p:blipFill>
        <p:spPr bwMode="auto">
          <a:xfrm>
            <a:off x="1371600" y="1275295"/>
            <a:ext cx="6400800" cy="48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12.8a</a:t>
            </a:r>
          </a:p>
        </p:txBody>
      </p:sp>
    </p:spTree>
    <p:extLst>
      <p:ext uri="{BB962C8B-B14F-4D97-AF65-F5344CB8AC3E}">
        <p14:creationId xmlns:p14="http://schemas.microsoft.com/office/powerpoint/2010/main" val="122707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Myelination by </a:t>
            </a:r>
            <a:r>
              <a:rPr lang="en-US" dirty="0" err="1"/>
              <a:t>Oligodendrocytes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4876800"/>
          </a:xfrm>
        </p:spPr>
        <p:txBody>
          <a:bodyPr/>
          <a:lstStyle/>
          <a:p>
            <a:pPr indent="-639763"/>
            <a:r>
              <a:rPr lang="en-US" altLang="en-US" sz="2800" dirty="0">
                <a:cs typeface="Times New Roman" pitchFamily="18" charset="0"/>
              </a:rPr>
              <a:t>SNC</a:t>
            </a:r>
          </a:p>
          <a:p>
            <a:pPr lvl="1"/>
            <a:r>
              <a:rPr lang="en-US" altLang="en-US" sz="2400" dirty="0" err="1">
                <a:cs typeface="Times New Roman" pitchFamily="18" charset="0"/>
              </a:rPr>
              <a:t>oligodendrocitos</a:t>
            </a:r>
            <a:r>
              <a:rPr lang="en-US" altLang="en-US" sz="2400" dirty="0">
                <a:cs typeface="Times New Roman" pitchFamily="18" charset="0"/>
              </a:rPr>
              <a:t> can </a:t>
            </a:r>
            <a:r>
              <a:rPr lang="en-US" altLang="en-US" sz="2400" dirty="0" err="1">
                <a:cs typeface="Times New Roman" pitchFamily="18" charset="0"/>
              </a:rPr>
              <a:t>mieliniza</a:t>
            </a:r>
            <a:r>
              <a:rPr lang="en-US" altLang="en-US" sz="2400" dirty="0">
                <a:cs typeface="Times New Roman" pitchFamily="18" charset="0"/>
              </a:rPr>
              <a:t> multiples axons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muchos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lugares</a:t>
            </a:r>
            <a:endParaRPr lang="en-US" altLang="en-US" sz="2400" dirty="0">
              <a:cs typeface="Times New Roman" pitchFamily="18" charset="0"/>
            </a:endParaRPr>
          </a:p>
          <a:p>
            <a:pPr lvl="1"/>
            <a:r>
              <a:rPr lang="en-US" altLang="en-US" sz="2400" dirty="0" err="1">
                <a:cs typeface="Times New Roman" pitchFamily="18" charset="0"/>
              </a:rPr>
              <a:t>Nodos</a:t>
            </a:r>
            <a:r>
              <a:rPr lang="en-US" altLang="en-US" sz="2400" dirty="0">
                <a:cs typeface="Times New Roman" pitchFamily="18" charset="0"/>
              </a:rPr>
              <a:t> de Ranvier Tambien </a:t>
            </a:r>
            <a:r>
              <a:rPr lang="en-US" altLang="en-US" sz="2400" dirty="0" err="1">
                <a:cs typeface="Times New Roman" pitchFamily="18" charset="0"/>
              </a:rPr>
              <a:t>estan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presentes</a:t>
            </a:r>
            <a:endParaRPr lang="en-US" altLang="en-US" sz="2400" dirty="0">
              <a:cs typeface="Times New Roman" pitchFamily="18" charset="0"/>
            </a:endParaRPr>
          </a:p>
        </p:txBody>
      </p:sp>
      <p:pic>
        <p:nvPicPr>
          <p:cNvPr id="9" name="Picture 3" descr="In the CNS, an oligodendrocyte wraps around a small part of multiple axons, forming a myelin sheath but no neurilemma.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5787" b="6849"/>
          <a:stretch/>
        </p:blipFill>
        <p:spPr bwMode="auto">
          <a:xfrm>
            <a:off x="4311337" y="1922526"/>
            <a:ext cx="4527863" cy="34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457200" y="6172200"/>
            <a:ext cx="24384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12.8b</a:t>
            </a:r>
          </a:p>
        </p:txBody>
      </p:sp>
    </p:spTree>
    <p:extLst>
      <p:ext uri="{BB962C8B-B14F-4D97-AF65-F5344CB8AC3E}">
        <p14:creationId xmlns:p14="http://schemas.microsoft.com/office/powerpoint/2010/main" val="420351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Desordenes</a:t>
            </a:r>
            <a:r>
              <a:rPr lang="en-US" dirty="0"/>
              <a:t> de </a:t>
            </a:r>
            <a:r>
              <a:rPr lang="en-US" dirty="0" err="1"/>
              <a:t>Mielina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b="1" dirty="0" err="1">
                <a:cs typeface="Times New Roman" pitchFamily="18" charset="0"/>
              </a:rPr>
              <a:t>Esclerosis</a:t>
            </a:r>
            <a:r>
              <a:rPr lang="en-US" altLang="en-US" sz="2800" b="1" dirty="0">
                <a:cs typeface="Times New Roman" pitchFamily="18" charset="0"/>
              </a:rPr>
              <a:t> Multiple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Demialinizacion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Progresiva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el SNC 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Autoinmune</a:t>
            </a:r>
            <a:r>
              <a:rPr lang="en-US" altLang="en-US" sz="2400" dirty="0">
                <a:cs typeface="Times New Roman" pitchFamily="18" charset="0"/>
              </a:rPr>
              <a:t>: oligodendrocytes </a:t>
            </a:r>
            <a:r>
              <a:rPr lang="en-US" altLang="en-US" sz="2400" dirty="0" err="1">
                <a:cs typeface="Times New Roman" pitchFamily="18" charset="0"/>
              </a:rPr>
              <a:t>atacados</a:t>
            </a:r>
            <a:r>
              <a:rPr lang="en-US" altLang="en-US" sz="2400" dirty="0">
                <a:cs typeface="Times New Roman" pitchFamily="18" charset="0"/>
              </a:rPr>
              <a:t> por </a:t>
            </a:r>
            <a:r>
              <a:rPr lang="en-US" altLang="en-US" sz="2400" dirty="0" err="1">
                <a:cs typeface="Times New Roman" pitchFamily="18" charset="0"/>
              </a:rPr>
              <a:t>celulas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inmunes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Ataques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terminan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inflamaciones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Inflamaciones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terminan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cicatrices, no </a:t>
            </a:r>
            <a:r>
              <a:rPr lang="en-US" altLang="en-US" sz="2400" dirty="0" err="1">
                <a:cs typeface="Times New Roman" pitchFamily="18" charset="0"/>
              </a:rPr>
              <a:t>funcionales</a:t>
            </a:r>
            <a:endParaRPr lang="en-US" altLang="en-US" sz="24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b="1" dirty="0" err="1">
                <a:cs typeface="Times New Roman" pitchFamily="18" charset="0"/>
              </a:rPr>
              <a:t>Sindrome</a:t>
            </a:r>
            <a:r>
              <a:rPr lang="en-US" altLang="en-US" sz="2800" b="1" dirty="0">
                <a:cs typeface="Times New Roman" pitchFamily="18" charset="0"/>
              </a:rPr>
              <a:t> Guillain-Barré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cs typeface="Times New Roman" pitchFamily="18" charset="0"/>
              </a:rPr>
              <a:t>Perdida de </a:t>
            </a:r>
            <a:r>
              <a:rPr lang="en-US" altLang="en-US" sz="2400" dirty="0" err="1">
                <a:cs typeface="Times New Roman" pitchFamily="18" charset="0"/>
              </a:rPr>
              <a:t>mielina</a:t>
            </a:r>
            <a:r>
              <a:rPr lang="en-US" altLang="en-US" sz="2400" dirty="0">
                <a:cs typeface="Times New Roman" pitchFamily="18" charset="0"/>
              </a:rPr>
              <a:t> por </a:t>
            </a:r>
            <a:r>
              <a:rPr lang="en-US" altLang="en-US" sz="2400" dirty="0" err="1">
                <a:cs typeface="Times New Roman" pitchFamily="18" charset="0"/>
              </a:rPr>
              <a:t>inflamacion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nervios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periferales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err="1">
                <a:cs typeface="Times New Roman" pitchFamily="18" charset="0"/>
              </a:rPr>
              <a:t>Debilidad</a:t>
            </a:r>
            <a:r>
              <a:rPr lang="en-US" altLang="en-US" sz="2400" dirty="0">
                <a:cs typeface="Times New Roman" pitchFamily="18" charset="0"/>
              </a:rPr>
              <a:t> muscular </a:t>
            </a:r>
            <a:r>
              <a:rPr lang="en-US" altLang="en-US" sz="2400" dirty="0" err="1">
                <a:cs typeface="Times New Roman" pitchFamily="18" charset="0"/>
              </a:rPr>
              <a:t>desde</a:t>
            </a:r>
            <a:r>
              <a:rPr lang="en-US" altLang="en-US" sz="2400" dirty="0">
                <a:cs typeface="Times New Roman" pitchFamily="18" charset="0"/>
              </a:rPr>
              <a:t> distal a proximal</a:t>
            </a:r>
          </a:p>
          <a:p>
            <a:pPr lvl="1">
              <a:spcBef>
                <a:spcPts val="600"/>
              </a:spcBef>
            </a:pP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0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12.5 </a:t>
            </a:r>
            <a:r>
              <a:rPr lang="en-US" dirty="0" err="1"/>
              <a:t>Regeneración</a:t>
            </a:r>
            <a:r>
              <a:rPr lang="en-US" dirty="0"/>
              <a:t> Axonal</a:t>
            </a:r>
            <a:r>
              <a:rPr lang="en-US" sz="1500" dirty="0"/>
              <a:t>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120140"/>
            <a:ext cx="8686800" cy="5257800"/>
          </a:xfrm>
        </p:spPr>
        <p:txBody>
          <a:bodyPr/>
          <a:lstStyle/>
          <a:p>
            <a:r>
              <a:rPr lang="en-US" altLang="en-US" dirty="0" err="1">
                <a:cs typeface="Times New Roman" pitchFamily="18" charset="0"/>
              </a:rPr>
              <a:t>Puede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ocurrir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si</a:t>
            </a:r>
            <a:r>
              <a:rPr lang="en-US" altLang="en-US" dirty="0">
                <a:cs typeface="Times New Roman" pitchFamily="18" charset="0"/>
              </a:rPr>
              <a:t>: </a:t>
            </a:r>
          </a:p>
          <a:p>
            <a:pPr lvl="1"/>
            <a:r>
              <a:rPr lang="en-US" altLang="en-US" dirty="0" err="1">
                <a:cs typeface="Times New Roman" pitchFamily="18" charset="0"/>
              </a:rPr>
              <a:t>Cuerpo</a:t>
            </a:r>
            <a:r>
              <a:rPr lang="en-US" altLang="en-US" dirty="0">
                <a:cs typeface="Times New Roman" pitchFamily="18" charset="0"/>
              </a:rPr>
              <a:t> neuronal </a:t>
            </a:r>
            <a:r>
              <a:rPr lang="en-US" altLang="en-US" dirty="0" err="1">
                <a:cs typeface="Times New Roman" pitchFamily="18" charset="0"/>
              </a:rPr>
              <a:t>intacto</a:t>
            </a:r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dirty="0" err="1">
                <a:cs typeface="Times New Roman" pitchFamily="18" charset="0"/>
              </a:rPr>
              <a:t>Daños</a:t>
            </a:r>
            <a:r>
              <a:rPr lang="en-US" altLang="en-US" dirty="0">
                <a:cs typeface="Times New Roman" pitchFamily="18" charset="0"/>
              </a:rPr>
              <a:t> no son </a:t>
            </a:r>
            <a:r>
              <a:rPr lang="en-US" altLang="en-US" dirty="0" err="1">
                <a:cs typeface="Times New Roman" pitchFamily="18" charset="0"/>
              </a:rPr>
              <a:t>extensos</a:t>
            </a:r>
            <a:r>
              <a:rPr lang="en-US" altLang="en-US" dirty="0">
                <a:cs typeface="Times New Roman" pitchFamily="18" charset="0"/>
              </a:rPr>
              <a:t> </a:t>
            </a:r>
          </a:p>
          <a:p>
            <a:pPr lvl="1"/>
            <a:r>
              <a:rPr lang="en-US" altLang="en-US" dirty="0" err="1">
                <a:cs typeface="Times New Roman" pitchFamily="18" charset="0"/>
              </a:rPr>
              <a:t>Distancia</a:t>
            </a:r>
            <a:r>
              <a:rPr lang="en-US" altLang="en-US" dirty="0">
                <a:cs typeface="Times New Roman" pitchFamily="18" charset="0"/>
              </a:rPr>
              <a:t> entre sitio </a:t>
            </a:r>
            <a:r>
              <a:rPr lang="en-US" altLang="en-US" dirty="0" err="1">
                <a:cs typeface="Times New Roman" pitchFamily="18" charset="0"/>
              </a:rPr>
              <a:t>afectado</a:t>
            </a:r>
            <a:r>
              <a:rPr lang="en-US" altLang="en-US" dirty="0">
                <a:cs typeface="Times New Roman" pitchFamily="18" charset="0"/>
              </a:rPr>
              <a:t>  y </a:t>
            </a:r>
            <a:r>
              <a:rPr lang="en-US" altLang="en-US" dirty="0" err="1">
                <a:cs typeface="Times New Roman" pitchFamily="18" charset="0"/>
              </a:rPr>
              <a:t>estructura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inervada</a:t>
            </a:r>
            <a:r>
              <a:rPr lang="en-US" altLang="en-US" dirty="0">
                <a:cs typeface="Times New Roman" pitchFamily="18" charset="0"/>
              </a:rPr>
              <a:t> es </a:t>
            </a:r>
            <a:r>
              <a:rPr lang="en-US" altLang="en-US" dirty="0" err="1">
                <a:cs typeface="Times New Roman" pitchFamily="18" charset="0"/>
              </a:rPr>
              <a:t>pequeña</a:t>
            </a:r>
            <a:endParaRPr lang="en-US" altLang="en-US" dirty="0">
              <a:cs typeface="Times New Roman" pitchFamily="18" charset="0"/>
            </a:endParaRPr>
          </a:p>
          <a:p>
            <a:pPr lvl="1"/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12.5 Axon Regeneration</a:t>
            </a:r>
            <a:r>
              <a:rPr lang="en-US" sz="1500" dirty="0"/>
              <a:t>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cs typeface="Times New Roman" pitchFamily="18" charset="0"/>
              </a:rPr>
              <a:t>Steps of axon regeneration</a:t>
            </a:r>
          </a:p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1)	Axon severed by trauma</a:t>
            </a:r>
          </a:p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2a) Proximal to the cut: the axon seals off and swells</a:t>
            </a:r>
          </a:p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2b) Distal to the cut: the axon and sheath degenerate </a:t>
            </a:r>
            <a:r>
              <a:rPr lang="en-US" altLang="en-US" sz="2400" b="1" dirty="0">
                <a:cs typeface="Times New Roman" pitchFamily="18" charset="0"/>
              </a:rPr>
              <a:t>(</a:t>
            </a:r>
            <a:r>
              <a:rPr lang="en-US" altLang="en-US" sz="2400" b="1" dirty="0" err="1">
                <a:cs typeface="Times New Roman" pitchFamily="18" charset="0"/>
              </a:rPr>
              <a:t>Wallerian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</a:p>
          <a:p>
            <a:pPr lvl="1" indent="-457200">
              <a:buNone/>
              <a:defRPr/>
            </a:pPr>
            <a:r>
              <a:rPr lang="en-US" altLang="en-US" sz="2400" b="1" dirty="0">
                <a:cs typeface="Times New Roman" pitchFamily="18" charset="0"/>
              </a:rPr>
              <a:t>	degeneration) </a:t>
            </a:r>
            <a:r>
              <a:rPr lang="en-US" altLang="en-US" sz="2400" dirty="0">
                <a:cs typeface="Times New Roman" pitchFamily="18" charset="0"/>
              </a:rPr>
              <a:t>but the </a:t>
            </a:r>
            <a:r>
              <a:rPr lang="en-US" altLang="en-US" sz="2400" dirty="0" err="1">
                <a:cs typeface="Times New Roman" pitchFamily="18" charset="0"/>
              </a:rPr>
              <a:t>neurilemma</a:t>
            </a:r>
            <a:r>
              <a:rPr lang="en-US" altLang="en-US" sz="2400" dirty="0">
                <a:cs typeface="Times New Roman" pitchFamily="18" charset="0"/>
              </a:rPr>
              <a:t> survives</a:t>
            </a:r>
          </a:p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3) 	</a:t>
            </a:r>
            <a:r>
              <a:rPr lang="en-US" altLang="en-US" sz="2400" dirty="0" err="1">
                <a:cs typeface="Times New Roman" pitchFamily="18" charset="0"/>
              </a:rPr>
              <a:t>Neurilemma</a:t>
            </a:r>
            <a:r>
              <a:rPr lang="en-US" altLang="en-US" sz="2400" dirty="0">
                <a:cs typeface="Times New Roman" pitchFamily="18" charset="0"/>
              </a:rPr>
              <a:t> and </a:t>
            </a:r>
            <a:r>
              <a:rPr lang="en-US" altLang="en-US" sz="2400" dirty="0" err="1">
                <a:cs typeface="Times New Roman" pitchFamily="18" charset="0"/>
              </a:rPr>
              <a:t>endoneurium</a:t>
            </a:r>
            <a:r>
              <a:rPr lang="en-US" altLang="en-US" sz="2400" dirty="0">
                <a:cs typeface="Times New Roman" pitchFamily="18" charset="0"/>
              </a:rPr>
              <a:t> form a regeneration tube</a:t>
            </a:r>
          </a:p>
          <a:p>
            <a:pPr lvl="1" indent="-457200">
              <a:buClrTx/>
              <a:buFont typeface="Arial" pitchFamily="34" charset="0"/>
              <a:buAutoNum type="arabicParenR" startAt="4"/>
              <a:defRPr/>
            </a:pPr>
            <a:r>
              <a:rPr lang="en-US" altLang="en-US" sz="2400" dirty="0">
                <a:cs typeface="Times New Roman" pitchFamily="18" charset="0"/>
              </a:rPr>
              <a:t>Axon regenerates guided by nerve growth factors released by </a:t>
            </a:r>
            <a:r>
              <a:rPr lang="en-US" altLang="en-US" sz="2400" dirty="0" err="1">
                <a:cs typeface="Times New Roman" pitchFamily="18" charset="0"/>
              </a:rPr>
              <a:t>neurolemmocytes</a:t>
            </a:r>
            <a:r>
              <a:rPr lang="en-US" altLang="en-US" sz="2400" dirty="0">
                <a:cs typeface="Times New Roman" pitchFamily="18" charset="0"/>
              </a:rPr>
              <a:t> </a:t>
            </a:r>
          </a:p>
          <a:p>
            <a:pPr lvl="1" indent="-457200">
              <a:buClrTx/>
              <a:buFont typeface="Arial" pitchFamily="34" charset="0"/>
              <a:buAutoNum type="arabicParenR" startAt="4"/>
              <a:defRPr/>
            </a:pPr>
            <a:r>
              <a:rPr lang="en-US" altLang="en-US" sz="2400" dirty="0">
                <a:cs typeface="Times New Roman" pitchFamily="18" charset="0"/>
              </a:rPr>
              <a:t>Axon </a:t>
            </a:r>
            <a:r>
              <a:rPr lang="en-US" altLang="en-US" sz="2400" dirty="0" err="1">
                <a:cs typeface="Times New Roman" pitchFamily="18" charset="0"/>
              </a:rPr>
              <a:t>reinnervates</a:t>
            </a:r>
            <a:r>
              <a:rPr lang="en-US" altLang="en-US" sz="2400" dirty="0">
                <a:cs typeface="Times New Roman" pitchFamily="18" charset="0"/>
              </a:rPr>
              <a:t> original effector or sensory receptor</a:t>
            </a:r>
          </a:p>
        </p:txBody>
      </p:sp>
    </p:spTree>
    <p:extLst>
      <p:ext uri="{BB962C8B-B14F-4D97-AF65-F5344CB8AC3E}">
        <p14:creationId xmlns:p14="http://schemas.microsoft.com/office/powerpoint/2010/main" val="299585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Regeneration of PNS Axons</a:t>
            </a:r>
          </a:p>
        </p:txBody>
      </p:sp>
      <p:pic>
        <p:nvPicPr>
          <p:cNvPr id="8" name="Picture 2" descr="Following injury, a severed peripheral axon may be repaired if a regeneration tube forms and a new axon grows to restore contact with its effector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62695"/>
            <a:ext cx="2926080" cy="514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ADF02-A615-E94A-899A-3025C225EBB5}"/>
              </a:ext>
            </a:extLst>
          </p:cNvPr>
          <p:cNvSpPr/>
          <p:nvPr/>
        </p:nvSpPr>
        <p:spPr>
          <a:xfrm>
            <a:off x="304800" y="99060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1)	Axon </a:t>
            </a:r>
            <a:r>
              <a:rPr lang="en-US" altLang="en-US" sz="2400" dirty="0" err="1">
                <a:cs typeface="Times New Roman" pitchFamily="18" charset="0"/>
              </a:rPr>
              <a:t>dañado</a:t>
            </a:r>
            <a:r>
              <a:rPr lang="en-US" altLang="en-US" sz="2400" dirty="0">
                <a:cs typeface="Times New Roman" pitchFamily="18" charset="0"/>
              </a:rPr>
              <a:t> por trauma</a:t>
            </a:r>
          </a:p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2a) Proximal al </a:t>
            </a:r>
            <a:r>
              <a:rPr lang="en-US" altLang="en-US" sz="2400" dirty="0" err="1">
                <a:cs typeface="Times New Roman" pitchFamily="18" charset="0"/>
              </a:rPr>
              <a:t>corte</a:t>
            </a:r>
            <a:r>
              <a:rPr lang="en-US" altLang="en-US" sz="2400" dirty="0">
                <a:cs typeface="Times New Roman" pitchFamily="18" charset="0"/>
              </a:rPr>
              <a:t>: el axon se </a:t>
            </a:r>
            <a:r>
              <a:rPr lang="en-US" altLang="en-US" sz="2400" dirty="0" err="1">
                <a:cs typeface="Times New Roman" pitchFamily="18" charset="0"/>
              </a:rPr>
              <a:t>incha</a:t>
            </a:r>
            <a:r>
              <a:rPr lang="en-US" altLang="en-US" sz="2400" dirty="0">
                <a:cs typeface="Times New Roman" pitchFamily="18" charset="0"/>
              </a:rPr>
              <a:t> y </a:t>
            </a:r>
            <a:r>
              <a:rPr lang="en-US" altLang="en-US" sz="2400" dirty="0" err="1">
                <a:cs typeface="Times New Roman" pitchFamily="18" charset="0"/>
              </a:rPr>
              <a:t>sella</a:t>
            </a:r>
            <a:r>
              <a:rPr lang="en-US" altLang="en-US" sz="2400" dirty="0">
                <a:cs typeface="Times New Roman" pitchFamily="18" charset="0"/>
              </a:rPr>
              <a:t> </a:t>
            </a:r>
          </a:p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2b) Distal al </a:t>
            </a:r>
            <a:r>
              <a:rPr lang="en-US" altLang="en-US" sz="2400" dirty="0" err="1">
                <a:cs typeface="Times New Roman" pitchFamily="18" charset="0"/>
              </a:rPr>
              <a:t>corte</a:t>
            </a:r>
            <a:r>
              <a:rPr lang="en-US" altLang="en-US" sz="2400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degeneracion</a:t>
            </a:r>
            <a:r>
              <a:rPr lang="en-US" altLang="en-US" sz="2400" dirty="0">
                <a:cs typeface="Times New Roman" pitchFamily="18" charset="0"/>
              </a:rPr>
              <a:t>  </a:t>
            </a:r>
            <a:r>
              <a:rPr lang="en-US" altLang="en-US" sz="2400" dirty="0" err="1">
                <a:cs typeface="Times New Roman" pitchFamily="18" charset="0"/>
              </a:rPr>
              <a:t>Walleriana</a:t>
            </a:r>
            <a:r>
              <a:rPr lang="en-US" altLang="en-US" sz="2400" dirty="0">
                <a:cs typeface="Times New Roman" pitchFamily="18" charset="0"/>
              </a:rPr>
              <a:t> ( de la </a:t>
            </a:r>
            <a:r>
              <a:rPr lang="en-US" altLang="en-US" sz="2400" dirty="0" err="1">
                <a:cs typeface="Times New Roman" pitchFamily="18" charset="0"/>
              </a:rPr>
              <a:t>vaina</a:t>
            </a:r>
            <a:endParaRPr lang="en-US" altLang="en-US" sz="2400" dirty="0">
              <a:cs typeface="Times New Roman" pitchFamily="18" charset="0"/>
            </a:endParaRPr>
          </a:p>
          <a:p>
            <a:pPr lvl="1" indent="-457200">
              <a:buNone/>
              <a:defRPr/>
            </a:pPr>
            <a:r>
              <a:rPr lang="en-US" altLang="en-US" sz="2400" dirty="0">
                <a:cs typeface="Times New Roman" pitchFamily="18" charset="0"/>
              </a:rPr>
              <a:t>3) 	</a:t>
            </a:r>
            <a:r>
              <a:rPr lang="en-US" altLang="en-US" sz="2400" dirty="0" err="1">
                <a:cs typeface="Times New Roman" pitchFamily="18" charset="0"/>
              </a:rPr>
              <a:t>Endoneuro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regenera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tubo</a:t>
            </a:r>
            <a:endParaRPr lang="en-US" altLang="en-US" sz="2400" dirty="0">
              <a:cs typeface="Times New Roman" pitchFamily="18" charset="0"/>
            </a:endParaRPr>
          </a:p>
          <a:p>
            <a:pPr lvl="1" indent="-457200">
              <a:buClrTx/>
              <a:buFont typeface="Arial" pitchFamily="34" charset="0"/>
              <a:buAutoNum type="arabicParenR" startAt="4"/>
              <a:defRPr/>
            </a:pPr>
            <a:r>
              <a:rPr lang="en-US" altLang="en-US" sz="2400" dirty="0">
                <a:cs typeface="Times New Roman" pitchFamily="18" charset="0"/>
              </a:rPr>
              <a:t>NG Factors </a:t>
            </a:r>
            <a:r>
              <a:rPr lang="en-US" altLang="en-US" sz="2400" dirty="0" err="1">
                <a:cs typeface="Times New Roman" pitchFamily="18" charset="0"/>
              </a:rPr>
              <a:t>liberados</a:t>
            </a:r>
            <a:r>
              <a:rPr lang="en-US" altLang="en-US" sz="2400" dirty="0">
                <a:cs typeface="Times New Roman" pitchFamily="18" charset="0"/>
              </a:rPr>
              <a:t> or </a:t>
            </a:r>
            <a:r>
              <a:rPr lang="en-US" altLang="en-US" sz="2400" dirty="0" err="1">
                <a:cs typeface="Times New Roman" pitchFamily="18" charset="0"/>
              </a:rPr>
              <a:t>neurolemnocitos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guian</a:t>
            </a:r>
            <a:r>
              <a:rPr lang="en-US" altLang="en-US" sz="2400" dirty="0">
                <a:cs typeface="Times New Roman" pitchFamily="18" charset="0"/>
              </a:rPr>
              <a:t> al axon</a:t>
            </a:r>
          </a:p>
          <a:p>
            <a:pPr lvl="1" indent="-457200">
              <a:buClrTx/>
              <a:buFont typeface="Arial" pitchFamily="34" charset="0"/>
              <a:buAutoNum type="arabicParenR" startAt="4"/>
              <a:defRPr/>
            </a:pPr>
            <a:r>
              <a:rPr lang="en-US" altLang="en-US" sz="2400" dirty="0">
                <a:cs typeface="Times New Roman" pitchFamily="18" charset="0"/>
              </a:rPr>
              <a:t>Axon re </a:t>
            </a:r>
            <a:r>
              <a:rPr lang="en-US" altLang="en-US" sz="2400" dirty="0" err="1">
                <a:cs typeface="Times New Roman" pitchFamily="18" charset="0"/>
              </a:rPr>
              <a:t>inerva</a:t>
            </a:r>
            <a:r>
              <a:rPr lang="en-US" altLang="en-US" sz="2400" dirty="0">
                <a:cs typeface="Times New Roman" pitchFamily="18" charset="0"/>
              </a:rPr>
              <a:t> al </a:t>
            </a:r>
            <a:r>
              <a:rPr lang="en-US" altLang="en-US" sz="2400" dirty="0" err="1">
                <a:cs typeface="Times New Roman" pitchFamily="18" charset="0"/>
              </a:rPr>
              <a:t>efecto</a:t>
            </a:r>
            <a:r>
              <a:rPr lang="en-US" altLang="en-US" sz="2400" dirty="0">
                <a:cs typeface="Times New Roman" pitchFamily="18" charset="0"/>
              </a:rPr>
              <a:t> o </a:t>
            </a:r>
            <a:r>
              <a:rPr lang="en-US" altLang="en-US" sz="2400" dirty="0" err="1">
                <a:cs typeface="Times New Roman" pitchFamily="18" charset="0"/>
              </a:rPr>
              <a:t>estructura</a:t>
            </a:r>
            <a:r>
              <a:rPr lang="en-US" altLang="en-US" sz="2400" dirty="0">
                <a:cs typeface="Times New Roman" pitchFamily="18" charset="0"/>
              </a:rPr>
              <a:t> original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76F482-90FA-D648-9F91-32BDA1C8051C}"/>
              </a:ext>
            </a:extLst>
          </p:cNvPr>
          <p:cNvSpPr/>
          <p:nvPr/>
        </p:nvSpPr>
        <p:spPr>
          <a:xfrm>
            <a:off x="0" y="41910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400" dirty="0" err="1">
                <a:cs typeface="Times New Roman" pitchFamily="18" charset="0"/>
              </a:rPr>
              <a:t>Limitada</a:t>
            </a:r>
            <a:r>
              <a:rPr lang="en-US" altLang="en-US" sz="2400" dirty="0">
                <a:cs typeface="Times New Roman" pitchFamily="18" charset="0"/>
              </a:rPr>
              <a:t> por :</a:t>
            </a:r>
          </a:p>
          <a:p>
            <a:pPr lvl="1"/>
            <a:r>
              <a:rPr lang="en-US" altLang="en-US" sz="2400" dirty="0">
                <a:cs typeface="Times New Roman" pitchFamily="18" charset="0"/>
              </a:rPr>
              <a:t>- </a:t>
            </a:r>
            <a:r>
              <a:rPr lang="en-US" altLang="en-US" sz="2400" dirty="0" err="1">
                <a:cs typeface="Times New Roman" pitchFamily="18" charset="0"/>
              </a:rPr>
              <a:t>Moleculas</a:t>
            </a:r>
            <a:r>
              <a:rPr lang="en-US" altLang="en-US" sz="2400" dirty="0">
                <a:cs typeface="Times New Roman" pitchFamily="18" charset="0"/>
              </a:rPr>
              <a:t> que </a:t>
            </a:r>
            <a:r>
              <a:rPr lang="en-US" altLang="en-US" sz="2400" dirty="0" err="1">
                <a:cs typeface="Times New Roman" pitchFamily="18" charset="0"/>
              </a:rPr>
              <a:t>inhiben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crecimientos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producidas</a:t>
            </a:r>
            <a:r>
              <a:rPr lang="en-US" altLang="en-US" sz="2400" dirty="0">
                <a:cs typeface="Times New Roman" pitchFamily="18" charset="0"/>
              </a:rPr>
              <a:t> por </a:t>
            </a:r>
            <a:r>
              <a:rPr lang="en-US" altLang="en-US" sz="2400" dirty="0" err="1">
                <a:cs typeface="Times New Roman" pitchFamily="18" charset="0"/>
              </a:rPr>
              <a:t>oligodendrocitos</a:t>
            </a:r>
            <a:r>
              <a:rPr lang="en-US" altLang="en-US" sz="2400" dirty="0">
                <a:cs typeface="Times New Roman" pitchFamily="18" charset="0"/>
              </a:rPr>
              <a:t> </a:t>
            </a:r>
          </a:p>
          <a:p>
            <a:pPr lvl="1"/>
            <a:r>
              <a:rPr lang="en-US" altLang="en-US" sz="2400" dirty="0">
                <a:cs typeface="Times New Roman" pitchFamily="18" charset="0"/>
              </a:rPr>
              <a:t>- </a:t>
            </a:r>
            <a:r>
              <a:rPr lang="en-US" altLang="en-US" sz="2400" dirty="0" err="1">
                <a:cs typeface="Times New Roman" pitchFamily="18" charset="0"/>
              </a:rPr>
              <a:t>Sobrepoblacion</a:t>
            </a:r>
            <a:r>
              <a:rPr lang="en-US" altLang="en-US" sz="2400" dirty="0">
                <a:cs typeface="Times New Roman" pitchFamily="18" charset="0"/>
              </a:rPr>
              <a:t> de axons </a:t>
            </a:r>
          </a:p>
          <a:p>
            <a:pPr lvl="1"/>
            <a:r>
              <a:rPr lang="en-US" altLang="en-US" sz="2400" dirty="0">
                <a:cs typeface="Times New Roman" pitchFamily="18" charset="0"/>
              </a:rPr>
              <a:t>- Cicatrices de </a:t>
            </a:r>
            <a:r>
              <a:rPr lang="en-US" altLang="en-US" sz="2400" dirty="0" err="1">
                <a:cs typeface="Times New Roman" pitchFamily="18" charset="0"/>
              </a:rPr>
              <a:t>astrocitos</a:t>
            </a:r>
            <a:r>
              <a:rPr lang="en-US" altLang="en-US" sz="2400" dirty="0">
                <a:cs typeface="Times New Roman" pitchFamily="18" charset="0"/>
              </a:rPr>
              <a:t> y </a:t>
            </a:r>
            <a:r>
              <a:rPr lang="en-US" altLang="en-US" sz="2400" dirty="0" err="1">
                <a:cs typeface="Times New Roman" pitchFamily="18" charset="0"/>
              </a:rPr>
              <a:t>otros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gliales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traumatizadas</a:t>
            </a: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00917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4887</TotalTime>
  <Words>1284</Words>
  <Application>Microsoft Macintosh PowerPoint</Application>
  <PresentationFormat>On-screen Show (4:3)</PresentationFormat>
  <Paragraphs>181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ArumSans Bold</vt:lpstr>
      <vt:lpstr>ArumSans Lt</vt:lpstr>
      <vt:lpstr>ArumSans Regular</vt:lpstr>
      <vt:lpstr>Calibri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Anatomy &amp; Physiology  AN INTEGRATIVE APPROACH  Third Edition</vt:lpstr>
      <vt:lpstr>12.4c Mielinización </vt:lpstr>
      <vt:lpstr>Myelination of PNS Axons</vt:lpstr>
      <vt:lpstr>Myelination by Neurolemmocytes</vt:lpstr>
      <vt:lpstr>Myelination by Oligodendrocytes</vt:lpstr>
      <vt:lpstr>Desordenes de Mielina</vt:lpstr>
      <vt:lpstr>12.5 Regeneración Axonal1</vt:lpstr>
      <vt:lpstr>12.5 Axon Regeneration 2</vt:lpstr>
      <vt:lpstr>Regeneration of PNS Axons</vt:lpstr>
      <vt:lpstr>12.6 Plasma Membrane of Neurons  Learning Objectives</vt:lpstr>
      <vt:lpstr>12.6a Types of Pumps and Channels 1</vt:lpstr>
      <vt:lpstr>12.6a Types of Pumps and Channels 2</vt:lpstr>
      <vt:lpstr>12.6a Types of Pumps and Channels 3</vt:lpstr>
      <vt:lpstr>Voltage-Gated Sodium Channels</vt:lpstr>
      <vt:lpstr>12.6a Types of Pumps and Channels 4</vt:lpstr>
      <vt:lpstr>12.6b Distribution of Pumps and Channels 1</vt:lpstr>
      <vt:lpstr>12.6b Distribution of Pumps and Channels 2</vt:lpstr>
      <vt:lpstr>Distribution of Pumps and Channels in the Plasma Membrane of a Neuron 1</vt:lpstr>
      <vt:lpstr>Distribution of Pumps and Channels in the Plasma Membrane of a Neuron 2</vt:lpstr>
      <vt:lpstr>Section 12.6 What did you learn?</vt:lpstr>
      <vt:lpstr>12.7 Introduction to Neuron Physiology   Learning Objectives</vt:lpstr>
      <vt:lpstr>12.7a Neurons and Ohm’s Law 1</vt:lpstr>
      <vt:lpstr>12.7a Neurons and Ohm’s Law 2</vt:lpstr>
      <vt:lpstr>12.7b Neurons at Rest 1</vt:lpstr>
      <vt:lpstr>Neuron at Rest: Gated Channels and Ion Gradients</vt:lpstr>
      <vt:lpstr>12.7b Neurons at Rest 2</vt:lpstr>
      <vt:lpstr>12.7b Neurons at Rest 3</vt:lpstr>
      <vt:lpstr>Neuron at Rest: Resting Membrane Potential</vt:lpstr>
      <vt:lpstr>Section 12.7 What did you learn?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JOSE A. CARDE SERRANO</cp:lastModifiedBy>
  <cp:revision>930</cp:revision>
  <dcterms:created xsi:type="dcterms:W3CDTF">2017-12-05T17:18:18Z</dcterms:created>
  <dcterms:modified xsi:type="dcterms:W3CDTF">2019-11-07T02:34:37Z</dcterms:modified>
</cp:coreProperties>
</file>